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5"/>
  </p:notesMasterIdLst>
  <p:handoutMasterIdLst>
    <p:handoutMasterId r:id="rId236"/>
  </p:handoutMasterIdLst>
  <p:sldIdLst>
    <p:sldId id="382" r:id="rId2"/>
    <p:sldId id="257" r:id="rId3"/>
    <p:sldId id="414" r:id="rId4"/>
    <p:sldId id="334" r:id="rId5"/>
    <p:sldId id="264" r:id="rId6"/>
    <p:sldId id="258" r:id="rId7"/>
    <p:sldId id="345" r:id="rId8"/>
    <p:sldId id="333" r:id="rId9"/>
    <p:sldId id="417" r:id="rId10"/>
    <p:sldId id="265" r:id="rId11"/>
    <p:sldId id="347" r:id="rId12"/>
    <p:sldId id="354" r:id="rId13"/>
    <p:sldId id="383" r:id="rId14"/>
    <p:sldId id="431" r:id="rId15"/>
    <p:sldId id="355" r:id="rId16"/>
    <p:sldId id="453" r:id="rId17"/>
    <p:sldId id="350" r:id="rId18"/>
    <p:sldId id="352" r:id="rId19"/>
    <p:sldId id="351" r:id="rId20"/>
    <p:sldId id="385" r:id="rId21"/>
    <p:sldId id="410" r:id="rId22"/>
    <p:sldId id="418" r:id="rId23"/>
    <p:sldId id="266" r:id="rId24"/>
    <p:sldId id="451" r:id="rId25"/>
    <p:sldId id="269" r:id="rId26"/>
    <p:sldId id="270" r:id="rId27"/>
    <p:sldId id="271" r:id="rId28"/>
    <p:sldId id="272" r:id="rId29"/>
    <p:sldId id="273" r:id="rId30"/>
    <p:sldId id="274" r:id="rId31"/>
    <p:sldId id="275" r:id="rId32"/>
    <p:sldId id="419" r:id="rId33"/>
    <p:sldId id="262" r:id="rId34"/>
    <p:sldId id="450" r:id="rId35"/>
    <p:sldId id="454" r:id="rId36"/>
    <p:sldId id="455" r:id="rId37"/>
    <p:sldId id="456" r:id="rId38"/>
    <p:sldId id="457" r:id="rId39"/>
    <p:sldId id="458" r:id="rId40"/>
    <p:sldId id="459" r:id="rId41"/>
    <p:sldId id="460" r:id="rId42"/>
    <p:sldId id="461" r:id="rId43"/>
    <p:sldId id="462" r:id="rId44"/>
    <p:sldId id="463" r:id="rId45"/>
    <p:sldId id="464" r:id="rId46"/>
    <p:sldId id="465" r:id="rId47"/>
    <p:sldId id="466" r:id="rId48"/>
    <p:sldId id="467" r:id="rId49"/>
    <p:sldId id="468" r:id="rId50"/>
    <p:sldId id="469" r:id="rId51"/>
    <p:sldId id="470" r:id="rId52"/>
    <p:sldId id="471" r:id="rId53"/>
    <p:sldId id="472" r:id="rId54"/>
    <p:sldId id="473" r:id="rId55"/>
    <p:sldId id="474" r:id="rId56"/>
    <p:sldId id="475" r:id="rId57"/>
    <p:sldId id="476" r:id="rId58"/>
    <p:sldId id="477" r:id="rId59"/>
    <p:sldId id="478" r:id="rId60"/>
    <p:sldId id="479"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494" r:id="rId76"/>
    <p:sldId id="495" r:id="rId77"/>
    <p:sldId id="496" r:id="rId78"/>
    <p:sldId id="497" r:id="rId79"/>
    <p:sldId id="498" r:id="rId80"/>
    <p:sldId id="499" r:id="rId81"/>
    <p:sldId id="500" r:id="rId82"/>
    <p:sldId id="501" r:id="rId83"/>
    <p:sldId id="502" r:id="rId84"/>
    <p:sldId id="503" r:id="rId85"/>
    <p:sldId id="504" r:id="rId86"/>
    <p:sldId id="505" r:id="rId87"/>
    <p:sldId id="506" r:id="rId88"/>
    <p:sldId id="507" r:id="rId89"/>
    <p:sldId id="508" r:id="rId90"/>
    <p:sldId id="509" r:id="rId91"/>
    <p:sldId id="510" r:id="rId92"/>
    <p:sldId id="511" r:id="rId93"/>
    <p:sldId id="512" r:id="rId94"/>
    <p:sldId id="513" r:id="rId95"/>
    <p:sldId id="514" r:id="rId96"/>
    <p:sldId id="515" r:id="rId97"/>
    <p:sldId id="516" r:id="rId98"/>
    <p:sldId id="517" r:id="rId99"/>
    <p:sldId id="518" r:id="rId100"/>
    <p:sldId id="519" r:id="rId101"/>
    <p:sldId id="520" r:id="rId102"/>
    <p:sldId id="521" r:id="rId103"/>
    <p:sldId id="522" r:id="rId104"/>
    <p:sldId id="523" r:id="rId105"/>
    <p:sldId id="524" r:id="rId106"/>
    <p:sldId id="525" r:id="rId107"/>
    <p:sldId id="526" r:id="rId108"/>
    <p:sldId id="527" r:id="rId109"/>
    <p:sldId id="528" r:id="rId110"/>
    <p:sldId id="529" r:id="rId111"/>
    <p:sldId id="530" r:id="rId112"/>
    <p:sldId id="531" r:id="rId113"/>
    <p:sldId id="532" r:id="rId114"/>
    <p:sldId id="533" r:id="rId115"/>
    <p:sldId id="534" r:id="rId116"/>
    <p:sldId id="535" r:id="rId117"/>
    <p:sldId id="536" r:id="rId118"/>
    <p:sldId id="537" r:id="rId119"/>
    <p:sldId id="538" r:id="rId120"/>
    <p:sldId id="539" r:id="rId121"/>
    <p:sldId id="540" r:id="rId122"/>
    <p:sldId id="541" r:id="rId123"/>
    <p:sldId id="542" r:id="rId124"/>
    <p:sldId id="543" r:id="rId125"/>
    <p:sldId id="544" r:id="rId126"/>
    <p:sldId id="545" r:id="rId127"/>
    <p:sldId id="546" r:id="rId128"/>
    <p:sldId id="547" r:id="rId129"/>
    <p:sldId id="548" r:id="rId130"/>
    <p:sldId id="549" r:id="rId131"/>
    <p:sldId id="550" r:id="rId132"/>
    <p:sldId id="551" r:id="rId133"/>
    <p:sldId id="552" r:id="rId134"/>
    <p:sldId id="553" r:id="rId135"/>
    <p:sldId id="554" r:id="rId136"/>
    <p:sldId id="555" r:id="rId137"/>
    <p:sldId id="556" r:id="rId138"/>
    <p:sldId id="557" r:id="rId139"/>
    <p:sldId id="558" r:id="rId140"/>
    <p:sldId id="559" r:id="rId141"/>
    <p:sldId id="560" r:id="rId142"/>
    <p:sldId id="561" r:id="rId143"/>
    <p:sldId id="562" r:id="rId144"/>
    <p:sldId id="563" r:id="rId145"/>
    <p:sldId id="564" r:id="rId146"/>
    <p:sldId id="565" r:id="rId147"/>
    <p:sldId id="566" r:id="rId148"/>
    <p:sldId id="567" r:id="rId149"/>
    <p:sldId id="568" r:id="rId150"/>
    <p:sldId id="569" r:id="rId151"/>
    <p:sldId id="570" r:id="rId152"/>
    <p:sldId id="571" r:id="rId153"/>
    <p:sldId id="572" r:id="rId154"/>
    <p:sldId id="573" r:id="rId155"/>
    <p:sldId id="574" r:id="rId156"/>
    <p:sldId id="575"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595" r:id="rId177"/>
    <p:sldId id="596" r:id="rId178"/>
    <p:sldId id="597" r:id="rId179"/>
    <p:sldId id="598" r:id="rId180"/>
    <p:sldId id="599" r:id="rId181"/>
    <p:sldId id="600" r:id="rId182"/>
    <p:sldId id="601" r:id="rId183"/>
    <p:sldId id="602" r:id="rId184"/>
    <p:sldId id="603" r:id="rId185"/>
    <p:sldId id="604" r:id="rId186"/>
    <p:sldId id="605" r:id="rId187"/>
    <p:sldId id="606" r:id="rId188"/>
    <p:sldId id="607" r:id="rId189"/>
    <p:sldId id="608" r:id="rId190"/>
    <p:sldId id="609" r:id="rId191"/>
    <p:sldId id="610" r:id="rId192"/>
    <p:sldId id="611" r:id="rId193"/>
    <p:sldId id="612" r:id="rId194"/>
    <p:sldId id="613" r:id="rId195"/>
    <p:sldId id="614" r:id="rId196"/>
    <p:sldId id="615" r:id="rId197"/>
    <p:sldId id="616" r:id="rId198"/>
    <p:sldId id="617" r:id="rId199"/>
    <p:sldId id="618" r:id="rId200"/>
    <p:sldId id="619" r:id="rId201"/>
    <p:sldId id="620" r:id="rId202"/>
    <p:sldId id="621" r:id="rId203"/>
    <p:sldId id="622" r:id="rId204"/>
    <p:sldId id="623" r:id="rId205"/>
    <p:sldId id="624" r:id="rId206"/>
    <p:sldId id="625" r:id="rId207"/>
    <p:sldId id="626" r:id="rId208"/>
    <p:sldId id="627" r:id="rId209"/>
    <p:sldId id="628" r:id="rId210"/>
    <p:sldId id="629" r:id="rId211"/>
    <p:sldId id="630" r:id="rId212"/>
    <p:sldId id="631" r:id="rId213"/>
    <p:sldId id="632" r:id="rId214"/>
    <p:sldId id="633" r:id="rId215"/>
    <p:sldId id="634" r:id="rId216"/>
    <p:sldId id="635" r:id="rId217"/>
    <p:sldId id="636" r:id="rId218"/>
    <p:sldId id="637" r:id="rId219"/>
    <p:sldId id="638" r:id="rId220"/>
    <p:sldId id="639" r:id="rId221"/>
    <p:sldId id="640" r:id="rId222"/>
    <p:sldId id="641" r:id="rId223"/>
    <p:sldId id="642" r:id="rId224"/>
    <p:sldId id="643" r:id="rId225"/>
    <p:sldId id="644" r:id="rId226"/>
    <p:sldId id="645" r:id="rId227"/>
    <p:sldId id="646" r:id="rId228"/>
    <p:sldId id="647" r:id="rId229"/>
    <p:sldId id="648" r:id="rId230"/>
    <p:sldId id="649" r:id="rId231"/>
    <p:sldId id="650" r:id="rId232"/>
    <p:sldId id="651" r:id="rId233"/>
    <p:sldId id="653" r:id="rId234"/>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43B8BF"/>
    <a:srgbClr val="F8D7CD"/>
    <a:srgbClr val="FFC1C1"/>
    <a:srgbClr val="006600"/>
    <a:srgbClr val="9DC3E6"/>
    <a:srgbClr val="4496C1"/>
    <a:srgbClr val="CCFF33"/>
    <a:srgbClr val="66FF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1" autoAdjust="0"/>
    <p:restoredTop sz="74476" autoAdjust="0"/>
  </p:normalViewPr>
  <p:slideViewPr>
    <p:cSldViewPr snapToGrid="0">
      <p:cViewPr varScale="1">
        <p:scale>
          <a:sx n="77" d="100"/>
          <a:sy n="77" d="100"/>
        </p:scale>
        <p:origin x="828" y="78"/>
      </p:cViewPr>
      <p:guideLst/>
    </p:cSldViewPr>
  </p:slideViewPr>
  <p:notesTextViewPr>
    <p:cViewPr>
      <p:scale>
        <a:sx n="3" d="2"/>
        <a:sy n="3" d="2"/>
      </p:scale>
      <p:origin x="0" y="0"/>
    </p:cViewPr>
  </p:notesTextViewPr>
  <p:sorterViewPr>
    <p:cViewPr varScale="1">
      <p:scale>
        <a:sx n="1" d="1"/>
        <a:sy n="1" d="1"/>
      </p:scale>
      <p:origin x="0" y="-270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smtClean="0"/>
            <a:t>Question</a:t>
          </a:r>
          <a:endParaRPr lang="en-US" sz="2000" b="1" dirty="0"/>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smtClean="0"/>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noFill/>
        </a:ln>
      </dgm:spPr>
      <dgm:t>
        <a:bodyPr/>
        <a:lstStyle/>
        <a:p>
          <a:r>
            <a:rPr lang="en-US" sz="2000" b="1" dirty="0" smtClean="0">
              <a:solidFill>
                <a:schemeClr val="bg2">
                  <a:lumMod val="25000"/>
                </a:schemeClr>
              </a:solidFill>
            </a:rPr>
            <a:t>Data Exploration</a:t>
          </a:r>
          <a:endParaRPr lang="en-US" sz="2000" b="1" dirty="0">
            <a:solidFill>
              <a:schemeClr val="bg2">
                <a:lumMod val="25000"/>
              </a:schemeClr>
            </a:solidFill>
          </a:endParaRP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a:ln w="28575">
          <a:noFill/>
        </a:ln>
      </dgm:spPr>
      <dgm:t>
        <a:bodyPr/>
        <a:lstStyle/>
        <a:p>
          <a:r>
            <a:rPr lang="en-US" sz="2000" b="1" dirty="0" smtClean="0">
              <a:solidFill>
                <a:schemeClr val="bg2">
                  <a:lumMod val="25000"/>
                </a:schemeClr>
              </a:solidFill>
            </a:rPr>
            <a:t>Data Analysis</a:t>
          </a:r>
          <a:endParaRPr lang="en-US" sz="2000" b="1" dirty="0">
            <a:solidFill>
              <a:schemeClr val="bg2">
                <a:lumMod val="25000"/>
              </a:schemeClr>
            </a:solidFill>
          </a:endParaRP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smtClean="0"/>
            <a:t>Results</a:t>
          </a:r>
          <a:endParaRPr lang="en-US" sz="2000" b="1" dirty="0"/>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smtClean="0"/>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A40DF751-8A99-41D0-9F0F-336268C7A278}">
      <dgm:prSet phldrT="[Text]" custT="1"/>
      <dgm:spPr>
        <a:ln w="38100">
          <a:solidFill>
            <a:srgbClr val="FF0000"/>
          </a:solidFill>
        </a:ln>
      </dgm:spPr>
      <dgm:t>
        <a:bodyPr/>
        <a:lstStyle/>
        <a:p>
          <a:r>
            <a:rPr lang="en-US" sz="2000" b="1" dirty="0" smtClean="0">
              <a:solidFill>
                <a:schemeClr val="bg2">
                  <a:lumMod val="25000"/>
                </a:schemeClr>
              </a:solidFill>
            </a:rPr>
            <a:t>Experimental Design</a:t>
          </a:r>
          <a:endParaRPr lang="en-US" sz="2000" b="1" dirty="0">
            <a:solidFill>
              <a:schemeClr val="bg2">
                <a:lumMod val="25000"/>
              </a:schemeClr>
            </a:solidFill>
          </a:endParaRP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7A72643C-DD59-4BA5-B778-ED4B4592B39A}">
      <dgm:prSet phldrT="[Text]" custT="1"/>
      <dgm:spPr>
        <a:ln w="38100">
          <a:noFill/>
        </a:ln>
      </dgm:spPr>
      <dgm:t>
        <a:bodyPr/>
        <a:lstStyle/>
        <a:p>
          <a:r>
            <a:rPr lang="en-US" sz="2000" b="1" dirty="0" smtClean="0">
              <a:solidFill>
                <a:schemeClr val="bg2">
                  <a:lumMod val="25000"/>
                </a:schemeClr>
              </a:solidFill>
            </a:rPr>
            <a:t>Sample Size</a:t>
          </a:r>
        </a:p>
      </dgm:t>
    </dgm:pt>
    <dgm:pt modelId="{612FCFB8-DAEA-4C31-8CC4-74A91D28866E}" type="sibTrans" cxnId="{A250B896-ED4E-414B-B1A6-3B91158C9EAB}">
      <dgm:prSet/>
      <dgm:spPr/>
      <dgm:t>
        <a:bodyPr/>
        <a:lstStyle/>
        <a:p>
          <a:endParaRPr lang="en-US"/>
        </a:p>
      </dgm:t>
    </dgm:pt>
    <dgm:pt modelId="{D9179BD8-7C4E-4B6D-AB74-A6485252DBEB}" type="parTrans" cxnId="{A250B896-ED4E-414B-B1A6-3B91158C9EAB}">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t>
        <a:bodyPr/>
        <a:lstStyle/>
        <a:p>
          <a:endParaRPr lang="en-US"/>
        </a:p>
      </dgm:t>
    </dgm:pt>
    <dgm:pt modelId="{A68211FE-61CE-4A18-A018-CBF0A20A535F}" type="pres">
      <dgm:prSet presAssocID="{B53D4063-6802-41A6-BB77-007CEFC09B1E}" presName="cycle" presStyleCnt="0"/>
      <dgm:spPr/>
      <dgm:t>
        <a:bodyPr/>
        <a:lstStyle/>
        <a:p>
          <a:endParaRPr lang="en-US"/>
        </a:p>
      </dgm:t>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t>
        <a:bodyPr/>
        <a:lstStyle/>
        <a:p>
          <a:endParaRPr lang="en-US"/>
        </a:p>
      </dgm:t>
    </dgm:pt>
    <dgm:pt modelId="{36F2A854-D4CA-4973-B774-31841C32385A}" type="pres">
      <dgm:prSet presAssocID="{D5A34D77-A032-4FEC-8703-3C7E0954DE53}" presName="sibTransFirstNode" presStyleLbl="bgShp" presStyleIdx="0" presStyleCnt="1" custLinFactNeighborX="-1355" custLinFactNeighborY="620"/>
      <dgm:spPr/>
      <dgm:t>
        <a:bodyPr/>
        <a:lstStyle/>
        <a:p>
          <a:endParaRPr lang="en-US"/>
        </a:p>
      </dgm:t>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t>
        <a:bodyPr/>
        <a:lstStyle/>
        <a:p>
          <a:endParaRPr lang="en-US"/>
        </a:p>
      </dgm:t>
    </dgm:pt>
    <dgm:pt modelId="{6798BDC0-764C-46D2-BDBC-7D93F128D142}" type="pres">
      <dgm:prSet presAssocID="{7A72643C-DD59-4BA5-B778-ED4B4592B39A}" presName="nodeFollowingNodes" presStyleLbl="node1" presStyleIdx="2" presStyleCnt="8" custScaleX="99180" custScaleY="79344" custRadScaleRad="99289">
        <dgm:presLayoutVars>
          <dgm:bulletEnabled val="1"/>
        </dgm:presLayoutVars>
      </dgm:prSet>
      <dgm:spPr/>
      <dgm:t>
        <a:bodyPr/>
        <a:lstStyle/>
        <a:p>
          <a:endParaRPr lang="en-US"/>
        </a:p>
      </dgm:t>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t>
        <a:bodyPr/>
        <a:lstStyle/>
        <a:p>
          <a:endParaRPr lang="en-US"/>
        </a:p>
      </dgm:t>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t>
        <a:bodyPr/>
        <a:lstStyle/>
        <a:p>
          <a:endParaRPr lang="en-US"/>
        </a:p>
      </dgm:t>
    </dgm:pt>
    <dgm:pt modelId="{969DB06A-236A-4DAF-956A-3AC571125ABE}" type="pres">
      <dgm:prSet presAssocID="{621C8C8D-6682-48B5-9F56-79791AE6CFC3}" presName="nodeFollowingNodes" presStyleLbl="node1" presStyleIdx="5" presStyleCnt="8" custScaleX="137020" custScaleY="79344" custRadScaleRad="100168" custRadScaleInc="33136">
        <dgm:presLayoutVars>
          <dgm:bulletEnabled val="1"/>
        </dgm:presLayoutVars>
      </dgm:prSet>
      <dgm:spPr/>
      <dgm:t>
        <a:bodyPr/>
        <a:lstStyle/>
        <a:p>
          <a:endParaRPr lang="en-US"/>
        </a:p>
      </dgm:t>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t>
        <a:bodyPr/>
        <a:lstStyle/>
        <a:p>
          <a:endParaRPr lang="en-US"/>
        </a:p>
      </dgm:t>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t>
        <a:bodyPr/>
        <a:lstStyle/>
        <a:p>
          <a:endParaRPr lang="en-US"/>
        </a:p>
      </dgm:t>
    </dgm:pt>
  </dgm:ptLst>
  <dgm:cxnLst>
    <dgm:cxn modelId="{1581D4FC-BE76-4059-950C-A9B9D34A163B}" srcId="{B53D4063-6802-41A6-BB77-007CEFC09B1E}" destId="{DDA9AD34-AB94-4D97-B475-D357CE2645CD}" srcOrd="3" destOrd="0" parTransId="{E9FC5EA0-B57B-424E-8D8B-3832BFE16FC0}" sibTransId="{D4715A04-424A-44C2-AE1C-1EE1C48879F5}"/>
    <dgm:cxn modelId="{CE228771-B935-4F4A-976F-C90673C7D226}" type="presOf" srcId="{A40DF751-8A99-41D0-9F0F-336268C7A278}" destId="{F3CC26CA-B6F7-46F0-8B6C-FA83EC14FB5F}" srcOrd="0" destOrd="0" presId="urn:microsoft.com/office/officeart/2005/8/layout/cycle3"/>
    <dgm:cxn modelId="{964D7CF5-C0F8-4658-BD33-A11EFC8B79DD}" type="presOf" srcId="{9499B112-1CEF-4351-8911-84A737D735FA}" destId="{268D37AD-7573-4E5A-92F1-E012FAFAF089}" srcOrd="0" destOrd="0" presId="urn:microsoft.com/office/officeart/2005/8/layout/cycle3"/>
    <dgm:cxn modelId="{ADC32BB7-A6A6-42E4-AD63-E579FC6B3481}" srcId="{B53D4063-6802-41A6-BB77-007CEFC09B1E}" destId="{53939CE5-F55C-4C35-8E67-C078F0DC1DFB}" srcOrd="6" destOrd="0" parTransId="{F0669840-A653-4628-A0C1-FB8D2A49F1B7}" sibTransId="{5F6A768D-9F68-4DE9-9C27-0AA1AF744745}"/>
    <dgm:cxn modelId="{65E5C856-347C-4764-9257-8BAC30C24ADE}" srcId="{B53D4063-6802-41A6-BB77-007CEFC09B1E}" destId="{621C8C8D-6682-48B5-9F56-79791AE6CFC3}" srcOrd="5" destOrd="0" parTransId="{AA5611BE-15CF-44A8-AF9D-F87495377261}" sibTransId="{94BFC47A-5557-4297-80D2-13238EDEDA59}"/>
    <dgm:cxn modelId="{A250B896-ED4E-414B-B1A6-3B91158C9EAB}" srcId="{B53D4063-6802-41A6-BB77-007CEFC09B1E}" destId="{7A72643C-DD59-4BA5-B778-ED4B4592B39A}" srcOrd="2" destOrd="0" parTransId="{D9179BD8-7C4E-4B6D-AB74-A6485252DBEB}" sibTransId="{612FCFB8-DAEA-4C31-8CC4-74A91D28866E}"/>
    <dgm:cxn modelId="{390B4FC7-1725-4686-A1B8-8420BED9AFA8}" type="presOf" srcId="{B53D4063-6802-41A6-BB77-007CEFC09B1E}" destId="{1F586803-2CF1-4AA7-834E-05A1F2267DBA}" srcOrd="0" destOrd="0" presId="urn:microsoft.com/office/officeart/2005/8/layout/cycle3"/>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ED41C82A-B26E-41D1-B48C-381FC817713E}" type="presOf" srcId="{150881F3-9517-48C8-B643-C0243C21309C}" destId="{7358AC7A-E5E5-4D88-92C8-E9E1CB0C77DC}" srcOrd="0" destOrd="0" presId="urn:microsoft.com/office/officeart/2005/8/layout/cycle3"/>
    <dgm:cxn modelId="{AEC77F93-A396-4FFC-8065-4CCE10EA6F78}" type="presOf" srcId="{7A72643C-DD59-4BA5-B778-ED4B4592B39A}" destId="{6798BDC0-764C-46D2-BDBC-7D93F128D142}"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A6B8A255-400B-4631-9AF1-92696AE3F2AA}" type="presOf" srcId="{53939CE5-F55C-4C35-8E67-C078F0DC1DFB}" destId="{D81E7D49-15B7-4354-A176-5A59A9D4BDE5}"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EE02F9BD-6CF6-4A23-A155-66E08147DFC5}" type="presOf" srcId="{D5A34D77-A032-4FEC-8703-3C7E0954DE53}" destId="{36F2A854-D4CA-4973-B774-31841C32385A}" srcOrd="0" destOrd="0" presId="urn:microsoft.com/office/officeart/2005/8/layout/cycle3"/>
    <dgm:cxn modelId="{F6B00E22-1243-4D2A-9699-5C3AC1C938F6}" srcId="{B53D4063-6802-41A6-BB77-007CEFC09B1E}" destId="{9499B112-1CEF-4351-8911-84A737D735FA}" srcOrd="0" destOrd="0" parTransId="{4ACE07A0-D374-40D5-95E5-4B499D5DD4AD}" sibTransId="{D5A34D77-A032-4FEC-8703-3C7E0954DE53}"/>
    <dgm:cxn modelId="{F9648E69-7312-4596-A144-19D84A56924D}" type="presOf" srcId="{621C8C8D-6682-48B5-9F56-79791AE6CFC3}" destId="{969DB06A-236A-4DAF-956A-3AC571125ABE}" srcOrd="0" destOrd="0" presId="urn:microsoft.com/office/officeart/2005/8/layout/cycle3"/>
    <dgm:cxn modelId="{65D81216-FC44-4A8A-8074-FA9A0306AA5B}" srcId="{B53D4063-6802-41A6-BB77-007CEFC09B1E}" destId="{150881F3-9517-48C8-B643-C0243C21309C}" srcOrd="4" destOrd="0" parTransId="{553B56D0-15B1-44BC-85EE-560FBA261554}" sibTransId="{888FD2F9-F2A2-4571-B572-ED4E0B2DA1B8}"/>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037B9-64B1-4FCA-B3A6-18FFD1BE39F4}"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endParaRPr lang="en-US"/>
        </a:p>
      </dgm:t>
    </dgm:pt>
    <dgm:pt modelId="{4BC4D62A-6068-4A47-B60C-AFF5CEA2F40A}">
      <dgm:prSet phldrT="[Text]" custT="1"/>
      <dgm:spPr/>
      <dgm:t>
        <a:bodyPr/>
        <a:lstStyle/>
        <a:p>
          <a:r>
            <a:rPr lang="en-US" sz="1000" dirty="0" smtClean="0"/>
            <a:t>Experiment 1</a:t>
          </a:r>
          <a:endParaRPr lang="en-US" sz="1000" dirty="0"/>
        </a:p>
      </dgm:t>
    </dgm:pt>
    <dgm:pt modelId="{218B1A71-546B-4955-9C0A-9D198407C9F5}" type="parTrans" cxnId="{790EEF85-3DD5-4D88-9BEF-3D7CC1C5D0DD}">
      <dgm:prSet/>
      <dgm:spPr/>
      <dgm:t>
        <a:bodyPr/>
        <a:lstStyle/>
        <a:p>
          <a:endParaRPr lang="en-US"/>
        </a:p>
      </dgm:t>
    </dgm:pt>
    <dgm:pt modelId="{A7F90068-7AC0-4E99-BD08-78E96B86A370}" type="sibTrans" cxnId="{790EEF85-3DD5-4D88-9BEF-3D7CC1C5D0DD}">
      <dgm:prSet/>
      <dgm:spPr/>
      <dgm:t>
        <a:bodyPr/>
        <a:lstStyle/>
        <a:p>
          <a:endParaRPr lang="en-US"/>
        </a:p>
      </dgm:t>
    </dgm:pt>
    <dgm:pt modelId="{2D099EE8-03A9-4CD9-8E9C-C1951F01B593}">
      <dgm:prSet phldrT="[Text]" custT="1"/>
      <dgm:spPr>
        <a:solidFill>
          <a:schemeClr val="accent2">
            <a:lumMod val="75000"/>
          </a:schemeClr>
        </a:solidFill>
      </dgm:spPr>
      <dgm:t>
        <a:bodyPr/>
        <a:lstStyle/>
        <a:p>
          <a:r>
            <a:rPr lang="en-US" sz="1000" dirty="0" smtClean="0"/>
            <a:t>Running</a:t>
          </a:r>
          <a:endParaRPr lang="en-US" sz="1000" dirty="0"/>
        </a:p>
      </dgm:t>
    </dgm:pt>
    <dgm:pt modelId="{08376B27-7508-4330-946F-59EB57CFDD68}" type="parTrans" cxnId="{ECFB41C2-4F7C-46DA-8D8C-BC7BED34CD62}">
      <dgm:prSet/>
      <dgm:spPr/>
      <dgm:t>
        <a:bodyPr/>
        <a:lstStyle/>
        <a:p>
          <a:endParaRPr lang="en-US"/>
        </a:p>
      </dgm:t>
    </dgm:pt>
    <dgm:pt modelId="{80B56F57-1871-45C7-9345-9DB1EDF0EB27}" type="sibTrans" cxnId="{ECFB41C2-4F7C-46DA-8D8C-BC7BED34CD62}">
      <dgm:prSet/>
      <dgm:spPr/>
      <dgm:t>
        <a:bodyPr/>
        <a:lstStyle/>
        <a:p>
          <a:endParaRPr lang="en-US"/>
        </a:p>
      </dgm:t>
    </dgm:pt>
    <dgm:pt modelId="{FAD580CB-045B-40F0-8E01-840078DC260E}">
      <dgm:prSet phldrT="[Text]" custT="1"/>
      <dgm:spPr/>
      <dgm:t>
        <a:bodyPr/>
        <a:lstStyle/>
        <a:p>
          <a:r>
            <a:rPr lang="en-US" sz="1000" dirty="0" smtClean="0"/>
            <a:t>Male</a:t>
          </a:r>
          <a:endParaRPr lang="en-US" sz="1000" dirty="0"/>
        </a:p>
      </dgm:t>
    </dgm:pt>
    <dgm:pt modelId="{FF4DF495-973F-4883-BA02-4659D74B2751}" type="parTrans" cxnId="{3E873186-B4F8-499D-A59E-71D1921F1638}">
      <dgm:prSet/>
      <dgm:spPr/>
      <dgm:t>
        <a:bodyPr/>
        <a:lstStyle/>
        <a:p>
          <a:endParaRPr lang="en-US"/>
        </a:p>
      </dgm:t>
    </dgm:pt>
    <dgm:pt modelId="{B245740B-928A-477E-BC57-56CA067BD081}" type="sibTrans" cxnId="{3E873186-B4F8-499D-A59E-71D1921F1638}">
      <dgm:prSet/>
      <dgm:spPr/>
      <dgm:t>
        <a:bodyPr/>
        <a:lstStyle/>
        <a:p>
          <a:endParaRPr lang="en-US"/>
        </a:p>
      </dgm:t>
    </dgm:pt>
    <dgm:pt modelId="{76D08CB8-501E-4AFD-8511-90427945007E}">
      <dgm:prSet phldrT="[Text]" custT="1"/>
      <dgm:spPr/>
      <dgm:t>
        <a:bodyPr/>
        <a:lstStyle/>
        <a:p>
          <a:r>
            <a:rPr lang="en-US" sz="1000" dirty="0" smtClean="0"/>
            <a:t>Female</a:t>
          </a:r>
          <a:endParaRPr lang="en-US" sz="1000" dirty="0"/>
        </a:p>
      </dgm:t>
    </dgm:pt>
    <dgm:pt modelId="{AA6913A1-D059-47A3-8AEE-F627E2E4C794}" type="parTrans" cxnId="{2631EC83-687E-4262-AE47-5606E0BC7083}">
      <dgm:prSet/>
      <dgm:spPr/>
      <dgm:t>
        <a:bodyPr/>
        <a:lstStyle/>
        <a:p>
          <a:endParaRPr lang="en-US"/>
        </a:p>
      </dgm:t>
    </dgm:pt>
    <dgm:pt modelId="{0AFA930A-C1C4-4473-B7E1-AE0F3EBF2768}" type="sibTrans" cxnId="{2631EC83-687E-4262-AE47-5606E0BC7083}">
      <dgm:prSet/>
      <dgm:spPr/>
      <dgm:t>
        <a:bodyPr/>
        <a:lstStyle/>
        <a:p>
          <a:endParaRPr lang="en-US"/>
        </a:p>
      </dgm:t>
    </dgm:pt>
    <dgm:pt modelId="{863164DF-162A-4FDF-878D-CA814C268BB0}">
      <dgm:prSet phldrT="[Text]" custT="1"/>
      <dgm:spPr>
        <a:solidFill>
          <a:schemeClr val="accent2">
            <a:lumMod val="75000"/>
          </a:schemeClr>
        </a:solidFill>
      </dgm:spPr>
      <dgm:t>
        <a:bodyPr/>
        <a:lstStyle/>
        <a:p>
          <a:r>
            <a:rPr lang="en-US" sz="1000" dirty="0" smtClean="0"/>
            <a:t>Not running</a:t>
          </a:r>
          <a:endParaRPr lang="en-US" sz="1000" dirty="0"/>
        </a:p>
      </dgm:t>
    </dgm:pt>
    <dgm:pt modelId="{16F1FB3D-1B57-4068-9B8E-D4C7A8BA2744}" type="parTrans" cxnId="{3B8D9666-4A2E-4D7E-AFED-1CDFE8B4B156}">
      <dgm:prSet/>
      <dgm:spPr/>
      <dgm:t>
        <a:bodyPr/>
        <a:lstStyle/>
        <a:p>
          <a:endParaRPr lang="en-US"/>
        </a:p>
      </dgm:t>
    </dgm:pt>
    <dgm:pt modelId="{C77310AC-5B5A-4B0E-90B8-66C248F837A3}" type="sibTrans" cxnId="{3B8D9666-4A2E-4D7E-AFED-1CDFE8B4B156}">
      <dgm:prSet/>
      <dgm:spPr/>
      <dgm:t>
        <a:bodyPr/>
        <a:lstStyle/>
        <a:p>
          <a:endParaRPr lang="en-US"/>
        </a:p>
      </dgm:t>
    </dgm:pt>
    <dgm:pt modelId="{DCE79CC9-D205-4F5F-AA6F-4C167171DA9D}">
      <dgm:prSet phldrT="[Text]" custT="1"/>
      <dgm:spPr/>
      <dgm:t>
        <a:bodyPr/>
        <a:lstStyle/>
        <a:p>
          <a:r>
            <a:rPr lang="en-US" sz="1000" dirty="0" smtClean="0"/>
            <a:t>Male</a:t>
          </a:r>
          <a:endParaRPr lang="en-US" sz="1000" dirty="0"/>
        </a:p>
      </dgm:t>
    </dgm:pt>
    <dgm:pt modelId="{3133FE07-3B57-4EBA-9D5A-F54471601FD7}" type="parTrans" cxnId="{58C1F363-F46A-46A0-919B-62DD1EDFE201}">
      <dgm:prSet/>
      <dgm:spPr/>
      <dgm:t>
        <a:bodyPr/>
        <a:lstStyle/>
        <a:p>
          <a:endParaRPr lang="en-US"/>
        </a:p>
      </dgm:t>
    </dgm:pt>
    <dgm:pt modelId="{223D3B1E-7D31-4B21-B23F-3A90A5C8D9DC}" type="sibTrans" cxnId="{58C1F363-F46A-46A0-919B-62DD1EDFE201}">
      <dgm:prSet/>
      <dgm:spPr/>
      <dgm:t>
        <a:bodyPr/>
        <a:lstStyle/>
        <a:p>
          <a:endParaRPr lang="en-US"/>
        </a:p>
      </dgm:t>
    </dgm:pt>
    <dgm:pt modelId="{B086B3FD-1CD5-4286-819F-FE4A09DB4627}">
      <dgm:prSet phldrT="[Text]"/>
      <dgm:spPr/>
      <dgm:t>
        <a:bodyPr/>
        <a:lstStyle/>
        <a:p>
          <a:r>
            <a:rPr lang="en-US" dirty="0" smtClean="0"/>
            <a:t>Experiment</a:t>
          </a:r>
          <a:endParaRPr lang="en-US" dirty="0"/>
        </a:p>
      </dgm:t>
    </dgm:pt>
    <dgm:pt modelId="{9BF89D9C-206B-4068-888C-EC9BF86D0083}" type="parTrans" cxnId="{0AB50C52-6EDF-485B-85F5-1EF980021770}">
      <dgm:prSet/>
      <dgm:spPr/>
      <dgm:t>
        <a:bodyPr/>
        <a:lstStyle/>
        <a:p>
          <a:endParaRPr lang="en-US"/>
        </a:p>
      </dgm:t>
    </dgm:pt>
    <dgm:pt modelId="{B01EC7FB-FE7C-41AC-B1AE-21B6A6304233}" type="sibTrans" cxnId="{0AB50C52-6EDF-485B-85F5-1EF980021770}">
      <dgm:prSet/>
      <dgm:spPr/>
      <dgm:t>
        <a:bodyPr/>
        <a:lstStyle/>
        <a:p>
          <a:endParaRPr lang="en-US"/>
        </a:p>
      </dgm:t>
    </dgm:pt>
    <dgm:pt modelId="{3D096D3C-6CAF-43FC-82BA-388913317D00}">
      <dgm:prSet phldrT="[Text]"/>
      <dgm:spPr/>
      <dgm:t>
        <a:bodyPr/>
        <a:lstStyle/>
        <a:p>
          <a:r>
            <a:rPr lang="en-US" dirty="0" smtClean="0"/>
            <a:t>Treatment</a:t>
          </a:r>
          <a:endParaRPr lang="en-US" dirty="0"/>
        </a:p>
      </dgm:t>
    </dgm:pt>
    <dgm:pt modelId="{D4A0CF8C-B651-4DFB-8EFB-F4C99C88938E}" type="parTrans" cxnId="{D064217E-635B-483B-AD07-F15A3F2BF6B5}">
      <dgm:prSet/>
      <dgm:spPr/>
      <dgm:t>
        <a:bodyPr/>
        <a:lstStyle/>
        <a:p>
          <a:endParaRPr lang="en-US"/>
        </a:p>
      </dgm:t>
    </dgm:pt>
    <dgm:pt modelId="{9561648E-58D9-4B6B-AE6B-B2618DC8AA2E}" type="sibTrans" cxnId="{D064217E-635B-483B-AD07-F15A3F2BF6B5}">
      <dgm:prSet/>
      <dgm:spPr/>
      <dgm:t>
        <a:bodyPr/>
        <a:lstStyle/>
        <a:p>
          <a:endParaRPr lang="en-US"/>
        </a:p>
      </dgm:t>
    </dgm:pt>
    <dgm:pt modelId="{648F81E0-B076-48BC-93AD-A03A9E5D8E6C}">
      <dgm:prSet phldrT="[Text]"/>
      <dgm:spPr/>
      <dgm:t>
        <a:bodyPr/>
        <a:lstStyle/>
        <a:p>
          <a:r>
            <a:rPr lang="en-US" dirty="0" smtClean="0"/>
            <a:t>Sex</a:t>
          </a:r>
          <a:endParaRPr lang="en-US" dirty="0"/>
        </a:p>
      </dgm:t>
    </dgm:pt>
    <dgm:pt modelId="{3DABD040-E213-4A75-92ED-83B8D76C4B01}" type="parTrans" cxnId="{F3EF06F4-150B-4A23-AC3E-1C8CC5026EF7}">
      <dgm:prSet/>
      <dgm:spPr/>
      <dgm:t>
        <a:bodyPr/>
        <a:lstStyle/>
        <a:p>
          <a:endParaRPr lang="en-US"/>
        </a:p>
      </dgm:t>
    </dgm:pt>
    <dgm:pt modelId="{816A0593-B53D-4BB7-A71B-B391BDF2BA98}" type="sibTrans" cxnId="{F3EF06F4-150B-4A23-AC3E-1C8CC5026EF7}">
      <dgm:prSet/>
      <dgm:spPr/>
      <dgm:t>
        <a:bodyPr/>
        <a:lstStyle/>
        <a:p>
          <a:endParaRPr lang="en-US"/>
        </a:p>
      </dgm:t>
    </dgm:pt>
    <dgm:pt modelId="{0B5C631F-CB89-4498-8CFB-8B889D85A077}">
      <dgm:prSet custT="1"/>
      <dgm:spPr/>
      <dgm:t>
        <a:bodyPr/>
        <a:lstStyle/>
        <a:p>
          <a:r>
            <a:rPr lang="en-US" sz="1000" dirty="0" smtClean="0"/>
            <a:t>Female</a:t>
          </a:r>
          <a:endParaRPr lang="en-US" sz="1000" dirty="0"/>
        </a:p>
      </dgm:t>
    </dgm:pt>
    <dgm:pt modelId="{8CBD38E1-1BDD-43BB-9456-51862B96A307}" type="parTrans" cxnId="{14773993-9F16-4B0E-8B5C-1BF7C7FF2E9D}">
      <dgm:prSet/>
      <dgm:spPr/>
      <dgm:t>
        <a:bodyPr/>
        <a:lstStyle/>
        <a:p>
          <a:endParaRPr lang="en-US"/>
        </a:p>
      </dgm:t>
    </dgm:pt>
    <dgm:pt modelId="{21FC90BF-9A2B-44D7-91D9-A28D1A9661C4}" type="sibTrans" cxnId="{14773993-9F16-4B0E-8B5C-1BF7C7FF2E9D}">
      <dgm:prSet/>
      <dgm:spPr/>
      <dgm:t>
        <a:bodyPr/>
        <a:lstStyle/>
        <a:p>
          <a:endParaRPr lang="en-US"/>
        </a:p>
      </dgm:t>
    </dgm:pt>
    <dgm:pt modelId="{68F1AE66-57C0-4873-81CD-9366D11DBB26}">
      <dgm:prSet custT="1"/>
      <dgm:spPr/>
      <dgm:t>
        <a:bodyPr/>
        <a:lstStyle/>
        <a:p>
          <a:r>
            <a:rPr lang="en-US" sz="1000" dirty="0" smtClean="0"/>
            <a:t>Mouse 1 </a:t>
          </a:r>
          <a:endParaRPr lang="en-US" sz="1000" dirty="0"/>
        </a:p>
      </dgm:t>
    </dgm:pt>
    <dgm:pt modelId="{AB4D39CB-3595-4E44-A218-E75B7D9B58B7}" type="parTrans" cxnId="{90336D0D-381F-4B6B-876D-609BC78B9AE0}">
      <dgm:prSet/>
      <dgm:spPr/>
      <dgm:t>
        <a:bodyPr/>
        <a:lstStyle/>
        <a:p>
          <a:endParaRPr lang="en-US"/>
        </a:p>
      </dgm:t>
    </dgm:pt>
    <dgm:pt modelId="{5FD1C8A5-F4A2-4860-B402-D71ADDA39212}" type="sibTrans" cxnId="{90336D0D-381F-4B6B-876D-609BC78B9AE0}">
      <dgm:prSet/>
      <dgm:spPr/>
      <dgm:t>
        <a:bodyPr/>
        <a:lstStyle/>
        <a:p>
          <a:endParaRPr lang="en-US"/>
        </a:p>
      </dgm:t>
    </dgm:pt>
    <dgm:pt modelId="{9A3784C5-08EC-4004-8653-ADD5D1449E81}">
      <dgm:prSet/>
      <dgm:spPr>
        <a:solidFill>
          <a:schemeClr val="bg2">
            <a:lumMod val="75000"/>
          </a:schemeClr>
        </a:solidFill>
      </dgm:spPr>
      <dgm:t>
        <a:bodyPr/>
        <a:lstStyle/>
        <a:p>
          <a:r>
            <a:rPr lang="en-US" dirty="0" smtClean="0"/>
            <a:t>S1</a:t>
          </a:r>
          <a:endParaRPr lang="en-US" dirty="0"/>
        </a:p>
      </dgm:t>
    </dgm:pt>
    <dgm:pt modelId="{9564DA69-7C30-40C4-9066-BFF461BFDD2F}" type="parTrans" cxnId="{46DDAE91-4591-43CD-9C71-65C78B8E2AAC}">
      <dgm:prSet/>
      <dgm:spPr/>
      <dgm:t>
        <a:bodyPr/>
        <a:lstStyle/>
        <a:p>
          <a:endParaRPr lang="en-US"/>
        </a:p>
      </dgm:t>
    </dgm:pt>
    <dgm:pt modelId="{4D9E76CE-71C1-4762-94C5-267C9607BA01}" type="sibTrans" cxnId="{46DDAE91-4591-43CD-9C71-65C78B8E2AAC}">
      <dgm:prSet/>
      <dgm:spPr/>
      <dgm:t>
        <a:bodyPr/>
        <a:lstStyle/>
        <a:p>
          <a:endParaRPr lang="en-US"/>
        </a:p>
      </dgm:t>
    </dgm:pt>
    <dgm:pt modelId="{FD9AC9E9-3D7C-415B-B3DF-DC0A90663122}">
      <dgm:prSet/>
      <dgm:spPr/>
      <dgm:t>
        <a:bodyPr/>
        <a:lstStyle/>
        <a:p>
          <a:r>
            <a:rPr lang="en-US" dirty="0" smtClean="0"/>
            <a:t>Mouse 2</a:t>
          </a:r>
          <a:endParaRPr lang="en-US" dirty="0"/>
        </a:p>
      </dgm:t>
    </dgm:pt>
    <dgm:pt modelId="{8FDFB788-9F46-4F61-B905-DBC81A616F10}" type="parTrans" cxnId="{15E028E1-B090-4388-A6AC-99E9B9910D57}">
      <dgm:prSet/>
      <dgm:spPr/>
      <dgm:t>
        <a:bodyPr/>
        <a:lstStyle/>
        <a:p>
          <a:endParaRPr lang="en-US"/>
        </a:p>
      </dgm:t>
    </dgm:pt>
    <dgm:pt modelId="{6418B930-3AAA-4533-8A8D-CB2B4B467F97}" type="sibTrans" cxnId="{15E028E1-B090-4388-A6AC-99E9B9910D57}">
      <dgm:prSet/>
      <dgm:spPr/>
      <dgm:t>
        <a:bodyPr/>
        <a:lstStyle/>
        <a:p>
          <a:endParaRPr lang="en-US"/>
        </a:p>
      </dgm:t>
    </dgm:pt>
    <dgm:pt modelId="{6F2F3EB4-D3CF-4913-AE3D-EF6C09537256}">
      <dgm:prSet/>
      <dgm:spPr/>
      <dgm:t>
        <a:bodyPr/>
        <a:lstStyle/>
        <a:p>
          <a:r>
            <a:rPr lang="en-US" dirty="0" smtClean="0"/>
            <a:t>Mouse 3</a:t>
          </a:r>
          <a:endParaRPr lang="en-US" dirty="0"/>
        </a:p>
      </dgm:t>
    </dgm:pt>
    <dgm:pt modelId="{6BF65285-E523-4483-B6AB-CBBDCA24C08D}" type="parTrans" cxnId="{24AF17C4-9759-4E04-9533-4A7F6A5668C4}">
      <dgm:prSet/>
      <dgm:spPr/>
      <dgm:t>
        <a:bodyPr/>
        <a:lstStyle/>
        <a:p>
          <a:endParaRPr lang="en-US"/>
        </a:p>
      </dgm:t>
    </dgm:pt>
    <dgm:pt modelId="{0FC42D44-B0EB-4B24-A0C1-89409BD3FCE5}" type="sibTrans" cxnId="{24AF17C4-9759-4E04-9533-4A7F6A5668C4}">
      <dgm:prSet/>
      <dgm:spPr/>
      <dgm:t>
        <a:bodyPr/>
        <a:lstStyle/>
        <a:p>
          <a:endParaRPr lang="en-US"/>
        </a:p>
      </dgm:t>
    </dgm:pt>
    <dgm:pt modelId="{30FC78FD-9A82-464F-B77F-33BFF7934630}">
      <dgm:prSet/>
      <dgm:spPr/>
      <dgm:t>
        <a:bodyPr/>
        <a:lstStyle/>
        <a:p>
          <a:r>
            <a:rPr lang="en-US" dirty="0" smtClean="0"/>
            <a:t>Mouse 4</a:t>
          </a:r>
          <a:endParaRPr lang="en-US" dirty="0"/>
        </a:p>
      </dgm:t>
    </dgm:pt>
    <dgm:pt modelId="{61BDCFA9-7DA9-433E-92F9-BBF99DE8EA58}" type="parTrans" cxnId="{87BC27FC-C402-40B2-A17F-78A0FB491C72}">
      <dgm:prSet/>
      <dgm:spPr/>
      <dgm:t>
        <a:bodyPr/>
        <a:lstStyle/>
        <a:p>
          <a:endParaRPr lang="en-US"/>
        </a:p>
      </dgm:t>
    </dgm:pt>
    <dgm:pt modelId="{732A6469-9156-4401-AEF3-22D93FA6A0C9}" type="sibTrans" cxnId="{87BC27FC-C402-40B2-A17F-78A0FB491C72}">
      <dgm:prSet/>
      <dgm:spPr/>
      <dgm:t>
        <a:bodyPr/>
        <a:lstStyle/>
        <a:p>
          <a:endParaRPr lang="en-US"/>
        </a:p>
      </dgm:t>
    </dgm:pt>
    <dgm:pt modelId="{3E4B15F8-76B8-40B4-8D1C-011D54F4353F}">
      <dgm:prSet/>
      <dgm:spPr/>
      <dgm:t>
        <a:bodyPr/>
        <a:lstStyle/>
        <a:p>
          <a:r>
            <a:rPr lang="en-US" dirty="0" smtClean="0"/>
            <a:t>Mouse 5</a:t>
          </a:r>
          <a:endParaRPr lang="en-US" dirty="0"/>
        </a:p>
      </dgm:t>
    </dgm:pt>
    <dgm:pt modelId="{BDC125D0-17DD-4C69-9505-28C13F6E6C9A}" type="parTrans" cxnId="{C3F8594A-5012-433B-A2C7-026D966A55BA}">
      <dgm:prSet/>
      <dgm:spPr/>
      <dgm:t>
        <a:bodyPr/>
        <a:lstStyle/>
        <a:p>
          <a:endParaRPr lang="en-US"/>
        </a:p>
      </dgm:t>
    </dgm:pt>
    <dgm:pt modelId="{41432098-0982-4BCB-8062-9B8C254BFE58}" type="sibTrans" cxnId="{C3F8594A-5012-433B-A2C7-026D966A55BA}">
      <dgm:prSet/>
      <dgm:spPr/>
      <dgm:t>
        <a:bodyPr/>
        <a:lstStyle/>
        <a:p>
          <a:endParaRPr lang="en-US"/>
        </a:p>
      </dgm:t>
    </dgm:pt>
    <dgm:pt modelId="{243A4060-C46E-4D5D-AC0B-871BCC3A171F}">
      <dgm:prSet/>
      <dgm:spPr/>
      <dgm:t>
        <a:bodyPr/>
        <a:lstStyle/>
        <a:p>
          <a:r>
            <a:rPr lang="en-US" dirty="0" smtClean="0"/>
            <a:t>Mouse 6</a:t>
          </a:r>
          <a:endParaRPr lang="en-US" dirty="0"/>
        </a:p>
      </dgm:t>
    </dgm:pt>
    <dgm:pt modelId="{DAE8A2FA-1A88-43AD-AA21-72A188FB0979}" type="parTrans" cxnId="{4A534276-E285-4E95-B5D1-4482F69BD159}">
      <dgm:prSet/>
      <dgm:spPr/>
      <dgm:t>
        <a:bodyPr/>
        <a:lstStyle/>
        <a:p>
          <a:endParaRPr lang="en-US"/>
        </a:p>
      </dgm:t>
    </dgm:pt>
    <dgm:pt modelId="{DCEDBE88-15CC-4908-A48C-41ED643C2F4C}" type="sibTrans" cxnId="{4A534276-E285-4E95-B5D1-4482F69BD159}">
      <dgm:prSet/>
      <dgm:spPr/>
      <dgm:t>
        <a:bodyPr/>
        <a:lstStyle/>
        <a:p>
          <a:endParaRPr lang="en-US"/>
        </a:p>
      </dgm:t>
    </dgm:pt>
    <dgm:pt modelId="{D3FCD4A1-D6AF-45D7-8A2B-CCD9EE712283}">
      <dgm:prSet/>
      <dgm:spPr/>
      <dgm:t>
        <a:bodyPr/>
        <a:lstStyle/>
        <a:p>
          <a:r>
            <a:rPr lang="en-US" dirty="0" smtClean="0"/>
            <a:t>Mouse 7</a:t>
          </a:r>
          <a:endParaRPr lang="en-US" dirty="0"/>
        </a:p>
      </dgm:t>
    </dgm:pt>
    <dgm:pt modelId="{C9B8F22E-C6C4-4DDF-A9DF-0CD7681AD86E}" type="parTrans" cxnId="{734FA333-936F-4281-B5FE-6EF9FF52A742}">
      <dgm:prSet/>
      <dgm:spPr/>
      <dgm:t>
        <a:bodyPr/>
        <a:lstStyle/>
        <a:p>
          <a:endParaRPr lang="en-US"/>
        </a:p>
      </dgm:t>
    </dgm:pt>
    <dgm:pt modelId="{FD7BF37E-8B83-4AAD-81CC-541DEF32F347}" type="sibTrans" cxnId="{734FA333-936F-4281-B5FE-6EF9FF52A742}">
      <dgm:prSet/>
      <dgm:spPr/>
      <dgm:t>
        <a:bodyPr/>
        <a:lstStyle/>
        <a:p>
          <a:endParaRPr lang="en-US"/>
        </a:p>
      </dgm:t>
    </dgm:pt>
    <dgm:pt modelId="{EA09A159-24FF-4695-B5BA-4D608C37AEEF}">
      <dgm:prSet/>
      <dgm:spPr/>
      <dgm:t>
        <a:bodyPr/>
        <a:lstStyle/>
        <a:p>
          <a:r>
            <a:rPr lang="en-US" dirty="0" smtClean="0"/>
            <a:t>Mouse 8</a:t>
          </a:r>
          <a:endParaRPr lang="en-US" dirty="0"/>
        </a:p>
      </dgm:t>
    </dgm:pt>
    <dgm:pt modelId="{415FDB78-BED8-4918-B00E-E4B8A1E352B9}" type="parTrans" cxnId="{52A54FAA-9154-434A-A544-3460A4FF2A4E}">
      <dgm:prSet/>
      <dgm:spPr/>
      <dgm:t>
        <a:bodyPr/>
        <a:lstStyle/>
        <a:p>
          <a:endParaRPr lang="en-US"/>
        </a:p>
      </dgm:t>
    </dgm:pt>
    <dgm:pt modelId="{D7144D98-AD1E-44B3-9E12-277E07654FD3}" type="sibTrans" cxnId="{52A54FAA-9154-434A-A544-3460A4FF2A4E}">
      <dgm:prSet/>
      <dgm:spPr/>
      <dgm:t>
        <a:bodyPr/>
        <a:lstStyle/>
        <a:p>
          <a:endParaRPr lang="en-US"/>
        </a:p>
      </dgm:t>
    </dgm:pt>
    <dgm:pt modelId="{C23C669A-3155-4E51-AE16-7F4C72D34B03}">
      <dgm:prSet phldrT="[Text]"/>
      <dgm:spPr/>
      <dgm:t>
        <a:bodyPr/>
        <a:lstStyle/>
        <a:p>
          <a:r>
            <a:rPr lang="en-US" dirty="0" smtClean="0"/>
            <a:t>Mouse</a:t>
          </a:r>
          <a:endParaRPr lang="en-US" dirty="0"/>
        </a:p>
      </dgm:t>
    </dgm:pt>
    <dgm:pt modelId="{E420454A-54AE-468C-9C50-9AC059847BB4}" type="parTrans" cxnId="{83C2310E-044E-4DF1-B6FB-C42666C72D5D}">
      <dgm:prSet/>
      <dgm:spPr/>
      <dgm:t>
        <a:bodyPr/>
        <a:lstStyle/>
        <a:p>
          <a:endParaRPr lang="en-US"/>
        </a:p>
      </dgm:t>
    </dgm:pt>
    <dgm:pt modelId="{D34FE0F6-FDAE-4A87-B783-89482A09CE8B}" type="sibTrans" cxnId="{83C2310E-044E-4DF1-B6FB-C42666C72D5D}">
      <dgm:prSet/>
      <dgm:spPr/>
      <dgm:t>
        <a:bodyPr/>
        <a:lstStyle/>
        <a:p>
          <a:endParaRPr lang="en-US"/>
        </a:p>
      </dgm:t>
    </dgm:pt>
    <dgm:pt modelId="{337DDC72-01B2-443A-8CBB-B0821A7844AA}">
      <dgm:prSet phldrT="[Text]"/>
      <dgm:spPr/>
      <dgm:t>
        <a:bodyPr/>
        <a:lstStyle/>
        <a:p>
          <a:r>
            <a:rPr lang="en-US" dirty="0" smtClean="0"/>
            <a:t>     Histological slides</a:t>
          </a:r>
          <a:endParaRPr lang="en-US" dirty="0"/>
        </a:p>
      </dgm:t>
    </dgm:pt>
    <dgm:pt modelId="{25D77D28-DA22-4C7E-85AA-B14E7DFEE28A}" type="parTrans" cxnId="{EF64F172-0069-469A-92B0-F4EB7DA8EB13}">
      <dgm:prSet/>
      <dgm:spPr/>
      <dgm:t>
        <a:bodyPr/>
        <a:lstStyle/>
        <a:p>
          <a:endParaRPr lang="en-US"/>
        </a:p>
      </dgm:t>
    </dgm:pt>
    <dgm:pt modelId="{090E7D4C-C49F-4D22-AF5D-77AD936B1491}" type="sibTrans" cxnId="{EF64F172-0069-469A-92B0-F4EB7DA8EB13}">
      <dgm:prSet/>
      <dgm:spPr/>
      <dgm:t>
        <a:bodyPr/>
        <a:lstStyle/>
        <a:p>
          <a:endParaRPr lang="en-US"/>
        </a:p>
      </dgm:t>
    </dgm:pt>
    <dgm:pt modelId="{06E56896-9C01-4ED3-822A-D7BA0204E64C}">
      <dgm:prSet/>
      <dgm:spPr>
        <a:solidFill>
          <a:schemeClr val="bg2">
            <a:lumMod val="75000"/>
          </a:schemeClr>
        </a:solidFill>
      </dgm:spPr>
      <dgm:t>
        <a:bodyPr/>
        <a:lstStyle/>
        <a:p>
          <a:r>
            <a:rPr lang="en-US" dirty="0" smtClean="0"/>
            <a:t>S2</a:t>
          </a:r>
          <a:endParaRPr lang="en-US" dirty="0"/>
        </a:p>
      </dgm:t>
    </dgm:pt>
    <dgm:pt modelId="{D976659C-BA35-44B5-8354-6245F2793A64}" type="parTrans" cxnId="{47D741E5-BA29-44AD-90A4-E83D8423EB44}">
      <dgm:prSet/>
      <dgm:spPr/>
      <dgm:t>
        <a:bodyPr/>
        <a:lstStyle/>
        <a:p>
          <a:endParaRPr lang="en-US"/>
        </a:p>
      </dgm:t>
    </dgm:pt>
    <dgm:pt modelId="{3D8911F9-AE9A-45F5-B290-15AEF27DB7BA}" type="sibTrans" cxnId="{47D741E5-BA29-44AD-90A4-E83D8423EB44}">
      <dgm:prSet/>
      <dgm:spPr/>
      <dgm:t>
        <a:bodyPr/>
        <a:lstStyle/>
        <a:p>
          <a:endParaRPr lang="en-US"/>
        </a:p>
      </dgm:t>
    </dgm:pt>
    <dgm:pt modelId="{0E505136-5A8C-47D2-94D0-CA4D944C52BF}">
      <dgm:prSet/>
      <dgm:spPr>
        <a:solidFill>
          <a:schemeClr val="bg2">
            <a:lumMod val="75000"/>
          </a:schemeClr>
        </a:solidFill>
      </dgm:spPr>
      <dgm:t>
        <a:bodyPr/>
        <a:lstStyle/>
        <a:p>
          <a:r>
            <a:rPr lang="en-US" dirty="0" smtClean="0"/>
            <a:t>S3</a:t>
          </a:r>
          <a:endParaRPr lang="en-US" dirty="0"/>
        </a:p>
      </dgm:t>
    </dgm:pt>
    <dgm:pt modelId="{C07354D3-F5DF-416A-AC6A-1CE36B5BEE6D}" type="parTrans" cxnId="{B4B7F4F8-0B83-41E6-93CB-A75963A99096}">
      <dgm:prSet/>
      <dgm:spPr/>
      <dgm:t>
        <a:bodyPr/>
        <a:lstStyle/>
        <a:p>
          <a:endParaRPr lang="en-US"/>
        </a:p>
      </dgm:t>
    </dgm:pt>
    <dgm:pt modelId="{84A7CB3F-26F9-4EE5-975A-ABBEACC9B65E}" type="sibTrans" cxnId="{B4B7F4F8-0B83-41E6-93CB-A75963A99096}">
      <dgm:prSet/>
      <dgm:spPr/>
      <dgm:t>
        <a:bodyPr/>
        <a:lstStyle/>
        <a:p>
          <a:endParaRPr lang="en-US"/>
        </a:p>
      </dgm:t>
    </dgm:pt>
    <dgm:pt modelId="{1B93149F-DD4F-442A-91E8-01C0435EA99F}">
      <dgm:prSet/>
      <dgm:spPr>
        <a:solidFill>
          <a:schemeClr val="bg2">
            <a:lumMod val="75000"/>
          </a:schemeClr>
        </a:solidFill>
      </dgm:spPr>
      <dgm:t>
        <a:bodyPr/>
        <a:lstStyle/>
        <a:p>
          <a:r>
            <a:rPr lang="en-US" dirty="0" smtClean="0"/>
            <a:t>S4</a:t>
          </a:r>
          <a:endParaRPr lang="en-US" dirty="0"/>
        </a:p>
      </dgm:t>
    </dgm:pt>
    <dgm:pt modelId="{9EE1C465-0D5F-4B03-9728-2C0FB50D8CD1}" type="parTrans" cxnId="{9092BEF4-9782-4A07-B8F6-021AD60B696A}">
      <dgm:prSet/>
      <dgm:spPr/>
      <dgm:t>
        <a:bodyPr/>
        <a:lstStyle/>
        <a:p>
          <a:endParaRPr lang="en-US"/>
        </a:p>
      </dgm:t>
    </dgm:pt>
    <dgm:pt modelId="{0BA3634C-BA6B-4CEB-B3BE-1EFAE162B752}" type="sibTrans" cxnId="{9092BEF4-9782-4A07-B8F6-021AD60B696A}">
      <dgm:prSet/>
      <dgm:spPr/>
      <dgm:t>
        <a:bodyPr/>
        <a:lstStyle/>
        <a:p>
          <a:endParaRPr lang="en-US"/>
        </a:p>
      </dgm:t>
    </dgm:pt>
    <dgm:pt modelId="{00BD2A3B-974F-4DAD-8B66-39470EC74EAC}">
      <dgm:prSet/>
      <dgm:spPr>
        <a:solidFill>
          <a:schemeClr val="bg2">
            <a:lumMod val="75000"/>
          </a:schemeClr>
        </a:solidFill>
      </dgm:spPr>
      <dgm:t>
        <a:bodyPr/>
        <a:lstStyle/>
        <a:p>
          <a:r>
            <a:rPr lang="en-US" dirty="0" smtClean="0"/>
            <a:t>S5</a:t>
          </a:r>
          <a:endParaRPr lang="en-US" dirty="0"/>
        </a:p>
      </dgm:t>
    </dgm:pt>
    <dgm:pt modelId="{737F1BBF-236A-4CBE-B005-6D6115D90BC3}" type="parTrans" cxnId="{F58D3B20-16BC-441B-8A79-6C3E90FEC953}">
      <dgm:prSet/>
      <dgm:spPr/>
      <dgm:t>
        <a:bodyPr/>
        <a:lstStyle/>
        <a:p>
          <a:endParaRPr lang="en-US"/>
        </a:p>
      </dgm:t>
    </dgm:pt>
    <dgm:pt modelId="{826BB176-CDCB-44B9-9D5F-A1459B8FC7A7}" type="sibTrans" cxnId="{F58D3B20-16BC-441B-8A79-6C3E90FEC953}">
      <dgm:prSet/>
      <dgm:spPr/>
      <dgm:t>
        <a:bodyPr/>
        <a:lstStyle/>
        <a:p>
          <a:endParaRPr lang="en-US"/>
        </a:p>
      </dgm:t>
    </dgm:pt>
    <dgm:pt modelId="{14C1E4B0-BDF0-47C0-AC00-99D4B2631467}">
      <dgm:prSet/>
      <dgm:spPr>
        <a:solidFill>
          <a:schemeClr val="bg2">
            <a:lumMod val="75000"/>
          </a:schemeClr>
        </a:solidFill>
      </dgm:spPr>
      <dgm:t>
        <a:bodyPr/>
        <a:lstStyle/>
        <a:p>
          <a:r>
            <a:rPr lang="en-US" dirty="0" smtClean="0"/>
            <a:t>S6</a:t>
          </a:r>
          <a:endParaRPr lang="en-US" dirty="0"/>
        </a:p>
      </dgm:t>
    </dgm:pt>
    <dgm:pt modelId="{0A2F9959-6F7A-45AE-853F-20A3B740B8AC}" type="parTrans" cxnId="{4E05D638-4CCB-49D3-A8CC-71F943AA4D51}">
      <dgm:prSet/>
      <dgm:spPr/>
      <dgm:t>
        <a:bodyPr/>
        <a:lstStyle/>
        <a:p>
          <a:endParaRPr lang="en-US"/>
        </a:p>
      </dgm:t>
    </dgm:pt>
    <dgm:pt modelId="{56C23F5D-C5B9-460F-BAFA-89EBD8083128}" type="sibTrans" cxnId="{4E05D638-4CCB-49D3-A8CC-71F943AA4D51}">
      <dgm:prSet/>
      <dgm:spPr/>
      <dgm:t>
        <a:bodyPr/>
        <a:lstStyle/>
        <a:p>
          <a:endParaRPr lang="en-US"/>
        </a:p>
      </dgm:t>
    </dgm:pt>
    <dgm:pt modelId="{C8FC3989-8295-4E32-8BE6-83393CA7AE0C}">
      <dgm:prSet/>
      <dgm:spPr>
        <a:solidFill>
          <a:schemeClr val="bg2">
            <a:lumMod val="75000"/>
          </a:schemeClr>
        </a:solidFill>
      </dgm:spPr>
      <dgm:t>
        <a:bodyPr/>
        <a:lstStyle/>
        <a:p>
          <a:r>
            <a:rPr lang="en-US" dirty="0" smtClean="0"/>
            <a:t>S7</a:t>
          </a:r>
          <a:endParaRPr lang="en-US" dirty="0"/>
        </a:p>
      </dgm:t>
    </dgm:pt>
    <dgm:pt modelId="{C96408AB-B07A-4AAB-A25B-5D4013D40D10}" type="parTrans" cxnId="{60D6484B-B992-4E27-9774-812DA4049780}">
      <dgm:prSet/>
      <dgm:spPr/>
      <dgm:t>
        <a:bodyPr/>
        <a:lstStyle/>
        <a:p>
          <a:endParaRPr lang="en-US"/>
        </a:p>
      </dgm:t>
    </dgm:pt>
    <dgm:pt modelId="{A156270B-9121-4549-9938-5B13CECCEE48}" type="sibTrans" cxnId="{60D6484B-B992-4E27-9774-812DA4049780}">
      <dgm:prSet/>
      <dgm:spPr/>
      <dgm:t>
        <a:bodyPr/>
        <a:lstStyle/>
        <a:p>
          <a:endParaRPr lang="en-US"/>
        </a:p>
      </dgm:t>
    </dgm:pt>
    <dgm:pt modelId="{D46459CA-B656-47A2-AF28-97DDF647ABC2}">
      <dgm:prSet/>
      <dgm:spPr>
        <a:solidFill>
          <a:schemeClr val="bg2">
            <a:lumMod val="75000"/>
          </a:schemeClr>
        </a:solidFill>
      </dgm:spPr>
      <dgm:t>
        <a:bodyPr/>
        <a:lstStyle/>
        <a:p>
          <a:r>
            <a:rPr lang="en-US" dirty="0" smtClean="0"/>
            <a:t>S8</a:t>
          </a:r>
          <a:endParaRPr lang="en-US" dirty="0"/>
        </a:p>
      </dgm:t>
    </dgm:pt>
    <dgm:pt modelId="{57AFD60A-BE1A-4500-A4F8-BCD3ACE84651}" type="parTrans" cxnId="{8B4EF3FD-9F01-4476-B6EC-ECE7115B46C5}">
      <dgm:prSet/>
      <dgm:spPr/>
      <dgm:t>
        <a:bodyPr/>
        <a:lstStyle/>
        <a:p>
          <a:endParaRPr lang="en-US"/>
        </a:p>
      </dgm:t>
    </dgm:pt>
    <dgm:pt modelId="{4B6CAD7C-CE83-4815-AB48-D5FD472D0184}" type="sibTrans" cxnId="{8B4EF3FD-9F01-4476-B6EC-ECE7115B46C5}">
      <dgm:prSet/>
      <dgm:spPr/>
      <dgm:t>
        <a:bodyPr/>
        <a:lstStyle/>
        <a:p>
          <a:endParaRPr lang="en-US"/>
        </a:p>
      </dgm:t>
    </dgm:pt>
    <dgm:pt modelId="{92192C4C-88F7-402F-BE7C-7FEF83E4602B}">
      <dgm:prSet/>
      <dgm:spPr>
        <a:solidFill>
          <a:schemeClr val="bg2">
            <a:lumMod val="75000"/>
          </a:schemeClr>
        </a:solidFill>
      </dgm:spPr>
      <dgm:t>
        <a:bodyPr/>
        <a:lstStyle/>
        <a:p>
          <a:r>
            <a:rPr lang="en-US" dirty="0" smtClean="0"/>
            <a:t>S9</a:t>
          </a:r>
          <a:endParaRPr lang="en-US" dirty="0"/>
        </a:p>
      </dgm:t>
    </dgm:pt>
    <dgm:pt modelId="{54EE2757-2E35-4026-8677-452BAFFC93C6}" type="parTrans" cxnId="{4B43B603-A2B9-457A-BE1D-B2D11AA6AE19}">
      <dgm:prSet/>
      <dgm:spPr/>
      <dgm:t>
        <a:bodyPr/>
        <a:lstStyle/>
        <a:p>
          <a:endParaRPr lang="en-US"/>
        </a:p>
      </dgm:t>
    </dgm:pt>
    <dgm:pt modelId="{3A194D6D-0D82-4186-A295-62666D3ADF15}" type="sibTrans" cxnId="{4B43B603-A2B9-457A-BE1D-B2D11AA6AE19}">
      <dgm:prSet/>
      <dgm:spPr/>
      <dgm:t>
        <a:bodyPr/>
        <a:lstStyle/>
        <a:p>
          <a:endParaRPr lang="en-US"/>
        </a:p>
      </dgm:t>
    </dgm:pt>
    <dgm:pt modelId="{AAF44BB8-B162-4949-A3EB-7158ABC80481}">
      <dgm:prSet/>
      <dgm:spPr>
        <a:solidFill>
          <a:schemeClr val="bg2">
            <a:lumMod val="75000"/>
          </a:schemeClr>
        </a:solidFill>
      </dgm:spPr>
      <dgm:t>
        <a:bodyPr/>
        <a:lstStyle/>
        <a:p>
          <a:r>
            <a:rPr lang="en-US" dirty="0" smtClean="0"/>
            <a:t>S10</a:t>
          </a:r>
          <a:endParaRPr lang="en-US" dirty="0"/>
        </a:p>
      </dgm:t>
    </dgm:pt>
    <dgm:pt modelId="{6584590F-9535-4C5E-B6DA-B1169339298F}" type="parTrans" cxnId="{4A9072C8-E423-4441-8073-16590E9CBC5B}">
      <dgm:prSet/>
      <dgm:spPr/>
      <dgm:t>
        <a:bodyPr/>
        <a:lstStyle/>
        <a:p>
          <a:endParaRPr lang="en-US"/>
        </a:p>
      </dgm:t>
    </dgm:pt>
    <dgm:pt modelId="{FEC22AFD-336B-4842-A67B-A770FDFAE840}" type="sibTrans" cxnId="{4A9072C8-E423-4441-8073-16590E9CBC5B}">
      <dgm:prSet/>
      <dgm:spPr/>
      <dgm:t>
        <a:bodyPr/>
        <a:lstStyle/>
        <a:p>
          <a:endParaRPr lang="en-US"/>
        </a:p>
      </dgm:t>
    </dgm:pt>
    <dgm:pt modelId="{08D8431B-E91C-4850-9B9B-A6A47FA36EBA}">
      <dgm:prSet/>
      <dgm:spPr>
        <a:solidFill>
          <a:schemeClr val="bg2">
            <a:lumMod val="75000"/>
          </a:schemeClr>
        </a:solidFill>
      </dgm:spPr>
      <dgm:t>
        <a:bodyPr/>
        <a:lstStyle/>
        <a:p>
          <a:r>
            <a:rPr lang="en-US" dirty="0" smtClean="0"/>
            <a:t>S11</a:t>
          </a:r>
          <a:endParaRPr lang="en-US" dirty="0"/>
        </a:p>
      </dgm:t>
    </dgm:pt>
    <dgm:pt modelId="{E12EB9BD-AAE5-4250-9E7F-0D40B8278020}" type="parTrans" cxnId="{08B7EC9D-AEF6-4DD7-9CC6-72CF56BB8ED5}">
      <dgm:prSet/>
      <dgm:spPr/>
      <dgm:t>
        <a:bodyPr/>
        <a:lstStyle/>
        <a:p>
          <a:endParaRPr lang="en-US"/>
        </a:p>
      </dgm:t>
    </dgm:pt>
    <dgm:pt modelId="{A4BC9766-3711-4470-A04E-F07D959F2AAD}" type="sibTrans" cxnId="{08B7EC9D-AEF6-4DD7-9CC6-72CF56BB8ED5}">
      <dgm:prSet/>
      <dgm:spPr/>
      <dgm:t>
        <a:bodyPr/>
        <a:lstStyle/>
        <a:p>
          <a:endParaRPr lang="en-US"/>
        </a:p>
      </dgm:t>
    </dgm:pt>
    <dgm:pt modelId="{0FCDDD43-5767-4BB8-8E7B-EF5A0148E332}">
      <dgm:prSet/>
      <dgm:spPr>
        <a:solidFill>
          <a:schemeClr val="bg2">
            <a:lumMod val="75000"/>
          </a:schemeClr>
        </a:solidFill>
      </dgm:spPr>
      <dgm:t>
        <a:bodyPr/>
        <a:lstStyle/>
        <a:p>
          <a:r>
            <a:rPr lang="en-US" dirty="0" smtClean="0"/>
            <a:t>S12</a:t>
          </a:r>
          <a:endParaRPr lang="en-US" dirty="0"/>
        </a:p>
      </dgm:t>
    </dgm:pt>
    <dgm:pt modelId="{04F59B0A-B9FE-430E-B8C1-379218ACB6CF}" type="parTrans" cxnId="{C82E61A5-57A4-4FB3-9666-A318A1F715A0}">
      <dgm:prSet/>
      <dgm:spPr/>
      <dgm:t>
        <a:bodyPr/>
        <a:lstStyle/>
        <a:p>
          <a:endParaRPr lang="en-US"/>
        </a:p>
      </dgm:t>
    </dgm:pt>
    <dgm:pt modelId="{3CD2BA21-551C-489E-A43D-0FB058E8A381}" type="sibTrans" cxnId="{C82E61A5-57A4-4FB3-9666-A318A1F715A0}">
      <dgm:prSet/>
      <dgm:spPr/>
      <dgm:t>
        <a:bodyPr/>
        <a:lstStyle/>
        <a:p>
          <a:endParaRPr lang="en-US"/>
        </a:p>
      </dgm:t>
    </dgm:pt>
    <dgm:pt modelId="{23DB54A5-6CB3-46FC-98AC-31862D7DC16B}">
      <dgm:prSet/>
      <dgm:spPr>
        <a:solidFill>
          <a:schemeClr val="bg2">
            <a:lumMod val="75000"/>
          </a:schemeClr>
        </a:solidFill>
      </dgm:spPr>
      <dgm:t>
        <a:bodyPr/>
        <a:lstStyle/>
        <a:p>
          <a:r>
            <a:rPr lang="en-US" dirty="0" smtClean="0"/>
            <a:t>S13</a:t>
          </a:r>
          <a:endParaRPr lang="en-US" dirty="0"/>
        </a:p>
      </dgm:t>
    </dgm:pt>
    <dgm:pt modelId="{D243FB5D-3D87-4080-A35D-FAEFCCAE235A}" type="parTrans" cxnId="{2A226498-B8C7-4D92-85CB-C5872C994764}">
      <dgm:prSet/>
      <dgm:spPr/>
      <dgm:t>
        <a:bodyPr/>
        <a:lstStyle/>
        <a:p>
          <a:endParaRPr lang="en-US"/>
        </a:p>
      </dgm:t>
    </dgm:pt>
    <dgm:pt modelId="{0F5FCABA-59F5-43BD-82A4-9A8ACB0DB734}" type="sibTrans" cxnId="{2A226498-B8C7-4D92-85CB-C5872C994764}">
      <dgm:prSet/>
      <dgm:spPr/>
      <dgm:t>
        <a:bodyPr/>
        <a:lstStyle/>
        <a:p>
          <a:endParaRPr lang="en-US"/>
        </a:p>
      </dgm:t>
    </dgm:pt>
    <dgm:pt modelId="{5F76E5B8-3E7A-49AA-ACC8-9E5A219C260E}">
      <dgm:prSet/>
      <dgm:spPr>
        <a:solidFill>
          <a:schemeClr val="bg2">
            <a:lumMod val="75000"/>
          </a:schemeClr>
        </a:solidFill>
      </dgm:spPr>
      <dgm:t>
        <a:bodyPr/>
        <a:lstStyle/>
        <a:p>
          <a:r>
            <a:rPr lang="en-US" dirty="0" smtClean="0"/>
            <a:t>S14</a:t>
          </a:r>
          <a:endParaRPr lang="en-US" dirty="0"/>
        </a:p>
      </dgm:t>
    </dgm:pt>
    <dgm:pt modelId="{6B05ED35-9266-420E-B378-BF7072D3D307}" type="parTrans" cxnId="{6A69CF59-51CB-4B58-9F99-5C002288C820}">
      <dgm:prSet/>
      <dgm:spPr/>
      <dgm:t>
        <a:bodyPr/>
        <a:lstStyle/>
        <a:p>
          <a:endParaRPr lang="en-US"/>
        </a:p>
      </dgm:t>
    </dgm:pt>
    <dgm:pt modelId="{1B6478E5-C4C1-43BF-B091-41CDB3BD766E}" type="sibTrans" cxnId="{6A69CF59-51CB-4B58-9F99-5C002288C820}">
      <dgm:prSet/>
      <dgm:spPr/>
      <dgm:t>
        <a:bodyPr/>
        <a:lstStyle/>
        <a:p>
          <a:endParaRPr lang="en-US"/>
        </a:p>
      </dgm:t>
    </dgm:pt>
    <dgm:pt modelId="{95B310A4-D918-47A4-989F-FDD9F11993B4}">
      <dgm:prSet/>
      <dgm:spPr>
        <a:solidFill>
          <a:schemeClr val="bg2">
            <a:lumMod val="75000"/>
          </a:schemeClr>
        </a:solidFill>
      </dgm:spPr>
      <dgm:t>
        <a:bodyPr/>
        <a:lstStyle/>
        <a:p>
          <a:r>
            <a:rPr lang="en-US" dirty="0" smtClean="0"/>
            <a:t>S15</a:t>
          </a:r>
          <a:endParaRPr lang="en-US" dirty="0"/>
        </a:p>
      </dgm:t>
    </dgm:pt>
    <dgm:pt modelId="{ABAC6BFE-71D8-4381-94F3-C76649258357}" type="parTrans" cxnId="{22FE02D3-8946-4AB0-8D82-85B9B4E3B325}">
      <dgm:prSet/>
      <dgm:spPr/>
      <dgm:t>
        <a:bodyPr/>
        <a:lstStyle/>
        <a:p>
          <a:endParaRPr lang="en-US"/>
        </a:p>
      </dgm:t>
    </dgm:pt>
    <dgm:pt modelId="{42A1F442-D328-450B-9395-E1000E4BB4B2}" type="sibTrans" cxnId="{22FE02D3-8946-4AB0-8D82-85B9B4E3B325}">
      <dgm:prSet/>
      <dgm:spPr/>
      <dgm:t>
        <a:bodyPr/>
        <a:lstStyle/>
        <a:p>
          <a:endParaRPr lang="en-US"/>
        </a:p>
      </dgm:t>
    </dgm:pt>
    <dgm:pt modelId="{D16CCDBD-41C6-45B0-94FE-27A876DE82BE}">
      <dgm:prSet/>
      <dgm:spPr>
        <a:solidFill>
          <a:schemeClr val="bg2">
            <a:lumMod val="75000"/>
          </a:schemeClr>
        </a:solidFill>
      </dgm:spPr>
      <dgm:t>
        <a:bodyPr/>
        <a:lstStyle/>
        <a:p>
          <a:r>
            <a:rPr lang="en-US" dirty="0" smtClean="0"/>
            <a:t>S16</a:t>
          </a:r>
          <a:endParaRPr lang="en-US" dirty="0"/>
        </a:p>
      </dgm:t>
    </dgm:pt>
    <dgm:pt modelId="{EC61FDB4-F82C-4E44-B4FD-A7E9464F8160}" type="parTrans" cxnId="{5335936C-A656-4CA7-B817-61B0F3C324BD}">
      <dgm:prSet/>
      <dgm:spPr/>
      <dgm:t>
        <a:bodyPr/>
        <a:lstStyle/>
        <a:p>
          <a:endParaRPr lang="en-US"/>
        </a:p>
      </dgm:t>
    </dgm:pt>
    <dgm:pt modelId="{B2AB4F5C-15A7-42B3-A0C3-C06CF852B137}" type="sibTrans" cxnId="{5335936C-A656-4CA7-B817-61B0F3C324BD}">
      <dgm:prSet/>
      <dgm:spPr/>
      <dgm:t>
        <a:bodyPr/>
        <a:lstStyle/>
        <a:p>
          <a:endParaRPr lang="en-US"/>
        </a:p>
      </dgm:t>
    </dgm:pt>
    <dgm:pt modelId="{C2B58F10-74A0-42E9-9A31-28054E859A4C}" type="pres">
      <dgm:prSet presAssocID="{2D7037B9-64B1-4FCA-B3A6-18FFD1BE39F4}" presName="mainComposite" presStyleCnt="0">
        <dgm:presLayoutVars>
          <dgm:chPref val="1"/>
          <dgm:dir/>
          <dgm:animOne val="branch"/>
          <dgm:animLvl val="lvl"/>
          <dgm:resizeHandles val="exact"/>
        </dgm:presLayoutVars>
      </dgm:prSet>
      <dgm:spPr/>
      <dgm:t>
        <a:bodyPr/>
        <a:lstStyle/>
        <a:p>
          <a:endParaRPr lang="en-US"/>
        </a:p>
      </dgm:t>
    </dgm:pt>
    <dgm:pt modelId="{89935FB4-26D8-43C7-9C9A-0749DC460247}" type="pres">
      <dgm:prSet presAssocID="{2D7037B9-64B1-4FCA-B3A6-18FFD1BE39F4}" presName="hierFlow" presStyleCnt="0"/>
      <dgm:spPr/>
    </dgm:pt>
    <dgm:pt modelId="{AD4B1B68-7183-48D7-A5E7-BFDDA324113C}" type="pres">
      <dgm:prSet presAssocID="{2D7037B9-64B1-4FCA-B3A6-18FFD1BE39F4}" presName="firstBuf" presStyleCnt="0"/>
      <dgm:spPr/>
    </dgm:pt>
    <dgm:pt modelId="{D9D53CE7-4519-41F9-9002-00AE053830E5}" type="pres">
      <dgm:prSet presAssocID="{2D7037B9-64B1-4FCA-B3A6-18FFD1BE39F4}" presName="hierChild1" presStyleCnt="0">
        <dgm:presLayoutVars>
          <dgm:chPref val="1"/>
          <dgm:animOne val="branch"/>
          <dgm:animLvl val="lvl"/>
        </dgm:presLayoutVars>
      </dgm:prSet>
      <dgm:spPr/>
    </dgm:pt>
    <dgm:pt modelId="{95F6E6A9-5596-4D7C-9A2D-36DBEECE1015}" type="pres">
      <dgm:prSet presAssocID="{4BC4D62A-6068-4A47-B60C-AFF5CEA2F40A}" presName="Name14" presStyleCnt="0"/>
      <dgm:spPr/>
    </dgm:pt>
    <dgm:pt modelId="{6057B3B5-20A1-4C0D-91AE-0A4B71CDB524}" type="pres">
      <dgm:prSet presAssocID="{4BC4D62A-6068-4A47-B60C-AFF5CEA2F40A}" presName="level1Shape" presStyleLbl="node0" presStyleIdx="0" presStyleCnt="1" custScaleX="265450">
        <dgm:presLayoutVars>
          <dgm:chPref val="3"/>
        </dgm:presLayoutVars>
      </dgm:prSet>
      <dgm:spPr/>
      <dgm:t>
        <a:bodyPr/>
        <a:lstStyle/>
        <a:p>
          <a:endParaRPr lang="en-US"/>
        </a:p>
      </dgm:t>
    </dgm:pt>
    <dgm:pt modelId="{316B5BE9-A695-4BD2-B5D0-215D3489E2FE}" type="pres">
      <dgm:prSet presAssocID="{4BC4D62A-6068-4A47-B60C-AFF5CEA2F40A}" presName="hierChild2" presStyleCnt="0"/>
      <dgm:spPr/>
    </dgm:pt>
    <dgm:pt modelId="{E907FF1D-D776-49FC-BEC9-14E150708E78}" type="pres">
      <dgm:prSet presAssocID="{08376B27-7508-4330-946F-59EB57CFDD68}" presName="Name19" presStyleLbl="parChTrans1D2" presStyleIdx="0" presStyleCnt="2"/>
      <dgm:spPr/>
      <dgm:t>
        <a:bodyPr/>
        <a:lstStyle/>
        <a:p>
          <a:endParaRPr lang="en-US"/>
        </a:p>
      </dgm:t>
    </dgm:pt>
    <dgm:pt modelId="{3C1F4027-7A65-4EFC-BFE9-A5787A5F417D}" type="pres">
      <dgm:prSet presAssocID="{2D099EE8-03A9-4CD9-8E9C-C1951F01B593}" presName="Name21" presStyleCnt="0"/>
      <dgm:spPr/>
    </dgm:pt>
    <dgm:pt modelId="{5326D883-85F4-49DC-A0A0-85F308772A9A}" type="pres">
      <dgm:prSet presAssocID="{2D099EE8-03A9-4CD9-8E9C-C1951F01B593}" presName="level2Shape" presStyleLbl="node2" presStyleIdx="0" presStyleCnt="2" custScaleX="149844"/>
      <dgm:spPr/>
      <dgm:t>
        <a:bodyPr/>
        <a:lstStyle/>
        <a:p>
          <a:endParaRPr lang="en-US"/>
        </a:p>
      </dgm:t>
    </dgm:pt>
    <dgm:pt modelId="{FFC0A853-BABC-48A3-B439-F3D016333E5C}" type="pres">
      <dgm:prSet presAssocID="{2D099EE8-03A9-4CD9-8E9C-C1951F01B593}" presName="hierChild3" presStyleCnt="0"/>
      <dgm:spPr/>
    </dgm:pt>
    <dgm:pt modelId="{8FBD9FDD-1B11-40E6-8075-7AB2E3FCE5BF}" type="pres">
      <dgm:prSet presAssocID="{FF4DF495-973F-4883-BA02-4659D74B2751}" presName="Name19" presStyleLbl="parChTrans1D3" presStyleIdx="0" presStyleCnt="4"/>
      <dgm:spPr/>
      <dgm:t>
        <a:bodyPr/>
        <a:lstStyle/>
        <a:p>
          <a:endParaRPr lang="en-US"/>
        </a:p>
      </dgm:t>
    </dgm:pt>
    <dgm:pt modelId="{9531F026-8E43-483D-9E06-142413DED3A6}" type="pres">
      <dgm:prSet presAssocID="{FAD580CB-045B-40F0-8E01-840078DC260E}" presName="Name21" presStyleCnt="0"/>
      <dgm:spPr/>
    </dgm:pt>
    <dgm:pt modelId="{6685D55B-DEF3-4D4C-9280-7F347EFD1170}" type="pres">
      <dgm:prSet presAssocID="{FAD580CB-045B-40F0-8E01-840078DC260E}" presName="level2Shape" presStyleLbl="node3" presStyleIdx="0" presStyleCnt="4"/>
      <dgm:spPr/>
      <dgm:t>
        <a:bodyPr/>
        <a:lstStyle/>
        <a:p>
          <a:endParaRPr lang="en-US"/>
        </a:p>
      </dgm:t>
    </dgm:pt>
    <dgm:pt modelId="{0AC3EBF9-7416-4481-8ED9-F1C4B3F6A9F0}" type="pres">
      <dgm:prSet presAssocID="{FAD580CB-045B-40F0-8E01-840078DC260E}" presName="hierChild3" presStyleCnt="0"/>
      <dgm:spPr/>
    </dgm:pt>
    <dgm:pt modelId="{8EC44B3D-1365-4E53-9C84-A849B6D89D97}" type="pres">
      <dgm:prSet presAssocID="{AB4D39CB-3595-4E44-A218-E75B7D9B58B7}" presName="Name19" presStyleLbl="parChTrans1D4" presStyleIdx="0" presStyleCnt="24"/>
      <dgm:spPr/>
      <dgm:t>
        <a:bodyPr/>
        <a:lstStyle/>
        <a:p>
          <a:endParaRPr lang="en-US"/>
        </a:p>
      </dgm:t>
    </dgm:pt>
    <dgm:pt modelId="{4D3168FB-74D4-4E64-B410-20F5F499399D}" type="pres">
      <dgm:prSet presAssocID="{68F1AE66-57C0-4873-81CD-9366D11DBB26}" presName="Name21" presStyleCnt="0"/>
      <dgm:spPr/>
    </dgm:pt>
    <dgm:pt modelId="{276176D8-D01A-41B4-8656-BB734DBAB91E}" type="pres">
      <dgm:prSet presAssocID="{68F1AE66-57C0-4873-81CD-9366D11DBB26}" presName="level2Shape" presStyleLbl="node4" presStyleIdx="0" presStyleCnt="24" custScaleX="150561" custScaleY="98805"/>
      <dgm:spPr/>
      <dgm:t>
        <a:bodyPr/>
        <a:lstStyle/>
        <a:p>
          <a:endParaRPr lang="en-US"/>
        </a:p>
      </dgm:t>
    </dgm:pt>
    <dgm:pt modelId="{581DAC3A-388E-4959-953A-94A8BB962102}" type="pres">
      <dgm:prSet presAssocID="{68F1AE66-57C0-4873-81CD-9366D11DBB26}" presName="hierChild3" presStyleCnt="0"/>
      <dgm:spPr/>
    </dgm:pt>
    <dgm:pt modelId="{9991468D-DF21-4369-8FF8-A3DFEFB1EEC3}" type="pres">
      <dgm:prSet presAssocID="{9564DA69-7C30-40C4-9066-BFF461BFDD2F}" presName="Name19" presStyleLbl="parChTrans1D4" presStyleIdx="1" presStyleCnt="24"/>
      <dgm:spPr/>
      <dgm:t>
        <a:bodyPr/>
        <a:lstStyle/>
        <a:p>
          <a:endParaRPr lang="en-US"/>
        </a:p>
      </dgm:t>
    </dgm:pt>
    <dgm:pt modelId="{FF97CE84-D560-4657-A066-7C44380AB508}" type="pres">
      <dgm:prSet presAssocID="{9A3784C5-08EC-4004-8653-ADD5D1449E81}" presName="Name21" presStyleCnt="0"/>
      <dgm:spPr/>
    </dgm:pt>
    <dgm:pt modelId="{6D2B02CF-0F71-4FE3-885C-6BB57C8D5290}" type="pres">
      <dgm:prSet presAssocID="{9A3784C5-08EC-4004-8653-ADD5D1449E81}" presName="level2Shape" presStyleLbl="node4" presStyleIdx="1" presStyleCnt="24"/>
      <dgm:spPr/>
      <dgm:t>
        <a:bodyPr/>
        <a:lstStyle/>
        <a:p>
          <a:endParaRPr lang="en-US"/>
        </a:p>
      </dgm:t>
    </dgm:pt>
    <dgm:pt modelId="{1943B8AC-94AF-4670-B67D-93F23DD4D544}" type="pres">
      <dgm:prSet presAssocID="{9A3784C5-08EC-4004-8653-ADD5D1449E81}" presName="hierChild3" presStyleCnt="0"/>
      <dgm:spPr/>
    </dgm:pt>
    <dgm:pt modelId="{B15548FF-E654-4DF6-911B-0AE8F5E6F9AB}" type="pres">
      <dgm:prSet presAssocID="{D976659C-BA35-44B5-8354-6245F2793A64}" presName="Name19" presStyleLbl="parChTrans1D4" presStyleIdx="2" presStyleCnt="24"/>
      <dgm:spPr/>
      <dgm:t>
        <a:bodyPr/>
        <a:lstStyle/>
        <a:p>
          <a:endParaRPr lang="en-US"/>
        </a:p>
      </dgm:t>
    </dgm:pt>
    <dgm:pt modelId="{81441202-B22E-49A1-BF7F-C025DF5603D8}" type="pres">
      <dgm:prSet presAssocID="{06E56896-9C01-4ED3-822A-D7BA0204E64C}" presName="Name21" presStyleCnt="0"/>
      <dgm:spPr/>
    </dgm:pt>
    <dgm:pt modelId="{3BF25FD9-706A-40A8-A83B-13F2AF6F9CE3}" type="pres">
      <dgm:prSet presAssocID="{06E56896-9C01-4ED3-822A-D7BA0204E64C}" presName="level2Shape" presStyleLbl="node4" presStyleIdx="2" presStyleCnt="24"/>
      <dgm:spPr/>
      <dgm:t>
        <a:bodyPr/>
        <a:lstStyle/>
        <a:p>
          <a:endParaRPr lang="en-US"/>
        </a:p>
      </dgm:t>
    </dgm:pt>
    <dgm:pt modelId="{202F8F1A-04C8-42AA-AF5B-9CB10D1EABF5}" type="pres">
      <dgm:prSet presAssocID="{06E56896-9C01-4ED3-822A-D7BA0204E64C}" presName="hierChild3" presStyleCnt="0"/>
      <dgm:spPr/>
    </dgm:pt>
    <dgm:pt modelId="{8E639B73-C95D-4DF8-808F-65776C5F5231}" type="pres">
      <dgm:prSet presAssocID="{8FDFB788-9F46-4F61-B905-DBC81A616F10}" presName="Name19" presStyleLbl="parChTrans1D4" presStyleIdx="3" presStyleCnt="24"/>
      <dgm:spPr/>
      <dgm:t>
        <a:bodyPr/>
        <a:lstStyle/>
        <a:p>
          <a:endParaRPr lang="en-US"/>
        </a:p>
      </dgm:t>
    </dgm:pt>
    <dgm:pt modelId="{097979AF-B132-46CD-9D42-9EE345A74732}" type="pres">
      <dgm:prSet presAssocID="{FD9AC9E9-3D7C-415B-B3DF-DC0A90663122}" presName="Name21" presStyleCnt="0"/>
      <dgm:spPr/>
    </dgm:pt>
    <dgm:pt modelId="{30E954C2-531C-4FEE-9E95-16A5F1DEE78F}" type="pres">
      <dgm:prSet presAssocID="{FD9AC9E9-3D7C-415B-B3DF-DC0A90663122}" presName="level2Shape" presStyleLbl="node4" presStyleIdx="3" presStyleCnt="24" custScaleX="150561" custScaleY="98805"/>
      <dgm:spPr/>
      <dgm:t>
        <a:bodyPr/>
        <a:lstStyle/>
        <a:p>
          <a:endParaRPr lang="en-US"/>
        </a:p>
      </dgm:t>
    </dgm:pt>
    <dgm:pt modelId="{B708DE45-E779-4BA8-9470-099A9B4D0963}" type="pres">
      <dgm:prSet presAssocID="{FD9AC9E9-3D7C-415B-B3DF-DC0A90663122}" presName="hierChild3" presStyleCnt="0"/>
      <dgm:spPr/>
    </dgm:pt>
    <dgm:pt modelId="{7AC35F41-319F-43A5-B06C-17DAA04303E5}" type="pres">
      <dgm:prSet presAssocID="{C07354D3-F5DF-416A-AC6A-1CE36B5BEE6D}" presName="Name19" presStyleLbl="parChTrans1D4" presStyleIdx="4" presStyleCnt="24"/>
      <dgm:spPr/>
      <dgm:t>
        <a:bodyPr/>
        <a:lstStyle/>
        <a:p>
          <a:endParaRPr lang="en-US"/>
        </a:p>
      </dgm:t>
    </dgm:pt>
    <dgm:pt modelId="{48D58A89-B60A-4824-8725-2CA129C8B2A8}" type="pres">
      <dgm:prSet presAssocID="{0E505136-5A8C-47D2-94D0-CA4D944C52BF}" presName="Name21" presStyleCnt="0"/>
      <dgm:spPr/>
    </dgm:pt>
    <dgm:pt modelId="{049C2EE1-1175-45E9-885A-90F66DEE3D6B}" type="pres">
      <dgm:prSet presAssocID="{0E505136-5A8C-47D2-94D0-CA4D944C52BF}" presName="level2Shape" presStyleLbl="node4" presStyleIdx="4" presStyleCnt="24"/>
      <dgm:spPr/>
      <dgm:t>
        <a:bodyPr/>
        <a:lstStyle/>
        <a:p>
          <a:endParaRPr lang="en-US"/>
        </a:p>
      </dgm:t>
    </dgm:pt>
    <dgm:pt modelId="{2CD8F030-0186-4318-910C-7A89D52AA721}" type="pres">
      <dgm:prSet presAssocID="{0E505136-5A8C-47D2-94D0-CA4D944C52BF}" presName="hierChild3" presStyleCnt="0"/>
      <dgm:spPr/>
    </dgm:pt>
    <dgm:pt modelId="{090EEEA6-5BFA-43E9-8D10-417B34BFBE82}" type="pres">
      <dgm:prSet presAssocID="{9EE1C465-0D5F-4B03-9728-2C0FB50D8CD1}" presName="Name19" presStyleLbl="parChTrans1D4" presStyleIdx="5" presStyleCnt="24"/>
      <dgm:spPr/>
      <dgm:t>
        <a:bodyPr/>
        <a:lstStyle/>
        <a:p>
          <a:endParaRPr lang="en-US"/>
        </a:p>
      </dgm:t>
    </dgm:pt>
    <dgm:pt modelId="{20BCBC52-DCA5-4A24-9FD5-74FBD7FF8FC2}" type="pres">
      <dgm:prSet presAssocID="{1B93149F-DD4F-442A-91E8-01C0435EA99F}" presName="Name21" presStyleCnt="0"/>
      <dgm:spPr/>
    </dgm:pt>
    <dgm:pt modelId="{1B9C5468-B842-475A-A54A-B5EAA1EA5F43}" type="pres">
      <dgm:prSet presAssocID="{1B93149F-DD4F-442A-91E8-01C0435EA99F}" presName="level2Shape" presStyleLbl="node4" presStyleIdx="5" presStyleCnt="24"/>
      <dgm:spPr/>
      <dgm:t>
        <a:bodyPr/>
        <a:lstStyle/>
        <a:p>
          <a:endParaRPr lang="en-US"/>
        </a:p>
      </dgm:t>
    </dgm:pt>
    <dgm:pt modelId="{00A9AE63-CAAC-4E7C-94EA-E24227F09B27}" type="pres">
      <dgm:prSet presAssocID="{1B93149F-DD4F-442A-91E8-01C0435EA99F}" presName="hierChild3" presStyleCnt="0"/>
      <dgm:spPr/>
    </dgm:pt>
    <dgm:pt modelId="{47B1AB3E-F6E6-4CE5-9191-0092683E10DF}" type="pres">
      <dgm:prSet presAssocID="{AA6913A1-D059-47A3-8AEE-F627E2E4C794}" presName="Name19" presStyleLbl="parChTrans1D3" presStyleIdx="1" presStyleCnt="4"/>
      <dgm:spPr/>
      <dgm:t>
        <a:bodyPr/>
        <a:lstStyle/>
        <a:p>
          <a:endParaRPr lang="en-US"/>
        </a:p>
      </dgm:t>
    </dgm:pt>
    <dgm:pt modelId="{3D666B84-DBEA-41CA-932A-5B97003864C3}" type="pres">
      <dgm:prSet presAssocID="{76D08CB8-501E-4AFD-8511-90427945007E}" presName="Name21" presStyleCnt="0"/>
      <dgm:spPr/>
    </dgm:pt>
    <dgm:pt modelId="{83536690-B0F3-4382-A6C2-A916941B55AF}" type="pres">
      <dgm:prSet presAssocID="{76D08CB8-501E-4AFD-8511-90427945007E}" presName="level2Shape" presStyleLbl="node3" presStyleIdx="1" presStyleCnt="4" custScaleX="175656"/>
      <dgm:spPr/>
      <dgm:t>
        <a:bodyPr/>
        <a:lstStyle/>
        <a:p>
          <a:endParaRPr lang="en-US"/>
        </a:p>
      </dgm:t>
    </dgm:pt>
    <dgm:pt modelId="{66792FD1-F1A6-4B4F-9358-816608EF2838}" type="pres">
      <dgm:prSet presAssocID="{76D08CB8-501E-4AFD-8511-90427945007E}" presName="hierChild3" presStyleCnt="0"/>
      <dgm:spPr/>
    </dgm:pt>
    <dgm:pt modelId="{6BBD1F1A-9490-4C69-A8DD-0F988230A062}" type="pres">
      <dgm:prSet presAssocID="{6BF65285-E523-4483-B6AB-CBBDCA24C08D}" presName="Name19" presStyleLbl="parChTrans1D4" presStyleIdx="6" presStyleCnt="24"/>
      <dgm:spPr/>
      <dgm:t>
        <a:bodyPr/>
        <a:lstStyle/>
        <a:p>
          <a:endParaRPr lang="en-US"/>
        </a:p>
      </dgm:t>
    </dgm:pt>
    <dgm:pt modelId="{D9A83A64-B2C1-485B-8025-49D9C3A68560}" type="pres">
      <dgm:prSet presAssocID="{6F2F3EB4-D3CF-4913-AE3D-EF6C09537256}" presName="Name21" presStyleCnt="0"/>
      <dgm:spPr/>
    </dgm:pt>
    <dgm:pt modelId="{7EDA323F-1743-459E-9BC3-6DC168A2E45D}" type="pres">
      <dgm:prSet presAssocID="{6F2F3EB4-D3CF-4913-AE3D-EF6C09537256}" presName="level2Shape" presStyleLbl="node4" presStyleIdx="6" presStyleCnt="24" custScaleX="150561" custScaleY="98805"/>
      <dgm:spPr/>
      <dgm:t>
        <a:bodyPr/>
        <a:lstStyle/>
        <a:p>
          <a:endParaRPr lang="en-US"/>
        </a:p>
      </dgm:t>
    </dgm:pt>
    <dgm:pt modelId="{7040A9A4-C3F6-4BB5-A666-15FD37EDA242}" type="pres">
      <dgm:prSet presAssocID="{6F2F3EB4-D3CF-4913-AE3D-EF6C09537256}" presName="hierChild3" presStyleCnt="0"/>
      <dgm:spPr/>
    </dgm:pt>
    <dgm:pt modelId="{D196AEA3-7368-4DE3-AE10-2087C1B5A173}" type="pres">
      <dgm:prSet presAssocID="{737F1BBF-236A-4CBE-B005-6D6115D90BC3}" presName="Name19" presStyleLbl="parChTrans1D4" presStyleIdx="7" presStyleCnt="24"/>
      <dgm:spPr/>
      <dgm:t>
        <a:bodyPr/>
        <a:lstStyle/>
        <a:p>
          <a:endParaRPr lang="en-US"/>
        </a:p>
      </dgm:t>
    </dgm:pt>
    <dgm:pt modelId="{C0443F36-43A1-4EA0-BA0E-66B82E7D0BA5}" type="pres">
      <dgm:prSet presAssocID="{00BD2A3B-974F-4DAD-8B66-39470EC74EAC}" presName="Name21" presStyleCnt="0"/>
      <dgm:spPr/>
    </dgm:pt>
    <dgm:pt modelId="{2C93FE61-F8CF-4DA3-9FF0-D61EE47CD63D}" type="pres">
      <dgm:prSet presAssocID="{00BD2A3B-974F-4DAD-8B66-39470EC74EAC}" presName="level2Shape" presStyleLbl="node4" presStyleIdx="7" presStyleCnt="24"/>
      <dgm:spPr/>
      <dgm:t>
        <a:bodyPr/>
        <a:lstStyle/>
        <a:p>
          <a:endParaRPr lang="en-US"/>
        </a:p>
      </dgm:t>
    </dgm:pt>
    <dgm:pt modelId="{D9CF9139-CB1E-4844-A5E3-FBBE893C5202}" type="pres">
      <dgm:prSet presAssocID="{00BD2A3B-974F-4DAD-8B66-39470EC74EAC}" presName="hierChild3" presStyleCnt="0"/>
      <dgm:spPr/>
    </dgm:pt>
    <dgm:pt modelId="{DE649956-F06C-4339-B50E-3FBD56E1CFA2}" type="pres">
      <dgm:prSet presAssocID="{0A2F9959-6F7A-45AE-853F-20A3B740B8AC}" presName="Name19" presStyleLbl="parChTrans1D4" presStyleIdx="8" presStyleCnt="24"/>
      <dgm:spPr/>
      <dgm:t>
        <a:bodyPr/>
        <a:lstStyle/>
        <a:p>
          <a:endParaRPr lang="en-US"/>
        </a:p>
      </dgm:t>
    </dgm:pt>
    <dgm:pt modelId="{AA3440EB-B61E-44F9-A1FE-723AC78EAAAB}" type="pres">
      <dgm:prSet presAssocID="{14C1E4B0-BDF0-47C0-AC00-99D4B2631467}" presName="Name21" presStyleCnt="0"/>
      <dgm:spPr/>
    </dgm:pt>
    <dgm:pt modelId="{2280E511-32F3-4847-8686-6529919BD23E}" type="pres">
      <dgm:prSet presAssocID="{14C1E4B0-BDF0-47C0-AC00-99D4B2631467}" presName="level2Shape" presStyleLbl="node4" presStyleIdx="8" presStyleCnt="24"/>
      <dgm:spPr/>
      <dgm:t>
        <a:bodyPr/>
        <a:lstStyle/>
        <a:p>
          <a:endParaRPr lang="en-US"/>
        </a:p>
      </dgm:t>
    </dgm:pt>
    <dgm:pt modelId="{908487F3-CDE8-4C74-9771-938F6ECAF200}" type="pres">
      <dgm:prSet presAssocID="{14C1E4B0-BDF0-47C0-AC00-99D4B2631467}" presName="hierChild3" presStyleCnt="0"/>
      <dgm:spPr/>
    </dgm:pt>
    <dgm:pt modelId="{22E0C635-66B9-47D2-9194-9B3B6438B0BE}" type="pres">
      <dgm:prSet presAssocID="{61BDCFA9-7DA9-433E-92F9-BBF99DE8EA58}" presName="Name19" presStyleLbl="parChTrans1D4" presStyleIdx="9" presStyleCnt="24"/>
      <dgm:spPr/>
      <dgm:t>
        <a:bodyPr/>
        <a:lstStyle/>
        <a:p>
          <a:endParaRPr lang="en-US"/>
        </a:p>
      </dgm:t>
    </dgm:pt>
    <dgm:pt modelId="{862EAF28-3DD2-496B-B469-E89B1BB7C288}" type="pres">
      <dgm:prSet presAssocID="{30FC78FD-9A82-464F-B77F-33BFF7934630}" presName="Name21" presStyleCnt="0"/>
      <dgm:spPr/>
    </dgm:pt>
    <dgm:pt modelId="{1B86D7B2-A5F7-468C-99A0-D7B706F6D6AE}" type="pres">
      <dgm:prSet presAssocID="{30FC78FD-9A82-464F-B77F-33BFF7934630}" presName="level2Shape" presStyleLbl="node4" presStyleIdx="9" presStyleCnt="24" custScaleX="150561" custScaleY="98805"/>
      <dgm:spPr/>
      <dgm:t>
        <a:bodyPr/>
        <a:lstStyle/>
        <a:p>
          <a:endParaRPr lang="en-US"/>
        </a:p>
      </dgm:t>
    </dgm:pt>
    <dgm:pt modelId="{F6E58E22-60E3-47E1-970B-86B5AE65A56E}" type="pres">
      <dgm:prSet presAssocID="{30FC78FD-9A82-464F-B77F-33BFF7934630}" presName="hierChild3" presStyleCnt="0"/>
      <dgm:spPr/>
    </dgm:pt>
    <dgm:pt modelId="{56180E87-72BF-4543-BF5E-316F0E2F0094}" type="pres">
      <dgm:prSet presAssocID="{C96408AB-B07A-4AAB-A25B-5D4013D40D10}" presName="Name19" presStyleLbl="parChTrans1D4" presStyleIdx="10" presStyleCnt="24"/>
      <dgm:spPr/>
      <dgm:t>
        <a:bodyPr/>
        <a:lstStyle/>
        <a:p>
          <a:endParaRPr lang="en-US"/>
        </a:p>
      </dgm:t>
    </dgm:pt>
    <dgm:pt modelId="{A1ED6B80-0A65-4C23-AF04-AC538F47C01E}" type="pres">
      <dgm:prSet presAssocID="{C8FC3989-8295-4E32-8BE6-83393CA7AE0C}" presName="Name21" presStyleCnt="0"/>
      <dgm:spPr/>
    </dgm:pt>
    <dgm:pt modelId="{DBFFCC78-A7BC-4126-9271-07F750483334}" type="pres">
      <dgm:prSet presAssocID="{C8FC3989-8295-4E32-8BE6-83393CA7AE0C}" presName="level2Shape" presStyleLbl="node4" presStyleIdx="10" presStyleCnt="24"/>
      <dgm:spPr/>
      <dgm:t>
        <a:bodyPr/>
        <a:lstStyle/>
        <a:p>
          <a:endParaRPr lang="en-US"/>
        </a:p>
      </dgm:t>
    </dgm:pt>
    <dgm:pt modelId="{4C6834BE-8A0E-458B-954C-E95249F0633E}" type="pres">
      <dgm:prSet presAssocID="{C8FC3989-8295-4E32-8BE6-83393CA7AE0C}" presName="hierChild3" presStyleCnt="0"/>
      <dgm:spPr/>
    </dgm:pt>
    <dgm:pt modelId="{1D0E5CE5-72C7-4FC6-B771-DEA7F971D64C}" type="pres">
      <dgm:prSet presAssocID="{57AFD60A-BE1A-4500-A4F8-BCD3ACE84651}" presName="Name19" presStyleLbl="parChTrans1D4" presStyleIdx="11" presStyleCnt="24"/>
      <dgm:spPr/>
      <dgm:t>
        <a:bodyPr/>
        <a:lstStyle/>
        <a:p>
          <a:endParaRPr lang="en-US"/>
        </a:p>
      </dgm:t>
    </dgm:pt>
    <dgm:pt modelId="{EA708822-F206-42EE-B33F-B409423AC653}" type="pres">
      <dgm:prSet presAssocID="{D46459CA-B656-47A2-AF28-97DDF647ABC2}" presName="Name21" presStyleCnt="0"/>
      <dgm:spPr/>
    </dgm:pt>
    <dgm:pt modelId="{93CA506C-B602-44CF-8735-A427724DAFA2}" type="pres">
      <dgm:prSet presAssocID="{D46459CA-B656-47A2-AF28-97DDF647ABC2}" presName="level2Shape" presStyleLbl="node4" presStyleIdx="11" presStyleCnt="24"/>
      <dgm:spPr/>
      <dgm:t>
        <a:bodyPr/>
        <a:lstStyle/>
        <a:p>
          <a:endParaRPr lang="en-US"/>
        </a:p>
      </dgm:t>
    </dgm:pt>
    <dgm:pt modelId="{4B07F2BD-2122-449D-944C-2A33E3C9131E}" type="pres">
      <dgm:prSet presAssocID="{D46459CA-B656-47A2-AF28-97DDF647ABC2}" presName="hierChild3" presStyleCnt="0"/>
      <dgm:spPr/>
    </dgm:pt>
    <dgm:pt modelId="{0C1D6981-92C4-4669-B1C0-2FAD7656AA9E}" type="pres">
      <dgm:prSet presAssocID="{16F1FB3D-1B57-4068-9B8E-D4C7A8BA2744}" presName="Name19" presStyleLbl="parChTrans1D2" presStyleIdx="1" presStyleCnt="2"/>
      <dgm:spPr/>
      <dgm:t>
        <a:bodyPr/>
        <a:lstStyle/>
        <a:p>
          <a:endParaRPr lang="en-US"/>
        </a:p>
      </dgm:t>
    </dgm:pt>
    <dgm:pt modelId="{9154D050-0DB7-4FC1-BFBC-E8A134E8B8A5}" type="pres">
      <dgm:prSet presAssocID="{863164DF-162A-4FDF-878D-CA814C268BB0}" presName="Name21" presStyleCnt="0"/>
      <dgm:spPr/>
    </dgm:pt>
    <dgm:pt modelId="{5AF71626-9CD2-41CA-890C-A82701824860}" type="pres">
      <dgm:prSet presAssocID="{863164DF-162A-4FDF-878D-CA814C268BB0}" presName="level2Shape" presStyleLbl="node2" presStyleIdx="1" presStyleCnt="2" custScaleX="245862"/>
      <dgm:spPr/>
      <dgm:t>
        <a:bodyPr/>
        <a:lstStyle/>
        <a:p>
          <a:endParaRPr lang="en-US"/>
        </a:p>
      </dgm:t>
    </dgm:pt>
    <dgm:pt modelId="{0C3A004A-0BD5-41C6-8B10-8658A4912ADC}" type="pres">
      <dgm:prSet presAssocID="{863164DF-162A-4FDF-878D-CA814C268BB0}" presName="hierChild3" presStyleCnt="0"/>
      <dgm:spPr/>
    </dgm:pt>
    <dgm:pt modelId="{40177D02-1F82-4350-A839-EF38460C4E00}" type="pres">
      <dgm:prSet presAssocID="{3133FE07-3B57-4EBA-9D5A-F54471601FD7}" presName="Name19" presStyleLbl="parChTrans1D3" presStyleIdx="2" presStyleCnt="4"/>
      <dgm:spPr/>
      <dgm:t>
        <a:bodyPr/>
        <a:lstStyle/>
        <a:p>
          <a:endParaRPr lang="en-US"/>
        </a:p>
      </dgm:t>
    </dgm:pt>
    <dgm:pt modelId="{3E1DDFB3-E88B-487D-AE8C-A17AE3912A67}" type="pres">
      <dgm:prSet presAssocID="{DCE79CC9-D205-4F5F-AA6F-4C167171DA9D}" presName="Name21" presStyleCnt="0"/>
      <dgm:spPr/>
    </dgm:pt>
    <dgm:pt modelId="{ECFC4404-7AD6-425D-933D-07BA5EE82C40}" type="pres">
      <dgm:prSet presAssocID="{DCE79CC9-D205-4F5F-AA6F-4C167171DA9D}" presName="level2Shape" presStyleLbl="node3" presStyleIdx="2" presStyleCnt="4"/>
      <dgm:spPr/>
      <dgm:t>
        <a:bodyPr/>
        <a:lstStyle/>
        <a:p>
          <a:endParaRPr lang="en-US"/>
        </a:p>
      </dgm:t>
    </dgm:pt>
    <dgm:pt modelId="{CBDACFEF-4C7C-4170-8AC1-138D5978593E}" type="pres">
      <dgm:prSet presAssocID="{DCE79CC9-D205-4F5F-AA6F-4C167171DA9D}" presName="hierChild3" presStyleCnt="0"/>
      <dgm:spPr/>
    </dgm:pt>
    <dgm:pt modelId="{8CF8B76C-6461-425F-B6EA-DF67B69D8564}" type="pres">
      <dgm:prSet presAssocID="{BDC125D0-17DD-4C69-9505-28C13F6E6C9A}" presName="Name19" presStyleLbl="parChTrans1D4" presStyleIdx="12" presStyleCnt="24"/>
      <dgm:spPr/>
      <dgm:t>
        <a:bodyPr/>
        <a:lstStyle/>
        <a:p>
          <a:endParaRPr lang="en-US"/>
        </a:p>
      </dgm:t>
    </dgm:pt>
    <dgm:pt modelId="{D1765AC0-A619-4396-B480-916842894266}" type="pres">
      <dgm:prSet presAssocID="{3E4B15F8-76B8-40B4-8D1C-011D54F4353F}" presName="Name21" presStyleCnt="0"/>
      <dgm:spPr/>
    </dgm:pt>
    <dgm:pt modelId="{C18ECAE0-9420-42C4-AFD5-E3811FDB6EF3}" type="pres">
      <dgm:prSet presAssocID="{3E4B15F8-76B8-40B4-8D1C-011D54F4353F}" presName="level2Shape" presStyleLbl="node4" presStyleIdx="12" presStyleCnt="24" custScaleX="150561" custScaleY="98805"/>
      <dgm:spPr/>
      <dgm:t>
        <a:bodyPr/>
        <a:lstStyle/>
        <a:p>
          <a:endParaRPr lang="en-US"/>
        </a:p>
      </dgm:t>
    </dgm:pt>
    <dgm:pt modelId="{5042ADE4-F6F3-4D9E-A94A-128BE48A4C34}" type="pres">
      <dgm:prSet presAssocID="{3E4B15F8-76B8-40B4-8D1C-011D54F4353F}" presName="hierChild3" presStyleCnt="0"/>
      <dgm:spPr/>
    </dgm:pt>
    <dgm:pt modelId="{B56B455A-1F07-472F-81BE-C9F7F42409F7}" type="pres">
      <dgm:prSet presAssocID="{54EE2757-2E35-4026-8677-452BAFFC93C6}" presName="Name19" presStyleLbl="parChTrans1D4" presStyleIdx="13" presStyleCnt="24"/>
      <dgm:spPr/>
      <dgm:t>
        <a:bodyPr/>
        <a:lstStyle/>
        <a:p>
          <a:endParaRPr lang="en-US"/>
        </a:p>
      </dgm:t>
    </dgm:pt>
    <dgm:pt modelId="{2A5AAB9D-C626-4E7F-8AF7-5441EB1E3171}" type="pres">
      <dgm:prSet presAssocID="{92192C4C-88F7-402F-BE7C-7FEF83E4602B}" presName="Name21" presStyleCnt="0"/>
      <dgm:spPr/>
    </dgm:pt>
    <dgm:pt modelId="{78682215-5866-4B9D-8B4E-BF634FF2FD2E}" type="pres">
      <dgm:prSet presAssocID="{92192C4C-88F7-402F-BE7C-7FEF83E4602B}" presName="level2Shape" presStyleLbl="node4" presStyleIdx="13" presStyleCnt="24"/>
      <dgm:spPr/>
      <dgm:t>
        <a:bodyPr/>
        <a:lstStyle/>
        <a:p>
          <a:endParaRPr lang="en-US"/>
        </a:p>
      </dgm:t>
    </dgm:pt>
    <dgm:pt modelId="{47A4E1DF-E3BC-444C-AB48-F4801D6BB533}" type="pres">
      <dgm:prSet presAssocID="{92192C4C-88F7-402F-BE7C-7FEF83E4602B}" presName="hierChild3" presStyleCnt="0"/>
      <dgm:spPr/>
    </dgm:pt>
    <dgm:pt modelId="{4A56322A-E788-4F76-AB5D-753B2C1072F8}" type="pres">
      <dgm:prSet presAssocID="{6584590F-9535-4C5E-B6DA-B1169339298F}" presName="Name19" presStyleLbl="parChTrans1D4" presStyleIdx="14" presStyleCnt="24"/>
      <dgm:spPr/>
      <dgm:t>
        <a:bodyPr/>
        <a:lstStyle/>
        <a:p>
          <a:endParaRPr lang="en-US"/>
        </a:p>
      </dgm:t>
    </dgm:pt>
    <dgm:pt modelId="{C798EC07-B5F9-45F7-9B11-A83ADB1F2338}" type="pres">
      <dgm:prSet presAssocID="{AAF44BB8-B162-4949-A3EB-7158ABC80481}" presName="Name21" presStyleCnt="0"/>
      <dgm:spPr/>
    </dgm:pt>
    <dgm:pt modelId="{F9D978EF-A0EC-4544-BFF6-D761B7E322F8}" type="pres">
      <dgm:prSet presAssocID="{AAF44BB8-B162-4949-A3EB-7158ABC80481}" presName="level2Shape" presStyleLbl="node4" presStyleIdx="14" presStyleCnt="24"/>
      <dgm:spPr/>
      <dgm:t>
        <a:bodyPr/>
        <a:lstStyle/>
        <a:p>
          <a:endParaRPr lang="en-US"/>
        </a:p>
      </dgm:t>
    </dgm:pt>
    <dgm:pt modelId="{473BE510-CB5E-485E-8C4C-59D5765747E8}" type="pres">
      <dgm:prSet presAssocID="{AAF44BB8-B162-4949-A3EB-7158ABC80481}" presName="hierChild3" presStyleCnt="0"/>
      <dgm:spPr/>
    </dgm:pt>
    <dgm:pt modelId="{36E2CA10-1C6C-42BB-B0CB-6F3808EA1394}" type="pres">
      <dgm:prSet presAssocID="{DAE8A2FA-1A88-43AD-AA21-72A188FB0979}" presName="Name19" presStyleLbl="parChTrans1D4" presStyleIdx="15" presStyleCnt="24"/>
      <dgm:spPr/>
      <dgm:t>
        <a:bodyPr/>
        <a:lstStyle/>
        <a:p>
          <a:endParaRPr lang="en-US"/>
        </a:p>
      </dgm:t>
    </dgm:pt>
    <dgm:pt modelId="{EB3EECF8-C016-46C8-A9FD-832621BEE252}" type="pres">
      <dgm:prSet presAssocID="{243A4060-C46E-4D5D-AC0B-871BCC3A171F}" presName="Name21" presStyleCnt="0"/>
      <dgm:spPr/>
    </dgm:pt>
    <dgm:pt modelId="{5E903656-4357-42EC-AA36-6601A5BFC446}" type="pres">
      <dgm:prSet presAssocID="{243A4060-C46E-4D5D-AC0B-871BCC3A171F}" presName="level2Shape" presStyleLbl="node4" presStyleIdx="15" presStyleCnt="24" custScaleX="150561" custScaleY="98805"/>
      <dgm:spPr/>
      <dgm:t>
        <a:bodyPr/>
        <a:lstStyle/>
        <a:p>
          <a:endParaRPr lang="en-US"/>
        </a:p>
      </dgm:t>
    </dgm:pt>
    <dgm:pt modelId="{FEB0546B-6829-4DC1-9F0F-EF671ABD23B2}" type="pres">
      <dgm:prSet presAssocID="{243A4060-C46E-4D5D-AC0B-871BCC3A171F}" presName="hierChild3" presStyleCnt="0"/>
      <dgm:spPr/>
    </dgm:pt>
    <dgm:pt modelId="{6AB224BD-0DA4-4865-8A03-9DFB62EA7649}" type="pres">
      <dgm:prSet presAssocID="{E12EB9BD-AAE5-4250-9E7F-0D40B8278020}" presName="Name19" presStyleLbl="parChTrans1D4" presStyleIdx="16" presStyleCnt="24"/>
      <dgm:spPr/>
      <dgm:t>
        <a:bodyPr/>
        <a:lstStyle/>
        <a:p>
          <a:endParaRPr lang="en-US"/>
        </a:p>
      </dgm:t>
    </dgm:pt>
    <dgm:pt modelId="{06230350-B214-4D29-9FDF-746D6397622C}" type="pres">
      <dgm:prSet presAssocID="{08D8431B-E91C-4850-9B9B-A6A47FA36EBA}" presName="Name21" presStyleCnt="0"/>
      <dgm:spPr/>
    </dgm:pt>
    <dgm:pt modelId="{04E0AB77-0FEA-4CBF-B6E5-10B458EC3B57}" type="pres">
      <dgm:prSet presAssocID="{08D8431B-E91C-4850-9B9B-A6A47FA36EBA}" presName="level2Shape" presStyleLbl="node4" presStyleIdx="16" presStyleCnt="24"/>
      <dgm:spPr/>
      <dgm:t>
        <a:bodyPr/>
        <a:lstStyle/>
        <a:p>
          <a:endParaRPr lang="en-US"/>
        </a:p>
      </dgm:t>
    </dgm:pt>
    <dgm:pt modelId="{DB59CCC9-E25D-4576-ACC1-89168BC224B0}" type="pres">
      <dgm:prSet presAssocID="{08D8431B-E91C-4850-9B9B-A6A47FA36EBA}" presName="hierChild3" presStyleCnt="0"/>
      <dgm:spPr/>
    </dgm:pt>
    <dgm:pt modelId="{1758987C-8794-4D14-95F5-0692EE6998D2}" type="pres">
      <dgm:prSet presAssocID="{04F59B0A-B9FE-430E-B8C1-379218ACB6CF}" presName="Name19" presStyleLbl="parChTrans1D4" presStyleIdx="17" presStyleCnt="24"/>
      <dgm:spPr/>
      <dgm:t>
        <a:bodyPr/>
        <a:lstStyle/>
        <a:p>
          <a:endParaRPr lang="en-US"/>
        </a:p>
      </dgm:t>
    </dgm:pt>
    <dgm:pt modelId="{BB66138E-A4D8-4953-B0AC-027E620AB2D5}" type="pres">
      <dgm:prSet presAssocID="{0FCDDD43-5767-4BB8-8E7B-EF5A0148E332}" presName="Name21" presStyleCnt="0"/>
      <dgm:spPr/>
    </dgm:pt>
    <dgm:pt modelId="{9E481204-3BA3-4B4E-82EA-01B05DF0C898}" type="pres">
      <dgm:prSet presAssocID="{0FCDDD43-5767-4BB8-8E7B-EF5A0148E332}" presName="level2Shape" presStyleLbl="node4" presStyleIdx="17" presStyleCnt="24"/>
      <dgm:spPr/>
      <dgm:t>
        <a:bodyPr/>
        <a:lstStyle/>
        <a:p>
          <a:endParaRPr lang="en-US"/>
        </a:p>
      </dgm:t>
    </dgm:pt>
    <dgm:pt modelId="{97CA5EC7-A565-471D-8F5D-2D2BCCA0455A}" type="pres">
      <dgm:prSet presAssocID="{0FCDDD43-5767-4BB8-8E7B-EF5A0148E332}" presName="hierChild3" presStyleCnt="0"/>
      <dgm:spPr/>
    </dgm:pt>
    <dgm:pt modelId="{0403990C-4CA7-45EF-8D1A-62227C351284}" type="pres">
      <dgm:prSet presAssocID="{8CBD38E1-1BDD-43BB-9456-51862B96A307}" presName="Name19" presStyleLbl="parChTrans1D3" presStyleIdx="3" presStyleCnt="4"/>
      <dgm:spPr/>
      <dgm:t>
        <a:bodyPr/>
        <a:lstStyle/>
        <a:p>
          <a:endParaRPr lang="en-US"/>
        </a:p>
      </dgm:t>
    </dgm:pt>
    <dgm:pt modelId="{55E162C4-D4D0-4F07-9FB3-F66FC57F3DA3}" type="pres">
      <dgm:prSet presAssocID="{0B5C631F-CB89-4498-8CFB-8B889D85A077}" presName="Name21" presStyleCnt="0"/>
      <dgm:spPr/>
    </dgm:pt>
    <dgm:pt modelId="{5BFA4013-5C1B-46C4-884D-BD3D60A65389}" type="pres">
      <dgm:prSet presAssocID="{0B5C631F-CB89-4498-8CFB-8B889D85A077}" presName="level2Shape" presStyleLbl="node3" presStyleIdx="3" presStyleCnt="4" custScaleX="163036"/>
      <dgm:spPr/>
      <dgm:t>
        <a:bodyPr/>
        <a:lstStyle/>
        <a:p>
          <a:endParaRPr lang="en-US"/>
        </a:p>
      </dgm:t>
    </dgm:pt>
    <dgm:pt modelId="{8A65A2CE-79F2-4564-B753-4669ED0DD076}" type="pres">
      <dgm:prSet presAssocID="{0B5C631F-CB89-4498-8CFB-8B889D85A077}" presName="hierChild3" presStyleCnt="0"/>
      <dgm:spPr/>
    </dgm:pt>
    <dgm:pt modelId="{E79E633F-E88A-48ED-9F90-AE4D13DBF810}" type="pres">
      <dgm:prSet presAssocID="{C9B8F22E-C6C4-4DDF-A9DF-0CD7681AD86E}" presName="Name19" presStyleLbl="parChTrans1D4" presStyleIdx="18" presStyleCnt="24"/>
      <dgm:spPr/>
      <dgm:t>
        <a:bodyPr/>
        <a:lstStyle/>
        <a:p>
          <a:endParaRPr lang="en-US"/>
        </a:p>
      </dgm:t>
    </dgm:pt>
    <dgm:pt modelId="{FC7ECC0E-D6BB-4F90-8A01-49DDF6A3424E}" type="pres">
      <dgm:prSet presAssocID="{D3FCD4A1-D6AF-45D7-8A2B-CCD9EE712283}" presName="Name21" presStyleCnt="0"/>
      <dgm:spPr/>
    </dgm:pt>
    <dgm:pt modelId="{84A4D823-928F-4364-AEA5-3D4197957E40}" type="pres">
      <dgm:prSet presAssocID="{D3FCD4A1-D6AF-45D7-8A2B-CCD9EE712283}" presName="level2Shape" presStyleLbl="node4" presStyleIdx="18" presStyleCnt="24" custScaleX="150561" custScaleY="98805"/>
      <dgm:spPr/>
      <dgm:t>
        <a:bodyPr/>
        <a:lstStyle/>
        <a:p>
          <a:endParaRPr lang="en-US"/>
        </a:p>
      </dgm:t>
    </dgm:pt>
    <dgm:pt modelId="{96172D3B-02EC-4726-A32D-4D85B4E81AA9}" type="pres">
      <dgm:prSet presAssocID="{D3FCD4A1-D6AF-45D7-8A2B-CCD9EE712283}" presName="hierChild3" presStyleCnt="0"/>
      <dgm:spPr/>
    </dgm:pt>
    <dgm:pt modelId="{E315F88F-3949-4D80-A5FB-A07BAB1CFD68}" type="pres">
      <dgm:prSet presAssocID="{D243FB5D-3D87-4080-A35D-FAEFCCAE235A}" presName="Name19" presStyleLbl="parChTrans1D4" presStyleIdx="19" presStyleCnt="24"/>
      <dgm:spPr/>
      <dgm:t>
        <a:bodyPr/>
        <a:lstStyle/>
        <a:p>
          <a:endParaRPr lang="en-US"/>
        </a:p>
      </dgm:t>
    </dgm:pt>
    <dgm:pt modelId="{1345F934-39EC-400D-BE7B-C293F9FAFADE}" type="pres">
      <dgm:prSet presAssocID="{23DB54A5-6CB3-46FC-98AC-31862D7DC16B}" presName="Name21" presStyleCnt="0"/>
      <dgm:spPr/>
    </dgm:pt>
    <dgm:pt modelId="{8C6B6C2F-787E-48D9-BDE6-C61C18DB96CE}" type="pres">
      <dgm:prSet presAssocID="{23DB54A5-6CB3-46FC-98AC-31862D7DC16B}" presName="level2Shape" presStyleLbl="node4" presStyleIdx="19" presStyleCnt="24"/>
      <dgm:spPr/>
      <dgm:t>
        <a:bodyPr/>
        <a:lstStyle/>
        <a:p>
          <a:endParaRPr lang="en-US"/>
        </a:p>
      </dgm:t>
    </dgm:pt>
    <dgm:pt modelId="{47042746-F265-45E2-98DA-0E59A7EFEA5C}" type="pres">
      <dgm:prSet presAssocID="{23DB54A5-6CB3-46FC-98AC-31862D7DC16B}" presName="hierChild3" presStyleCnt="0"/>
      <dgm:spPr/>
    </dgm:pt>
    <dgm:pt modelId="{72B0095A-5F15-425A-B071-3D6C2A8149E2}" type="pres">
      <dgm:prSet presAssocID="{6B05ED35-9266-420E-B378-BF7072D3D307}" presName="Name19" presStyleLbl="parChTrans1D4" presStyleIdx="20" presStyleCnt="24"/>
      <dgm:spPr/>
      <dgm:t>
        <a:bodyPr/>
        <a:lstStyle/>
        <a:p>
          <a:endParaRPr lang="en-US"/>
        </a:p>
      </dgm:t>
    </dgm:pt>
    <dgm:pt modelId="{ED67ED0D-2802-4B20-B1E1-CFAF12CBB1AD}" type="pres">
      <dgm:prSet presAssocID="{5F76E5B8-3E7A-49AA-ACC8-9E5A219C260E}" presName="Name21" presStyleCnt="0"/>
      <dgm:spPr/>
    </dgm:pt>
    <dgm:pt modelId="{4DDB31CC-D7B5-43AF-97D6-A394E1E2CF5F}" type="pres">
      <dgm:prSet presAssocID="{5F76E5B8-3E7A-49AA-ACC8-9E5A219C260E}" presName="level2Shape" presStyleLbl="node4" presStyleIdx="20" presStyleCnt="24"/>
      <dgm:spPr/>
      <dgm:t>
        <a:bodyPr/>
        <a:lstStyle/>
        <a:p>
          <a:endParaRPr lang="en-US"/>
        </a:p>
      </dgm:t>
    </dgm:pt>
    <dgm:pt modelId="{0BD82FD8-A716-42F8-8F20-71F57014D8CB}" type="pres">
      <dgm:prSet presAssocID="{5F76E5B8-3E7A-49AA-ACC8-9E5A219C260E}" presName="hierChild3" presStyleCnt="0"/>
      <dgm:spPr/>
    </dgm:pt>
    <dgm:pt modelId="{8682C5A9-1497-4CCC-AFFE-3314DC96C7D5}" type="pres">
      <dgm:prSet presAssocID="{415FDB78-BED8-4918-B00E-E4B8A1E352B9}" presName="Name19" presStyleLbl="parChTrans1D4" presStyleIdx="21" presStyleCnt="24"/>
      <dgm:spPr/>
      <dgm:t>
        <a:bodyPr/>
        <a:lstStyle/>
        <a:p>
          <a:endParaRPr lang="en-US"/>
        </a:p>
      </dgm:t>
    </dgm:pt>
    <dgm:pt modelId="{5900D799-A833-4E0C-90C1-89DF1ADB0D5C}" type="pres">
      <dgm:prSet presAssocID="{EA09A159-24FF-4695-B5BA-4D608C37AEEF}" presName="Name21" presStyleCnt="0"/>
      <dgm:spPr/>
    </dgm:pt>
    <dgm:pt modelId="{699B42D6-8D8B-45C2-AD8D-4C23569099D9}" type="pres">
      <dgm:prSet presAssocID="{EA09A159-24FF-4695-B5BA-4D608C37AEEF}" presName="level2Shape" presStyleLbl="node4" presStyleIdx="21" presStyleCnt="24" custScaleX="150561" custScaleY="98805"/>
      <dgm:spPr/>
      <dgm:t>
        <a:bodyPr/>
        <a:lstStyle/>
        <a:p>
          <a:endParaRPr lang="en-US"/>
        </a:p>
      </dgm:t>
    </dgm:pt>
    <dgm:pt modelId="{F275D628-99E1-4B66-A9C1-8DCAF2FD3BC9}" type="pres">
      <dgm:prSet presAssocID="{EA09A159-24FF-4695-B5BA-4D608C37AEEF}" presName="hierChild3" presStyleCnt="0"/>
      <dgm:spPr/>
    </dgm:pt>
    <dgm:pt modelId="{839CC078-B2E6-4F33-A88F-E3053B388B0F}" type="pres">
      <dgm:prSet presAssocID="{ABAC6BFE-71D8-4381-94F3-C76649258357}" presName="Name19" presStyleLbl="parChTrans1D4" presStyleIdx="22" presStyleCnt="24"/>
      <dgm:spPr/>
      <dgm:t>
        <a:bodyPr/>
        <a:lstStyle/>
        <a:p>
          <a:endParaRPr lang="en-US"/>
        </a:p>
      </dgm:t>
    </dgm:pt>
    <dgm:pt modelId="{74FAB939-4646-4FE2-AFC8-B9BA52F19F7B}" type="pres">
      <dgm:prSet presAssocID="{95B310A4-D918-47A4-989F-FDD9F11993B4}" presName="Name21" presStyleCnt="0"/>
      <dgm:spPr/>
    </dgm:pt>
    <dgm:pt modelId="{0A109206-295D-498A-9525-18DCC6D50D8F}" type="pres">
      <dgm:prSet presAssocID="{95B310A4-D918-47A4-989F-FDD9F11993B4}" presName="level2Shape" presStyleLbl="node4" presStyleIdx="22" presStyleCnt="24"/>
      <dgm:spPr/>
      <dgm:t>
        <a:bodyPr/>
        <a:lstStyle/>
        <a:p>
          <a:endParaRPr lang="en-US"/>
        </a:p>
      </dgm:t>
    </dgm:pt>
    <dgm:pt modelId="{4ADB6E82-AB37-4759-A7E0-A49EBD8A1DDF}" type="pres">
      <dgm:prSet presAssocID="{95B310A4-D918-47A4-989F-FDD9F11993B4}" presName="hierChild3" presStyleCnt="0"/>
      <dgm:spPr/>
    </dgm:pt>
    <dgm:pt modelId="{677FA095-4544-4ADA-8126-7E77920C413F}" type="pres">
      <dgm:prSet presAssocID="{EC61FDB4-F82C-4E44-B4FD-A7E9464F8160}" presName="Name19" presStyleLbl="parChTrans1D4" presStyleIdx="23" presStyleCnt="24"/>
      <dgm:spPr/>
      <dgm:t>
        <a:bodyPr/>
        <a:lstStyle/>
        <a:p>
          <a:endParaRPr lang="en-US"/>
        </a:p>
      </dgm:t>
    </dgm:pt>
    <dgm:pt modelId="{00087F7E-6AEC-4C8A-A9ED-70904AC0A8A9}" type="pres">
      <dgm:prSet presAssocID="{D16CCDBD-41C6-45B0-94FE-27A876DE82BE}" presName="Name21" presStyleCnt="0"/>
      <dgm:spPr/>
    </dgm:pt>
    <dgm:pt modelId="{7E3E3935-FEEE-4C75-8E79-B0D9322079C2}" type="pres">
      <dgm:prSet presAssocID="{D16CCDBD-41C6-45B0-94FE-27A876DE82BE}" presName="level2Shape" presStyleLbl="node4" presStyleIdx="23" presStyleCnt="24"/>
      <dgm:spPr/>
      <dgm:t>
        <a:bodyPr/>
        <a:lstStyle/>
        <a:p>
          <a:endParaRPr lang="en-US"/>
        </a:p>
      </dgm:t>
    </dgm:pt>
    <dgm:pt modelId="{9253BE56-4F51-46C4-8161-D06F1707051A}" type="pres">
      <dgm:prSet presAssocID="{D16CCDBD-41C6-45B0-94FE-27A876DE82BE}" presName="hierChild3" presStyleCnt="0"/>
      <dgm:spPr/>
    </dgm:pt>
    <dgm:pt modelId="{53D09E21-B354-4468-8EA8-6833DE51ECDA}" type="pres">
      <dgm:prSet presAssocID="{2D7037B9-64B1-4FCA-B3A6-18FFD1BE39F4}" presName="bgShapesFlow" presStyleCnt="0"/>
      <dgm:spPr/>
    </dgm:pt>
    <dgm:pt modelId="{A182352E-F7A3-43AC-9249-1E0D3DF0A627}" type="pres">
      <dgm:prSet presAssocID="{B086B3FD-1CD5-4286-819F-FE4A09DB4627}" presName="rectComp" presStyleCnt="0"/>
      <dgm:spPr/>
    </dgm:pt>
    <dgm:pt modelId="{AEAEB95A-B602-49F9-9D32-6F2BD3AA5304}" type="pres">
      <dgm:prSet presAssocID="{B086B3FD-1CD5-4286-819F-FE4A09DB4627}" presName="bgRect" presStyleLbl="bgShp" presStyleIdx="0" presStyleCnt="5"/>
      <dgm:spPr/>
      <dgm:t>
        <a:bodyPr/>
        <a:lstStyle/>
        <a:p>
          <a:endParaRPr lang="en-US"/>
        </a:p>
      </dgm:t>
    </dgm:pt>
    <dgm:pt modelId="{3A81C395-D939-4CD0-B516-7F9F0DF33B1D}" type="pres">
      <dgm:prSet presAssocID="{B086B3FD-1CD5-4286-819F-FE4A09DB4627}" presName="bgRectTx" presStyleLbl="bgShp" presStyleIdx="0" presStyleCnt="5">
        <dgm:presLayoutVars>
          <dgm:bulletEnabled val="1"/>
        </dgm:presLayoutVars>
      </dgm:prSet>
      <dgm:spPr/>
      <dgm:t>
        <a:bodyPr/>
        <a:lstStyle/>
        <a:p>
          <a:endParaRPr lang="en-US"/>
        </a:p>
      </dgm:t>
    </dgm:pt>
    <dgm:pt modelId="{29AACF06-D8EB-4BC4-B9E2-C255D74AF50C}" type="pres">
      <dgm:prSet presAssocID="{B086B3FD-1CD5-4286-819F-FE4A09DB4627}" presName="spComp" presStyleCnt="0"/>
      <dgm:spPr/>
    </dgm:pt>
    <dgm:pt modelId="{DD7C1F4E-4764-4B4E-BDD9-DAA81964E71F}" type="pres">
      <dgm:prSet presAssocID="{B086B3FD-1CD5-4286-819F-FE4A09DB4627}" presName="vSp" presStyleCnt="0"/>
      <dgm:spPr/>
    </dgm:pt>
    <dgm:pt modelId="{9E80481A-1524-481C-837A-3B415199E86D}" type="pres">
      <dgm:prSet presAssocID="{3D096D3C-6CAF-43FC-82BA-388913317D00}" presName="rectComp" presStyleCnt="0"/>
      <dgm:spPr/>
    </dgm:pt>
    <dgm:pt modelId="{F7B48FF1-E582-4A68-977C-BB1891B4927B}" type="pres">
      <dgm:prSet presAssocID="{3D096D3C-6CAF-43FC-82BA-388913317D00}" presName="bgRect" presStyleLbl="bgShp" presStyleIdx="1" presStyleCnt="5"/>
      <dgm:spPr/>
      <dgm:t>
        <a:bodyPr/>
        <a:lstStyle/>
        <a:p>
          <a:endParaRPr lang="en-US"/>
        </a:p>
      </dgm:t>
    </dgm:pt>
    <dgm:pt modelId="{67057823-6EDB-446E-A073-5CBEA480CFBF}" type="pres">
      <dgm:prSet presAssocID="{3D096D3C-6CAF-43FC-82BA-388913317D00}" presName="bgRectTx" presStyleLbl="bgShp" presStyleIdx="1" presStyleCnt="5">
        <dgm:presLayoutVars>
          <dgm:bulletEnabled val="1"/>
        </dgm:presLayoutVars>
      </dgm:prSet>
      <dgm:spPr/>
      <dgm:t>
        <a:bodyPr/>
        <a:lstStyle/>
        <a:p>
          <a:endParaRPr lang="en-US"/>
        </a:p>
      </dgm:t>
    </dgm:pt>
    <dgm:pt modelId="{3D391BE0-CB4D-494C-A39C-910E22485385}" type="pres">
      <dgm:prSet presAssocID="{3D096D3C-6CAF-43FC-82BA-388913317D00}" presName="spComp" presStyleCnt="0"/>
      <dgm:spPr/>
    </dgm:pt>
    <dgm:pt modelId="{41F27D94-5577-4CA1-A14E-650603271C0D}" type="pres">
      <dgm:prSet presAssocID="{3D096D3C-6CAF-43FC-82BA-388913317D00}" presName="vSp" presStyleCnt="0"/>
      <dgm:spPr/>
    </dgm:pt>
    <dgm:pt modelId="{5D042FC9-737B-4CFB-978F-51FC6954BDF3}" type="pres">
      <dgm:prSet presAssocID="{648F81E0-B076-48BC-93AD-A03A9E5D8E6C}" presName="rectComp" presStyleCnt="0"/>
      <dgm:spPr/>
    </dgm:pt>
    <dgm:pt modelId="{651F5C2E-EDC0-40F6-982F-22DF4F1F8F7A}" type="pres">
      <dgm:prSet presAssocID="{648F81E0-B076-48BC-93AD-A03A9E5D8E6C}" presName="bgRect" presStyleLbl="bgShp" presStyleIdx="2" presStyleCnt="5"/>
      <dgm:spPr/>
      <dgm:t>
        <a:bodyPr/>
        <a:lstStyle/>
        <a:p>
          <a:endParaRPr lang="en-US"/>
        </a:p>
      </dgm:t>
    </dgm:pt>
    <dgm:pt modelId="{13ABDF00-CD9E-4955-97F0-69F899D764BD}" type="pres">
      <dgm:prSet presAssocID="{648F81E0-B076-48BC-93AD-A03A9E5D8E6C}" presName="bgRectTx" presStyleLbl="bgShp" presStyleIdx="2" presStyleCnt="5">
        <dgm:presLayoutVars>
          <dgm:bulletEnabled val="1"/>
        </dgm:presLayoutVars>
      </dgm:prSet>
      <dgm:spPr/>
      <dgm:t>
        <a:bodyPr/>
        <a:lstStyle/>
        <a:p>
          <a:endParaRPr lang="en-US"/>
        </a:p>
      </dgm:t>
    </dgm:pt>
    <dgm:pt modelId="{9A84C2E0-288A-41B2-8EAC-EC202891C483}" type="pres">
      <dgm:prSet presAssocID="{648F81E0-B076-48BC-93AD-A03A9E5D8E6C}" presName="spComp" presStyleCnt="0"/>
      <dgm:spPr/>
    </dgm:pt>
    <dgm:pt modelId="{8E409F61-CD63-4DB2-AD7F-525AE3F2D70A}" type="pres">
      <dgm:prSet presAssocID="{648F81E0-B076-48BC-93AD-A03A9E5D8E6C}" presName="vSp" presStyleCnt="0"/>
      <dgm:spPr/>
    </dgm:pt>
    <dgm:pt modelId="{E37F6929-AD8B-40CE-9E08-B7E6119E9BC1}" type="pres">
      <dgm:prSet presAssocID="{C23C669A-3155-4E51-AE16-7F4C72D34B03}" presName="rectComp" presStyleCnt="0"/>
      <dgm:spPr/>
    </dgm:pt>
    <dgm:pt modelId="{0ECEC4D2-A594-47C5-B600-D8594FFEA975}" type="pres">
      <dgm:prSet presAssocID="{C23C669A-3155-4E51-AE16-7F4C72D34B03}" presName="bgRect" presStyleLbl="bgShp" presStyleIdx="3" presStyleCnt="5" custLinFactNeighborX="948"/>
      <dgm:spPr/>
      <dgm:t>
        <a:bodyPr/>
        <a:lstStyle/>
        <a:p>
          <a:endParaRPr lang="en-US"/>
        </a:p>
      </dgm:t>
    </dgm:pt>
    <dgm:pt modelId="{74F0AB23-8BFD-4787-9C32-8C9B61FBFD40}" type="pres">
      <dgm:prSet presAssocID="{C23C669A-3155-4E51-AE16-7F4C72D34B03}" presName="bgRectTx" presStyleLbl="bgShp" presStyleIdx="3" presStyleCnt="5">
        <dgm:presLayoutVars>
          <dgm:bulletEnabled val="1"/>
        </dgm:presLayoutVars>
      </dgm:prSet>
      <dgm:spPr/>
      <dgm:t>
        <a:bodyPr/>
        <a:lstStyle/>
        <a:p>
          <a:endParaRPr lang="en-US"/>
        </a:p>
      </dgm:t>
    </dgm:pt>
    <dgm:pt modelId="{B87EBF6F-2075-4060-A7AA-D06437D02311}" type="pres">
      <dgm:prSet presAssocID="{C23C669A-3155-4E51-AE16-7F4C72D34B03}" presName="spComp" presStyleCnt="0"/>
      <dgm:spPr/>
    </dgm:pt>
    <dgm:pt modelId="{DCAC2CF8-A19C-49A5-A7D5-BE00A365C795}" type="pres">
      <dgm:prSet presAssocID="{C23C669A-3155-4E51-AE16-7F4C72D34B03}" presName="vSp" presStyleCnt="0"/>
      <dgm:spPr/>
    </dgm:pt>
    <dgm:pt modelId="{92993175-B778-4950-A910-5EF9FF1CAF5A}" type="pres">
      <dgm:prSet presAssocID="{337DDC72-01B2-443A-8CBB-B0821A7844AA}" presName="rectComp" presStyleCnt="0"/>
      <dgm:spPr/>
    </dgm:pt>
    <dgm:pt modelId="{5DACC0EA-A090-4605-881B-5251E1A40159}" type="pres">
      <dgm:prSet presAssocID="{337DDC72-01B2-443A-8CBB-B0821A7844AA}" presName="bgRect" presStyleLbl="bgShp" presStyleIdx="4" presStyleCnt="5"/>
      <dgm:spPr/>
      <dgm:t>
        <a:bodyPr/>
        <a:lstStyle/>
        <a:p>
          <a:endParaRPr lang="en-US"/>
        </a:p>
      </dgm:t>
    </dgm:pt>
    <dgm:pt modelId="{CF92FA63-0735-40C5-A22F-CEBA5D1C6DA5}" type="pres">
      <dgm:prSet presAssocID="{337DDC72-01B2-443A-8CBB-B0821A7844AA}" presName="bgRectTx" presStyleLbl="bgShp" presStyleIdx="4" presStyleCnt="5">
        <dgm:presLayoutVars>
          <dgm:bulletEnabled val="1"/>
        </dgm:presLayoutVars>
      </dgm:prSet>
      <dgm:spPr/>
      <dgm:t>
        <a:bodyPr/>
        <a:lstStyle/>
        <a:p>
          <a:endParaRPr lang="en-US"/>
        </a:p>
      </dgm:t>
    </dgm:pt>
  </dgm:ptLst>
  <dgm:cxnLst>
    <dgm:cxn modelId="{1CF735D4-9FE6-4A4D-8851-C9E158556FD5}" type="presOf" srcId="{C96408AB-B07A-4AAB-A25B-5D4013D40D10}" destId="{56180E87-72BF-4543-BF5E-316F0E2F0094}" srcOrd="0" destOrd="0" presId="urn:microsoft.com/office/officeart/2005/8/layout/hierarchy6"/>
    <dgm:cxn modelId="{BF40DDE2-FCD6-49F7-9CDE-5DB8BD086908}" type="presOf" srcId="{2D7037B9-64B1-4FCA-B3A6-18FFD1BE39F4}" destId="{C2B58F10-74A0-42E9-9A31-28054E859A4C}" srcOrd="0" destOrd="0" presId="urn:microsoft.com/office/officeart/2005/8/layout/hierarchy6"/>
    <dgm:cxn modelId="{EF64F172-0069-469A-92B0-F4EB7DA8EB13}" srcId="{2D7037B9-64B1-4FCA-B3A6-18FFD1BE39F4}" destId="{337DDC72-01B2-443A-8CBB-B0821A7844AA}" srcOrd="5" destOrd="0" parTransId="{25D77D28-DA22-4C7E-85AA-B14E7DFEE28A}" sibTransId="{090E7D4C-C49F-4D22-AF5D-77AD936B1491}"/>
    <dgm:cxn modelId="{B8A8DB77-74CB-4A64-956F-FDC91EA0867A}" type="presOf" srcId="{3133FE07-3B57-4EBA-9D5A-F54471601FD7}" destId="{40177D02-1F82-4350-A839-EF38460C4E00}" srcOrd="0" destOrd="0" presId="urn:microsoft.com/office/officeart/2005/8/layout/hierarchy6"/>
    <dgm:cxn modelId="{7396B305-F1C8-4ABD-B8EE-ED24B3E54DDB}" type="presOf" srcId="{3D096D3C-6CAF-43FC-82BA-388913317D00}" destId="{F7B48FF1-E582-4A68-977C-BB1891B4927B}" srcOrd="0" destOrd="0" presId="urn:microsoft.com/office/officeart/2005/8/layout/hierarchy6"/>
    <dgm:cxn modelId="{9DAFDA53-3DFD-4681-88E3-4346DE50E988}" type="presOf" srcId="{B086B3FD-1CD5-4286-819F-FE4A09DB4627}" destId="{AEAEB95A-B602-49F9-9D32-6F2BD3AA5304}" srcOrd="0" destOrd="0" presId="urn:microsoft.com/office/officeart/2005/8/layout/hierarchy6"/>
    <dgm:cxn modelId="{A40F8051-64C8-4644-9B9B-221A9C2C4FE2}" type="presOf" srcId="{C8FC3989-8295-4E32-8BE6-83393CA7AE0C}" destId="{DBFFCC78-A7BC-4126-9271-07F750483334}" srcOrd="0" destOrd="0" presId="urn:microsoft.com/office/officeart/2005/8/layout/hierarchy6"/>
    <dgm:cxn modelId="{9457883E-B37C-4112-B667-3EA8E9B1356A}" type="presOf" srcId="{648F81E0-B076-48BC-93AD-A03A9E5D8E6C}" destId="{651F5C2E-EDC0-40F6-982F-22DF4F1F8F7A}" srcOrd="0" destOrd="0" presId="urn:microsoft.com/office/officeart/2005/8/layout/hierarchy6"/>
    <dgm:cxn modelId="{01412CB3-A28F-4C85-BB58-416B20CAE4D4}" type="presOf" srcId="{D3FCD4A1-D6AF-45D7-8A2B-CCD9EE712283}" destId="{84A4D823-928F-4364-AEA5-3D4197957E40}" srcOrd="0" destOrd="0" presId="urn:microsoft.com/office/officeart/2005/8/layout/hierarchy6"/>
    <dgm:cxn modelId="{83084A27-4DC1-4F30-8D51-84FB9DB8DF7A}" type="presOf" srcId="{14C1E4B0-BDF0-47C0-AC00-99D4B2631467}" destId="{2280E511-32F3-4847-8686-6529919BD23E}" srcOrd="0" destOrd="0" presId="urn:microsoft.com/office/officeart/2005/8/layout/hierarchy6"/>
    <dgm:cxn modelId="{2631EC83-687E-4262-AE47-5606E0BC7083}" srcId="{2D099EE8-03A9-4CD9-8E9C-C1951F01B593}" destId="{76D08CB8-501E-4AFD-8511-90427945007E}" srcOrd="1" destOrd="0" parTransId="{AA6913A1-D059-47A3-8AEE-F627E2E4C794}" sibTransId="{0AFA930A-C1C4-4473-B7E1-AE0F3EBF2768}"/>
    <dgm:cxn modelId="{83C2310E-044E-4DF1-B6FB-C42666C72D5D}" srcId="{2D7037B9-64B1-4FCA-B3A6-18FFD1BE39F4}" destId="{C23C669A-3155-4E51-AE16-7F4C72D34B03}" srcOrd="4" destOrd="0" parTransId="{E420454A-54AE-468C-9C50-9AC059847BB4}" sibTransId="{D34FE0F6-FDAE-4A87-B783-89482A09CE8B}"/>
    <dgm:cxn modelId="{3C7E4518-9752-49D8-99CE-B73107429C9D}" type="presOf" srcId="{337DDC72-01B2-443A-8CBB-B0821A7844AA}" destId="{CF92FA63-0735-40C5-A22F-CEBA5D1C6DA5}" srcOrd="1" destOrd="0" presId="urn:microsoft.com/office/officeart/2005/8/layout/hierarchy6"/>
    <dgm:cxn modelId="{46DDAE91-4591-43CD-9C71-65C78B8E2AAC}" srcId="{68F1AE66-57C0-4873-81CD-9366D11DBB26}" destId="{9A3784C5-08EC-4004-8653-ADD5D1449E81}" srcOrd="0" destOrd="0" parTransId="{9564DA69-7C30-40C4-9066-BFF461BFDD2F}" sibTransId="{4D9E76CE-71C1-4762-94C5-267C9607BA01}"/>
    <dgm:cxn modelId="{451ECD7A-8FC8-4090-AE6F-CF8D029205C8}" type="presOf" srcId="{D243FB5D-3D87-4080-A35D-FAEFCCAE235A}" destId="{E315F88F-3949-4D80-A5FB-A07BAB1CFD68}" srcOrd="0" destOrd="0" presId="urn:microsoft.com/office/officeart/2005/8/layout/hierarchy6"/>
    <dgm:cxn modelId="{C2E2ABE4-1693-4F53-9254-320C901D9C22}" type="presOf" srcId="{DCE79CC9-D205-4F5F-AA6F-4C167171DA9D}" destId="{ECFC4404-7AD6-425D-933D-07BA5EE82C40}" srcOrd="0" destOrd="0" presId="urn:microsoft.com/office/officeart/2005/8/layout/hierarchy6"/>
    <dgm:cxn modelId="{C82E61A5-57A4-4FB3-9666-A318A1F715A0}" srcId="{243A4060-C46E-4D5D-AC0B-871BCC3A171F}" destId="{0FCDDD43-5767-4BB8-8E7B-EF5A0148E332}" srcOrd="1" destOrd="0" parTransId="{04F59B0A-B9FE-430E-B8C1-379218ACB6CF}" sibTransId="{3CD2BA21-551C-489E-A43D-0FB058E8A381}"/>
    <dgm:cxn modelId="{F3EF06F4-150B-4A23-AC3E-1C8CC5026EF7}" srcId="{2D7037B9-64B1-4FCA-B3A6-18FFD1BE39F4}" destId="{648F81E0-B076-48BC-93AD-A03A9E5D8E6C}" srcOrd="3" destOrd="0" parTransId="{3DABD040-E213-4A75-92ED-83B8D76C4B01}" sibTransId="{816A0593-B53D-4BB7-A71B-B391BDF2BA98}"/>
    <dgm:cxn modelId="{2A226498-B8C7-4D92-85CB-C5872C994764}" srcId="{D3FCD4A1-D6AF-45D7-8A2B-CCD9EE712283}" destId="{23DB54A5-6CB3-46FC-98AC-31862D7DC16B}" srcOrd="0" destOrd="0" parTransId="{D243FB5D-3D87-4080-A35D-FAEFCCAE235A}" sibTransId="{0F5FCABA-59F5-43BD-82A4-9A8ACB0DB734}"/>
    <dgm:cxn modelId="{A09EB4DB-2A60-41CD-AF21-AB320581A744}" type="presOf" srcId="{6584590F-9535-4C5E-B6DA-B1169339298F}" destId="{4A56322A-E788-4F76-AB5D-753B2C1072F8}" srcOrd="0" destOrd="0" presId="urn:microsoft.com/office/officeart/2005/8/layout/hierarchy6"/>
    <dgm:cxn modelId="{5ECEE10F-489C-4FE6-A630-C0AF795016B3}" type="presOf" srcId="{54EE2757-2E35-4026-8677-452BAFFC93C6}" destId="{B56B455A-1F07-472F-81BE-C9F7F42409F7}" srcOrd="0" destOrd="0" presId="urn:microsoft.com/office/officeart/2005/8/layout/hierarchy6"/>
    <dgm:cxn modelId="{02A803F7-0DFF-4429-BED7-E04E284A4321}" type="presOf" srcId="{95B310A4-D918-47A4-989F-FDD9F11993B4}" destId="{0A109206-295D-498A-9525-18DCC6D50D8F}" srcOrd="0" destOrd="0" presId="urn:microsoft.com/office/officeart/2005/8/layout/hierarchy6"/>
    <dgm:cxn modelId="{C6C8B3BD-7B51-41F7-9BB8-9E7821819DCB}" type="presOf" srcId="{3D096D3C-6CAF-43FC-82BA-388913317D00}" destId="{67057823-6EDB-446E-A073-5CBEA480CFBF}" srcOrd="1" destOrd="0" presId="urn:microsoft.com/office/officeart/2005/8/layout/hierarchy6"/>
    <dgm:cxn modelId="{131931DC-2B65-4732-9354-EB8C8BB0BD2E}" type="presOf" srcId="{9564DA69-7C30-40C4-9066-BFF461BFDD2F}" destId="{9991468D-DF21-4369-8FF8-A3DFEFB1EEC3}" srcOrd="0" destOrd="0" presId="urn:microsoft.com/office/officeart/2005/8/layout/hierarchy6"/>
    <dgm:cxn modelId="{6D540F33-A777-4A0A-937E-7DF87EA7A42A}" type="presOf" srcId="{2D099EE8-03A9-4CD9-8E9C-C1951F01B593}" destId="{5326D883-85F4-49DC-A0A0-85F308772A9A}" srcOrd="0" destOrd="0" presId="urn:microsoft.com/office/officeart/2005/8/layout/hierarchy6"/>
    <dgm:cxn modelId="{B6276500-7249-471D-A0E3-BFFECEC40DEF}" type="presOf" srcId="{23DB54A5-6CB3-46FC-98AC-31862D7DC16B}" destId="{8C6B6C2F-787E-48D9-BDE6-C61C18DB96CE}" srcOrd="0" destOrd="0" presId="urn:microsoft.com/office/officeart/2005/8/layout/hierarchy6"/>
    <dgm:cxn modelId="{B7F4E07C-C566-4990-8D0E-D44D6E4DF038}" type="presOf" srcId="{FF4DF495-973F-4883-BA02-4659D74B2751}" destId="{8FBD9FDD-1B11-40E6-8075-7AB2E3FCE5BF}" srcOrd="0" destOrd="0" presId="urn:microsoft.com/office/officeart/2005/8/layout/hierarchy6"/>
    <dgm:cxn modelId="{4272A853-A37B-49EC-8EBB-3F2692825B4B}" type="presOf" srcId="{648F81E0-B076-48BC-93AD-A03A9E5D8E6C}" destId="{13ABDF00-CD9E-4955-97F0-69F899D764BD}" srcOrd="1" destOrd="0" presId="urn:microsoft.com/office/officeart/2005/8/layout/hierarchy6"/>
    <dgm:cxn modelId="{DDF046FE-6C84-4D91-BDD2-41812145BFC8}" type="presOf" srcId="{6F2F3EB4-D3CF-4913-AE3D-EF6C09537256}" destId="{7EDA323F-1743-459E-9BC3-6DC168A2E45D}" srcOrd="0" destOrd="0" presId="urn:microsoft.com/office/officeart/2005/8/layout/hierarchy6"/>
    <dgm:cxn modelId="{931E0B77-DEB5-46E7-B309-085F459D77AF}" type="presOf" srcId="{1B93149F-DD4F-442A-91E8-01C0435EA99F}" destId="{1B9C5468-B842-475A-A54A-B5EAA1EA5F43}" srcOrd="0" destOrd="0" presId="urn:microsoft.com/office/officeart/2005/8/layout/hierarchy6"/>
    <dgm:cxn modelId="{87BC27FC-C402-40B2-A17F-78A0FB491C72}" srcId="{76D08CB8-501E-4AFD-8511-90427945007E}" destId="{30FC78FD-9A82-464F-B77F-33BFF7934630}" srcOrd="1" destOrd="0" parTransId="{61BDCFA9-7DA9-433E-92F9-BBF99DE8EA58}" sibTransId="{732A6469-9156-4401-AEF3-22D93FA6A0C9}"/>
    <dgm:cxn modelId="{0AB50C52-6EDF-485B-85F5-1EF980021770}" srcId="{2D7037B9-64B1-4FCA-B3A6-18FFD1BE39F4}" destId="{B086B3FD-1CD5-4286-819F-FE4A09DB4627}" srcOrd="1" destOrd="0" parTransId="{9BF89D9C-206B-4068-888C-EC9BF86D0083}" sibTransId="{B01EC7FB-FE7C-41AC-B1AE-21B6A6304233}"/>
    <dgm:cxn modelId="{CB742E55-588E-4198-83D3-1C1A2AC76CEE}" type="presOf" srcId="{0A2F9959-6F7A-45AE-853F-20A3B740B8AC}" destId="{DE649956-F06C-4339-B50E-3FBD56E1CFA2}" srcOrd="0" destOrd="0" presId="urn:microsoft.com/office/officeart/2005/8/layout/hierarchy6"/>
    <dgm:cxn modelId="{A64ED6C0-C105-425E-AA6D-84A20175770F}" type="presOf" srcId="{4BC4D62A-6068-4A47-B60C-AFF5CEA2F40A}" destId="{6057B3B5-20A1-4C0D-91AE-0A4B71CDB524}" srcOrd="0" destOrd="0" presId="urn:microsoft.com/office/officeart/2005/8/layout/hierarchy6"/>
    <dgm:cxn modelId="{15D00B96-A05F-4856-808D-C2F9DF02A21E}" type="presOf" srcId="{ABAC6BFE-71D8-4381-94F3-C76649258357}" destId="{839CC078-B2E6-4F33-A88F-E3053B388B0F}" srcOrd="0" destOrd="0" presId="urn:microsoft.com/office/officeart/2005/8/layout/hierarchy6"/>
    <dgm:cxn modelId="{0160E0B5-E625-42B7-8B45-CD1BE349999E}" type="presOf" srcId="{D16CCDBD-41C6-45B0-94FE-27A876DE82BE}" destId="{7E3E3935-FEEE-4C75-8E79-B0D9322079C2}" srcOrd="0" destOrd="0" presId="urn:microsoft.com/office/officeart/2005/8/layout/hierarchy6"/>
    <dgm:cxn modelId="{4B43B603-A2B9-457A-BE1D-B2D11AA6AE19}" srcId="{3E4B15F8-76B8-40B4-8D1C-011D54F4353F}" destId="{92192C4C-88F7-402F-BE7C-7FEF83E4602B}" srcOrd="0" destOrd="0" parTransId="{54EE2757-2E35-4026-8677-452BAFFC93C6}" sibTransId="{3A194D6D-0D82-4186-A295-62666D3ADF15}"/>
    <dgm:cxn modelId="{59F2BDBA-6DB8-4C51-B9F6-E4E3AB9AE819}" type="presOf" srcId="{C07354D3-F5DF-416A-AC6A-1CE36B5BEE6D}" destId="{7AC35F41-319F-43A5-B06C-17DAA04303E5}" srcOrd="0" destOrd="0" presId="urn:microsoft.com/office/officeart/2005/8/layout/hierarchy6"/>
    <dgm:cxn modelId="{790EEF85-3DD5-4D88-9BEF-3D7CC1C5D0DD}" srcId="{2D7037B9-64B1-4FCA-B3A6-18FFD1BE39F4}" destId="{4BC4D62A-6068-4A47-B60C-AFF5CEA2F40A}" srcOrd="0" destOrd="0" parTransId="{218B1A71-546B-4955-9C0A-9D198407C9F5}" sibTransId="{A7F90068-7AC0-4E99-BD08-78E96B86A370}"/>
    <dgm:cxn modelId="{04EFD00F-A352-48C4-B138-5159E49133CF}" type="presOf" srcId="{D976659C-BA35-44B5-8354-6245F2793A64}" destId="{B15548FF-E654-4DF6-911B-0AE8F5E6F9AB}" srcOrd="0" destOrd="0" presId="urn:microsoft.com/office/officeart/2005/8/layout/hierarchy6"/>
    <dgm:cxn modelId="{8745DA3A-5986-41E7-A724-E9E1B1344192}" type="presOf" srcId="{EC61FDB4-F82C-4E44-B4FD-A7E9464F8160}" destId="{677FA095-4544-4ADA-8126-7E77920C413F}" srcOrd="0" destOrd="0" presId="urn:microsoft.com/office/officeart/2005/8/layout/hierarchy6"/>
    <dgm:cxn modelId="{7A87D03A-6075-4696-A89C-99A21D5CD298}" type="presOf" srcId="{00BD2A3B-974F-4DAD-8B66-39470EC74EAC}" destId="{2C93FE61-F8CF-4DA3-9FF0-D61EE47CD63D}" srcOrd="0" destOrd="0" presId="urn:microsoft.com/office/officeart/2005/8/layout/hierarchy6"/>
    <dgm:cxn modelId="{24AF17C4-9759-4E04-9533-4A7F6A5668C4}" srcId="{76D08CB8-501E-4AFD-8511-90427945007E}" destId="{6F2F3EB4-D3CF-4913-AE3D-EF6C09537256}" srcOrd="0" destOrd="0" parTransId="{6BF65285-E523-4483-B6AB-CBBDCA24C08D}" sibTransId="{0FC42D44-B0EB-4B24-A0C1-89409BD3FCE5}"/>
    <dgm:cxn modelId="{C777872E-5455-451C-BCB7-7C156D6FDB14}" type="presOf" srcId="{9A3784C5-08EC-4004-8653-ADD5D1449E81}" destId="{6D2B02CF-0F71-4FE3-885C-6BB57C8D5290}" srcOrd="0" destOrd="0" presId="urn:microsoft.com/office/officeart/2005/8/layout/hierarchy6"/>
    <dgm:cxn modelId="{A4F9671D-CE04-4168-A451-EC42069EBF28}" type="presOf" srcId="{68F1AE66-57C0-4873-81CD-9366D11DBB26}" destId="{276176D8-D01A-41B4-8656-BB734DBAB91E}" srcOrd="0" destOrd="0" presId="urn:microsoft.com/office/officeart/2005/8/layout/hierarchy6"/>
    <dgm:cxn modelId="{96A0FFCD-E110-49ED-993E-525D5C61D47B}" type="presOf" srcId="{AB4D39CB-3595-4E44-A218-E75B7D9B58B7}" destId="{8EC44B3D-1365-4E53-9C84-A849B6D89D97}" srcOrd="0" destOrd="0" presId="urn:microsoft.com/office/officeart/2005/8/layout/hierarchy6"/>
    <dgm:cxn modelId="{0EBF364F-A482-4A3C-B538-18DAA99D8414}" type="presOf" srcId="{BDC125D0-17DD-4C69-9505-28C13F6E6C9A}" destId="{8CF8B76C-6461-425F-B6EA-DF67B69D8564}" srcOrd="0" destOrd="0" presId="urn:microsoft.com/office/officeart/2005/8/layout/hierarchy6"/>
    <dgm:cxn modelId="{6B3ACBF1-364A-4543-971F-169DC9D4E005}" type="presOf" srcId="{61BDCFA9-7DA9-433E-92F9-BBF99DE8EA58}" destId="{22E0C635-66B9-47D2-9194-9B3B6438B0BE}" srcOrd="0" destOrd="0" presId="urn:microsoft.com/office/officeart/2005/8/layout/hierarchy6"/>
    <dgm:cxn modelId="{4E05D638-4CCB-49D3-A8CC-71F943AA4D51}" srcId="{6F2F3EB4-D3CF-4913-AE3D-EF6C09537256}" destId="{14C1E4B0-BDF0-47C0-AC00-99D4B2631467}" srcOrd="1" destOrd="0" parTransId="{0A2F9959-6F7A-45AE-853F-20A3B740B8AC}" sibTransId="{56C23F5D-C5B9-460F-BAFA-89EBD8083128}"/>
    <dgm:cxn modelId="{2A1F33C2-BD52-4661-92F3-1F673A2EF7BB}" type="presOf" srcId="{57AFD60A-BE1A-4500-A4F8-BCD3ACE84651}" destId="{1D0E5CE5-72C7-4FC6-B771-DEA7F971D64C}" srcOrd="0" destOrd="0" presId="urn:microsoft.com/office/officeart/2005/8/layout/hierarchy6"/>
    <dgm:cxn modelId="{6CB2D535-A133-42D1-8871-D112347474AF}" type="presOf" srcId="{76D08CB8-501E-4AFD-8511-90427945007E}" destId="{83536690-B0F3-4382-A6C2-A916941B55AF}" srcOrd="0" destOrd="0" presId="urn:microsoft.com/office/officeart/2005/8/layout/hierarchy6"/>
    <dgm:cxn modelId="{1610A518-D068-4F17-9AF9-6DA888E27651}" type="presOf" srcId="{3E4B15F8-76B8-40B4-8D1C-011D54F4353F}" destId="{C18ECAE0-9420-42C4-AFD5-E3811FDB6EF3}" srcOrd="0" destOrd="0" presId="urn:microsoft.com/office/officeart/2005/8/layout/hierarchy6"/>
    <dgm:cxn modelId="{90A8F5E9-4A59-404C-805E-60030531EC71}" type="presOf" srcId="{0E505136-5A8C-47D2-94D0-CA4D944C52BF}" destId="{049C2EE1-1175-45E9-885A-90F66DEE3D6B}" srcOrd="0" destOrd="0" presId="urn:microsoft.com/office/officeart/2005/8/layout/hierarchy6"/>
    <dgm:cxn modelId="{58C1F363-F46A-46A0-919B-62DD1EDFE201}" srcId="{863164DF-162A-4FDF-878D-CA814C268BB0}" destId="{DCE79CC9-D205-4F5F-AA6F-4C167171DA9D}" srcOrd="0" destOrd="0" parTransId="{3133FE07-3B57-4EBA-9D5A-F54471601FD7}" sibTransId="{223D3B1E-7D31-4B21-B23F-3A90A5C8D9DC}"/>
    <dgm:cxn modelId="{68BEDDF5-C632-465A-848B-187D5DA6FEEE}" type="presOf" srcId="{DAE8A2FA-1A88-43AD-AA21-72A188FB0979}" destId="{36E2CA10-1C6C-42BB-B0CB-6F3808EA1394}" srcOrd="0" destOrd="0" presId="urn:microsoft.com/office/officeart/2005/8/layout/hierarchy6"/>
    <dgm:cxn modelId="{BA0F4C7B-EEA4-4283-8C3E-899E809F9C3D}" type="presOf" srcId="{863164DF-162A-4FDF-878D-CA814C268BB0}" destId="{5AF71626-9CD2-41CA-890C-A82701824860}" srcOrd="0" destOrd="0" presId="urn:microsoft.com/office/officeart/2005/8/layout/hierarchy6"/>
    <dgm:cxn modelId="{0A4CCBFF-559F-4531-BD87-6DE86CD1EC6D}" type="presOf" srcId="{C23C669A-3155-4E51-AE16-7F4C72D34B03}" destId="{0ECEC4D2-A594-47C5-B600-D8594FFEA975}" srcOrd="0" destOrd="0" presId="urn:microsoft.com/office/officeart/2005/8/layout/hierarchy6"/>
    <dgm:cxn modelId="{7CA9F0A9-10A0-42F6-8F75-FA44883062E8}" type="presOf" srcId="{08D8431B-E91C-4850-9B9B-A6A47FA36EBA}" destId="{04E0AB77-0FEA-4CBF-B6E5-10B458EC3B57}" srcOrd="0" destOrd="0" presId="urn:microsoft.com/office/officeart/2005/8/layout/hierarchy6"/>
    <dgm:cxn modelId="{9AD177BD-E036-4952-9856-598AC2D5957A}" type="presOf" srcId="{16F1FB3D-1B57-4068-9B8E-D4C7A8BA2744}" destId="{0C1D6981-92C4-4669-B1C0-2FAD7656AA9E}" srcOrd="0" destOrd="0" presId="urn:microsoft.com/office/officeart/2005/8/layout/hierarchy6"/>
    <dgm:cxn modelId="{90336D0D-381F-4B6B-876D-609BC78B9AE0}" srcId="{FAD580CB-045B-40F0-8E01-840078DC260E}" destId="{68F1AE66-57C0-4873-81CD-9366D11DBB26}" srcOrd="0" destOrd="0" parTransId="{AB4D39CB-3595-4E44-A218-E75B7D9B58B7}" sibTransId="{5FD1C8A5-F4A2-4860-B402-D71ADDA39212}"/>
    <dgm:cxn modelId="{60D6484B-B992-4E27-9774-812DA4049780}" srcId="{30FC78FD-9A82-464F-B77F-33BFF7934630}" destId="{C8FC3989-8295-4E32-8BE6-83393CA7AE0C}" srcOrd="0" destOrd="0" parTransId="{C96408AB-B07A-4AAB-A25B-5D4013D40D10}" sibTransId="{A156270B-9121-4549-9938-5B13CECCEE48}"/>
    <dgm:cxn modelId="{83442E02-5EBE-4CC9-B6B6-49A9C75B8210}" type="presOf" srcId="{30FC78FD-9A82-464F-B77F-33BFF7934630}" destId="{1B86D7B2-A5F7-468C-99A0-D7B706F6D6AE}" srcOrd="0" destOrd="0" presId="urn:microsoft.com/office/officeart/2005/8/layout/hierarchy6"/>
    <dgm:cxn modelId="{C3F8594A-5012-433B-A2C7-026D966A55BA}" srcId="{DCE79CC9-D205-4F5F-AA6F-4C167171DA9D}" destId="{3E4B15F8-76B8-40B4-8D1C-011D54F4353F}" srcOrd="0" destOrd="0" parTransId="{BDC125D0-17DD-4C69-9505-28C13F6E6C9A}" sibTransId="{41432098-0982-4BCB-8062-9B8C254BFE58}"/>
    <dgm:cxn modelId="{A7AE9702-00FE-47B7-AC2F-3CE78BB7725E}" type="presOf" srcId="{243A4060-C46E-4D5D-AC0B-871BCC3A171F}" destId="{5E903656-4357-42EC-AA36-6601A5BFC446}" srcOrd="0" destOrd="0" presId="urn:microsoft.com/office/officeart/2005/8/layout/hierarchy6"/>
    <dgm:cxn modelId="{C51CFC1A-E10D-4304-9BDE-5929563896B4}" type="presOf" srcId="{8FDFB788-9F46-4F61-B905-DBC81A616F10}" destId="{8E639B73-C95D-4DF8-808F-65776C5F5231}" srcOrd="0" destOrd="0" presId="urn:microsoft.com/office/officeart/2005/8/layout/hierarchy6"/>
    <dgm:cxn modelId="{8B4EF3FD-9F01-4476-B6EC-ECE7115B46C5}" srcId="{30FC78FD-9A82-464F-B77F-33BFF7934630}" destId="{D46459CA-B656-47A2-AF28-97DDF647ABC2}" srcOrd="1" destOrd="0" parTransId="{57AFD60A-BE1A-4500-A4F8-BCD3ACE84651}" sibTransId="{4B6CAD7C-CE83-4815-AB48-D5FD472D0184}"/>
    <dgm:cxn modelId="{6161FB28-4A59-423C-8C72-3AD68DA21A20}" type="presOf" srcId="{92192C4C-88F7-402F-BE7C-7FEF83E4602B}" destId="{78682215-5866-4B9D-8B4E-BF634FF2FD2E}" srcOrd="0" destOrd="0" presId="urn:microsoft.com/office/officeart/2005/8/layout/hierarchy6"/>
    <dgm:cxn modelId="{ECFB41C2-4F7C-46DA-8D8C-BC7BED34CD62}" srcId="{4BC4D62A-6068-4A47-B60C-AFF5CEA2F40A}" destId="{2D099EE8-03A9-4CD9-8E9C-C1951F01B593}" srcOrd="0" destOrd="0" parTransId="{08376B27-7508-4330-946F-59EB57CFDD68}" sibTransId="{80B56F57-1871-45C7-9345-9DB1EDF0EB27}"/>
    <dgm:cxn modelId="{8A35A549-1F46-409F-9AE9-826F25FFA1D4}" type="presOf" srcId="{737F1BBF-236A-4CBE-B005-6D6115D90BC3}" destId="{D196AEA3-7368-4DE3-AE10-2087C1B5A173}" srcOrd="0" destOrd="0" presId="urn:microsoft.com/office/officeart/2005/8/layout/hierarchy6"/>
    <dgm:cxn modelId="{7EF2FAEC-B275-4F73-A0F5-1D3FF994D7D0}" type="presOf" srcId="{9EE1C465-0D5F-4B03-9728-2C0FB50D8CD1}" destId="{090EEEA6-5BFA-43E9-8D10-417B34BFBE82}" srcOrd="0" destOrd="0" presId="urn:microsoft.com/office/officeart/2005/8/layout/hierarchy6"/>
    <dgm:cxn modelId="{15E028E1-B090-4388-A6AC-99E9B9910D57}" srcId="{FAD580CB-045B-40F0-8E01-840078DC260E}" destId="{FD9AC9E9-3D7C-415B-B3DF-DC0A90663122}" srcOrd="1" destOrd="0" parTransId="{8FDFB788-9F46-4F61-B905-DBC81A616F10}" sibTransId="{6418B930-3AAA-4533-8A8D-CB2B4B467F97}"/>
    <dgm:cxn modelId="{14773993-9F16-4B0E-8B5C-1BF7C7FF2E9D}" srcId="{863164DF-162A-4FDF-878D-CA814C268BB0}" destId="{0B5C631F-CB89-4498-8CFB-8B889D85A077}" srcOrd="1" destOrd="0" parTransId="{8CBD38E1-1BDD-43BB-9456-51862B96A307}" sibTransId="{21FC90BF-9A2B-44D7-91D9-A28D1A9661C4}"/>
    <dgm:cxn modelId="{FCCEF502-B5B2-40E3-9D1C-EF9E90BCD368}" type="presOf" srcId="{AA6913A1-D059-47A3-8AEE-F627E2E4C794}" destId="{47B1AB3E-F6E6-4CE5-9191-0092683E10DF}" srcOrd="0" destOrd="0" presId="urn:microsoft.com/office/officeart/2005/8/layout/hierarchy6"/>
    <dgm:cxn modelId="{E3606C2C-4796-420E-A8BB-9DCCF03334C6}" type="presOf" srcId="{AAF44BB8-B162-4949-A3EB-7158ABC80481}" destId="{F9D978EF-A0EC-4544-BFF6-D761B7E322F8}" srcOrd="0" destOrd="0" presId="urn:microsoft.com/office/officeart/2005/8/layout/hierarchy6"/>
    <dgm:cxn modelId="{52A54FAA-9154-434A-A544-3460A4FF2A4E}" srcId="{0B5C631F-CB89-4498-8CFB-8B889D85A077}" destId="{EA09A159-24FF-4695-B5BA-4D608C37AEEF}" srcOrd="1" destOrd="0" parTransId="{415FDB78-BED8-4918-B00E-E4B8A1E352B9}" sibTransId="{D7144D98-AD1E-44B3-9E12-277E07654FD3}"/>
    <dgm:cxn modelId="{B4B7F4F8-0B83-41E6-93CB-A75963A99096}" srcId="{FD9AC9E9-3D7C-415B-B3DF-DC0A90663122}" destId="{0E505136-5A8C-47D2-94D0-CA4D944C52BF}" srcOrd="0" destOrd="0" parTransId="{C07354D3-F5DF-416A-AC6A-1CE36B5BEE6D}" sibTransId="{84A7CB3F-26F9-4EE5-975A-ABBEACC9B65E}"/>
    <dgm:cxn modelId="{22FE02D3-8946-4AB0-8D82-85B9B4E3B325}" srcId="{EA09A159-24FF-4695-B5BA-4D608C37AEEF}" destId="{95B310A4-D918-47A4-989F-FDD9F11993B4}" srcOrd="0" destOrd="0" parTransId="{ABAC6BFE-71D8-4381-94F3-C76649258357}" sibTransId="{42A1F442-D328-450B-9395-E1000E4BB4B2}"/>
    <dgm:cxn modelId="{5335936C-A656-4CA7-B817-61B0F3C324BD}" srcId="{EA09A159-24FF-4695-B5BA-4D608C37AEEF}" destId="{D16CCDBD-41C6-45B0-94FE-27A876DE82BE}" srcOrd="1" destOrd="0" parTransId="{EC61FDB4-F82C-4E44-B4FD-A7E9464F8160}" sibTransId="{B2AB4F5C-15A7-42B3-A0C3-C06CF852B137}"/>
    <dgm:cxn modelId="{3474034F-95A8-4A45-ACBE-83C3D23408DC}" type="presOf" srcId="{04F59B0A-B9FE-430E-B8C1-379218ACB6CF}" destId="{1758987C-8794-4D14-95F5-0692EE6998D2}" srcOrd="0" destOrd="0" presId="urn:microsoft.com/office/officeart/2005/8/layout/hierarchy6"/>
    <dgm:cxn modelId="{D20CAD46-039B-49D2-BFA2-3FB2BFDC2E6B}" type="presOf" srcId="{5F76E5B8-3E7A-49AA-ACC8-9E5A219C260E}" destId="{4DDB31CC-D7B5-43AF-97D6-A394E1E2CF5F}" srcOrd="0" destOrd="0" presId="urn:microsoft.com/office/officeart/2005/8/layout/hierarchy6"/>
    <dgm:cxn modelId="{05CF9EB6-E9A8-493D-A131-C5761C426AA9}" type="presOf" srcId="{B086B3FD-1CD5-4286-819F-FE4A09DB4627}" destId="{3A81C395-D939-4CD0-B516-7F9F0DF33B1D}" srcOrd="1" destOrd="0" presId="urn:microsoft.com/office/officeart/2005/8/layout/hierarchy6"/>
    <dgm:cxn modelId="{4A534276-E285-4E95-B5D1-4482F69BD159}" srcId="{DCE79CC9-D205-4F5F-AA6F-4C167171DA9D}" destId="{243A4060-C46E-4D5D-AC0B-871BCC3A171F}" srcOrd="1" destOrd="0" parTransId="{DAE8A2FA-1A88-43AD-AA21-72A188FB0979}" sibTransId="{DCEDBE88-15CC-4908-A48C-41ED643C2F4C}"/>
    <dgm:cxn modelId="{734FA333-936F-4281-B5FE-6EF9FF52A742}" srcId="{0B5C631F-CB89-4498-8CFB-8B889D85A077}" destId="{D3FCD4A1-D6AF-45D7-8A2B-CCD9EE712283}" srcOrd="0" destOrd="0" parTransId="{C9B8F22E-C6C4-4DDF-A9DF-0CD7681AD86E}" sibTransId="{FD7BF37E-8B83-4AAD-81CC-541DEF32F347}"/>
    <dgm:cxn modelId="{4318AAF0-093E-469D-9413-4B59B548AE18}" type="presOf" srcId="{C9B8F22E-C6C4-4DDF-A9DF-0CD7681AD86E}" destId="{E79E633F-E88A-48ED-9F90-AE4D13DBF810}" srcOrd="0" destOrd="0" presId="urn:microsoft.com/office/officeart/2005/8/layout/hierarchy6"/>
    <dgm:cxn modelId="{E1D07F2F-CC24-4B23-9FD6-D0BA473B387B}" type="presOf" srcId="{08376B27-7508-4330-946F-59EB57CFDD68}" destId="{E907FF1D-D776-49FC-BEC9-14E150708E78}" srcOrd="0" destOrd="0" presId="urn:microsoft.com/office/officeart/2005/8/layout/hierarchy6"/>
    <dgm:cxn modelId="{25B3BD2F-A926-44D8-8074-9DABD2592543}" type="presOf" srcId="{6B05ED35-9266-420E-B378-BF7072D3D307}" destId="{72B0095A-5F15-425A-B071-3D6C2A8149E2}" srcOrd="0" destOrd="0" presId="urn:microsoft.com/office/officeart/2005/8/layout/hierarchy6"/>
    <dgm:cxn modelId="{3B8D9666-4A2E-4D7E-AFED-1CDFE8B4B156}" srcId="{4BC4D62A-6068-4A47-B60C-AFF5CEA2F40A}" destId="{863164DF-162A-4FDF-878D-CA814C268BB0}" srcOrd="1" destOrd="0" parTransId="{16F1FB3D-1B57-4068-9B8E-D4C7A8BA2744}" sibTransId="{C77310AC-5B5A-4B0E-90B8-66C248F837A3}"/>
    <dgm:cxn modelId="{F58D3B20-16BC-441B-8A79-6C3E90FEC953}" srcId="{6F2F3EB4-D3CF-4913-AE3D-EF6C09537256}" destId="{00BD2A3B-974F-4DAD-8B66-39470EC74EAC}" srcOrd="0" destOrd="0" parTransId="{737F1BBF-236A-4CBE-B005-6D6115D90BC3}" sibTransId="{826BB176-CDCB-44B9-9D5F-A1459B8FC7A7}"/>
    <dgm:cxn modelId="{56ACD1B4-1CD7-4950-A715-C3B75C25B687}" type="presOf" srcId="{0FCDDD43-5767-4BB8-8E7B-EF5A0148E332}" destId="{9E481204-3BA3-4B4E-82EA-01B05DF0C898}" srcOrd="0" destOrd="0" presId="urn:microsoft.com/office/officeart/2005/8/layout/hierarchy6"/>
    <dgm:cxn modelId="{EBEDD972-39C3-4174-824F-6FE7C69494AF}" type="presOf" srcId="{E12EB9BD-AAE5-4250-9E7F-0D40B8278020}" destId="{6AB224BD-0DA4-4865-8A03-9DFB62EA7649}" srcOrd="0" destOrd="0" presId="urn:microsoft.com/office/officeart/2005/8/layout/hierarchy6"/>
    <dgm:cxn modelId="{156D2036-2A35-421F-B78D-54A6A002863A}" type="presOf" srcId="{EA09A159-24FF-4695-B5BA-4D608C37AEEF}" destId="{699B42D6-8D8B-45C2-AD8D-4C23569099D9}" srcOrd="0" destOrd="0" presId="urn:microsoft.com/office/officeart/2005/8/layout/hierarchy6"/>
    <dgm:cxn modelId="{EE05C74B-FB8D-4D7B-A01B-4FEBEDAA5E93}" type="presOf" srcId="{6BF65285-E523-4483-B6AB-CBBDCA24C08D}" destId="{6BBD1F1A-9490-4C69-A8DD-0F988230A062}" srcOrd="0" destOrd="0" presId="urn:microsoft.com/office/officeart/2005/8/layout/hierarchy6"/>
    <dgm:cxn modelId="{1DAB4376-92F3-4F2F-B7A9-E58C00A07EC8}" type="presOf" srcId="{0B5C631F-CB89-4498-8CFB-8B889D85A077}" destId="{5BFA4013-5C1B-46C4-884D-BD3D60A65389}" srcOrd="0" destOrd="0" presId="urn:microsoft.com/office/officeart/2005/8/layout/hierarchy6"/>
    <dgm:cxn modelId="{3E873186-B4F8-499D-A59E-71D1921F1638}" srcId="{2D099EE8-03A9-4CD9-8E9C-C1951F01B593}" destId="{FAD580CB-045B-40F0-8E01-840078DC260E}" srcOrd="0" destOrd="0" parTransId="{FF4DF495-973F-4883-BA02-4659D74B2751}" sibTransId="{B245740B-928A-477E-BC57-56CA067BD081}"/>
    <dgm:cxn modelId="{9A2BD5A0-6A4B-4B15-8A52-406412B35EA6}" type="presOf" srcId="{C23C669A-3155-4E51-AE16-7F4C72D34B03}" destId="{74F0AB23-8BFD-4787-9C32-8C9B61FBFD40}" srcOrd="1" destOrd="0" presId="urn:microsoft.com/office/officeart/2005/8/layout/hierarchy6"/>
    <dgm:cxn modelId="{4A9072C8-E423-4441-8073-16590E9CBC5B}" srcId="{3E4B15F8-76B8-40B4-8D1C-011D54F4353F}" destId="{AAF44BB8-B162-4949-A3EB-7158ABC80481}" srcOrd="1" destOrd="0" parTransId="{6584590F-9535-4C5E-B6DA-B1169339298F}" sibTransId="{FEC22AFD-336B-4842-A67B-A770FDFAE840}"/>
    <dgm:cxn modelId="{9092BEF4-9782-4A07-B8F6-021AD60B696A}" srcId="{FD9AC9E9-3D7C-415B-B3DF-DC0A90663122}" destId="{1B93149F-DD4F-442A-91E8-01C0435EA99F}" srcOrd="1" destOrd="0" parTransId="{9EE1C465-0D5F-4B03-9728-2C0FB50D8CD1}" sibTransId="{0BA3634C-BA6B-4CEB-B3BE-1EFAE162B752}"/>
    <dgm:cxn modelId="{B77F2BC3-B921-48D4-A74D-89AFACD2D80B}" type="presOf" srcId="{415FDB78-BED8-4918-B00E-E4B8A1E352B9}" destId="{8682C5A9-1497-4CCC-AFFE-3314DC96C7D5}" srcOrd="0" destOrd="0" presId="urn:microsoft.com/office/officeart/2005/8/layout/hierarchy6"/>
    <dgm:cxn modelId="{A5382E20-32BF-4316-AFBF-F59701AF9BD2}" type="presOf" srcId="{FAD580CB-045B-40F0-8E01-840078DC260E}" destId="{6685D55B-DEF3-4D4C-9280-7F347EFD1170}" srcOrd="0" destOrd="0" presId="urn:microsoft.com/office/officeart/2005/8/layout/hierarchy6"/>
    <dgm:cxn modelId="{47D741E5-BA29-44AD-90A4-E83D8423EB44}" srcId="{68F1AE66-57C0-4873-81CD-9366D11DBB26}" destId="{06E56896-9C01-4ED3-822A-D7BA0204E64C}" srcOrd="1" destOrd="0" parTransId="{D976659C-BA35-44B5-8354-6245F2793A64}" sibTransId="{3D8911F9-AE9A-45F5-B290-15AEF27DB7BA}"/>
    <dgm:cxn modelId="{059C47B6-ABD3-46A8-94D4-3F1362ED2E77}" type="presOf" srcId="{06E56896-9C01-4ED3-822A-D7BA0204E64C}" destId="{3BF25FD9-706A-40A8-A83B-13F2AF6F9CE3}" srcOrd="0" destOrd="0" presId="urn:microsoft.com/office/officeart/2005/8/layout/hierarchy6"/>
    <dgm:cxn modelId="{44FF72B3-FA8A-45E0-B034-6D8519D4BE86}" type="presOf" srcId="{337DDC72-01B2-443A-8CBB-B0821A7844AA}" destId="{5DACC0EA-A090-4605-881B-5251E1A40159}" srcOrd="0" destOrd="0" presId="urn:microsoft.com/office/officeart/2005/8/layout/hierarchy6"/>
    <dgm:cxn modelId="{08B7EC9D-AEF6-4DD7-9CC6-72CF56BB8ED5}" srcId="{243A4060-C46E-4D5D-AC0B-871BCC3A171F}" destId="{08D8431B-E91C-4850-9B9B-A6A47FA36EBA}" srcOrd="0" destOrd="0" parTransId="{E12EB9BD-AAE5-4250-9E7F-0D40B8278020}" sibTransId="{A4BC9766-3711-4470-A04E-F07D959F2AAD}"/>
    <dgm:cxn modelId="{C2825749-2568-4E95-9D2D-D7C05F191930}" type="presOf" srcId="{FD9AC9E9-3D7C-415B-B3DF-DC0A90663122}" destId="{30E954C2-531C-4FEE-9E95-16A5F1DEE78F}" srcOrd="0" destOrd="0" presId="urn:microsoft.com/office/officeart/2005/8/layout/hierarchy6"/>
    <dgm:cxn modelId="{6A69CF59-51CB-4B58-9F99-5C002288C820}" srcId="{D3FCD4A1-D6AF-45D7-8A2B-CCD9EE712283}" destId="{5F76E5B8-3E7A-49AA-ACC8-9E5A219C260E}" srcOrd="1" destOrd="0" parTransId="{6B05ED35-9266-420E-B378-BF7072D3D307}" sibTransId="{1B6478E5-C4C1-43BF-B091-41CDB3BD766E}"/>
    <dgm:cxn modelId="{D064217E-635B-483B-AD07-F15A3F2BF6B5}" srcId="{2D7037B9-64B1-4FCA-B3A6-18FFD1BE39F4}" destId="{3D096D3C-6CAF-43FC-82BA-388913317D00}" srcOrd="2" destOrd="0" parTransId="{D4A0CF8C-B651-4DFB-8EFB-F4C99C88938E}" sibTransId="{9561648E-58D9-4B6B-AE6B-B2618DC8AA2E}"/>
    <dgm:cxn modelId="{2F81972F-6E01-4286-9055-5FBB6EB331A3}" type="presOf" srcId="{8CBD38E1-1BDD-43BB-9456-51862B96A307}" destId="{0403990C-4CA7-45EF-8D1A-62227C351284}" srcOrd="0" destOrd="0" presId="urn:microsoft.com/office/officeart/2005/8/layout/hierarchy6"/>
    <dgm:cxn modelId="{963BF60B-B6A7-405E-97D5-2F59DA93643F}" type="presOf" srcId="{D46459CA-B656-47A2-AF28-97DDF647ABC2}" destId="{93CA506C-B602-44CF-8735-A427724DAFA2}" srcOrd="0" destOrd="0" presId="urn:microsoft.com/office/officeart/2005/8/layout/hierarchy6"/>
    <dgm:cxn modelId="{9D1DCE16-052F-4C24-8055-02FF6DCF6E8D}" type="presParOf" srcId="{C2B58F10-74A0-42E9-9A31-28054E859A4C}" destId="{89935FB4-26D8-43C7-9C9A-0749DC460247}" srcOrd="0" destOrd="0" presId="urn:microsoft.com/office/officeart/2005/8/layout/hierarchy6"/>
    <dgm:cxn modelId="{3AA9D1E5-BA83-4B72-9FB8-91AF3EFC34E7}" type="presParOf" srcId="{89935FB4-26D8-43C7-9C9A-0749DC460247}" destId="{AD4B1B68-7183-48D7-A5E7-BFDDA324113C}" srcOrd="0" destOrd="0" presId="urn:microsoft.com/office/officeart/2005/8/layout/hierarchy6"/>
    <dgm:cxn modelId="{34CAB99F-150E-4463-818B-176872749AB4}" type="presParOf" srcId="{89935FB4-26D8-43C7-9C9A-0749DC460247}" destId="{D9D53CE7-4519-41F9-9002-00AE053830E5}" srcOrd="1" destOrd="0" presId="urn:microsoft.com/office/officeart/2005/8/layout/hierarchy6"/>
    <dgm:cxn modelId="{173BEB24-2C87-478D-9A4B-549A212323CB}" type="presParOf" srcId="{D9D53CE7-4519-41F9-9002-00AE053830E5}" destId="{95F6E6A9-5596-4D7C-9A2D-36DBEECE1015}" srcOrd="0" destOrd="0" presId="urn:microsoft.com/office/officeart/2005/8/layout/hierarchy6"/>
    <dgm:cxn modelId="{1F643EC6-19E4-430C-8AAB-91F05D96D242}" type="presParOf" srcId="{95F6E6A9-5596-4D7C-9A2D-36DBEECE1015}" destId="{6057B3B5-20A1-4C0D-91AE-0A4B71CDB524}" srcOrd="0" destOrd="0" presId="urn:microsoft.com/office/officeart/2005/8/layout/hierarchy6"/>
    <dgm:cxn modelId="{FF77BE15-3218-42B0-B192-639F97C1169B}" type="presParOf" srcId="{95F6E6A9-5596-4D7C-9A2D-36DBEECE1015}" destId="{316B5BE9-A695-4BD2-B5D0-215D3489E2FE}" srcOrd="1" destOrd="0" presId="urn:microsoft.com/office/officeart/2005/8/layout/hierarchy6"/>
    <dgm:cxn modelId="{D2676743-A57A-4F7B-AAC6-66D285F214C2}" type="presParOf" srcId="{316B5BE9-A695-4BD2-B5D0-215D3489E2FE}" destId="{E907FF1D-D776-49FC-BEC9-14E150708E78}" srcOrd="0" destOrd="0" presId="urn:microsoft.com/office/officeart/2005/8/layout/hierarchy6"/>
    <dgm:cxn modelId="{E244D982-21E8-49AB-AC58-456EBDD3A249}" type="presParOf" srcId="{316B5BE9-A695-4BD2-B5D0-215D3489E2FE}" destId="{3C1F4027-7A65-4EFC-BFE9-A5787A5F417D}" srcOrd="1" destOrd="0" presId="urn:microsoft.com/office/officeart/2005/8/layout/hierarchy6"/>
    <dgm:cxn modelId="{A3CF2D75-2E7A-4423-B850-793B0793E616}" type="presParOf" srcId="{3C1F4027-7A65-4EFC-BFE9-A5787A5F417D}" destId="{5326D883-85F4-49DC-A0A0-85F308772A9A}" srcOrd="0" destOrd="0" presId="urn:microsoft.com/office/officeart/2005/8/layout/hierarchy6"/>
    <dgm:cxn modelId="{41D835D8-7D19-4440-84CF-BB3A4C01919D}" type="presParOf" srcId="{3C1F4027-7A65-4EFC-BFE9-A5787A5F417D}" destId="{FFC0A853-BABC-48A3-B439-F3D016333E5C}" srcOrd="1" destOrd="0" presId="urn:microsoft.com/office/officeart/2005/8/layout/hierarchy6"/>
    <dgm:cxn modelId="{0780F2EA-C4E9-4C39-AB67-547A20968846}" type="presParOf" srcId="{FFC0A853-BABC-48A3-B439-F3D016333E5C}" destId="{8FBD9FDD-1B11-40E6-8075-7AB2E3FCE5BF}" srcOrd="0" destOrd="0" presId="urn:microsoft.com/office/officeart/2005/8/layout/hierarchy6"/>
    <dgm:cxn modelId="{867BE578-2BD4-495D-AC69-E0EE754D96BD}" type="presParOf" srcId="{FFC0A853-BABC-48A3-B439-F3D016333E5C}" destId="{9531F026-8E43-483D-9E06-142413DED3A6}" srcOrd="1" destOrd="0" presId="urn:microsoft.com/office/officeart/2005/8/layout/hierarchy6"/>
    <dgm:cxn modelId="{9280101C-ACE6-44A0-BD16-86CCD15D752C}" type="presParOf" srcId="{9531F026-8E43-483D-9E06-142413DED3A6}" destId="{6685D55B-DEF3-4D4C-9280-7F347EFD1170}" srcOrd="0" destOrd="0" presId="urn:microsoft.com/office/officeart/2005/8/layout/hierarchy6"/>
    <dgm:cxn modelId="{AFEB198B-8971-4F4D-B204-8D3AB829B126}" type="presParOf" srcId="{9531F026-8E43-483D-9E06-142413DED3A6}" destId="{0AC3EBF9-7416-4481-8ED9-F1C4B3F6A9F0}" srcOrd="1" destOrd="0" presId="urn:microsoft.com/office/officeart/2005/8/layout/hierarchy6"/>
    <dgm:cxn modelId="{04655A4B-3284-43C8-A1FC-70AF23151FCC}" type="presParOf" srcId="{0AC3EBF9-7416-4481-8ED9-F1C4B3F6A9F0}" destId="{8EC44B3D-1365-4E53-9C84-A849B6D89D97}" srcOrd="0" destOrd="0" presId="urn:microsoft.com/office/officeart/2005/8/layout/hierarchy6"/>
    <dgm:cxn modelId="{8E9B15BF-7690-4488-966D-C9AFC2977147}" type="presParOf" srcId="{0AC3EBF9-7416-4481-8ED9-F1C4B3F6A9F0}" destId="{4D3168FB-74D4-4E64-B410-20F5F499399D}" srcOrd="1" destOrd="0" presId="urn:microsoft.com/office/officeart/2005/8/layout/hierarchy6"/>
    <dgm:cxn modelId="{FEC71F74-7F95-4155-A115-6C5BF1346893}" type="presParOf" srcId="{4D3168FB-74D4-4E64-B410-20F5F499399D}" destId="{276176D8-D01A-41B4-8656-BB734DBAB91E}" srcOrd="0" destOrd="0" presId="urn:microsoft.com/office/officeart/2005/8/layout/hierarchy6"/>
    <dgm:cxn modelId="{45994251-882D-46E5-AEE4-806C5DE575AE}" type="presParOf" srcId="{4D3168FB-74D4-4E64-B410-20F5F499399D}" destId="{581DAC3A-388E-4959-953A-94A8BB962102}" srcOrd="1" destOrd="0" presId="urn:microsoft.com/office/officeart/2005/8/layout/hierarchy6"/>
    <dgm:cxn modelId="{EA42F1A4-D226-4245-9947-502689FE5AC2}" type="presParOf" srcId="{581DAC3A-388E-4959-953A-94A8BB962102}" destId="{9991468D-DF21-4369-8FF8-A3DFEFB1EEC3}" srcOrd="0" destOrd="0" presId="urn:microsoft.com/office/officeart/2005/8/layout/hierarchy6"/>
    <dgm:cxn modelId="{20AD739B-184C-41BC-8F26-E08C94172A19}" type="presParOf" srcId="{581DAC3A-388E-4959-953A-94A8BB962102}" destId="{FF97CE84-D560-4657-A066-7C44380AB508}" srcOrd="1" destOrd="0" presId="urn:microsoft.com/office/officeart/2005/8/layout/hierarchy6"/>
    <dgm:cxn modelId="{773F2459-9C7E-4207-9FFA-8C86FDA5B0EA}" type="presParOf" srcId="{FF97CE84-D560-4657-A066-7C44380AB508}" destId="{6D2B02CF-0F71-4FE3-885C-6BB57C8D5290}" srcOrd="0" destOrd="0" presId="urn:microsoft.com/office/officeart/2005/8/layout/hierarchy6"/>
    <dgm:cxn modelId="{29517145-D0A1-43C4-9A00-1B2B68074FB3}" type="presParOf" srcId="{FF97CE84-D560-4657-A066-7C44380AB508}" destId="{1943B8AC-94AF-4670-B67D-93F23DD4D544}" srcOrd="1" destOrd="0" presId="urn:microsoft.com/office/officeart/2005/8/layout/hierarchy6"/>
    <dgm:cxn modelId="{3342C2DB-202A-453F-890F-1D015CD00433}" type="presParOf" srcId="{581DAC3A-388E-4959-953A-94A8BB962102}" destId="{B15548FF-E654-4DF6-911B-0AE8F5E6F9AB}" srcOrd="2" destOrd="0" presId="urn:microsoft.com/office/officeart/2005/8/layout/hierarchy6"/>
    <dgm:cxn modelId="{267FD3E5-D72F-4245-ADC7-80D91E840402}" type="presParOf" srcId="{581DAC3A-388E-4959-953A-94A8BB962102}" destId="{81441202-B22E-49A1-BF7F-C025DF5603D8}" srcOrd="3" destOrd="0" presId="urn:microsoft.com/office/officeart/2005/8/layout/hierarchy6"/>
    <dgm:cxn modelId="{C9DBDEAE-3D9F-45F5-8ABF-2FA69AC359B1}" type="presParOf" srcId="{81441202-B22E-49A1-BF7F-C025DF5603D8}" destId="{3BF25FD9-706A-40A8-A83B-13F2AF6F9CE3}" srcOrd="0" destOrd="0" presId="urn:microsoft.com/office/officeart/2005/8/layout/hierarchy6"/>
    <dgm:cxn modelId="{8E7040BC-20CF-49BB-B940-F5A99917B4DC}" type="presParOf" srcId="{81441202-B22E-49A1-BF7F-C025DF5603D8}" destId="{202F8F1A-04C8-42AA-AF5B-9CB10D1EABF5}" srcOrd="1" destOrd="0" presId="urn:microsoft.com/office/officeart/2005/8/layout/hierarchy6"/>
    <dgm:cxn modelId="{AFF0827B-9878-4CA8-AAE5-B0A1BFC7193F}" type="presParOf" srcId="{0AC3EBF9-7416-4481-8ED9-F1C4B3F6A9F0}" destId="{8E639B73-C95D-4DF8-808F-65776C5F5231}" srcOrd="2" destOrd="0" presId="urn:microsoft.com/office/officeart/2005/8/layout/hierarchy6"/>
    <dgm:cxn modelId="{4B18A9FC-C1A5-4860-9081-90E3D4402248}" type="presParOf" srcId="{0AC3EBF9-7416-4481-8ED9-F1C4B3F6A9F0}" destId="{097979AF-B132-46CD-9D42-9EE345A74732}" srcOrd="3" destOrd="0" presId="urn:microsoft.com/office/officeart/2005/8/layout/hierarchy6"/>
    <dgm:cxn modelId="{595D7793-728B-411B-A564-E497907ACAA2}" type="presParOf" srcId="{097979AF-B132-46CD-9D42-9EE345A74732}" destId="{30E954C2-531C-4FEE-9E95-16A5F1DEE78F}" srcOrd="0" destOrd="0" presId="urn:microsoft.com/office/officeart/2005/8/layout/hierarchy6"/>
    <dgm:cxn modelId="{63E393D2-ADD5-40BA-B94E-314E30B11E42}" type="presParOf" srcId="{097979AF-B132-46CD-9D42-9EE345A74732}" destId="{B708DE45-E779-4BA8-9470-099A9B4D0963}" srcOrd="1" destOrd="0" presId="urn:microsoft.com/office/officeart/2005/8/layout/hierarchy6"/>
    <dgm:cxn modelId="{0D60995C-DBF8-46F1-B903-B3FFFF6136F9}" type="presParOf" srcId="{B708DE45-E779-4BA8-9470-099A9B4D0963}" destId="{7AC35F41-319F-43A5-B06C-17DAA04303E5}" srcOrd="0" destOrd="0" presId="urn:microsoft.com/office/officeart/2005/8/layout/hierarchy6"/>
    <dgm:cxn modelId="{3B3CC2AF-9A8D-4C47-ACDC-94D00F81ABB9}" type="presParOf" srcId="{B708DE45-E779-4BA8-9470-099A9B4D0963}" destId="{48D58A89-B60A-4824-8725-2CA129C8B2A8}" srcOrd="1" destOrd="0" presId="urn:microsoft.com/office/officeart/2005/8/layout/hierarchy6"/>
    <dgm:cxn modelId="{64DD709B-7DBC-4327-A532-95A07CEA00A8}" type="presParOf" srcId="{48D58A89-B60A-4824-8725-2CA129C8B2A8}" destId="{049C2EE1-1175-45E9-885A-90F66DEE3D6B}" srcOrd="0" destOrd="0" presId="urn:microsoft.com/office/officeart/2005/8/layout/hierarchy6"/>
    <dgm:cxn modelId="{DC9E05D6-AE3F-465B-B2A0-4D73BD4A34DD}" type="presParOf" srcId="{48D58A89-B60A-4824-8725-2CA129C8B2A8}" destId="{2CD8F030-0186-4318-910C-7A89D52AA721}" srcOrd="1" destOrd="0" presId="urn:microsoft.com/office/officeart/2005/8/layout/hierarchy6"/>
    <dgm:cxn modelId="{E0809062-21CC-4F5A-97A9-4D0DA3D87AD3}" type="presParOf" srcId="{B708DE45-E779-4BA8-9470-099A9B4D0963}" destId="{090EEEA6-5BFA-43E9-8D10-417B34BFBE82}" srcOrd="2" destOrd="0" presId="urn:microsoft.com/office/officeart/2005/8/layout/hierarchy6"/>
    <dgm:cxn modelId="{DAEA2C87-AFA8-496C-AC6B-95AE16F5C522}" type="presParOf" srcId="{B708DE45-E779-4BA8-9470-099A9B4D0963}" destId="{20BCBC52-DCA5-4A24-9FD5-74FBD7FF8FC2}" srcOrd="3" destOrd="0" presId="urn:microsoft.com/office/officeart/2005/8/layout/hierarchy6"/>
    <dgm:cxn modelId="{FEBFE76E-8714-416C-8C31-C41B55B02E96}" type="presParOf" srcId="{20BCBC52-DCA5-4A24-9FD5-74FBD7FF8FC2}" destId="{1B9C5468-B842-475A-A54A-B5EAA1EA5F43}" srcOrd="0" destOrd="0" presId="urn:microsoft.com/office/officeart/2005/8/layout/hierarchy6"/>
    <dgm:cxn modelId="{6F93753D-CCA5-42AC-B8F8-15510CBAC9CA}" type="presParOf" srcId="{20BCBC52-DCA5-4A24-9FD5-74FBD7FF8FC2}" destId="{00A9AE63-CAAC-4E7C-94EA-E24227F09B27}" srcOrd="1" destOrd="0" presId="urn:microsoft.com/office/officeart/2005/8/layout/hierarchy6"/>
    <dgm:cxn modelId="{D1C3D830-34FD-41EF-B701-C03F0A49281F}" type="presParOf" srcId="{FFC0A853-BABC-48A3-B439-F3D016333E5C}" destId="{47B1AB3E-F6E6-4CE5-9191-0092683E10DF}" srcOrd="2" destOrd="0" presId="urn:microsoft.com/office/officeart/2005/8/layout/hierarchy6"/>
    <dgm:cxn modelId="{33537019-E4AD-4563-94F8-F52E7813A363}" type="presParOf" srcId="{FFC0A853-BABC-48A3-B439-F3D016333E5C}" destId="{3D666B84-DBEA-41CA-932A-5B97003864C3}" srcOrd="3" destOrd="0" presId="urn:microsoft.com/office/officeart/2005/8/layout/hierarchy6"/>
    <dgm:cxn modelId="{C4ABFE39-6F41-4443-9A2C-9313C7189276}" type="presParOf" srcId="{3D666B84-DBEA-41CA-932A-5B97003864C3}" destId="{83536690-B0F3-4382-A6C2-A916941B55AF}" srcOrd="0" destOrd="0" presId="urn:microsoft.com/office/officeart/2005/8/layout/hierarchy6"/>
    <dgm:cxn modelId="{9B2C51D6-3FFA-4E2A-96BC-057BFDD5F632}" type="presParOf" srcId="{3D666B84-DBEA-41CA-932A-5B97003864C3}" destId="{66792FD1-F1A6-4B4F-9358-816608EF2838}" srcOrd="1" destOrd="0" presId="urn:microsoft.com/office/officeart/2005/8/layout/hierarchy6"/>
    <dgm:cxn modelId="{2C845BB3-48CC-4921-9D27-8D5CF0F800DF}" type="presParOf" srcId="{66792FD1-F1A6-4B4F-9358-816608EF2838}" destId="{6BBD1F1A-9490-4C69-A8DD-0F988230A062}" srcOrd="0" destOrd="0" presId="urn:microsoft.com/office/officeart/2005/8/layout/hierarchy6"/>
    <dgm:cxn modelId="{EB9A036E-BA90-4420-BE18-0A186552A538}" type="presParOf" srcId="{66792FD1-F1A6-4B4F-9358-816608EF2838}" destId="{D9A83A64-B2C1-485B-8025-49D9C3A68560}" srcOrd="1" destOrd="0" presId="urn:microsoft.com/office/officeart/2005/8/layout/hierarchy6"/>
    <dgm:cxn modelId="{CA441537-92A5-4B11-8D24-AA0AAC5D7359}" type="presParOf" srcId="{D9A83A64-B2C1-485B-8025-49D9C3A68560}" destId="{7EDA323F-1743-459E-9BC3-6DC168A2E45D}" srcOrd="0" destOrd="0" presId="urn:microsoft.com/office/officeart/2005/8/layout/hierarchy6"/>
    <dgm:cxn modelId="{57B6A546-9276-44A3-B59E-66FF5D57374F}" type="presParOf" srcId="{D9A83A64-B2C1-485B-8025-49D9C3A68560}" destId="{7040A9A4-C3F6-4BB5-A666-15FD37EDA242}" srcOrd="1" destOrd="0" presId="urn:microsoft.com/office/officeart/2005/8/layout/hierarchy6"/>
    <dgm:cxn modelId="{FDD76792-4CA6-44EB-84E9-9AE86EBC7E87}" type="presParOf" srcId="{7040A9A4-C3F6-4BB5-A666-15FD37EDA242}" destId="{D196AEA3-7368-4DE3-AE10-2087C1B5A173}" srcOrd="0" destOrd="0" presId="urn:microsoft.com/office/officeart/2005/8/layout/hierarchy6"/>
    <dgm:cxn modelId="{4CE43A08-9BBC-4C00-8CE3-1C1693AB2375}" type="presParOf" srcId="{7040A9A4-C3F6-4BB5-A666-15FD37EDA242}" destId="{C0443F36-43A1-4EA0-BA0E-66B82E7D0BA5}" srcOrd="1" destOrd="0" presId="urn:microsoft.com/office/officeart/2005/8/layout/hierarchy6"/>
    <dgm:cxn modelId="{A6ED30E0-5F0E-4A3B-87E0-FE5E507B4500}" type="presParOf" srcId="{C0443F36-43A1-4EA0-BA0E-66B82E7D0BA5}" destId="{2C93FE61-F8CF-4DA3-9FF0-D61EE47CD63D}" srcOrd="0" destOrd="0" presId="urn:microsoft.com/office/officeart/2005/8/layout/hierarchy6"/>
    <dgm:cxn modelId="{978DFEF2-654E-48A2-A176-97213DBFE1C8}" type="presParOf" srcId="{C0443F36-43A1-4EA0-BA0E-66B82E7D0BA5}" destId="{D9CF9139-CB1E-4844-A5E3-FBBE893C5202}" srcOrd="1" destOrd="0" presId="urn:microsoft.com/office/officeart/2005/8/layout/hierarchy6"/>
    <dgm:cxn modelId="{885268AA-3E1D-422C-BBE4-E839B1B7C38C}" type="presParOf" srcId="{7040A9A4-C3F6-4BB5-A666-15FD37EDA242}" destId="{DE649956-F06C-4339-B50E-3FBD56E1CFA2}" srcOrd="2" destOrd="0" presId="urn:microsoft.com/office/officeart/2005/8/layout/hierarchy6"/>
    <dgm:cxn modelId="{61F81FE9-B9F7-40D3-8034-740A6A692718}" type="presParOf" srcId="{7040A9A4-C3F6-4BB5-A666-15FD37EDA242}" destId="{AA3440EB-B61E-44F9-A1FE-723AC78EAAAB}" srcOrd="3" destOrd="0" presId="urn:microsoft.com/office/officeart/2005/8/layout/hierarchy6"/>
    <dgm:cxn modelId="{D9232914-DCB2-4F2A-A6BD-A765989B5844}" type="presParOf" srcId="{AA3440EB-B61E-44F9-A1FE-723AC78EAAAB}" destId="{2280E511-32F3-4847-8686-6529919BD23E}" srcOrd="0" destOrd="0" presId="urn:microsoft.com/office/officeart/2005/8/layout/hierarchy6"/>
    <dgm:cxn modelId="{4D9E513F-7071-46AB-A306-5FE2A1EB5DB7}" type="presParOf" srcId="{AA3440EB-B61E-44F9-A1FE-723AC78EAAAB}" destId="{908487F3-CDE8-4C74-9771-938F6ECAF200}" srcOrd="1" destOrd="0" presId="urn:microsoft.com/office/officeart/2005/8/layout/hierarchy6"/>
    <dgm:cxn modelId="{7F80C1D2-1E3A-465A-B62F-DE32F0A5F4FF}" type="presParOf" srcId="{66792FD1-F1A6-4B4F-9358-816608EF2838}" destId="{22E0C635-66B9-47D2-9194-9B3B6438B0BE}" srcOrd="2" destOrd="0" presId="urn:microsoft.com/office/officeart/2005/8/layout/hierarchy6"/>
    <dgm:cxn modelId="{BDBF81AC-6247-4FD5-A194-E7F918E95617}" type="presParOf" srcId="{66792FD1-F1A6-4B4F-9358-816608EF2838}" destId="{862EAF28-3DD2-496B-B469-E89B1BB7C288}" srcOrd="3" destOrd="0" presId="urn:microsoft.com/office/officeart/2005/8/layout/hierarchy6"/>
    <dgm:cxn modelId="{B841D082-68F5-41F3-8737-D96FC9D611D1}" type="presParOf" srcId="{862EAF28-3DD2-496B-B469-E89B1BB7C288}" destId="{1B86D7B2-A5F7-468C-99A0-D7B706F6D6AE}" srcOrd="0" destOrd="0" presId="urn:microsoft.com/office/officeart/2005/8/layout/hierarchy6"/>
    <dgm:cxn modelId="{04725E86-D430-48EC-ACE0-8F6167550FDD}" type="presParOf" srcId="{862EAF28-3DD2-496B-B469-E89B1BB7C288}" destId="{F6E58E22-60E3-47E1-970B-86B5AE65A56E}" srcOrd="1" destOrd="0" presId="urn:microsoft.com/office/officeart/2005/8/layout/hierarchy6"/>
    <dgm:cxn modelId="{8A3CE69E-0359-42AD-982A-F5D2619C2028}" type="presParOf" srcId="{F6E58E22-60E3-47E1-970B-86B5AE65A56E}" destId="{56180E87-72BF-4543-BF5E-316F0E2F0094}" srcOrd="0" destOrd="0" presId="urn:microsoft.com/office/officeart/2005/8/layout/hierarchy6"/>
    <dgm:cxn modelId="{FB7908C5-E3B8-44CA-9F82-A98DA770B7E8}" type="presParOf" srcId="{F6E58E22-60E3-47E1-970B-86B5AE65A56E}" destId="{A1ED6B80-0A65-4C23-AF04-AC538F47C01E}" srcOrd="1" destOrd="0" presId="urn:microsoft.com/office/officeart/2005/8/layout/hierarchy6"/>
    <dgm:cxn modelId="{5ECCB959-ECE9-444A-B12B-9C94990B5573}" type="presParOf" srcId="{A1ED6B80-0A65-4C23-AF04-AC538F47C01E}" destId="{DBFFCC78-A7BC-4126-9271-07F750483334}" srcOrd="0" destOrd="0" presId="urn:microsoft.com/office/officeart/2005/8/layout/hierarchy6"/>
    <dgm:cxn modelId="{EDFC78EB-33DF-481E-B068-C6CCF7378DAA}" type="presParOf" srcId="{A1ED6B80-0A65-4C23-AF04-AC538F47C01E}" destId="{4C6834BE-8A0E-458B-954C-E95249F0633E}" srcOrd="1" destOrd="0" presId="urn:microsoft.com/office/officeart/2005/8/layout/hierarchy6"/>
    <dgm:cxn modelId="{E524CE83-E75B-42CB-8EE2-95FC3B7B2C28}" type="presParOf" srcId="{F6E58E22-60E3-47E1-970B-86B5AE65A56E}" destId="{1D0E5CE5-72C7-4FC6-B771-DEA7F971D64C}" srcOrd="2" destOrd="0" presId="urn:microsoft.com/office/officeart/2005/8/layout/hierarchy6"/>
    <dgm:cxn modelId="{BCAAE516-B7B5-44E3-93BA-5466E636099F}" type="presParOf" srcId="{F6E58E22-60E3-47E1-970B-86B5AE65A56E}" destId="{EA708822-F206-42EE-B33F-B409423AC653}" srcOrd="3" destOrd="0" presId="urn:microsoft.com/office/officeart/2005/8/layout/hierarchy6"/>
    <dgm:cxn modelId="{42C8C52C-B8E9-4D2B-A036-45F2A9AEDC22}" type="presParOf" srcId="{EA708822-F206-42EE-B33F-B409423AC653}" destId="{93CA506C-B602-44CF-8735-A427724DAFA2}" srcOrd="0" destOrd="0" presId="urn:microsoft.com/office/officeart/2005/8/layout/hierarchy6"/>
    <dgm:cxn modelId="{A8B540FD-E5F1-4F97-B9A3-4105E483135E}" type="presParOf" srcId="{EA708822-F206-42EE-B33F-B409423AC653}" destId="{4B07F2BD-2122-449D-944C-2A33E3C9131E}" srcOrd="1" destOrd="0" presId="urn:microsoft.com/office/officeart/2005/8/layout/hierarchy6"/>
    <dgm:cxn modelId="{F048488D-FEA6-48FD-B6DB-1631B31FEFAE}" type="presParOf" srcId="{316B5BE9-A695-4BD2-B5D0-215D3489E2FE}" destId="{0C1D6981-92C4-4669-B1C0-2FAD7656AA9E}" srcOrd="2" destOrd="0" presId="urn:microsoft.com/office/officeart/2005/8/layout/hierarchy6"/>
    <dgm:cxn modelId="{9FE926D5-4725-4218-9640-FF416323D5ED}" type="presParOf" srcId="{316B5BE9-A695-4BD2-B5D0-215D3489E2FE}" destId="{9154D050-0DB7-4FC1-BFBC-E8A134E8B8A5}" srcOrd="3" destOrd="0" presId="urn:microsoft.com/office/officeart/2005/8/layout/hierarchy6"/>
    <dgm:cxn modelId="{D5BCD585-94F2-4A11-8198-8FC1E6F00178}" type="presParOf" srcId="{9154D050-0DB7-4FC1-BFBC-E8A134E8B8A5}" destId="{5AF71626-9CD2-41CA-890C-A82701824860}" srcOrd="0" destOrd="0" presId="urn:microsoft.com/office/officeart/2005/8/layout/hierarchy6"/>
    <dgm:cxn modelId="{126E4694-05B7-4ACB-9B46-3B84121A4DF2}" type="presParOf" srcId="{9154D050-0DB7-4FC1-BFBC-E8A134E8B8A5}" destId="{0C3A004A-0BD5-41C6-8B10-8658A4912ADC}" srcOrd="1" destOrd="0" presId="urn:microsoft.com/office/officeart/2005/8/layout/hierarchy6"/>
    <dgm:cxn modelId="{94B2DDFE-AA58-4585-BC9A-1FAA447B1C81}" type="presParOf" srcId="{0C3A004A-0BD5-41C6-8B10-8658A4912ADC}" destId="{40177D02-1F82-4350-A839-EF38460C4E00}" srcOrd="0" destOrd="0" presId="urn:microsoft.com/office/officeart/2005/8/layout/hierarchy6"/>
    <dgm:cxn modelId="{3E4CF7FB-9E05-4658-8BDC-FB92FB3B30A6}" type="presParOf" srcId="{0C3A004A-0BD5-41C6-8B10-8658A4912ADC}" destId="{3E1DDFB3-E88B-487D-AE8C-A17AE3912A67}" srcOrd="1" destOrd="0" presId="urn:microsoft.com/office/officeart/2005/8/layout/hierarchy6"/>
    <dgm:cxn modelId="{84AB2AFD-9296-4544-B945-7071BDB3F20D}" type="presParOf" srcId="{3E1DDFB3-E88B-487D-AE8C-A17AE3912A67}" destId="{ECFC4404-7AD6-425D-933D-07BA5EE82C40}" srcOrd="0" destOrd="0" presId="urn:microsoft.com/office/officeart/2005/8/layout/hierarchy6"/>
    <dgm:cxn modelId="{AD2817D3-3AEE-40C3-BEF6-D687646ECE1A}" type="presParOf" srcId="{3E1DDFB3-E88B-487D-AE8C-A17AE3912A67}" destId="{CBDACFEF-4C7C-4170-8AC1-138D5978593E}" srcOrd="1" destOrd="0" presId="urn:microsoft.com/office/officeart/2005/8/layout/hierarchy6"/>
    <dgm:cxn modelId="{A692026F-B3A6-4EE1-98EB-44FEE58C2EF1}" type="presParOf" srcId="{CBDACFEF-4C7C-4170-8AC1-138D5978593E}" destId="{8CF8B76C-6461-425F-B6EA-DF67B69D8564}" srcOrd="0" destOrd="0" presId="urn:microsoft.com/office/officeart/2005/8/layout/hierarchy6"/>
    <dgm:cxn modelId="{46344816-A41F-4527-B8FF-D54D35E7CE0C}" type="presParOf" srcId="{CBDACFEF-4C7C-4170-8AC1-138D5978593E}" destId="{D1765AC0-A619-4396-B480-916842894266}" srcOrd="1" destOrd="0" presId="urn:microsoft.com/office/officeart/2005/8/layout/hierarchy6"/>
    <dgm:cxn modelId="{2256B23F-70F1-4457-A531-11FE91309CFA}" type="presParOf" srcId="{D1765AC0-A619-4396-B480-916842894266}" destId="{C18ECAE0-9420-42C4-AFD5-E3811FDB6EF3}" srcOrd="0" destOrd="0" presId="urn:microsoft.com/office/officeart/2005/8/layout/hierarchy6"/>
    <dgm:cxn modelId="{278E5753-C6B0-4B24-A49F-0D6E824FE8BB}" type="presParOf" srcId="{D1765AC0-A619-4396-B480-916842894266}" destId="{5042ADE4-F6F3-4D9E-A94A-128BE48A4C34}" srcOrd="1" destOrd="0" presId="urn:microsoft.com/office/officeart/2005/8/layout/hierarchy6"/>
    <dgm:cxn modelId="{D8763B8B-CE90-49C4-9F4C-A789677BD004}" type="presParOf" srcId="{5042ADE4-F6F3-4D9E-A94A-128BE48A4C34}" destId="{B56B455A-1F07-472F-81BE-C9F7F42409F7}" srcOrd="0" destOrd="0" presId="urn:microsoft.com/office/officeart/2005/8/layout/hierarchy6"/>
    <dgm:cxn modelId="{2C4A4AFA-C02C-4794-886E-906C38CF52F6}" type="presParOf" srcId="{5042ADE4-F6F3-4D9E-A94A-128BE48A4C34}" destId="{2A5AAB9D-C626-4E7F-8AF7-5441EB1E3171}" srcOrd="1" destOrd="0" presId="urn:microsoft.com/office/officeart/2005/8/layout/hierarchy6"/>
    <dgm:cxn modelId="{4EB3E757-81C0-48C8-A7C2-7392B7975B4F}" type="presParOf" srcId="{2A5AAB9D-C626-4E7F-8AF7-5441EB1E3171}" destId="{78682215-5866-4B9D-8B4E-BF634FF2FD2E}" srcOrd="0" destOrd="0" presId="urn:microsoft.com/office/officeart/2005/8/layout/hierarchy6"/>
    <dgm:cxn modelId="{37565AAB-5BFE-4115-83F7-24AA4BCE7A63}" type="presParOf" srcId="{2A5AAB9D-C626-4E7F-8AF7-5441EB1E3171}" destId="{47A4E1DF-E3BC-444C-AB48-F4801D6BB533}" srcOrd="1" destOrd="0" presId="urn:microsoft.com/office/officeart/2005/8/layout/hierarchy6"/>
    <dgm:cxn modelId="{8824CA22-048A-4533-8DB0-1700232E48B1}" type="presParOf" srcId="{5042ADE4-F6F3-4D9E-A94A-128BE48A4C34}" destId="{4A56322A-E788-4F76-AB5D-753B2C1072F8}" srcOrd="2" destOrd="0" presId="urn:microsoft.com/office/officeart/2005/8/layout/hierarchy6"/>
    <dgm:cxn modelId="{7CF5EA1A-BEBE-4233-86CA-2E7AB45A0A74}" type="presParOf" srcId="{5042ADE4-F6F3-4D9E-A94A-128BE48A4C34}" destId="{C798EC07-B5F9-45F7-9B11-A83ADB1F2338}" srcOrd="3" destOrd="0" presId="urn:microsoft.com/office/officeart/2005/8/layout/hierarchy6"/>
    <dgm:cxn modelId="{67D8CE74-2D9E-41C5-9457-5CD30E5E9803}" type="presParOf" srcId="{C798EC07-B5F9-45F7-9B11-A83ADB1F2338}" destId="{F9D978EF-A0EC-4544-BFF6-D761B7E322F8}" srcOrd="0" destOrd="0" presId="urn:microsoft.com/office/officeart/2005/8/layout/hierarchy6"/>
    <dgm:cxn modelId="{08571B5D-A77B-4FFB-B1C4-B077A506C737}" type="presParOf" srcId="{C798EC07-B5F9-45F7-9B11-A83ADB1F2338}" destId="{473BE510-CB5E-485E-8C4C-59D5765747E8}" srcOrd="1" destOrd="0" presId="urn:microsoft.com/office/officeart/2005/8/layout/hierarchy6"/>
    <dgm:cxn modelId="{0B3848E9-F327-4487-9936-782C0AF712FA}" type="presParOf" srcId="{CBDACFEF-4C7C-4170-8AC1-138D5978593E}" destId="{36E2CA10-1C6C-42BB-B0CB-6F3808EA1394}" srcOrd="2" destOrd="0" presId="urn:microsoft.com/office/officeart/2005/8/layout/hierarchy6"/>
    <dgm:cxn modelId="{5D6AB915-0542-436E-8E0E-3B5C9ABDFE67}" type="presParOf" srcId="{CBDACFEF-4C7C-4170-8AC1-138D5978593E}" destId="{EB3EECF8-C016-46C8-A9FD-832621BEE252}" srcOrd="3" destOrd="0" presId="urn:microsoft.com/office/officeart/2005/8/layout/hierarchy6"/>
    <dgm:cxn modelId="{54B6E481-E38C-4534-B176-C2A036A723E1}" type="presParOf" srcId="{EB3EECF8-C016-46C8-A9FD-832621BEE252}" destId="{5E903656-4357-42EC-AA36-6601A5BFC446}" srcOrd="0" destOrd="0" presId="urn:microsoft.com/office/officeart/2005/8/layout/hierarchy6"/>
    <dgm:cxn modelId="{D4BC7854-B36E-45F2-B79A-D0733F790462}" type="presParOf" srcId="{EB3EECF8-C016-46C8-A9FD-832621BEE252}" destId="{FEB0546B-6829-4DC1-9F0F-EF671ABD23B2}" srcOrd="1" destOrd="0" presId="urn:microsoft.com/office/officeart/2005/8/layout/hierarchy6"/>
    <dgm:cxn modelId="{38ED54A6-1A1B-420D-9695-7B70B99D6FA2}" type="presParOf" srcId="{FEB0546B-6829-4DC1-9F0F-EF671ABD23B2}" destId="{6AB224BD-0DA4-4865-8A03-9DFB62EA7649}" srcOrd="0" destOrd="0" presId="urn:microsoft.com/office/officeart/2005/8/layout/hierarchy6"/>
    <dgm:cxn modelId="{3F252855-EAE9-45E3-A604-A6F5188CCBD6}" type="presParOf" srcId="{FEB0546B-6829-4DC1-9F0F-EF671ABD23B2}" destId="{06230350-B214-4D29-9FDF-746D6397622C}" srcOrd="1" destOrd="0" presId="urn:microsoft.com/office/officeart/2005/8/layout/hierarchy6"/>
    <dgm:cxn modelId="{0C7F95C1-56B0-4C0A-98F5-135C3B58482D}" type="presParOf" srcId="{06230350-B214-4D29-9FDF-746D6397622C}" destId="{04E0AB77-0FEA-4CBF-B6E5-10B458EC3B57}" srcOrd="0" destOrd="0" presId="urn:microsoft.com/office/officeart/2005/8/layout/hierarchy6"/>
    <dgm:cxn modelId="{E984E577-E63A-457D-8EF7-7346E182CBB3}" type="presParOf" srcId="{06230350-B214-4D29-9FDF-746D6397622C}" destId="{DB59CCC9-E25D-4576-ACC1-89168BC224B0}" srcOrd="1" destOrd="0" presId="urn:microsoft.com/office/officeart/2005/8/layout/hierarchy6"/>
    <dgm:cxn modelId="{4B08DFDF-D9B5-4330-A41B-9BB0DF79F519}" type="presParOf" srcId="{FEB0546B-6829-4DC1-9F0F-EF671ABD23B2}" destId="{1758987C-8794-4D14-95F5-0692EE6998D2}" srcOrd="2" destOrd="0" presId="urn:microsoft.com/office/officeart/2005/8/layout/hierarchy6"/>
    <dgm:cxn modelId="{246C359E-CBC7-4990-B915-F70DC938282F}" type="presParOf" srcId="{FEB0546B-6829-4DC1-9F0F-EF671ABD23B2}" destId="{BB66138E-A4D8-4953-B0AC-027E620AB2D5}" srcOrd="3" destOrd="0" presId="urn:microsoft.com/office/officeart/2005/8/layout/hierarchy6"/>
    <dgm:cxn modelId="{12C2472C-938C-4031-82AD-148B96481092}" type="presParOf" srcId="{BB66138E-A4D8-4953-B0AC-027E620AB2D5}" destId="{9E481204-3BA3-4B4E-82EA-01B05DF0C898}" srcOrd="0" destOrd="0" presId="urn:microsoft.com/office/officeart/2005/8/layout/hierarchy6"/>
    <dgm:cxn modelId="{11127EFD-49ED-48C3-9D23-3C138656F051}" type="presParOf" srcId="{BB66138E-A4D8-4953-B0AC-027E620AB2D5}" destId="{97CA5EC7-A565-471D-8F5D-2D2BCCA0455A}" srcOrd="1" destOrd="0" presId="urn:microsoft.com/office/officeart/2005/8/layout/hierarchy6"/>
    <dgm:cxn modelId="{C51C4726-707C-428D-8FFE-0E252256F285}" type="presParOf" srcId="{0C3A004A-0BD5-41C6-8B10-8658A4912ADC}" destId="{0403990C-4CA7-45EF-8D1A-62227C351284}" srcOrd="2" destOrd="0" presId="urn:microsoft.com/office/officeart/2005/8/layout/hierarchy6"/>
    <dgm:cxn modelId="{AF4E8D79-E9A3-44A0-B829-F0D8921F3F82}" type="presParOf" srcId="{0C3A004A-0BD5-41C6-8B10-8658A4912ADC}" destId="{55E162C4-D4D0-4F07-9FB3-F66FC57F3DA3}" srcOrd="3" destOrd="0" presId="urn:microsoft.com/office/officeart/2005/8/layout/hierarchy6"/>
    <dgm:cxn modelId="{EDE1A958-20FE-4A3C-8967-C01C46B9B9E5}" type="presParOf" srcId="{55E162C4-D4D0-4F07-9FB3-F66FC57F3DA3}" destId="{5BFA4013-5C1B-46C4-884D-BD3D60A65389}" srcOrd="0" destOrd="0" presId="urn:microsoft.com/office/officeart/2005/8/layout/hierarchy6"/>
    <dgm:cxn modelId="{B2618F9F-03D9-44E7-940D-E87A82D25BAA}" type="presParOf" srcId="{55E162C4-D4D0-4F07-9FB3-F66FC57F3DA3}" destId="{8A65A2CE-79F2-4564-B753-4669ED0DD076}" srcOrd="1" destOrd="0" presId="urn:microsoft.com/office/officeart/2005/8/layout/hierarchy6"/>
    <dgm:cxn modelId="{B6CECB4E-DD09-4795-9AF9-82842DD691FA}" type="presParOf" srcId="{8A65A2CE-79F2-4564-B753-4669ED0DD076}" destId="{E79E633F-E88A-48ED-9F90-AE4D13DBF810}" srcOrd="0" destOrd="0" presId="urn:microsoft.com/office/officeart/2005/8/layout/hierarchy6"/>
    <dgm:cxn modelId="{5D4A2F56-C8AD-422E-8E9A-F3271AB46F91}" type="presParOf" srcId="{8A65A2CE-79F2-4564-B753-4669ED0DD076}" destId="{FC7ECC0E-D6BB-4F90-8A01-49DDF6A3424E}" srcOrd="1" destOrd="0" presId="urn:microsoft.com/office/officeart/2005/8/layout/hierarchy6"/>
    <dgm:cxn modelId="{AD419CE2-8514-4F7B-985C-1423A7F3F65F}" type="presParOf" srcId="{FC7ECC0E-D6BB-4F90-8A01-49DDF6A3424E}" destId="{84A4D823-928F-4364-AEA5-3D4197957E40}" srcOrd="0" destOrd="0" presId="urn:microsoft.com/office/officeart/2005/8/layout/hierarchy6"/>
    <dgm:cxn modelId="{0AC06B62-BC18-4CBC-B84E-846143C61DA1}" type="presParOf" srcId="{FC7ECC0E-D6BB-4F90-8A01-49DDF6A3424E}" destId="{96172D3B-02EC-4726-A32D-4D85B4E81AA9}" srcOrd="1" destOrd="0" presId="urn:microsoft.com/office/officeart/2005/8/layout/hierarchy6"/>
    <dgm:cxn modelId="{C4D8F926-A247-4511-872B-A7936E8EE6CF}" type="presParOf" srcId="{96172D3B-02EC-4726-A32D-4D85B4E81AA9}" destId="{E315F88F-3949-4D80-A5FB-A07BAB1CFD68}" srcOrd="0" destOrd="0" presId="urn:microsoft.com/office/officeart/2005/8/layout/hierarchy6"/>
    <dgm:cxn modelId="{207E4693-A52A-4B59-A34A-61A7BD914B60}" type="presParOf" srcId="{96172D3B-02EC-4726-A32D-4D85B4E81AA9}" destId="{1345F934-39EC-400D-BE7B-C293F9FAFADE}" srcOrd="1" destOrd="0" presId="urn:microsoft.com/office/officeart/2005/8/layout/hierarchy6"/>
    <dgm:cxn modelId="{FC353AA3-3B15-4749-9736-FF9BD18140E7}" type="presParOf" srcId="{1345F934-39EC-400D-BE7B-C293F9FAFADE}" destId="{8C6B6C2F-787E-48D9-BDE6-C61C18DB96CE}" srcOrd="0" destOrd="0" presId="urn:microsoft.com/office/officeart/2005/8/layout/hierarchy6"/>
    <dgm:cxn modelId="{212D3439-E8F1-434E-81AD-52FCF8CC1700}" type="presParOf" srcId="{1345F934-39EC-400D-BE7B-C293F9FAFADE}" destId="{47042746-F265-45E2-98DA-0E59A7EFEA5C}" srcOrd="1" destOrd="0" presId="urn:microsoft.com/office/officeart/2005/8/layout/hierarchy6"/>
    <dgm:cxn modelId="{87E4436D-99F8-4D50-BF47-75B8ED6A0598}" type="presParOf" srcId="{96172D3B-02EC-4726-A32D-4D85B4E81AA9}" destId="{72B0095A-5F15-425A-B071-3D6C2A8149E2}" srcOrd="2" destOrd="0" presId="urn:microsoft.com/office/officeart/2005/8/layout/hierarchy6"/>
    <dgm:cxn modelId="{35DBE122-21A5-4230-9C6E-E4153CEB9703}" type="presParOf" srcId="{96172D3B-02EC-4726-A32D-4D85B4E81AA9}" destId="{ED67ED0D-2802-4B20-B1E1-CFAF12CBB1AD}" srcOrd="3" destOrd="0" presId="urn:microsoft.com/office/officeart/2005/8/layout/hierarchy6"/>
    <dgm:cxn modelId="{447A1D0C-405E-404D-99F0-4427D2C920BE}" type="presParOf" srcId="{ED67ED0D-2802-4B20-B1E1-CFAF12CBB1AD}" destId="{4DDB31CC-D7B5-43AF-97D6-A394E1E2CF5F}" srcOrd="0" destOrd="0" presId="urn:microsoft.com/office/officeart/2005/8/layout/hierarchy6"/>
    <dgm:cxn modelId="{E4A6CA34-890F-43F8-AD51-097DC6FB92EB}" type="presParOf" srcId="{ED67ED0D-2802-4B20-B1E1-CFAF12CBB1AD}" destId="{0BD82FD8-A716-42F8-8F20-71F57014D8CB}" srcOrd="1" destOrd="0" presId="urn:microsoft.com/office/officeart/2005/8/layout/hierarchy6"/>
    <dgm:cxn modelId="{4EA2F723-CF11-44C0-A63D-DF03939C87F0}" type="presParOf" srcId="{8A65A2CE-79F2-4564-B753-4669ED0DD076}" destId="{8682C5A9-1497-4CCC-AFFE-3314DC96C7D5}" srcOrd="2" destOrd="0" presId="urn:microsoft.com/office/officeart/2005/8/layout/hierarchy6"/>
    <dgm:cxn modelId="{AA15C8E8-5DA2-4652-AFF4-FB9D79D1C72F}" type="presParOf" srcId="{8A65A2CE-79F2-4564-B753-4669ED0DD076}" destId="{5900D799-A833-4E0C-90C1-89DF1ADB0D5C}" srcOrd="3" destOrd="0" presId="urn:microsoft.com/office/officeart/2005/8/layout/hierarchy6"/>
    <dgm:cxn modelId="{5B426FE1-AEEC-473B-8782-D3E810A4D088}" type="presParOf" srcId="{5900D799-A833-4E0C-90C1-89DF1ADB0D5C}" destId="{699B42D6-8D8B-45C2-AD8D-4C23569099D9}" srcOrd="0" destOrd="0" presId="urn:microsoft.com/office/officeart/2005/8/layout/hierarchy6"/>
    <dgm:cxn modelId="{9A2D7B3F-8059-4911-8C13-0444566313C5}" type="presParOf" srcId="{5900D799-A833-4E0C-90C1-89DF1ADB0D5C}" destId="{F275D628-99E1-4B66-A9C1-8DCAF2FD3BC9}" srcOrd="1" destOrd="0" presId="urn:microsoft.com/office/officeart/2005/8/layout/hierarchy6"/>
    <dgm:cxn modelId="{46AF2D81-2B46-4312-BB21-8DE210F1F0D6}" type="presParOf" srcId="{F275D628-99E1-4B66-A9C1-8DCAF2FD3BC9}" destId="{839CC078-B2E6-4F33-A88F-E3053B388B0F}" srcOrd="0" destOrd="0" presId="urn:microsoft.com/office/officeart/2005/8/layout/hierarchy6"/>
    <dgm:cxn modelId="{BAF2B5AB-4172-4520-9403-62C2931F824C}" type="presParOf" srcId="{F275D628-99E1-4B66-A9C1-8DCAF2FD3BC9}" destId="{74FAB939-4646-4FE2-AFC8-B9BA52F19F7B}" srcOrd="1" destOrd="0" presId="urn:microsoft.com/office/officeart/2005/8/layout/hierarchy6"/>
    <dgm:cxn modelId="{98F137FC-A02A-4F7F-B97C-A86A94330071}" type="presParOf" srcId="{74FAB939-4646-4FE2-AFC8-B9BA52F19F7B}" destId="{0A109206-295D-498A-9525-18DCC6D50D8F}" srcOrd="0" destOrd="0" presId="urn:microsoft.com/office/officeart/2005/8/layout/hierarchy6"/>
    <dgm:cxn modelId="{C4B03DC5-5055-42E3-9031-2F0B610C5296}" type="presParOf" srcId="{74FAB939-4646-4FE2-AFC8-B9BA52F19F7B}" destId="{4ADB6E82-AB37-4759-A7E0-A49EBD8A1DDF}" srcOrd="1" destOrd="0" presId="urn:microsoft.com/office/officeart/2005/8/layout/hierarchy6"/>
    <dgm:cxn modelId="{E14C8C90-A240-48CF-B02A-AD06B70E3754}" type="presParOf" srcId="{F275D628-99E1-4B66-A9C1-8DCAF2FD3BC9}" destId="{677FA095-4544-4ADA-8126-7E77920C413F}" srcOrd="2" destOrd="0" presId="urn:microsoft.com/office/officeart/2005/8/layout/hierarchy6"/>
    <dgm:cxn modelId="{177EBD34-11CD-4E71-B4B3-ADC9398B100D}" type="presParOf" srcId="{F275D628-99E1-4B66-A9C1-8DCAF2FD3BC9}" destId="{00087F7E-6AEC-4C8A-A9ED-70904AC0A8A9}" srcOrd="3" destOrd="0" presId="urn:microsoft.com/office/officeart/2005/8/layout/hierarchy6"/>
    <dgm:cxn modelId="{A153B15B-57E0-4240-9FFC-BEB2BBBF6225}" type="presParOf" srcId="{00087F7E-6AEC-4C8A-A9ED-70904AC0A8A9}" destId="{7E3E3935-FEEE-4C75-8E79-B0D9322079C2}" srcOrd="0" destOrd="0" presId="urn:microsoft.com/office/officeart/2005/8/layout/hierarchy6"/>
    <dgm:cxn modelId="{F1FD0406-D702-4C7B-A77E-3C137A306CF4}" type="presParOf" srcId="{00087F7E-6AEC-4C8A-A9ED-70904AC0A8A9}" destId="{9253BE56-4F51-46C4-8161-D06F1707051A}" srcOrd="1" destOrd="0" presId="urn:microsoft.com/office/officeart/2005/8/layout/hierarchy6"/>
    <dgm:cxn modelId="{9CEA5894-A42D-4B76-BF5D-354E979A3021}" type="presParOf" srcId="{C2B58F10-74A0-42E9-9A31-28054E859A4C}" destId="{53D09E21-B354-4468-8EA8-6833DE51ECDA}" srcOrd="1" destOrd="0" presId="urn:microsoft.com/office/officeart/2005/8/layout/hierarchy6"/>
    <dgm:cxn modelId="{74370BE8-BAEA-45F0-8A04-885AAC51FB13}" type="presParOf" srcId="{53D09E21-B354-4468-8EA8-6833DE51ECDA}" destId="{A182352E-F7A3-43AC-9249-1E0D3DF0A627}" srcOrd="0" destOrd="0" presId="urn:microsoft.com/office/officeart/2005/8/layout/hierarchy6"/>
    <dgm:cxn modelId="{5CD51FF3-36B6-434B-9DAE-95F9BF1AA33E}" type="presParOf" srcId="{A182352E-F7A3-43AC-9249-1E0D3DF0A627}" destId="{AEAEB95A-B602-49F9-9D32-6F2BD3AA5304}" srcOrd="0" destOrd="0" presId="urn:microsoft.com/office/officeart/2005/8/layout/hierarchy6"/>
    <dgm:cxn modelId="{685724F8-A8CE-4BC5-99E7-F11F89AB7B04}" type="presParOf" srcId="{A182352E-F7A3-43AC-9249-1E0D3DF0A627}" destId="{3A81C395-D939-4CD0-B516-7F9F0DF33B1D}" srcOrd="1" destOrd="0" presId="urn:microsoft.com/office/officeart/2005/8/layout/hierarchy6"/>
    <dgm:cxn modelId="{D80168B8-679D-49B9-9783-E086A561D7D7}" type="presParOf" srcId="{53D09E21-B354-4468-8EA8-6833DE51ECDA}" destId="{29AACF06-D8EB-4BC4-B9E2-C255D74AF50C}" srcOrd="1" destOrd="0" presId="urn:microsoft.com/office/officeart/2005/8/layout/hierarchy6"/>
    <dgm:cxn modelId="{3C7FF85A-5E10-4E02-9D4F-11EFAA08DF65}" type="presParOf" srcId="{29AACF06-D8EB-4BC4-B9E2-C255D74AF50C}" destId="{DD7C1F4E-4764-4B4E-BDD9-DAA81964E71F}" srcOrd="0" destOrd="0" presId="urn:microsoft.com/office/officeart/2005/8/layout/hierarchy6"/>
    <dgm:cxn modelId="{4081B808-8D6C-4E27-90D5-C3E478AD9505}" type="presParOf" srcId="{53D09E21-B354-4468-8EA8-6833DE51ECDA}" destId="{9E80481A-1524-481C-837A-3B415199E86D}" srcOrd="2" destOrd="0" presId="urn:microsoft.com/office/officeart/2005/8/layout/hierarchy6"/>
    <dgm:cxn modelId="{2ECF55D2-1F3C-4596-BFA9-0FC835E8B8B7}" type="presParOf" srcId="{9E80481A-1524-481C-837A-3B415199E86D}" destId="{F7B48FF1-E582-4A68-977C-BB1891B4927B}" srcOrd="0" destOrd="0" presId="urn:microsoft.com/office/officeart/2005/8/layout/hierarchy6"/>
    <dgm:cxn modelId="{1631A3D3-C136-42A8-A67F-9223FC5CD877}" type="presParOf" srcId="{9E80481A-1524-481C-837A-3B415199E86D}" destId="{67057823-6EDB-446E-A073-5CBEA480CFBF}" srcOrd="1" destOrd="0" presId="urn:microsoft.com/office/officeart/2005/8/layout/hierarchy6"/>
    <dgm:cxn modelId="{12BA4DDE-1212-402C-B6E3-4C978DFFBD4E}" type="presParOf" srcId="{53D09E21-B354-4468-8EA8-6833DE51ECDA}" destId="{3D391BE0-CB4D-494C-A39C-910E22485385}" srcOrd="3" destOrd="0" presId="urn:microsoft.com/office/officeart/2005/8/layout/hierarchy6"/>
    <dgm:cxn modelId="{0094E9B7-13C6-44BF-B56D-3FB6535FDA94}" type="presParOf" srcId="{3D391BE0-CB4D-494C-A39C-910E22485385}" destId="{41F27D94-5577-4CA1-A14E-650603271C0D}" srcOrd="0" destOrd="0" presId="urn:microsoft.com/office/officeart/2005/8/layout/hierarchy6"/>
    <dgm:cxn modelId="{BFF72937-3EE0-4C23-9D8E-FACD888961FB}" type="presParOf" srcId="{53D09E21-B354-4468-8EA8-6833DE51ECDA}" destId="{5D042FC9-737B-4CFB-978F-51FC6954BDF3}" srcOrd="4" destOrd="0" presId="urn:microsoft.com/office/officeart/2005/8/layout/hierarchy6"/>
    <dgm:cxn modelId="{15424EEA-ED96-45D7-BB99-85A71CF84C46}" type="presParOf" srcId="{5D042FC9-737B-4CFB-978F-51FC6954BDF3}" destId="{651F5C2E-EDC0-40F6-982F-22DF4F1F8F7A}" srcOrd="0" destOrd="0" presId="urn:microsoft.com/office/officeart/2005/8/layout/hierarchy6"/>
    <dgm:cxn modelId="{0B593CCD-660E-4410-AC50-8109F499C616}" type="presParOf" srcId="{5D042FC9-737B-4CFB-978F-51FC6954BDF3}" destId="{13ABDF00-CD9E-4955-97F0-69F899D764BD}" srcOrd="1" destOrd="0" presId="urn:microsoft.com/office/officeart/2005/8/layout/hierarchy6"/>
    <dgm:cxn modelId="{794C6801-A0FA-4937-A4B3-7C80646D6607}" type="presParOf" srcId="{53D09E21-B354-4468-8EA8-6833DE51ECDA}" destId="{9A84C2E0-288A-41B2-8EAC-EC202891C483}" srcOrd="5" destOrd="0" presId="urn:microsoft.com/office/officeart/2005/8/layout/hierarchy6"/>
    <dgm:cxn modelId="{1EBEF11E-9DFE-4186-A2D8-51CF35A5524F}" type="presParOf" srcId="{9A84C2E0-288A-41B2-8EAC-EC202891C483}" destId="{8E409F61-CD63-4DB2-AD7F-525AE3F2D70A}" srcOrd="0" destOrd="0" presId="urn:microsoft.com/office/officeart/2005/8/layout/hierarchy6"/>
    <dgm:cxn modelId="{B89BA4F9-7D5A-41C5-A0A9-B942E3F9AB47}" type="presParOf" srcId="{53D09E21-B354-4468-8EA8-6833DE51ECDA}" destId="{E37F6929-AD8B-40CE-9E08-B7E6119E9BC1}" srcOrd="6" destOrd="0" presId="urn:microsoft.com/office/officeart/2005/8/layout/hierarchy6"/>
    <dgm:cxn modelId="{8DB7E684-C886-4E48-9018-2B1055DF4C4C}" type="presParOf" srcId="{E37F6929-AD8B-40CE-9E08-B7E6119E9BC1}" destId="{0ECEC4D2-A594-47C5-B600-D8594FFEA975}" srcOrd="0" destOrd="0" presId="urn:microsoft.com/office/officeart/2005/8/layout/hierarchy6"/>
    <dgm:cxn modelId="{2E73963E-62DD-42EC-84DB-D6724F67DB4C}" type="presParOf" srcId="{E37F6929-AD8B-40CE-9E08-B7E6119E9BC1}" destId="{74F0AB23-8BFD-4787-9C32-8C9B61FBFD40}" srcOrd="1" destOrd="0" presId="urn:microsoft.com/office/officeart/2005/8/layout/hierarchy6"/>
    <dgm:cxn modelId="{4520F8C0-4251-4AB6-9B64-CF0824E815DA}" type="presParOf" srcId="{53D09E21-B354-4468-8EA8-6833DE51ECDA}" destId="{B87EBF6F-2075-4060-A7AA-D06437D02311}" srcOrd="7" destOrd="0" presId="urn:microsoft.com/office/officeart/2005/8/layout/hierarchy6"/>
    <dgm:cxn modelId="{7C2420EC-1BE9-45EC-B289-AA656CCC8F8C}" type="presParOf" srcId="{B87EBF6F-2075-4060-A7AA-D06437D02311}" destId="{DCAC2CF8-A19C-49A5-A7D5-BE00A365C795}" srcOrd="0" destOrd="0" presId="urn:microsoft.com/office/officeart/2005/8/layout/hierarchy6"/>
    <dgm:cxn modelId="{7262ED16-BF77-4520-AF15-DF0B1915011C}" type="presParOf" srcId="{53D09E21-B354-4468-8EA8-6833DE51ECDA}" destId="{92993175-B778-4950-A910-5EF9FF1CAF5A}" srcOrd="8" destOrd="0" presId="urn:microsoft.com/office/officeart/2005/8/layout/hierarchy6"/>
    <dgm:cxn modelId="{2BB321CE-EF31-41EB-BE33-63808385C10B}" type="presParOf" srcId="{92993175-B778-4950-A910-5EF9FF1CAF5A}" destId="{5DACC0EA-A090-4605-881B-5251E1A40159}" srcOrd="0" destOrd="0" presId="urn:microsoft.com/office/officeart/2005/8/layout/hierarchy6"/>
    <dgm:cxn modelId="{634F5FD0-B3CF-4CA1-B059-44F88E455408}" type="presParOf" srcId="{92993175-B778-4950-A910-5EF9FF1CAF5A}" destId="{CF92FA63-0735-40C5-A22F-CEBA5D1C6DA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smtClean="0"/>
            <a:t>Question</a:t>
          </a:r>
          <a:endParaRPr lang="en-US" sz="2000" b="1" dirty="0"/>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smtClean="0"/>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noFill/>
        </a:ln>
      </dgm:spPr>
      <dgm:t>
        <a:bodyPr/>
        <a:lstStyle/>
        <a:p>
          <a:r>
            <a:rPr lang="en-US" sz="2000" b="1" dirty="0" smtClean="0">
              <a:solidFill>
                <a:schemeClr val="bg2">
                  <a:lumMod val="25000"/>
                </a:schemeClr>
              </a:solidFill>
            </a:rPr>
            <a:t>Data Exploration</a:t>
          </a:r>
          <a:endParaRPr lang="en-US" sz="2000" b="1" dirty="0">
            <a:solidFill>
              <a:schemeClr val="bg2">
                <a:lumMod val="25000"/>
              </a:schemeClr>
            </a:solidFill>
          </a:endParaRP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dgm:t>
        <a:bodyPr/>
        <a:lstStyle/>
        <a:p>
          <a:r>
            <a:rPr lang="en-US" sz="2000" b="1" dirty="0" smtClean="0">
              <a:solidFill>
                <a:schemeClr val="bg2">
                  <a:lumMod val="25000"/>
                </a:schemeClr>
              </a:solidFill>
            </a:rPr>
            <a:t>Data Analysis</a:t>
          </a:r>
          <a:endParaRPr lang="en-US" sz="2000" b="1" dirty="0">
            <a:solidFill>
              <a:schemeClr val="bg2">
                <a:lumMod val="25000"/>
              </a:schemeClr>
            </a:solidFill>
          </a:endParaRP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smtClean="0"/>
            <a:t>Results</a:t>
          </a:r>
          <a:endParaRPr lang="en-US" sz="2000" b="1" dirty="0"/>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smtClean="0"/>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7A72643C-DD59-4BA5-B778-ED4B4592B39A}">
      <dgm:prSet phldrT="[Text]" custT="1"/>
      <dgm:spPr>
        <a:ln w="38100">
          <a:solidFill>
            <a:srgbClr val="FF0000"/>
          </a:solidFill>
        </a:ln>
      </dgm:spPr>
      <dgm:t>
        <a:bodyPr/>
        <a:lstStyle/>
        <a:p>
          <a:r>
            <a:rPr lang="en-US" sz="2000" b="1" dirty="0" smtClean="0">
              <a:solidFill>
                <a:schemeClr val="bg2">
                  <a:lumMod val="25000"/>
                </a:schemeClr>
              </a:solidFill>
            </a:rPr>
            <a:t>Sample Size</a:t>
          </a:r>
        </a:p>
      </dgm:t>
    </dgm:pt>
    <dgm:pt modelId="{D9179BD8-7C4E-4B6D-AB74-A6485252DBEB}" type="parTrans" cxnId="{A250B896-ED4E-414B-B1A6-3B91158C9EAB}">
      <dgm:prSet/>
      <dgm:spPr/>
      <dgm:t>
        <a:bodyPr/>
        <a:lstStyle/>
        <a:p>
          <a:endParaRPr lang="en-US"/>
        </a:p>
      </dgm:t>
    </dgm:pt>
    <dgm:pt modelId="{612FCFB8-DAEA-4C31-8CC4-74A91D28866E}" type="sibTrans" cxnId="{A250B896-ED4E-414B-B1A6-3B91158C9EAB}">
      <dgm:prSet/>
      <dgm:spPr/>
      <dgm:t>
        <a:bodyPr/>
        <a:lstStyle/>
        <a:p>
          <a:endParaRPr lang="en-US"/>
        </a:p>
      </dgm:t>
    </dgm:pt>
    <dgm:pt modelId="{A40DF751-8A99-41D0-9F0F-336268C7A278}">
      <dgm:prSet phldrT="[Text]" custT="1"/>
      <dgm:spPr>
        <a:solidFill>
          <a:schemeClr val="bg2">
            <a:lumMod val="90000"/>
          </a:schemeClr>
        </a:solidFill>
        <a:ln w="38100">
          <a:noFill/>
        </a:ln>
      </dgm:spPr>
      <dgm:t>
        <a:bodyPr/>
        <a:lstStyle/>
        <a:p>
          <a:r>
            <a:rPr lang="en-US" sz="2000" b="1" dirty="0" smtClean="0">
              <a:solidFill>
                <a:schemeClr val="tx1">
                  <a:lumMod val="65000"/>
                  <a:lumOff val="35000"/>
                </a:schemeClr>
              </a:solidFill>
            </a:rPr>
            <a:t>Experimental Design</a:t>
          </a:r>
          <a:endParaRPr lang="en-US" sz="2000" b="1" dirty="0">
            <a:solidFill>
              <a:schemeClr val="tx1">
                <a:lumMod val="65000"/>
                <a:lumOff val="35000"/>
              </a:schemeClr>
            </a:solidFill>
          </a:endParaRP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t>
        <a:bodyPr/>
        <a:lstStyle/>
        <a:p>
          <a:endParaRPr lang="en-US"/>
        </a:p>
      </dgm:t>
    </dgm:pt>
    <dgm:pt modelId="{A68211FE-61CE-4A18-A018-CBF0A20A535F}" type="pres">
      <dgm:prSet presAssocID="{B53D4063-6802-41A6-BB77-007CEFC09B1E}" presName="cycle" presStyleCnt="0"/>
      <dgm:spPr/>
      <dgm:t>
        <a:bodyPr/>
        <a:lstStyle/>
        <a:p>
          <a:endParaRPr lang="en-US"/>
        </a:p>
      </dgm:t>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t>
        <a:bodyPr/>
        <a:lstStyle/>
        <a:p>
          <a:endParaRPr lang="en-US"/>
        </a:p>
      </dgm:t>
    </dgm:pt>
    <dgm:pt modelId="{36F2A854-D4CA-4973-B774-31841C32385A}" type="pres">
      <dgm:prSet presAssocID="{D5A34D77-A032-4FEC-8703-3C7E0954DE53}" presName="sibTransFirstNode" presStyleLbl="bgShp" presStyleIdx="0" presStyleCnt="1" custLinFactNeighborX="-1355" custLinFactNeighborY="620"/>
      <dgm:spPr/>
      <dgm:t>
        <a:bodyPr/>
        <a:lstStyle/>
        <a:p>
          <a:endParaRPr lang="en-US"/>
        </a:p>
      </dgm:t>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t>
        <a:bodyPr/>
        <a:lstStyle/>
        <a:p>
          <a:endParaRPr lang="en-US"/>
        </a:p>
      </dgm:t>
    </dgm:pt>
    <dgm:pt modelId="{6798BDC0-764C-46D2-BDBC-7D93F128D142}" type="pres">
      <dgm:prSet presAssocID="{7A72643C-DD59-4BA5-B778-ED4B4592B39A}" presName="nodeFollowingNodes" presStyleLbl="node1" presStyleIdx="2" presStyleCnt="8" custScaleX="99180" custScaleY="79344">
        <dgm:presLayoutVars>
          <dgm:bulletEnabled val="1"/>
        </dgm:presLayoutVars>
      </dgm:prSet>
      <dgm:spPr/>
      <dgm:t>
        <a:bodyPr/>
        <a:lstStyle/>
        <a:p>
          <a:endParaRPr lang="en-US"/>
        </a:p>
      </dgm:t>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t>
        <a:bodyPr/>
        <a:lstStyle/>
        <a:p>
          <a:endParaRPr lang="en-US"/>
        </a:p>
      </dgm:t>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t>
        <a:bodyPr/>
        <a:lstStyle/>
        <a:p>
          <a:endParaRPr lang="en-US"/>
        </a:p>
      </dgm:t>
    </dgm:pt>
    <dgm:pt modelId="{969DB06A-236A-4DAF-956A-3AC571125ABE}" type="pres">
      <dgm:prSet presAssocID="{621C8C8D-6682-48B5-9F56-79791AE6CFC3}" presName="nodeFollowingNodes" presStyleLbl="node1" presStyleIdx="5" presStyleCnt="8" custScaleX="137020" custScaleY="79344" custRadScaleRad="100168" custRadScaleInc="33136">
        <dgm:presLayoutVars>
          <dgm:bulletEnabled val="1"/>
        </dgm:presLayoutVars>
      </dgm:prSet>
      <dgm:spPr/>
      <dgm:t>
        <a:bodyPr/>
        <a:lstStyle/>
        <a:p>
          <a:endParaRPr lang="en-US"/>
        </a:p>
      </dgm:t>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t>
        <a:bodyPr/>
        <a:lstStyle/>
        <a:p>
          <a:endParaRPr lang="en-US"/>
        </a:p>
      </dgm:t>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t>
        <a:bodyPr/>
        <a:lstStyle/>
        <a:p>
          <a:endParaRPr lang="en-US"/>
        </a:p>
      </dgm:t>
    </dgm:pt>
  </dgm:ptLst>
  <dgm:cxnLst>
    <dgm:cxn modelId="{1581D4FC-BE76-4059-950C-A9B9D34A163B}" srcId="{B53D4063-6802-41A6-BB77-007CEFC09B1E}" destId="{DDA9AD34-AB94-4D97-B475-D357CE2645CD}" srcOrd="3" destOrd="0" parTransId="{E9FC5EA0-B57B-424E-8D8B-3832BFE16FC0}" sibTransId="{D4715A04-424A-44C2-AE1C-1EE1C48879F5}"/>
    <dgm:cxn modelId="{CE228771-B935-4F4A-976F-C90673C7D226}" type="presOf" srcId="{A40DF751-8A99-41D0-9F0F-336268C7A278}" destId="{F3CC26CA-B6F7-46F0-8B6C-FA83EC14FB5F}" srcOrd="0" destOrd="0" presId="urn:microsoft.com/office/officeart/2005/8/layout/cycle3"/>
    <dgm:cxn modelId="{964D7CF5-C0F8-4658-BD33-A11EFC8B79DD}" type="presOf" srcId="{9499B112-1CEF-4351-8911-84A737D735FA}" destId="{268D37AD-7573-4E5A-92F1-E012FAFAF089}" srcOrd="0" destOrd="0" presId="urn:microsoft.com/office/officeart/2005/8/layout/cycle3"/>
    <dgm:cxn modelId="{ADC32BB7-A6A6-42E4-AD63-E579FC6B3481}" srcId="{B53D4063-6802-41A6-BB77-007CEFC09B1E}" destId="{53939CE5-F55C-4C35-8E67-C078F0DC1DFB}" srcOrd="6" destOrd="0" parTransId="{F0669840-A653-4628-A0C1-FB8D2A49F1B7}" sibTransId="{5F6A768D-9F68-4DE9-9C27-0AA1AF744745}"/>
    <dgm:cxn modelId="{65E5C856-347C-4764-9257-8BAC30C24ADE}" srcId="{B53D4063-6802-41A6-BB77-007CEFC09B1E}" destId="{621C8C8D-6682-48B5-9F56-79791AE6CFC3}" srcOrd="5" destOrd="0" parTransId="{AA5611BE-15CF-44A8-AF9D-F87495377261}" sibTransId="{94BFC47A-5557-4297-80D2-13238EDEDA59}"/>
    <dgm:cxn modelId="{A250B896-ED4E-414B-B1A6-3B91158C9EAB}" srcId="{B53D4063-6802-41A6-BB77-007CEFC09B1E}" destId="{7A72643C-DD59-4BA5-B778-ED4B4592B39A}" srcOrd="2" destOrd="0" parTransId="{D9179BD8-7C4E-4B6D-AB74-A6485252DBEB}" sibTransId="{612FCFB8-DAEA-4C31-8CC4-74A91D28866E}"/>
    <dgm:cxn modelId="{390B4FC7-1725-4686-A1B8-8420BED9AFA8}" type="presOf" srcId="{B53D4063-6802-41A6-BB77-007CEFC09B1E}" destId="{1F586803-2CF1-4AA7-834E-05A1F2267DBA}" srcOrd="0" destOrd="0" presId="urn:microsoft.com/office/officeart/2005/8/layout/cycle3"/>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ED41C82A-B26E-41D1-B48C-381FC817713E}" type="presOf" srcId="{150881F3-9517-48C8-B643-C0243C21309C}" destId="{7358AC7A-E5E5-4D88-92C8-E9E1CB0C77DC}"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AEC77F93-A396-4FFC-8065-4CCE10EA6F78}" type="presOf" srcId="{7A72643C-DD59-4BA5-B778-ED4B4592B39A}" destId="{6798BDC0-764C-46D2-BDBC-7D93F128D142}"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EE02F9BD-6CF6-4A23-A155-66E08147DFC5}" type="presOf" srcId="{D5A34D77-A032-4FEC-8703-3C7E0954DE53}" destId="{36F2A854-D4CA-4973-B774-31841C32385A}" srcOrd="0" destOrd="0" presId="urn:microsoft.com/office/officeart/2005/8/layout/cycle3"/>
    <dgm:cxn modelId="{F6B00E22-1243-4D2A-9699-5C3AC1C938F6}" srcId="{B53D4063-6802-41A6-BB77-007CEFC09B1E}" destId="{9499B112-1CEF-4351-8911-84A737D735FA}" srcOrd="0" destOrd="0" parTransId="{4ACE07A0-D374-40D5-95E5-4B499D5DD4AD}" sibTransId="{D5A34D77-A032-4FEC-8703-3C7E0954DE53}"/>
    <dgm:cxn modelId="{F9648E69-7312-4596-A144-19D84A56924D}" type="presOf" srcId="{621C8C8D-6682-48B5-9F56-79791AE6CFC3}" destId="{969DB06A-236A-4DAF-956A-3AC571125ABE}" srcOrd="0" destOrd="0" presId="urn:microsoft.com/office/officeart/2005/8/layout/cycle3"/>
    <dgm:cxn modelId="{65D81216-FC44-4A8A-8074-FA9A0306AA5B}" srcId="{B53D4063-6802-41A6-BB77-007CEFC09B1E}" destId="{150881F3-9517-48C8-B643-C0243C21309C}" srcOrd="4" destOrd="0" parTransId="{553B56D0-15B1-44BC-85EE-560FBA261554}" sibTransId="{888FD2F9-F2A2-4571-B572-ED4E0B2DA1B8}"/>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3D4063-6802-41A6-BB77-007CEFC09B1E}"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499B112-1CEF-4351-8911-84A737D735FA}">
      <dgm:prSet phldrT="[Text]" custT="1"/>
      <dgm:spPr/>
      <dgm:t>
        <a:bodyPr/>
        <a:lstStyle/>
        <a:p>
          <a:r>
            <a:rPr lang="en-US" sz="2000" b="1" dirty="0" smtClean="0"/>
            <a:t>Question</a:t>
          </a:r>
          <a:endParaRPr lang="en-US" sz="2000" b="1" dirty="0"/>
        </a:p>
      </dgm:t>
    </dgm:pt>
    <dgm:pt modelId="{4ACE07A0-D374-40D5-95E5-4B499D5DD4AD}" type="parTrans" cxnId="{F6B00E22-1243-4D2A-9699-5C3AC1C938F6}">
      <dgm:prSet/>
      <dgm:spPr/>
      <dgm:t>
        <a:bodyPr/>
        <a:lstStyle/>
        <a:p>
          <a:endParaRPr lang="en-US"/>
        </a:p>
      </dgm:t>
    </dgm:pt>
    <dgm:pt modelId="{D5A34D77-A032-4FEC-8703-3C7E0954DE53}" type="sibTrans" cxnId="{F6B00E22-1243-4D2A-9699-5C3AC1C938F6}">
      <dgm:prSet/>
      <dgm:spPr/>
      <dgm:t>
        <a:bodyPr/>
        <a:lstStyle/>
        <a:p>
          <a:endParaRPr lang="en-US"/>
        </a:p>
      </dgm:t>
    </dgm:pt>
    <dgm:pt modelId="{150881F3-9517-48C8-B643-C0243C21309C}">
      <dgm:prSet phldrT="[Text]" custT="1"/>
      <dgm:spPr/>
      <dgm:t>
        <a:bodyPr/>
        <a:lstStyle/>
        <a:p>
          <a:r>
            <a:rPr lang="en-US" sz="2000" b="1" smtClean="0"/>
            <a:t>Data Collection/Storage</a:t>
          </a:r>
          <a:endParaRPr lang="en-US" sz="2000" b="1" dirty="0"/>
        </a:p>
      </dgm:t>
    </dgm:pt>
    <dgm:pt modelId="{553B56D0-15B1-44BC-85EE-560FBA261554}" type="parTrans" cxnId="{65D81216-FC44-4A8A-8074-FA9A0306AA5B}">
      <dgm:prSet/>
      <dgm:spPr/>
      <dgm:t>
        <a:bodyPr/>
        <a:lstStyle/>
        <a:p>
          <a:endParaRPr lang="en-US"/>
        </a:p>
      </dgm:t>
    </dgm:pt>
    <dgm:pt modelId="{888FD2F9-F2A2-4571-B572-ED4E0B2DA1B8}" type="sibTrans" cxnId="{65D81216-FC44-4A8A-8074-FA9A0306AA5B}">
      <dgm:prSet/>
      <dgm:spPr/>
      <dgm:t>
        <a:bodyPr/>
        <a:lstStyle/>
        <a:p>
          <a:endParaRPr lang="en-US"/>
        </a:p>
      </dgm:t>
    </dgm:pt>
    <dgm:pt modelId="{621C8C8D-6682-48B5-9F56-79791AE6CFC3}">
      <dgm:prSet phldrT="[Text]" custT="1"/>
      <dgm:spPr>
        <a:ln w="38100">
          <a:solidFill>
            <a:srgbClr val="FF0000"/>
          </a:solidFill>
        </a:ln>
      </dgm:spPr>
      <dgm:t>
        <a:bodyPr/>
        <a:lstStyle/>
        <a:p>
          <a:r>
            <a:rPr lang="en-US" sz="2000" b="1" dirty="0" smtClean="0">
              <a:solidFill>
                <a:schemeClr val="tx1"/>
              </a:solidFill>
            </a:rPr>
            <a:t>Data Exploration</a:t>
          </a:r>
          <a:endParaRPr lang="en-US" sz="2000" b="1" dirty="0">
            <a:solidFill>
              <a:schemeClr val="tx1"/>
            </a:solidFill>
          </a:endParaRPr>
        </a:p>
      </dgm:t>
    </dgm:pt>
    <dgm:pt modelId="{AA5611BE-15CF-44A8-AF9D-F87495377261}" type="parTrans" cxnId="{65E5C856-347C-4764-9257-8BAC30C24ADE}">
      <dgm:prSet/>
      <dgm:spPr/>
      <dgm:t>
        <a:bodyPr/>
        <a:lstStyle/>
        <a:p>
          <a:endParaRPr lang="en-US"/>
        </a:p>
      </dgm:t>
    </dgm:pt>
    <dgm:pt modelId="{94BFC47A-5557-4297-80D2-13238EDEDA59}" type="sibTrans" cxnId="{65E5C856-347C-4764-9257-8BAC30C24ADE}">
      <dgm:prSet/>
      <dgm:spPr/>
      <dgm:t>
        <a:bodyPr/>
        <a:lstStyle/>
        <a:p>
          <a:endParaRPr lang="en-US"/>
        </a:p>
      </dgm:t>
    </dgm:pt>
    <dgm:pt modelId="{53939CE5-F55C-4C35-8E67-C078F0DC1DFB}">
      <dgm:prSet phldrT="[Text]" custT="1"/>
      <dgm:spPr/>
      <dgm:t>
        <a:bodyPr/>
        <a:lstStyle/>
        <a:p>
          <a:r>
            <a:rPr lang="en-US" sz="2000" b="1" dirty="0" smtClean="0">
              <a:solidFill>
                <a:schemeClr val="tx1"/>
              </a:solidFill>
            </a:rPr>
            <a:t>Data Analysis</a:t>
          </a:r>
          <a:endParaRPr lang="en-US" sz="2000" b="1" dirty="0">
            <a:solidFill>
              <a:schemeClr val="tx1"/>
            </a:solidFill>
          </a:endParaRPr>
        </a:p>
      </dgm:t>
    </dgm:pt>
    <dgm:pt modelId="{F0669840-A653-4628-A0C1-FB8D2A49F1B7}" type="parTrans" cxnId="{ADC32BB7-A6A6-42E4-AD63-E579FC6B3481}">
      <dgm:prSet/>
      <dgm:spPr/>
      <dgm:t>
        <a:bodyPr/>
        <a:lstStyle/>
        <a:p>
          <a:endParaRPr lang="en-US"/>
        </a:p>
      </dgm:t>
    </dgm:pt>
    <dgm:pt modelId="{5F6A768D-9F68-4DE9-9C27-0AA1AF744745}" type="sibTrans" cxnId="{ADC32BB7-A6A6-42E4-AD63-E579FC6B3481}">
      <dgm:prSet/>
      <dgm:spPr/>
      <dgm:t>
        <a:bodyPr/>
        <a:lstStyle/>
        <a:p>
          <a:endParaRPr lang="en-US"/>
        </a:p>
      </dgm:t>
    </dgm:pt>
    <dgm:pt modelId="{09262666-4DFB-4DCB-B9A8-698380D92DAA}">
      <dgm:prSet phldrT="[Text]" custT="1"/>
      <dgm:spPr/>
      <dgm:t>
        <a:bodyPr/>
        <a:lstStyle/>
        <a:p>
          <a:r>
            <a:rPr lang="en-US" sz="2000" b="1" dirty="0" smtClean="0"/>
            <a:t>Results</a:t>
          </a:r>
          <a:endParaRPr lang="en-US" sz="2000" b="1" dirty="0"/>
        </a:p>
      </dgm:t>
    </dgm:pt>
    <dgm:pt modelId="{1BF0D3DD-14F2-48F9-A19D-EB3CEB3FCC18}" type="parTrans" cxnId="{83081BEE-65C4-4006-813A-328D49E9C76B}">
      <dgm:prSet/>
      <dgm:spPr/>
      <dgm:t>
        <a:bodyPr/>
        <a:lstStyle/>
        <a:p>
          <a:endParaRPr lang="en-US"/>
        </a:p>
      </dgm:t>
    </dgm:pt>
    <dgm:pt modelId="{80FE8BC6-63E1-46F5-AB00-C9AE5435AD42}" type="sibTrans" cxnId="{83081BEE-65C4-4006-813A-328D49E9C76B}">
      <dgm:prSet/>
      <dgm:spPr/>
      <dgm:t>
        <a:bodyPr/>
        <a:lstStyle/>
        <a:p>
          <a:endParaRPr lang="en-US"/>
        </a:p>
      </dgm:t>
    </dgm:pt>
    <dgm:pt modelId="{DDA9AD34-AB94-4D97-B475-D357CE2645CD}">
      <dgm:prSet phldrT="[Text]" custT="1"/>
      <dgm:spPr/>
      <dgm:t>
        <a:bodyPr/>
        <a:lstStyle/>
        <a:p>
          <a:r>
            <a:rPr lang="en-US" sz="2000" b="1" smtClean="0"/>
            <a:t>Experiment</a:t>
          </a:r>
          <a:endParaRPr lang="en-US" sz="2000" b="1" dirty="0"/>
        </a:p>
      </dgm:t>
    </dgm:pt>
    <dgm:pt modelId="{E9FC5EA0-B57B-424E-8D8B-3832BFE16FC0}" type="parTrans" cxnId="{1581D4FC-BE76-4059-950C-A9B9D34A163B}">
      <dgm:prSet/>
      <dgm:spPr/>
      <dgm:t>
        <a:bodyPr/>
        <a:lstStyle/>
        <a:p>
          <a:endParaRPr lang="en-US"/>
        </a:p>
      </dgm:t>
    </dgm:pt>
    <dgm:pt modelId="{D4715A04-424A-44C2-AE1C-1EE1C48879F5}" type="sibTrans" cxnId="{1581D4FC-BE76-4059-950C-A9B9D34A163B}">
      <dgm:prSet/>
      <dgm:spPr/>
      <dgm:t>
        <a:bodyPr/>
        <a:lstStyle/>
        <a:p>
          <a:endParaRPr lang="en-US"/>
        </a:p>
      </dgm:t>
    </dgm:pt>
    <dgm:pt modelId="{7A72643C-DD59-4BA5-B778-ED4B4592B39A}">
      <dgm:prSet phldrT="[Text]" custT="1"/>
      <dgm:spPr>
        <a:solidFill>
          <a:schemeClr val="bg2">
            <a:lumMod val="75000"/>
          </a:schemeClr>
        </a:solidFill>
        <a:ln w="38100">
          <a:noFill/>
        </a:ln>
      </dgm:spPr>
      <dgm:t>
        <a:bodyPr/>
        <a:lstStyle/>
        <a:p>
          <a:r>
            <a:rPr lang="en-US" sz="2000" b="1" dirty="0" smtClean="0">
              <a:solidFill>
                <a:schemeClr val="tx1">
                  <a:lumMod val="65000"/>
                  <a:lumOff val="35000"/>
                </a:schemeClr>
              </a:solidFill>
            </a:rPr>
            <a:t>Sample Size</a:t>
          </a:r>
        </a:p>
      </dgm:t>
    </dgm:pt>
    <dgm:pt modelId="{D9179BD8-7C4E-4B6D-AB74-A6485252DBEB}" type="parTrans" cxnId="{A250B896-ED4E-414B-B1A6-3B91158C9EAB}">
      <dgm:prSet/>
      <dgm:spPr/>
      <dgm:t>
        <a:bodyPr/>
        <a:lstStyle/>
        <a:p>
          <a:endParaRPr lang="en-US"/>
        </a:p>
      </dgm:t>
    </dgm:pt>
    <dgm:pt modelId="{612FCFB8-DAEA-4C31-8CC4-74A91D28866E}" type="sibTrans" cxnId="{A250B896-ED4E-414B-B1A6-3B91158C9EAB}">
      <dgm:prSet/>
      <dgm:spPr/>
      <dgm:t>
        <a:bodyPr/>
        <a:lstStyle/>
        <a:p>
          <a:endParaRPr lang="en-US"/>
        </a:p>
      </dgm:t>
    </dgm:pt>
    <dgm:pt modelId="{A40DF751-8A99-41D0-9F0F-336268C7A278}">
      <dgm:prSet phldrT="[Text]" custT="1"/>
      <dgm:spPr>
        <a:solidFill>
          <a:schemeClr val="bg2">
            <a:lumMod val="75000"/>
          </a:schemeClr>
        </a:solidFill>
        <a:ln w="38100">
          <a:noFill/>
        </a:ln>
      </dgm:spPr>
      <dgm:t>
        <a:bodyPr/>
        <a:lstStyle/>
        <a:p>
          <a:r>
            <a:rPr lang="en-US" sz="2000" b="1" dirty="0" smtClean="0">
              <a:solidFill>
                <a:schemeClr val="tx1">
                  <a:lumMod val="65000"/>
                  <a:lumOff val="35000"/>
                </a:schemeClr>
              </a:solidFill>
            </a:rPr>
            <a:t>Experimental Design</a:t>
          </a:r>
          <a:endParaRPr lang="en-US" sz="2000" b="1" dirty="0">
            <a:solidFill>
              <a:schemeClr val="tx1">
                <a:lumMod val="65000"/>
                <a:lumOff val="35000"/>
              </a:schemeClr>
            </a:solidFill>
          </a:endParaRPr>
        </a:p>
      </dgm:t>
    </dgm:pt>
    <dgm:pt modelId="{7D7488F6-194B-4D88-A1C3-853F25AB5797}" type="parTrans" cxnId="{F140C00F-53D8-4049-9332-3710EF5A53ED}">
      <dgm:prSet/>
      <dgm:spPr/>
      <dgm:t>
        <a:bodyPr/>
        <a:lstStyle/>
        <a:p>
          <a:endParaRPr lang="en-US"/>
        </a:p>
      </dgm:t>
    </dgm:pt>
    <dgm:pt modelId="{5F7334FA-B722-45BB-A053-F2AE64EEB518}" type="sibTrans" cxnId="{F140C00F-53D8-4049-9332-3710EF5A53ED}">
      <dgm:prSet/>
      <dgm:spPr/>
      <dgm:t>
        <a:bodyPr/>
        <a:lstStyle/>
        <a:p>
          <a:endParaRPr lang="en-US"/>
        </a:p>
      </dgm:t>
    </dgm:pt>
    <dgm:pt modelId="{1F586803-2CF1-4AA7-834E-05A1F2267DBA}" type="pres">
      <dgm:prSet presAssocID="{B53D4063-6802-41A6-BB77-007CEFC09B1E}" presName="Name0" presStyleCnt="0">
        <dgm:presLayoutVars>
          <dgm:dir/>
          <dgm:resizeHandles val="exact"/>
        </dgm:presLayoutVars>
      </dgm:prSet>
      <dgm:spPr/>
      <dgm:t>
        <a:bodyPr/>
        <a:lstStyle/>
        <a:p>
          <a:endParaRPr lang="en-US"/>
        </a:p>
      </dgm:t>
    </dgm:pt>
    <dgm:pt modelId="{A68211FE-61CE-4A18-A018-CBF0A20A535F}" type="pres">
      <dgm:prSet presAssocID="{B53D4063-6802-41A6-BB77-007CEFC09B1E}" presName="cycle" presStyleCnt="0"/>
      <dgm:spPr/>
      <dgm:t>
        <a:bodyPr/>
        <a:lstStyle/>
        <a:p>
          <a:endParaRPr lang="en-US"/>
        </a:p>
      </dgm:t>
    </dgm:pt>
    <dgm:pt modelId="{268D37AD-7573-4E5A-92F1-E012FAFAF089}" type="pres">
      <dgm:prSet presAssocID="{9499B112-1CEF-4351-8911-84A737D735FA}" presName="nodeFirstNode" presStyleLbl="node1" presStyleIdx="0" presStyleCnt="8" custScaleX="99180" custScaleY="79344">
        <dgm:presLayoutVars>
          <dgm:bulletEnabled val="1"/>
        </dgm:presLayoutVars>
      </dgm:prSet>
      <dgm:spPr/>
      <dgm:t>
        <a:bodyPr/>
        <a:lstStyle/>
        <a:p>
          <a:endParaRPr lang="en-US"/>
        </a:p>
      </dgm:t>
    </dgm:pt>
    <dgm:pt modelId="{36F2A854-D4CA-4973-B774-31841C32385A}" type="pres">
      <dgm:prSet presAssocID="{D5A34D77-A032-4FEC-8703-3C7E0954DE53}" presName="sibTransFirstNode" presStyleLbl="bgShp" presStyleIdx="0" presStyleCnt="1" custLinFactNeighborX="-1355" custLinFactNeighborY="620"/>
      <dgm:spPr/>
      <dgm:t>
        <a:bodyPr/>
        <a:lstStyle/>
        <a:p>
          <a:endParaRPr lang="en-US"/>
        </a:p>
      </dgm:t>
    </dgm:pt>
    <dgm:pt modelId="{F3CC26CA-B6F7-46F0-8B6C-FA83EC14FB5F}" type="pres">
      <dgm:prSet presAssocID="{A40DF751-8A99-41D0-9F0F-336268C7A278}" presName="nodeFollowingNodes" presStyleLbl="node1" presStyleIdx="1" presStyleCnt="8" custScaleX="166453" custScaleY="79344" custRadScaleRad="105467" custRadScaleInc="26713">
        <dgm:presLayoutVars>
          <dgm:bulletEnabled val="1"/>
        </dgm:presLayoutVars>
      </dgm:prSet>
      <dgm:spPr/>
      <dgm:t>
        <a:bodyPr/>
        <a:lstStyle/>
        <a:p>
          <a:endParaRPr lang="en-US"/>
        </a:p>
      </dgm:t>
    </dgm:pt>
    <dgm:pt modelId="{6798BDC0-764C-46D2-BDBC-7D93F128D142}" type="pres">
      <dgm:prSet presAssocID="{7A72643C-DD59-4BA5-B778-ED4B4592B39A}" presName="nodeFollowingNodes" presStyleLbl="node1" presStyleIdx="2" presStyleCnt="8" custScaleX="99180" custScaleY="79344">
        <dgm:presLayoutVars>
          <dgm:bulletEnabled val="1"/>
        </dgm:presLayoutVars>
      </dgm:prSet>
      <dgm:spPr/>
      <dgm:t>
        <a:bodyPr/>
        <a:lstStyle/>
        <a:p>
          <a:endParaRPr lang="en-US"/>
        </a:p>
      </dgm:t>
    </dgm:pt>
    <dgm:pt modelId="{9E7F821B-FB82-4BF9-95B8-7EDE6B0A5EFC}" type="pres">
      <dgm:prSet presAssocID="{DDA9AD34-AB94-4D97-B475-D357CE2645CD}" presName="nodeFollowingNodes" presStyleLbl="node1" presStyleIdx="3" presStyleCnt="8" custScaleX="99180" custScaleY="79344" custRadScaleRad="97545" custRadScaleInc="-31303">
        <dgm:presLayoutVars>
          <dgm:bulletEnabled val="1"/>
        </dgm:presLayoutVars>
      </dgm:prSet>
      <dgm:spPr/>
      <dgm:t>
        <a:bodyPr/>
        <a:lstStyle/>
        <a:p>
          <a:endParaRPr lang="en-US"/>
        </a:p>
      </dgm:t>
    </dgm:pt>
    <dgm:pt modelId="{7358AC7A-E5E5-4D88-92C8-E9E1CB0C77DC}" type="pres">
      <dgm:prSet presAssocID="{150881F3-9517-48C8-B643-C0243C21309C}" presName="nodeFollowingNodes" presStyleLbl="node1" presStyleIdx="4" presStyleCnt="8" custScaleX="163786" custScaleY="79344">
        <dgm:presLayoutVars>
          <dgm:bulletEnabled val="1"/>
        </dgm:presLayoutVars>
      </dgm:prSet>
      <dgm:spPr/>
      <dgm:t>
        <a:bodyPr/>
        <a:lstStyle/>
        <a:p>
          <a:endParaRPr lang="en-US"/>
        </a:p>
      </dgm:t>
    </dgm:pt>
    <dgm:pt modelId="{969DB06A-236A-4DAF-956A-3AC571125ABE}" type="pres">
      <dgm:prSet presAssocID="{621C8C8D-6682-48B5-9F56-79791AE6CFC3}" presName="nodeFollowingNodes" presStyleLbl="node1" presStyleIdx="5" presStyleCnt="8" custScaleX="137020" custScaleY="79344" custRadScaleRad="100168" custRadScaleInc="33136">
        <dgm:presLayoutVars>
          <dgm:bulletEnabled val="1"/>
        </dgm:presLayoutVars>
      </dgm:prSet>
      <dgm:spPr/>
      <dgm:t>
        <a:bodyPr/>
        <a:lstStyle/>
        <a:p>
          <a:endParaRPr lang="en-US"/>
        </a:p>
      </dgm:t>
    </dgm:pt>
    <dgm:pt modelId="{D81E7D49-15B7-4354-A176-5A59A9D4BDE5}" type="pres">
      <dgm:prSet presAssocID="{53939CE5-F55C-4C35-8E67-C078F0DC1DFB}" presName="nodeFollowingNodes" presStyleLbl="node1" presStyleIdx="6" presStyleCnt="8" custScaleX="99180" custScaleY="79344" custRadScaleRad="107334" custRadScaleInc="6867">
        <dgm:presLayoutVars>
          <dgm:bulletEnabled val="1"/>
        </dgm:presLayoutVars>
      </dgm:prSet>
      <dgm:spPr/>
      <dgm:t>
        <a:bodyPr/>
        <a:lstStyle/>
        <a:p>
          <a:endParaRPr lang="en-US"/>
        </a:p>
      </dgm:t>
    </dgm:pt>
    <dgm:pt modelId="{4C8247C1-1A59-4D0D-9D6B-87F54BB8A0F6}" type="pres">
      <dgm:prSet presAssocID="{09262666-4DFB-4DCB-B9A8-698380D92DAA}" presName="nodeFollowingNodes" presStyleLbl="node1" presStyleIdx="7" presStyleCnt="8" custScaleX="99180" custScaleY="79344" custRadScaleRad="106197" custRadScaleInc="-25281">
        <dgm:presLayoutVars>
          <dgm:bulletEnabled val="1"/>
        </dgm:presLayoutVars>
      </dgm:prSet>
      <dgm:spPr/>
      <dgm:t>
        <a:bodyPr/>
        <a:lstStyle/>
        <a:p>
          <a:endParaRPr lang="en-US"/>
        </a:p>
      </dgm:t>
    </dgm:pt>
  </dgm:ptLst>
  <dgm:cxnLst>
    <dgm:cxn modelId="{1581D4FC-BE76-4059-950C-A9B9D34A163B}" srcId="{B53D4063-6802-41A6-BB77-007CEFC09B1E}" destId="{DDA9AD34-AB94-4D97-B475-D357CE2645CD}" srcOrd="3" destOrd="0" parTransId="{E9FC5EA0-B57B-424E-8D8B-3832BFE16FC0}" sibTransId="{D4715A04-424A-44C2-AE1C-1EE1C48879F5}"/>
    <dgm:cxn modelId="{CE228771-B935-4F4A-976F-C90673C7D226}" type="presOf" srcId="{A40DF751-8A99-41D0-9F0F-336268C7A278}" destId="{F3CC26CA-B6F7-46F0-8B6C-FA83EC14FB5F}" srcOrd="0" destOrd="0" presId="urn:microsoft.com/office/officeart/2005/8/layout/cycle3"/>
    <dgm:cxn modelId="{964D7CF5-C0F8-4658-BD33-A11EFC8B79DD}" type="presOf" srcId="{9499B112-1CEF-4351-8911-84A737D735FA}" destId="{268D37AD-7573-4E5A-92F1-E012FAFAF089}" srcOrd="0" destOrd="0" presId="urn:microsoft.com/office/officeart/2005/8/layout/cycle3"/>
    <dgm:cxn modelId="{ADC32BB7-A6A6-42E4-AD63-E579FC6B3481}" srcId="{B53D4063-6802-41A6-BB77-007CEFC09B1E}" destId="{53939CE5-F55C-4C35-8E67-C078F0DC1DFB}" srcOrd="6" destOrd="0" parTransId="{F0669840-A653-4628-A0C1-FB8D2A49F1B7}" sibTransId="{5F6A768D-9F68-4DE9-9C27-0AA1AF744745}"/>
    <dgm:cxn modelId="{65E5C856-347C-4764-9257-8BAC30C24ADE}" srcId="{B53D4063-6802-41A6-BB77-007CEFC09B1E}" destId="{621C8C8D-6682-48B5-9F56-79791AE6CFC3}" srcOrd="5" destOrd="0" parTransId="{AA5611BE-15CF-44A8-AF9D-F87495377261}" sibTransId="{94BFC47A-5557-4297-80D2-13238EDEDA59}"/>
    <dgm:cxn modelId="{A250B896-ED4E-414B-B1A6-3B91158C9EAB}" srcId="{B53D4063-6802-41A6-BB77-007CEFC09B1E}" destId="{7A72643C-DD59-4BA5-B778-ED4B4592B39A}" srcOrd="2" destOrd="0" parTransId="{D9179BD8-7C4E-4B6D-AB74-A6485252DBEB}" sibTransId="{612FCFB8-DAEA-4C31-8CC4-74A91D28866E}"/>
    <dgm:cxn modelId="{390B4FC7-1725-4686-A1B8-8420BED9AFA8}" type="presOf" srcId="{B53D4063-6802-41A6-BB77-007CEFC09B1E}" destId="{1F586803-2CF1-4AA7-834E-05A1F2267DBA}" srcOrd="0" destOrd="0" presId="urn:microsoft.com/office/officeart/2005/8/layout/cycle3"/>
    <dgm:cxn modelId="{3AB29D01-7203-453B-AF9A-435944614063}" type="presOf" srcId="{09262666-4DFB-4DCB-B9A8-698380D92DAA}" destId="{4C8247C1-1A59-4D0D-9D6B-87F54BB8A0F6}" srcOrd="0" destOrd="0" presId="urn:microsoft.com/office/officeart/2005/8/layout/cycle3"/>
    <dgm:cxn modelId="{F140C00F-53D8-4049-9332-3710EF5A53ED}" srcId="{B53D4063-6802-41A6-BB77-007CEFC09B1E}" destId="{A40DF751-8A99-41D0-9F0F-336268C7A278}" srcOrd="1" destOrd="0" parTransId="{7D7488F6-194B-4D88-A1C3-853F25AB5797}" sibTransId="{5F7334FA-B722-45BB-A053-F2AE64EEB518}"/>
    <dgm:cxn modelId="{ED41C82A-B26E-41D1-B48C-381FC817713E}" type="presOf" srcId="{150881F3-9517-48C8-B643-C0243C21309C}" destId="{7358AC7A-E5E5-4D88-92C8-E9E1CB0C77DC}" srcOrd="0" destOrd="0" presId="urn:microsoft.com/office/officeart/2005/8/layout/cycle3"/>
    <dgm:cxn modelId="{83081BEE-65C4-4006-813A-328D49E9C76B}" srcId="{B53D4063-6802-41A6-BB77-007CEFC09B1E}" destId="{09262666-4DFB-4DCB-B9A8-698380D92DAA}" srcOrd="7" destOrd="0" parTransId="{1BF0D3DD-14F2-48F9-A19D-EB3CEB3FCC18}" sibTransId="{80FE8BC6-63E1-46F5-AB00-C9AE5435AD42}"/>
    <dgm:cxn modelId="{AEC77F93-A396-4FFC-8065-4CCE10EA6F78}" type="presOf" srcId="{7A72643C-DD59-4BA5-B778-ED4B4592B39A}" destId="{6798BDC0-764C-46D2-BDBC-7D93F128D142}" srcOrd="0" destOrd="0" presId="urn:microsoft.com/office/officeart/2005/8/layout/cycle3"/>
    <dgm:cxn modelId="{A6B8A255-400B-4631-9AF1-92696AE3F2AA}" type="presOf" srcId="{53939CE5-F55C-4C35-8E67-C078F0DC1DFB}" destId="{D81E7D49-15B7-4354-A176-5A59A9D4BDE5}" srcOrd="0" destOrd="0" presId="urn:microsoft.com/office/officeart/2005/8/layout/cycle3"/>
    <dgm:cxn modelId="{A6FFDF5F-726D-406D-99BC-037CE415BA72}" type="presOf" srcId="{DDA9AD34-AB94-4D97-B475-D357CE2645CD}" destId="{9E7F821B-FB82-4BF9-95B8-7EDE6B0A5EFC}" srcOrd="0" destOrd="0" presId="urn:microsoft.com/office/officeart/2005/8/layout/cycle3"/>
    <dgm:cxn modelId="{EE02F9BD-6CF6-4A23-A155-66E08147DFC5}" type="presOf" srcId="{D5A34D77-A032-4FEC-8703-3C7E0954DE53}" destId="{36F2A854-D4CA-4973-B774-31841C32385A}" srcOrd="0" destOrd="0" presId="urn:microsoft.com/office/officeart/2005/8/layout/cycle3"/>
    <dgm:cxn modelId="{F6B00E22-1243-4D2A-9699-5C3AC1C938F6}" srcId="{B53D4063-6802-41A6-BB77-007CEFC09B1E}" destId="{9499B112-1CEF-4351-8911-84A737D735FA}" srcOrd="0" destOrd="0" parTransId="{4ACE07A0-D374-40D5-95E5-4B499D5DD4AD}" sibTransId="{D5A34D77-A032-4FEC-8703-3C7E0954DE53}"/>
    <dgm:cxn modelId="{F9648E69-7312-4596-A144-19D84A56924D}" type="presOf" srcId="{621C8C8D-6682-48B5-9F56-79791AE6CFC3}" destId="{969DB06A-236A-4DAF-956A-3AC571125ABE}" srcOrd="0" destOrd="0" presId="urn:microsoft.com/office/officeart/2005/8/layout/cycle3"/>
    <dgm:cxn modelId="{65D81216-FC44-4A8A-8074-FA9A0306AA5B}" srcId="{B53D4063-6802-41A6-BB77-007CEFC09B1E}" destId="{150881F3-9517-48C8-B643-C0243C21309C}" srcOrd="4" destOrd="0" parTransId="{553B56D0-15B1-44BC-85EE-560FBA261554}" sibTransId="{888FD2F9-F2A2-4571-B572-ED4E0B2DA1B8}"/>
    <dgm:cxn modelId="{33E06B5E-3BC5-4259-9BF7-EC0878243FE6}" type="presParOf" srcId="{1F586803-2CF1-4AA7-834E-05A1F2267DBA}" destId="{A68211FE-61CE-4A18-A018-CBF0A20A535F}" srcOrd="0" destOrd="0" presId="urn:microsoft.com/office/officeart/2005/8/layout/cycle3"/>
    <dgm:cxn modelId="{83B6B596-006D-4BA5-B315-976ECF861AA0}" type="presParOf" srcId="{A68211FE-61CE-4A18-A018-CBF0A20A535F}" destId="{268D37AD-7573-4E5A-92F1-E012FAFAF089}" srcOrd="0" destOrd="0" presId="urn:microsoft.com/office/officeart/2005/8/layout/cycle3"/>
    <dgm:cxn modelId="{5F01CFDD-46BD-463A-AE8E-515AB581FAE9}" type="presParOf" srcId="{A68211FE-61CE-4A18-A018-CBF0A20A535F}" destId="{36F2A854-D4CA-4973-B774-31841C32385A}" srcOrd="1" destOrd="0" presId="urn:microsoft.com/office/officeart/2005/8/layout/cycle3"/>
    <dgm:cxn modelId="{63DEC7E8-D3D7-4EDB-A3B5-2A075A941FA6}" type="presParOf" srcId="{A68211FE-61CE-4A18-A018-CBF0A20A535F}" destId="{F3CC26CA-B6F7-46F0-8B6C-FA83EC14FB5F}" srcOrd="2" destOrd="0" presId="urn:microsoft.com/office/officeart/2005/8/layout/cycle3"/>
    <dgm:cxn modelId="{2A1473DD-3FA8-4D58-94F6-506F3D719591}" type="presParOf" srcId="{A68211FE-61CE-4A18-A018-CBF0A20A535F}" destId="{6798BDC0-764C-46D2-BDBC-7D93F128D142}" srcOrd="3" destOrd="0" presId="urn:microsoft.com/office/officeart/2005/8/layout/cycle3"/>
    <dgm:cxn modelId="{D2B681A3-E731-45E1-9C0E-4F1C8F38E62B}" type="presParOf" srcId="{A68211FE-61CE-4A18-A018-CBF0A20A535F}" destId="{9E7F821B-FB82-4BF9-95B8-7EDE6B0A5EFC}" srcOrd="4" destOrd="0" presId="urn:microsoft.com/office/officeart/2005/8/layout/cycle3"/>
    <dgm:cxn modelId="{48F530E6-B9DE-419A-A8CF-F4F1A644DC8D}" type="presParOf" srcId="{A68211FE-61CE-4A18-A018-CBF0A20A535F}" destId="{7358AC7A-E5E5-4D88-92C8-E9E1CB0C77DC}" srcOrd="5" destOrd="0" presId="urn:microsoft.com/office/officeart/2005/8/layout/cycle3"/>
    <dgm:cxn modelId="{B88148F3-8B86-4D6A-8479-D6E08ACC223C}" type="presParOf" srcId="{A68211FE-61CE-4A18-A018-CBF0A20A535F}" destId="{969DB06A-236A-4DAF-956A-3AC571125ABE}" srcOrd="6" destOrd="0" presId="urn:microsoft.com/office/officeart/2005/8/layout/cycle3"/>
    <dgm:cxn modelId="{C3C9193F-6972-4293-BF02-56900C2F8675}" type="presParOf" srcId="{A68211FE-61CE-4A18-A018-CBF0A20A535F}" destId="{D81E7D49-15B7-4354-A176-5A59A9D4BDE5}" srcOrd="7" destOrd="0" presId="urn:microsoft.com/office/officeart/2005/8/layout/cycle3"/>
    <dgm:cxn modelId="{CF5AAEF3-3168-4ECB-A8DF-B778E99AA48C}" type="presParOf" srcId="{A68211FE-61CE-4A18-A018-CBF0A20A535F}" destId="{4C8247C1-1A59-4D0D-9D6B-87F54BB8A0F6}"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Question</a:t>
          </a:r>
          <a:endParaRPr lang="en-US" sz="2000" b="1" kern="1200" dirty="0"/>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chemeClr val="accent5">
            <a:hueOff val="-1050478"/>
            <a:satOff val="-1461"/>
            <a:lumOff val="-56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Experimental Design</a:t>
          </a:r>
          <a:endParaRPr lang="en-US" sz="2000" b="1" kern="1200" dirty="0">
            <a:solidFill>
              <a:schemeClr val="bg2">
                <a:lumMod val="25000"/>
              </a:schemeClr>
            </a:solidFill>
          </a:endParaRPr>
        </a:p>
      </dsp:txBody>
      <dsp:txXfrm>
        <a:off x="5449920" y="1230590"/>
        <a:ext cx="2950632" cy="649704"/>
      </dsp:txXfrm>
    </dsp:sp>
    <dsp:sp modelId="{6798BDC0-764C-46D2-BDBC-7D93F128D142}">
      <dsp:nvSpPr>
        <dsp:cNvPr id="0" name=""/>
        <dsp:cNvSpPr/>
      </dsp:nvSpPr>
      <dsp:spPr>
        <a:xfrm>
          <a:off x="6355034" y="2805565"/>
          <a:ext cx="1800001" cy="720000"/>
        </a:xfrm>
        <a:prstGeom prst="roundRect">
          <a:avLst/>
        </a:prstGeom>
        <a:solidFill>
          <a:schemeClr val="accent5">
            <a:hueOff val="-2100956"/>
            <a:satOff val="-2922"/>
            <a:lumOff val="-112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Sample Size</a:t>
          </a:r>
        </a:p>
      </dsp:txBody>
      <dsp:txXfrm>
        <a:off x="6390182"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1016003" y="4232819"/>
          <a:ext cx="2486753" cy="720000"/>
        </a:xfrm>
        <a:prstGeom prst="roundRect">
          <a:avLst/>
        </a:prstGeom>
        <a:solidFill>
          <a:schemeClr val="accent5">
            <a:hueOff val="-5252389"/>
            <a:satOff val="-7306"/>
            <a:lumOff val="-280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Data Exploration</a:t>
          </a:r>
          <a:endParaRPr lang="en-US" sz="2000" b="1" kern="1200" dirty="0">
            <a:solidFill>
              <a:schemeClr val="bg2">
                <a:lumMod val="25000"/>
              </a:schemeClr>
            </a:solidFill>
          </a:endParaRPr>
        </a:p>
      </dsp:txBody>
      <dsp:txXfrm>
        <a:off x="1051151" y="4267967"/>
        <a:ext cx="2416457" cy="649704"/>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Data Analysis</a:t>
          </a:r>
          <a:endParaRPr lang="en-US" sz="2000" b="1" kern="1200" dirty="0">
            <a:solidFill>
              <a:schemeClr val="bg2">
                <a:lumMod val="25000"/>
              </a:schemeClr>
            </a:solidFill>
          </a:endParaRP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Results</a:t>
          </a:r>
          <a:endParaRPr lang="en-US" sz="2000" b="1" kern="1200" dirty="0"/>
        </a:p>
      </dsp:txBody>
      <dsp:txXfrm>
        <a:off x="1342297" y="1195779"/>
        <a:ext cx="1729705" cy="649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CC0EA-A090-4605-881B-5251E1A40159}">
      <dsp:nvSpPr>
        <dsp:cNvPr id="0" name=""/>
        <dsp:cNvSpPr/>
      </dsp:nvSpPr>
      <dsp:spPr>
        <a:xfrm>
          <a:off x="0" y="3752535"/>
          <a:ext cx="11742775" cy="311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     Histological slides</a:t>
          </a:r>
          <a:endParaRPr lang="en-US" sz="1100" kern="1200" dirty="0"/>
        </a:p>
      </dsp:txBody>
      <dsp:txXfrm>
        <a:off x="0" y="3752535"/>
        <a:ext cx="3522832" cy="311344"/>
      </dsp:txXfrm>
    </dsp:sp>
    <dsp:sp modelId="{0ECEC4D2-A594-47C5-B600-D8594FFEA975}">
      <dsp:nvSpPr>
        <dsp:cNvPr id="0" name=""/>
        <dsp:cNvSpPr/>
      </dsp:nvSpPr>
      <dsp:spPr>
        <a:xfrm>
          <a:off x="0" y="3389301"/>
          <a:ext cx="11742775" cy="311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Mouse</a:t>
          </a:r>
          <a:endParaRPr lang="en-US" sz="1100" kern="1200" dirty="0"/>
        </a:p>
      </dsp:txBody>
      <dsp:txXfrm>
        <a:off x="0" y="3389301"/>
        <a:ext cx="3522832" cy="311344"/>
      </dsp:txXfrm>
    </dsp:sp>
    <dsp:sp modelId="{651F5C2E-EDC0-40F6-982F-22DF4F1F8F7A}">
      <dsp:nvSpPr>
        <dsp:cNvPr id="0" name=""/>
        <dsp:cNvSpPr/>
      </dsp:nvSpPr>
      <dsp:spPr>
        <a:xfrm>
          <a:off x="0" y="3026066"/>
          <a:ext cx="11742775" cy="311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Sex</a:t>
          </a:r>
          <a:endParaRPr lang="en-US" sz="1100" kern="1200" dirty="0"/>
        </a:p>
      </dsp:txBody>
      <dsp:txXfrm>
        <a:off x="0" y="3026066"/>
        <a:ext cx="3522832" cy="311344"/>
      </dsp:txXfrm>
    </dsp:sp>
    <dsp:sp modelId="{F7B48FF1-E582-4A68-977C-BB1891B4927B}">
      <dsp:nvSpPr>
        <dsp:cNvPr id="0" name=""/>
        <dsp:cNvSpPr/>
      </dsp:nvSpPr>
      <dsp:spPr>
        <a:xfrm>
          <a:off x="0" y="2662831"/>
          <a:ext cx="11742775" cy="311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Treatment</a:t>
          </a:r>
          <a:endParaRPr lang="en-US" sz="1100" kern="1200" dirty="0"/>
        </a:p>
      </dsp:txBody>
      <dsp:txXfrm>
        <a:off x="0" y="2662831"/>
        <a:ext cx="3522832" cy="311344"/>
      </dsp:txXfrm>
    </dsp:sp>
    <dsp:sp modelId="{AEAEB95A-B602-49F9-9D32-6F2BD3AA5304}">
      <dsp:nvSpPr>
        <dsp:cNvPr id="0" name=""/>
        <dsp:cNvSpPr/>
      </dsp:nvSpPr>
      <dsp:spPr>
        <a:xfrm>
          <a:off x="0" y="2299596"/>
          <a:ext cx="11742775" cy="3113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Experiment</a:t>
          </a:r>
          <a:endParaRPr lang="en-US" sz="1100" kern="1200" dirty="0"/>
        </a:p>
      </dsp:txBody>
      <dsp:txXfrm>
        <a:off x="0" y="2299596"/>
        <a:ext cx="3522832" cy="311344"/>
      </dsp:txXfrm>
    </dsp:sp>
    <dsp:sp modelId="{6057B3B5-20A1-4C0D-91AE-0A4B71CDB524}">
      <dsp:nvSpPr>
        <dsp:cNvPr id="0" name=""/>
        <dsp:cNvSpPr/>
      </dsp:nvSpPr>
      <dsp:spPr>
        <a:xfrm>
          <a:off x="7159727" y="2325542"/>
          <a:ext cx="1033078" cy="2594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Experiment 1</a:t>
          </a:r>
          <a:endParaRPr lang="en-US" sz="1000" kern="1200" dirty="0"/>
        </a:p>
      </dsp:txBody>
      <dsp:txXfrm>
        <a:off x="7167326" y="2333141"/>
        <a:ext cx="1017880" cy="244255"/>
      </dsp:txXfrm>
    </dsp:sp>
    <dsp:sp modelId="{E907FF1D-D776-49FC-BEC9-14E150708E78}">
      <dsp:nvSpPr>
        <dsp:cNvPr id="0" name=""/>
        <dsp:cNvSpPr/>
      </dsp:nvSpPr>
      <dsp:spPr>
        <a:xfrm>
          <a:off x="5565248" y="2584995"/>
          <a:ext cx="2111017" cy="103781"/>
        </a:xfrm>
        <a:custGeom>
          <a:avLst/>
          <a:gdLst/>
          <a:ahLst/>
          <a:cxnLst/>
          <a:rect l="0" t="0" r="0" b="0"/>
          <a:pathLst>
            <a:path>
              <a:moveTo>
                <a:pt x="2111017" y="0"/>
              </a:moveTo>
              <a:lnTo>
                <a:pt x="2111017" y="51890"/>
              </a:lnTo>
              <a:lnTo>
                <a:pt x="0" y="51890"/>
              </a:lnTo>
              <a:lnTo>
                <a:pt x="0" y="10378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6D883-85F4-49DC-A0A0-85F308772A9A}">
      <dsp:nvSpPr>
        <dsp:cNvPr id="0" name=""/>
        <dsp:cNvSpPr/>
      </dsp:nvSpPr>
      <dsp:spPr>
        <a:xfrm>
          <a:off x="5273667" y="2688777"/>
          <a:ext cx="583163" cy="259453"/>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Running</a:t>
          </a:r>
          <a:endParaRPr lang="en-US" sz="1000" kern="1200" dirty="0"/>
        </a:p>
      </dsp:txBody>
      <dsp:txXfrm>
        <a:off x="5281266" y="2696376"/>
        <a:ext cx="567965" cy="244255"/>
      </dsp:txXfrm>
    </dsp:sp>
    <dsp:sp modelId="{8FBD9FDD-1B11-40E6-8075-7AB2E3FCE5BF}">
      <dsp:nvSpPr>
        <dsp:cNvPr id="0" name=""/>
        <dsp:cNvSpPr/>
      </dsp:nvSpPr>
      <dsp:spPr>
        <a:xfrm>
          <a:off x="4479771" y="2948230"/>
          <a:ext cx="1085477" cy="103781"/>
        </a:xfrm>
        <a:custGeom>
          <a:avLst/>
          <a:gdLst/>
          <a:ahLst/>
          <a:cxnLst/>
          <a:rect l="0" t="0" r="0" b="0"/>
          <a:pathLst>
            <a:path>
              <a:moveTo>
                <a:pt x="1085477" y="0"/>
              </a:moveTo>
              <a:lnTo>
                <a:pt x="1085477" y="51890"/>
              </a:lnTo>
              <a:lnTo>
                <a:pt x="0" y="51890"/>
              </a:lnTo>
              <a:lnTo>
                <a:pt x="0" y="1037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85D55B-DEF3-4D4C-9280-7F347EFD1170}">
      <dsp:nvSpPr>
        <dsp:cNvPr id="0" name=""/>
        <dsp:cNvSpPr/>
      </dsp:nvSpPr>
      <dsp:spPr>
        <a:xfrm>
          <a:off x="4285181" y="3052011"/>
          <a:ext cx="389180" cy="2594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Male</a:t>
          </a:r>
          <a:endParaRPr lang="en-US" sz="1000" kern="1200" dirty="0"/>
        </a:p>
      </dsp:txBody>
      <dsp:txXfrm>
        <a:off x="4292780" y="3059610"/>
        <a:ext cx="373982" cy="244255"/>
      </dsp:txXfrm>
    </dsp:sp>
    <dsp:sp modelId="{8EC44B3D-1365-4E53-9C84-A849B6D89D97}">
      <dsp:nvSpPr>
        <dsp:cNvPr id="0" name=""/>
        <dsp:cNvSpPr/>
      </dsp:nvSpPr>
      <dsp:spPr>
        <a:xfrm>
          <a:off x="3973837" y="3311465"/>
          <a:ext cx="505934" cy="103781"/>
        </a:xfrm>
        <a:custGeom>
          <a:avLst/>
          <a:gdLst/>
          <a:ahLst/>
          <a:cxnLst/>
          <a:rect l="0" t="0" r="0" b="0"/>
          <a:pathLst>
            <a:path>
              <a:moveTo>
                <a:pt x="505934" y="0"/>
              </a:moveTo>
              <a:lnTo>
                <a:pt x="505934"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6176D8-D01A-41B4-8656-BB734DBAB91E}">
      <dsp:nvSpPr>
        <dsp:cNvPr id="0" name=""/>
        <dsp:cNvSpPr/>
      </dsp:nvSpPr>
      <dsp:spPr>
        <a:xfrm>
          <a:off x="3680860"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1 </a:t>
          </a:r>
          <a:endParaRPr lang="en-US" sz="1000" kern="1200" dirty="0"/>
        </a:p>
      </dsp:txBody>
      <dsp:txXfrm>
        <a:off x="3688368" y="3422754"/>
        <a:ext cx="570937" cy="241336"/>
      </dsp:txXfrm>
    </dsp:sp>
    <dsp:sp modelId="{9991468D-DF21-4369-8FF8-A3DFEFB1EEC3}">
      <dsp:nvSpPr>
        <dsp:cNvPr id="0" name=""/>
        <dsp:cNvSpPr/>
      </dsp:nvSpPr>
      <dsp:spPr>
        <a:xfrm>
          <a:off x="3720869"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B02CF-0F71-4FE3-885C-6BB57C8D5290}">
      <dsp:nvSpPr>
        <dsp:cNvPr id="0" name=""/>
        <dsp:cNvSpPr/>
      </dsp:nvSpPr>
      <dsp:spPr>
        <a:xfrm>
          <a:off x="3526279"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a:t>
          </a:r>
          <a:endParaRPr lang="en-US" sz="1000" kern="1200" dirty="0"/>
        </a:p>
      </dsp:txBody>
      <dsp:txXfrm>
        <a:off x="3533878" y="3782979"/>
        <a:ext cx="373982" cy="244255"/>
      </dsp:txXfrm>
    </dsp:sp>
    <dsp:sp modelId="{B15548FF-E654-4DF6-911B-0AE8F5E6F9AB}">
      <dsp:nvSpPr>
        <dsp:cNvPr id="0" name=""/>
        <dsp:cNvSpPr/>
      </dsp:nvSpPr>
      <dsp:spPr>
        <a:xfrm>
          <a:off x="3973837"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F25FD9-706A-40A8-A83B-13F2AF6F9CE3}">
      <dsp:nvSpPr>
        <dsp:cNvPr id="0" name=""/>
        <dsp:cNvSpPr/>
      </dsp:nvSpPr>
      <dsp:spPr>
        <a:xfrm>
          <a:off x="4032214"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S2</a:t>
          </a:r>
          <a:endParaRPr lang="en-US" sz="1000" kern="1200" dirty="0"/>
        </a:p>
      </dsp:txBody>
      <dsp:txXfrm>
        <a:off x="4039813" y="3782979"/>
        <a:ext cx="373982" cy="244255"/>
      </dsp:txXfrm>
    </dsp:sp>
    <dsp:sp modelId="{8E639B73-C95D-4DF8-808F-65776C5F5231}">
      <dsp:nvSpPr>
        <dsp:cNvPr id="0" name=""/>
        <dsp:cNvSpPr/>
      </dsp:nvSpPr>
      <dsp:spPr>
        <a:xfrm>
          <a:off x="4479771" y="3311465"/>
          <a:ext cx="505934" cy="103781"/>
        </a:xfrm>
        <a:custGeom>
          <a:avLst/>
          <a:gdLst/>
          <a:ahLst/>
          <a:cxnLst/>
          <a:rect l="0" t="0" r="0" b="0"/>
          <a:pathLst>
            <a:path>
              <a:moveTo>
                <a:pt x="0" y="0"/>
              </a:moveTo>
              <a:lnTo>
                <a:pt x="0" y="51890"/>
              </a:lnTo>
              <a:lnTo>
                <a:pt x="505934" y="51890"/>
              </a:lnTo>
              <a:lnTo>
                <a:pt x="505934"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E954C2-531C-4FEE-9E95-16A5F1DEE78F}">
      <dsp:nvSpPr>
        <dsp:cNvPr id="0" name=""/>
        <dsp:cNvSpPr/>
      </dsp:nvSpPr>
      <dsp:spPr>
        <a:xfrm>
          <a:off x="4692728"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2</a:t>
          </a:r>
          <a:endParaRPr lang="en-US" sz="1000" kern="1200" dirty="0"/>
        </a:p>
      </dsp:txBody>
      <dsp:txXfrm>
        <a:off x="4700236" y="3422754"/>
        <a:ext cx="570937" cy="241336"/>
      </dsp:txXfrm>
    </dsp:sp>
    <dsp:sp modelId="{7AC35F41-319F-43A5-B06C-17DAA04303E5}">
      <dsp:nvSpPr>
        <dsp:cNvPr id="0" name=""/>
        <dsp:cNvSpPr/>
      </dsp:nvSpPr>
      <dsp:spPr>
        <a:xfrm>
          <a:off x="4732738"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C2EE1-1175-45E9-885A-90F66DEE3D6B}">
      <dsp:nvSpPr>
        <dsp:cNvPr id="0" name=""/>
        <dsp:cNvSpPr/>
      </dsp:nvSpPr>
      <dsp:spPr>
        <a:xfrm>
          <a:off x="4538148"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S3</a:t>
          </a:r>
          <a:endParaRPr lang="en-US" sz="1000" kern="1200" dirty="0"/>
        </a:p>
      </dsp:txBody>
      <dsp:txXfrm>
        <a:off x="4545747" y="3782979"/>
        <a:ext cx="373982" cy="244255"/>
      </dsp:txXfrm>
    </dsp:sp>
    <dsp:sp modelId="{090EEEA6-5BFA-43E9-8D10-417B34BFBE82}">
      <dsp:nvSpPr>
        <dsp:cNvPr id="0" name=""/>
        <dsp:cNvSpPr/>
      </dsp:nvSpPr>
      <dsp:spPr>
        <a:xfrm>
          <a:off x="4985705"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C5468-B842-475A-A54A-B5EAA1EA5F43}">
      <dsp:nvSpPr>
        <dsp:cNvPr id="0" name=""/>
        <dsp:cNvSpPr/>
      </dsp:nvSpPr>
      <dsp:spPr>
        <a:xfrm>
          <a:off x="5044082"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S4</a:t>
          </a:r>
          <a:endParaRPr lang="en-US" sz="1000" kern="1200" dirty="0"/>
        </a:p>
      </dsp:txBody>
      <dsp:txXfrm>
        <a:off x="5051681" y="3782979"/>
        <a:ext cx="373982" cy="244255"/>
      </dsp:txXfrm>
    </dsp:sp>
    <dsp:sp modelId="{47B1AB3E-F6E6-4CE5-9191-0092683E10DF}">
      <dsp:nvSpPr>
        <dsp:cNvPr id="0" name=""/>
        <dsp:cNvSpPr/>
      </dsp:nvSpPr>
      <dsp:spPr>
        <a:xfrm>
          <a:off x="5565248" y="2948230"/>
          <a:ext cx="938258" cy="103781"/>
        </a:xfrm>
        <a:custGeom>
          <a:avLst/>
          <a:gdLst/>
          <a:ahLst/>
          <a:cxnLst/>
          <a:rect l="0" t="0" r="0" b="0"/>
          <a:pathLst>
            <a:path>
              <a:moveTo>
                <a:pt x="0" y="0"/>
              </a:moveTo>
              <a:lnTo>
                <a:pt x="0" y="51890"/>
              </a:lnTo>
              <a:lnTo>
                <a:pt x="938258" y="51890"/>
              </a:lnTo>
              <a:lnTo>
                <a:pt x="938258" y="1037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536690-B0F3-4382-A6C2-A916941B55AF}">
      <dsp:nvSpPr>
        <dsp:cNvPr id="0" name=""/>
        <dsp:cNvSpPr/>
      </dsp:nvSpPr>
      <dsp:spPr>
        <a:xfrm>
          <a:off x="6161698" y="3052011"/>
          <a:ext cx="683618" cy="2594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Female</a:t>
          </a:r>
          <a:endParaRPr lang="en-US" sz="1000" kern="1200" dirty="0"/>
        </a:p>
      </dsp:txBody>
      <dsp:txXfrm>
        <a:off x="6169297" y="3059610"/>
        <a:ext cx="668420" cy="244255"/>
      </dsp:txXfrm>
    </dsp:sp>
    <dsp:sp modelId="{6BBD1F1A-9490-4C69-A8DD-0F988230A062}">
      <dsp:nvSpPr>
        <dsp:cNvPr id="0" name=""/>
        <dsp:cNvSpPr/>
      </dsp:nvSpPr>
      <dsp:spPr>
        <a:xfrm>
          <a:off x="5997573" y="3311465"/>
          <a:ext cx="505934" cy="103781"/>
        </a:xfrm>
        <a:custGeom>
          <a:avLst/>
          <a:gdLst/>
          <a:ahLst/>
          <a:cxnLst/>
          <a:rect l="0" t="0" r="0" b="0"/>
          <a:pathLst>
            <a:path>
              <a:moveTo>
                <a:pt x="505934" y="0"/>
              </a:moveTo>
              <a:lnTo>
                <a:pt x="505934"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DA323F-1743-459E-9BC3-6DC168A2E45D}">
      <dsp:nvSpPr>
        <dsp:cNvPr id="0" name=""/>
        <dsp:cNvSpPr/>
      </dsp:nvSpPr>
      <dsp:spPr>
        <a:xfrm>
          <a:off x="5704596"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3</a:t>
          </a:r>
          <a:endParaRPr lang="en-US" sz="1000" kern="1200" dirty="0"/>
        </a:p>
      </dsp:txBody>
      <dsp:txXfrm>
        <a:off x="5712104" y="3422754"/>
        <a:ext cx="570937" cy="241336"/>
      </dsp:txXfrm>
    </dsp:sp>
    <dsp:sp modelId="{D196AEA3-7368-4DE3-AE10-2087C1B5A173}">
      <dsp:nvSpPr>
        <dsp:cNvPr id="0" name=""/>
        <dsp:cNvSpPr/>
      </dsp:nvSpPr>
      <dsp:spPr>
        <a:xfrm>
          <a:off x="5744606"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93FE61-F8CF-4DA3-9FF0-D61EE47CD63D}">
      <dsp:nvSpPr>
        <dsp:cNvPr id="0" name=""/>
        <dsp:cNvSpPr/>
      </dsp:nvSpPr>
      <dsp:spPr>
        <a:xfrm>
          <a:off x="5550016"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S5</a:t>
          </a:r>
          <a:endParaRPr lang="en-US" sz="1000" kern="1200" dirty="0"/>
        </a:p>
      </dsp:txBody>
      <dsp:txXfrm>
        <a:off x="5557615" y="3782979"/>
        <a:ext cx="373982" cy="244255"/>
      </dsp:txXfrm>
    </dsp:sp>
    <dsp:sp modelId="{DE649956-F06C-4339-B50E-3FBD56E1CFA2}">
      <dsp:nvSpPr>
        <dsp:cNvPr id="0" name=""/>
        <dsp:cNvSpPr/>
      </dsp:nvSpPr>
      <dsp:spPr>
        <a:xfrm>
          <a:off x="5997573"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0E511-32F3-4847-8686-6529919BD23E}">
      <dsp:nvSpPr>
        <dsp:cNvPr id="0" name=""/>
        <dsp:cNvSpPr/>
      </dsp:nvSpPr>
      <dsp:spPr>
        <a:xfrm>
          <a:off x="6055950"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S6</a:t>
          </a:r>
          <a:endParaRPr lang="en-US" sz="1000" kern="1200" dirty="0"/>
        </a:p>
      </dsp:txBody>
      <dsp:txXfrm>
        <a:off x="6063549" y="3782979"/>
        <a:ext cx="373982" cy="244255"/>
      </dsp:txXfrm>
    </dsp:sp>
    <dsp:sp modelId="{22E0C635-66B9-47D2-9194-9B3B6438B0BE}">
      <dsp:nvSpPr>
        <dsp:cNvPr id="0" name=""/>
        <dsp:cNvSpPr/>
      </dsp:nvSpPr>
      <dsp:spPr>
        <a:xfrm>
          <a:off x="6503507" y="3311465"/>
          <a:ext cx="505934" cy="103781"/>
        </a:xfrm>
        <a:custGeom>
          <a:avLst/>
          <a:gdLst/>
          <a:ahLst/>
          <a:cxnLst/>
          <a:rect l="0" t="0" r="0" b="0"/>
          <a:pathLst>
            <a:path>
              <a:moveTo>
                <a:pt x="0" y="0"/>
              </a:moveTo>
              <a:lnTo>
                <a:pt x="0" y="51890"/>
              </a:lnTo>
              <a:lnTo>
                <a:pt x="505934" y="51890"/>
              </a:lnTo>
              <a:lnTo>
                <a:pt x="505934"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86D7B2-A5F7-468C-99A0-D7B706F6D6AE}">
      <dsp:nvSpPr>
        <dsp:cNvPr id="0" name=""/>
        <dsp:cNvSpPr/>
      </dsp:nvSpPr>
      <dsp:spPr>
        <a:xfrm>
          <a:off x="6716465"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4</a:t>
          </a:r>
          <a:endParaRPr lang="en-US" sz="1000" kern="1200" dirty="0"/>
        </a:p>
      </dsp:txBody>
      <dsp:txXfrm>
        <a:off x="6723973" y="3422754"/>
        <a:ext cx="570937" cy="241336"/>
      </dsp:txXfrm>
    </dsp:sp>
    <dsp:sp modelId="{56180E87-72BF-4543-BF5E-316F0E2F0094}">
      <dsp:nvSpPr>
        <dsp:cNvPr id="0" name=""/>
        <dsp:cNvSpPr/>
      </dsp:nvSpPr>
      <dsp:spPr>
        <a:xfrm>
          <a:off x="6756474"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FFCC78-A7BC-4126-9271-07F750483334}">
      <dsp:nvSpPr>
        <dsp:cNvPr id="0" name=""/>
        <dsp:cNvSpPr/>
      </dsp:nvSpPr>
      <dsp:spPr>
        <a:xfrm>
          <a:off x="6561884"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S7</a:t>
          </a:r>
          <a:endParaRPr lang="en-US" sz="1000" kern="1200" dirty="0"/>
        </a:p>
      </dsp:txBody>
      <dsp:txXfrm>
        <a:off x="6569483" y="3782979"/>
        <a:ext cx="373982" cy="244255"/>
      </dsp:txXfrm>
    </dsp:sp>
    <dsp:sp modelId="{1D0E5CE5-72C7-4FC6-B771-DEA7F971D64C}">
      <dsp:nvSpPr>
        <dsp:cNvPr id="0" name=""/>
        <dsp:cNvSpPr/>
      </dsp:nvSpPr>
      <dsp:spPr>
        <a:xfrm>
          <a:off x="7009441"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A506C-B602-44CF-8735-A427724DAFA2}">
      <dsp:nvSpPr>
        <dsp:cNvPr id="0" name=""/>
        <dsp:cNvSpPr/>
      </dsp:nvSpPr>
      <dsp:spPr>
        <a:xfrm>
          <a:off x="7067818"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S8</a:t>
          </a:r>
          <a:endParaRPr lang="en-US" sz="1000" kern="1200" dirty="0"/>
        </a:p>
      </dsp:txBody>
      <dsp:txXfrm>
        <a:off x="7075417" y="3782979"/>
        <a:ext cx="373982" cy="244255"/>
      </dsp:txXfrm>
    </dsp:sp>
    <dsp:sp modelId="{0C1D6981-92C4-4669-B1C0-2FAD7656AA9E}">
      <dsp:nvSpPr>
        <dsp:cNvPr id="0" name=""/>
        <dsp:cNvSpPr/>
      </dsp:nvSpPr>
      <dsp:spPr>
        <a:xfrm>
          <a:off x="7676266" y="2584995"/>
          <a:ext cx="1924176" cy="103781"/>
        </a:xfrm>
        <a:custGeom>
          <a:avLst/>
          <a:gdLst/>
          <a:ahLst/>
          <a:cxnLst/>
          <a:rect l="0" t="0" r="0" b="0"/>
          <a:pathLst>
            <a:path>
              <a:moveTo>
                <a:pt x="0" y="0"/>
              </a:moveTo>
              <a:lnTo>
                <a:pt x="0" y="51890"/>
              </a:lnTo>
              <a:lnTo>
                <a:pt x="1924176" y="51890"/>
              </a:lnTo>
              <a:lnTo>
                <a:pt x="1924176" y="10378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F71626-9CD2-41CA-890C-A82701824860}">
      <dsp:nvSpPr>
        <dsp:cNvPr id="0" name=""/>
        <dsp:cNvSpPr/>
      </dsp:nvSpPr>
      <dsp:spPr>
        <a:xfrm>
          <a:off x="9122020" y="2688777"/>
          <a:ext cx="956845" cy="259453"/>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Not running</a:t>
          </a:r>
          <a:endParaRPr lang="en-US" sz="1000" kern="1200" dirty="0"/>
        </a:p>
      </dsp:txBody>
      <dsp:txXfrm>
        <a:off x="9129619" y="2696376"/>
        <a:ext cx="941647" cy="244255"/>
      </dsp:txXfrm>
    </dsp:sp>
    <dsp:sp modelId="{40177D02-1F82-4350-A839-EF38460C4E00}">
      <dsp:nvSpPr>
        <dsp:cNvPr id="0" name=""/>
        <dsp:cNvSpPr/>
      </dsp:nvSpPr>
      <dsp:spPr>
        <a:xfrm>
          <a:off x="8527244" y="2948230"/>
          <a:ext cx="1073199" cy="103781"/>
        </a:xfrm>
        <a:custGeom>
          <a:avLst/>
          <a:gdLst/>
          <a:ahLst/>
          <a:cxnLst/>
          <a:rect l="0" t="0" r="0" b="0"/>
          <a:pathLst>
            <a:path>
              <a:moveTo>
                <a:pt x="1073199" y="0"/>
              </a:moveTo>
              <a:lnTo>
                <a:pt x="1073199" y="51890"/>
              </a:lnTo>
              <a:lnTo>
                <a:pt x="0" y="51890"/>
              </a:lnTo>
              <a:lnTo>
                <a:pt x="0" y="1037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FC4404-7AD6-425D-933D-07BA5EE82C40}">
      <dsp:nvSpPr>
        <dsp:cNvPr id="0" name=""/>
        <dsp:cNvSpPr/>
      </dsp:nvSpPr>
      <dsp:spPr>
        <a:xfrm>
          <a:off x="8332654" y="3052011"/>
          <a:ext cx="389180" cy="2594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Male</a:t>
          </a:r>
          <a:endParaRPr lang="en-US" sz="1000" kern="1200" dirty="0"/>
        </a:p>
      </dsp:txBody>
      <dsp:txXfrm>
        <a:off x="8340253" y="3059610"/>
        <a:ext cx="373982" cy="244255"/>
      </dsp:txXfrm>
    </dsp:sp>
    <dsp:sp modelId="{8CF8B76C-6461-425F-B6EA-DF67B69D8564}">
      <dsp:nvSpPr>
        <dsp:cNvPr id="0" name=""/>
        <dsp:cNvSpPr/>
      </dsp:nvSpPr>
      <dsp:spPr>
        <a:xfrm>
          <a:off x="8021310" y="3311465"/>
          <a:ext cx="505934" cy="103781"/>
        </a:xfrm>
        <a:custGeom>
          <a:avLst/>
          <a:gdLst/>
          <a:ahLst/>
          <a:cxnLst/>
          <a:rect l="0" t="0" r="0" b="0"/>
          <a:pathLst>
            <a:path>
              <a:moveTo>
                <a:pt x="505934" y="0"/>
              </a:moveTo>
              <a:lnTo>
                <a:pt x="505934"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8ECAE0-9420-42C4-AFD5-E3811FDB6EF3}">
      <dsp:nvSpPr>
        <dsp:cNvPr id="0" name=""/>
        <dsp:cNvSpPr/>
      </dsp:nvSpPr>
      <dsp:spPr>
        <a:xfrm>
          <a:off x="7728333"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5</a:t>
          </a:r>
          <a:endParaRPr lang="en-US" sz="1000" kern="1200" dirty="0"/>
        </a:p>
      </dsp:txBody>
      <dsp:txXfrm>
        <a:off x="7735841" y="3422754"/>
        <a:ext cx="570937" cy="241336"/>
      </dsp:txXfrm>
    </dsp:sp>
    <dsp:sp modelId="{B56B455A-1F07-472F-81BE-C9F7F42409F7}">
      <dsp:nvSpPr>
        <dsp:cNvPr id="0" name=""/>
        <dsp:cNvSpPr/>
      </dsp:nvSpPr>
      <dsp:spPr>
        <a:xfrm>
          <a:off x="7768343"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682215-5866-4B9D-8B4E-BF634FF2FD2E}">
      <dsp:nvSpPr>
        <dsp:cNvPr id="0" name=""/>
        <dsp:cNvSpPr/>
      </dsp:nvSpPr>
      <dsp:spPr>
        <a:xfrm>
          <a:off x="7573753"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S9</a:t>
          </a:r>
          <a:endParaRPr lang="en-US" sz="1000" kern="1200" dirty="0"/>
        </a:p>
      </dsp:txBody>
      <dsp:txXfrm>
        <a:off x="7581352" y="3782979"/>
        <a:ext cx="373982" cy="244255"/>
      </dsp:txXfrm>
    </dsp:sp>
    <dsp:sp modelId="{4A56322A-E788-4F76-AB5D-753B2C1072F8}">
      <dsp:nvSpPr>
        <dsp:cNvPr id="0" name=""/>
        <dsp:cNvSpPr/>
      </dsp:nvSpPr>
      <dsp:spPr>
        <a:xfrm>
          <a:off x="8021310"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978EF-A0EC-4544-BFF6-D761B7E322F8}">
      <dsp:nvSpPr>
        <dsp:cNvPr id="0" name=""/>
        <dsp:cNvSpPr/>
      </dsp:nvSpPr>
      <dsp:spPr>
        <a:xfrm>
          <a:off x="8079687"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S10</a:t>
          </a:r>
          <a:endParaRPr lang="en-US" sz="1000" kern="1200" dirty="0"/>
        </a:p>
      </dsp:txBody>
      <dsp:txXfrm>
        <a:off x="8087286" y="3782979"/>
        <a:ext cx="373982" cy="244255"/>
      </dsp:txXfrm>
    </dsp:sp>
    <dsp:sp modelId="{36E2CA10-1C6C-42BB-B0CB-6F3808EA1394}">
      <dsp:nvSpPr>
        <dsp:cNvPr id="0" name=""/>
        <dsp:cNvSpPr/>
      </dsp:nvSpPr>
      <dsp:spPr>
        <a:xfrm>
          <a:off x="8527244" y="3311465"/>
          <a:ext cx="505934" cy="103781"/>
        </a:xfrm>
        <a:custGeom>
          <a:avLst/>
          <a:gdLst/>
          <a:ahLst/>
          <a:cxnLst/>
          <a:rect l="0" t="0" r="0" b="0"/>
          <a:pathLst>
            <a:path>
              <a:moveTo>
                <a:pt x="0" y="0"/>
              </a:moveTo>
              <a:lnTo>
                <a:pt x="0" y="51890"/>
              </a:lnTo>
              <a:lnTo>
                <a:pt x="505934" y="51890"/>
              </a:lnTo>
              <a:lnTo>
                <a:pt x="505934"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903656-4357-42EC-AA36-6601A5BFC446}">
      <dsp:nvSpPr>
        <dsp:cNvPr id="0" name=""/>
        <dsp:cNvSpPr/>
      </dsp:nvSpPr>
      <dsp:spPr>
        <a:xfrm>
          <a:off x="8740201"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6</a:t>
          </a:r>
          <a:endParaRPr lang="en-US" sz="1000" kern="1200" dirty="0"/>
        </a:p>
      </dsp:txBody>
      <dsp:txXfrm>
        <a:off x="8747709" y="3422754"/>
        <a:ext cx="570937" cy="241336"/>
      </dsp:txXfrm>
    </dsp:sp>
    <dsp:sp modelId="{6AB224BD-0DA4-4865-8A03-9DFB62EA7649}">
      <dsp:nvSpPr>
        <dsp:cNvPr id="0" name=""/>
        <dsp:cNvSpPr/>
      </dsp:nvSpPr>
      <dsp:spPr>
        <a:xfrm>
          <a:off x="8780211"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0AB77-0FEA-4CBF-B6E5-10B458EC3B57}">
      <dsp:nvSpPr>
        <dsp:cNvPr id="0" name=""/>
        <dsp:cNvSpPr/>
      </dsp:nvSpPr>
      <dsp:spPr>
        <a:xfrm>
          <a:off x="8585621"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S11</a:t>
          </a:r>
          <a:endParaRPr lang="en-US" sz="1000" kern="1200" dirty="0"/>
        </a:p>
      </dsp:txBody>
      <dsp:txXfrm>
        <a:off x="8593220" y="3782979"/>
        <a:ext cx="373982" cy="244255"/>
      </dsp:txXfrm>
    </dsp:sp>
    <dsp:sp modelId="{1758987C-8794-4D14-95F5-0692EE6998D2}">
      <dsp:nvSpPr>
        <dsp:cNvPr id="0" name=""/>
        <dsp:cNvSpPr/>
      </dsp:nvSpPr>
      <dsp:spPr>
        <a:xfrm>
          <a:off x="9033178"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481204-3BA3-4B4E-82EA-01B05DF0C898}">
      <dsp:nvSpPr>
        <dsp:cNvPr id="0" name=""/>
        <dsp:cNvSpPr/>
      </dsp:nvSpPr>
      <dsp:spPr>
        <a:xfrm>
          <a:off x="9091555"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S12</a:t>
          </a:r>
          <a:endParaRPr lang="en-US" sz="1000" kern="1200" dirty="0"/>
        </a:p>
      </dsp:txBody>
      <dsp:txXfrm>
        <a:off x="9099154" y="3782979"/>
        <a:ext cx="373982" cy="244255"/>
      </dsp:txXfrm>
    </dsp:sp>
    <dsp:sp modelId="{0403990C-4CA7-45EF-8D1A-62227C351284}">
      <dsp:nvSpPr>
        <dsp:cNvPr id="0" name=""/>
        <dsp:cNvSpPr/>
      </dsp:nvSpPr>
      <dsp:spPr>
        <a:xfrm>
          <a:off x="9600443" y="2948230"/>
          <a:ext cx="950537" cy="103781"/>
        </a:xfrm>
        <a:custGeom>
          <a:avLst/>
          <a:gdLst/>
          <a:ahLst/>
          <a:cxnLst/>
          <a:rect l="0" t="0" r="0" b="0"/>
          <a:pathLst>
            <a:path>
              <a:moveTo>
                <a:pt x="0" y="0"/>
              </a:moveTo>
              <a:lnTo>
                <a:pt x="0" y="51890"/>
              </a:lnTo>
              <a:lnTo>
                <a:pt x="950537" y="51890"/>
              </a:lnTo>
              <a:lnTo>
                <a:pt x="950537" y="1037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FA4013-5C1B-46C4-884D-BD3D60A65389}">
      <dsp:nvSpPr>
        <dsp:cNvPr id="0" name=""/>
        <dsp:cNvSpPr/>
      </dsp:nvSpPr>
      <dsp:spPr>
        <a:xfrm>
          <a:off x="10233728" y="3052011"/>
          <a:ext cx="634503" cy="2594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Female</a:t>
          </a:r>
          <a:endParaRPr lang="en-US" sz="1000" kern="1200" dirty="0"/>
        </a:p>
      </dsp:txBody>
      <dsp:txXfrm>
        <a:off x="10241327" y="3059610"/>
        <a:ext cx="619305" cy="244255"/>
      </dsp:txXfrm>
    </dsp:sp>
    <dsp:sp modelId="{E79E633F-E88A-48ED-9F90-AE4D13DBF810}">
      <dsp:nvSpPr>
        <dsp:cNvPr id="0" name=""/>
        <dsp:cNvSpPr/>
      </dsp:nvSpPr>
      <dsp:spPr>
        <a:xfrm>
          <a:off x="10045046" y="3311465"/>
          <a:ext cx="505934" cy="103781"/>
        </a:xfrm>
        <a:custGeom>
          <a:avLst/>
          <a:gdLst/>
          <a:ahLst/>
          <a:cxnLst/>
          <a:rect l="0" t="0" r="0" b="0"/>
          <a:pathLst>
            <a:path>
              <a:moveTo>
                <a:pt x="505934" y="0"/>
              </a:moveTo>
              <a:lnTo>
                <a:pt x="505934"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A4D823-928F-4364-AEA5-3D4197957E40}">
      <dsp:nvSpPr>
        <dsp:cNvPr id="0" name=""/>
        <dsp:cNvSpPr/>
      </dsp:nvSpPr>
      <dsp:spPr>
        <a:xfrm>
          <a:off x="9752069"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7</a:t>
          </a:r>
          <a:endParaRPr lang="en-US" sz="1000" kern="1200" dirty="0"/>
        </a:p>
      </dsp:txBody>
      <dsp:txXfrm>
        <a:off x="9759577" y="3422754"/>
        <a:ext cx="570937" cy="241336"/>
      </dsp:txXfrm>
    </dsp:sp>
    <dsp:sp modelId="{E315F88F-3949-4D80-A5FB-A07BAB1CFD68}">
      <dsp:nvSpPr>
        <dsp:cNvPr id="0" name=""/>
        <dsp:cNvSpPr/>
      </dsp:nvSpPr>
      <dsp:spPr>
        <a:xfrm>
          <a:off x="9792079"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6B6C2F-787E-48D9-BDE6-C61C18DB96CE}">
      <dsp:nvSpPr>
        <dsp:cNvPr id="0" name=""/>
        <dsp:cNvSpPr/>
      </dsp:nvSpPr>
      <dsp:spPr>
        <a:xfrm>
          <a:off x="9597489"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S13</a:t>
          </a:r>
          <a:endParaRPr lang="en-US" sz="1000" kern="1200" dirty="0"/>
        </a:p>
      </dsp:txBody>
      <dsp:txXfrm>
        <a:off x="9605088" y="3782979"/>
        <a:ext cx="373982" cy="244255"/>
      </dsp:txXfrm>
    </dsp:sp>
    <dsp:sp modelId="{72B0095A-5F15-425A-B071-3D6C2A8149E2}">
      <dsp:nvSpPr>
        <dsp:cNvPr id="0" name=""/>
        <dsp:cNvSpPr/>
      </dsp:nvSpPr>
      <dsp:spPr>
        <a:xfrm>
          <a:off x="10045046"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DB31CC-D7B5-43AF-97D6-A394E1E2CF5F}">
      <dsp:nvSpPr>
        <dsp:cNvPr id="0" name=""/>
        <dsp:cNvSpPr/>
      </dsp:nvSpPr>
      <dsp:spPr>
        <a:xfrm>
          <a:off x="10103423"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S14</a:t>
          </a:r>
          <a:endParaRPr lang="en-US" sz="1000" kern="1200" dirty="0"/>
        </a:p>
      </dsp:txBody>
      <dsp:txXfrm>
        <a:off x="10111022" y="3782979"/>
        <a:ext cx="373982" cy="244255"/>
      </dsp:txXfrm>
    </dsp:sp>
    <dsp:sp modelId="{8682C5A9-1497-4CCC-AFFE-3314DC96C7D5}">
      <dsp:nvSpPr>
        <dsp:cNvPr id="0" name=""/>
        <dsp:cNvSpPr/>
      </dsp:nvSpPr>
      <dsp:spPr>
        <a:xfrm>
          <a:off x="10550980" y="3311465"/>
          <a:ext cx="505934" cy="103781"/>
        </a:xfrm>
        <a:custGeom>
          <a:avLst/>
          <a:gdLst/>
          <a:ahLst/>
          <a:cxnLst/>
          <a:rect l="0" t="0" r="0" b="0"/>
          <a:pathLst>
            <a:path>
              <a:moveTo>
                <a:pt x="0" y="0"/>
              </a:moveTo>
              <a:lnTo>
                <a:pt x="0" y="51890"/>
              </a:lnTo>
              <a:lnTo>
                <a:pt x="505934" y="51890"/>
              </a:lnTo>
              <a:lnTo>
                <a:pt x="505934"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9B42D6-8D8B-45C2-AD8D-4C23569099D9}">
      <dsp:nvSpPr>
        <dsp:cNvPr id="0" name=""/>
        <dsp:cNvSpPr/>
      </dsp:nvSpPr>
      <dsp:spPr>
        <a:xfrm>
          <a:off x="10763938" y="3415246"/>
          <a:ext cx="585953" cy="256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Mouse 8</a:t>
          </a:r>
          <a:endParaRPr lang="en-US" sz="1000" kern="1200" dirty="0"/>
        </a:p>
      </dsp:txBody>
      <dsp:txXfrm>
        <a:off x="10771446" y="3422754"/>
        <a:ext cx="570937" cy="241336"/>
      </dsp:txXfrm>
    </dsp:sp>
    <dsp:sp modelId="{839CC078-B2E6-4F33-A88F-E3053B388B0F}">
      <dsp:nvSpPr>
        <dsp:cNvPr id="0" name=""/>
        <dsp:cNvSpPr/>
      </dsp:nvSpPr>
      <dsp:spPr>
        <a:xfrm>
          <a:off x="10803947" y="3671599"/>
          <a:ext cx="252967" cy="103781"/>
        </a:xfrm>
        <a:custGeom>
          <a:avLst/>
          <a:gdLst/>
          <a:ahLst/>
          <a:cxnLst/>
          <a:rect l="0" t="0" r="0" b="0"/>
          <a:pathLst>
            <a:path>
              <a:moveTo>
                <a:pt x="252967" y="0"/>
              </a:moveTo>
              <a:lnTo>
                <a:pt x="252967" y="51890"/>
              </a:lnTo>
              <a:lnTo>
                <a:pt x="0" y="51890"/>
              </a:lnTo>
              <a:lnTo>
                <a:pt x="0"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109206-295D-498A-9525-18DCC6D50D8F}">
      <dsp:nvSpPr>
        <dsp:cNvPr id="0" name=""/>
        <dsp:cNvSpPr/>
      </dsp:nvSpPr>
      <dsp:spPr>
        <a:xfrm>
          <a:off x="10609357"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S15</a:t>
          </a:r>
          <a:endParaRPr lang="en-US" sz="1000" kern="1200" dirty="0"/>
        </a:p>
      </dsp:txBody>
      <dsp:txXfrm>
        <a:off x="10616956" y="3782979"/>
        <a:ext cx="373982" cy="244255"/>
      </dsp:txXfrm>
    </dsp:sp>
    <dsp:sp modelId="{677FA095-4544-4ADA-8126-7E77920C413F}">
      <dsp:nvSpPr>
        <dsp:cNvPr id="0" name=""/>
        <dsp:cNvSpPr/>
      </dsp:nvSpPr>
      <dsp:spPr>
        <a:xfrm>
          <a:off x="11056914" y="3671599"/>
          <a:ext cx="252967" cy="103781"/>
        </a:xfrm>
        <a:custGeom>
          <a:avLst/>
          <a:gdLst/>
          <a:ahLst/>
          <a:cxnLst/>
          <a:rect l="0" t="0" r="0" b="0"/>
          <a:pathLst>
            <a:path>
              <a:moveTo>
                <a:pt x="0" y="0"/>
              </a:moveTo>
              <a:lnTo>
                <a:pt x="0" y="51890"/>
              </a:lnTo>
              <a:lnTo>
                <a:pt x="252967" y="51890"/>
              </a:lnTo>
              <a:lnTo>
                <a:pt x="252967" y="10378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3E3935-FEEE-4C75-8E79-B0D9322079C2}">
      <dsp:nvSpPr>
        <dsp:cNvPr id="0" name=""/>
        <dsp:cNvSpPr/>
      </dsp:nvSpPr>
      <dsp:spPr>
        <a:xfrm>
          <a:off x="11115291" y="3775380"/>
          <a:ext cx="389180" cy="259453"/>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S16</a:t>
          </a:r>
          <a:endParaRPr lang="en-US" sz="1000" kern="1200" dirty="0"/>
        </a:p>
      </dsp:txBody>
      <dsp:txXfrm>
        <a:off x="11122890" y="3782979"/>
        <a:ext cx="373982" cy="244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Question</a:t>
          </a:r>
          <a:endParaRPr lang="en-US" sz="2000" b="1" kern="1200" dirty="0"/>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chemeClr val="bg2">
            <a:lumMod val="90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lumMod val="65000"/>
                  <a:lumOff val="35000"/>
                </a:schemeClr>
              </a:solidFill>
            </a:rPr>
            <a:t>Experimental Design</a:t>
          </a:r>
          <a:endParaRPr lang="en-US" sz="2000" b="1" kern="1200" dirty="0">
            <a:solidFill>
              <a:schemeClr val="tx1">
                <a:lumMod val="65000"/>
                <a:lumOff val="35000"/>
              </a:schemeClr>
            </a:solidFill>
          </a:endParaRPr>
        </a:p>
      </dsp:txBody>
      <dsp:txXfrm>
        <a:off x="5449920" y="1230590"/>
        <a:ext cx="2950632" cy="649704"/>
      </dsp:txXfrm>
    </dsp:sp>
    <dsp:sp modelId="{6798BDC0-764C-46D2-BDBC-7D93F128D142}">
      <dsp:nvSpPr>
        <dsp:cNvPr id="0" name=""/>
        <dsp:cNvSpPr/>
      </dsp:nvSpPr>
      <dsp:spPr>
        <a:xfrm>
          <a:off x="6374289" y="2805565"/>
          <a:ext cx="1800001" cy="720000"/>
        </a:xfrm>
        <a:prstGeom prst="roundRect">
          <a:avLst/>
        </a:prstGeom>
        <a:solidFill>
          <a:schemeClr val="accent5">
            <a:hueOff val="-2100956"/>
            <a:satOff val="-2922"/>
            <a:lumOff val="-1121"/>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Sample Size</a:t>
          </a:r>
        </a:p>
      </dsp:txBody>
      <dsp:txXfrm>
        <a:off x="6409437"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1016003" y="4232819"/>
          <a:ext cx="2486753" cy="720000"/>
        </a:xfrm>
        <a:prstGeom prst="roundRect">
          <a:avLst/>
        </a:prstGeom>
        <a:solidFill>
          <a:schemeClr val="accent5">
            <a:hueOff val="-5252389"/>
            <a:satOff val="-7306"/>
            <a:lumOff val="-2801"/>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Data Exploration</a:t>
          </a:r>
          <a:endParaRPr lang="en-US" sz="2000" b="1" kern="1200" dirty="0">
            <a:solidFill>
              <a:schemeClr val="bg2">
                <a:lumMod val="25000"/>
              </a:schemeClr>
            </a:solidFill>
          </a:endParaRPr>
        </a:p>
      </dsp:txBody>
      <dsp:txXfrm>
        <a:off x="1051151" y="4267967"/>
        <a:ext cx="2416457" cy="649704"/>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lumMod val="25000"/>
                </a:schemeClr>
              </a:solidFill>
            </a:rPr>
            <a:t>Data Analysis</a:t>
          </a:r>
          <a:endParaRPr lang="en-US" sz="2000" b="1" kern="1200" dirty="0">
            <a:solidFill>
              <a:schemeClr val="bg2">
                <a:lumMod val="25000"/>
              </a:schemeClr>
            </a:solidFill>
          </a:endParaRP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Results</a:t>
          </a:r>
          <a:endParaRPr lang="en-US" sz="2000" b="1" kern="1200" dirty="0"/>
        </a:p>
      </dsp:txBody>
      <dsp:txXfrm>
        <a:off x="1342297" y="1195779"/>
        <a:ext cx="1729705" cy="649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2A854-D4CA-4973-B774-31841C32385A}">
      <dsp:nvSpPr>
        <dsp:cNvPr id="0" name=""/>
        <dsp:cNvSpPr/>
      </dsp:nvSpPr>
      <dsp:spPr>
        <a:xfrm>
          <a:off x="1304903" y="-9651"/>
          <a:ext cx="6350484" cy="6350484"/>
        </a:xfrm>
        <a:prstGeom prst="circularArrow">
          <a:avLst>
            <a:gd name="adj1" fmla="val 5544"/>
            <a:gd name="adj2" fmla="val 330680"/>
            <a:gd name="adj3" fmla="val 14641304"/>
            <a:gd name="adj4" fmla="val 1687874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D37AD-7573-4E5A-92F1-E012FAFAF089}">
      <dsp:nvSpPr>
        <dsp:cNvPr id="0" name=""/>
        <dsp:cNvSpPr/>
      </dsp:nvSpPr>
      <dsp:spPr>
        <a:xfrm>
          <a:off x="3666193" y="97469"/>
          <a:ext cx="1800001" cy="720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Question</a:t>
          </a:r>
          <a:endParaRPr lang="en-US" sz="2000" b="1" kern="1200" dirty="0"/>
        </a:p>
      </dsp:txBody>
      <dsp:txXfrm>
        <a:off x="3701341" y="132617"/>
        <a:ext cx="1729705" cy="649704"/>
      </dsp:txXfrm>
    </dsp:sp>
    <dsp:sp modelId="{F3CC26CA-B6F7-46F0-8B6C-FA83EC14FB5F}">
      <dsp:nvSpPr>
        <dsp:cNvPr id="0" name=""/>
        <dsp:cNvSpPr/>
      </dsp:nvSpPr>
      <dsp:spPr>
        <a:xfrm>
          <a:off x="5414772" y="1195442"/>
          <a:ext cx="3020928"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lumMod val="65000"/>
                  <a:lumOff val="35000"/>
                </a:schemeClr>
              </a:solidFill>
            </a:rPr>
            <a:t>Experimental Design</a:t>
          </a:r>
          <a:endParaRPr lang="en-US" sz="2000" b="1" kern="1200" dirty="0">
            <a:solidFill>
              <a:schemeClr val="tx1">
                <a:lumMod val="65000"/>
                <a:lumOff val="35000"/>
              </a:schemeClr>
            </a:solidFill>
          </a:endParaRPr>
        </a:p>
      </dsp:txBody>
      <dsp:txXfrm>
        <a:off x="5449920" y="1230590"/>
        <a:ext cx="2950632" cy="649704"/>
      </dsp:txXfrm>
    </dsp:sp>
    <dsp:sp modelId="{6798BDC0-764C-46D2-BDBC-7D93F128D142}">
      <dsp:nvSpPr>
        <dsp:cNvPr id="0" name=""/>
        <dsp:cNvSpPr/>
      </dsp:nvSpPr>
      <dsp:spPr>
        <a:xfrm>
          <a:off x="6374289" y="2805565"/>
          <a:ext cx="1800001" cy="720000"/>
        </a:xfrm>
        <a:prstGeom prst="roundRect">
          <a:avLst/>
        </a:prstGeom>
        <a:solidFill>
          <a:schemeClr val="bg2">
            <a:lumMod val="7500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lumMod val="65000"/>
                  <a:lumOff val="35000"/>
                </a:schemeClr>
              </a:solidFill>
            </a:rPr>
            <a:t>Sample Size</a:t>
          </a:r>
        </a:p>
      </dsp:txBody>
      <dsp:txXfrm>
        <a:off x="6409437" y="2840713"/>
        <a:ext cx="1729705" cy="649704"/>
      </dsp:txXfrm>
    </dsp:sp>
    <dsp:sp modelId="{9E7F821B-FB82-4BF9-95B8-7EDE6B0A5EFC}">
      <dsp:nvSpPr>
        <dsp:cNvPr id="0" name=""/>
        <dsp:cNvSpPr/>
      </dsp:nvSpPr>
      <dsp:spPr>
        <a:xfrm>
          <a:off x="5894631" y="4224077"/>
          <a:ext cx="1800001" cy="720000"/>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Experiment</a:t>
          </a:r>
          <a:endParaRPr lang="en-US" sz="2000" b="1" kern="1200" dirty="0"/>
        </a:p>
      </dsp:txBody>
      <dsp:txXfrm>
        <a:off x="5929779" y="4259225"/>
        <a:ext cx="1729705" cy="649704"/>
      </dsp:txXfrm>
    </dsp:sp>
    <dsp:sp modelId="{7358AC7A-E5E5-4D88-92C8-E9E1CB0C77DC}">
      <dsp:nvSpPr>
        <dsp:cNvPr id="0" name=""/>
        <dsp:cNvSpPr/>
      </dsp:nvSpPr>
      <dsp:spPr>
        <a:xfrm>
          <a:off x="3079931" y="5513660"/>
          <a:ext cx="2972525" cy="720000"/>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t>Data Collection/Storage</a:t>
          </a:r>
          <a:endParaRPr lang="en-US" sz="2000" b="1" kern="1200" dirty="0"/>
        </a:p>
      </dsp:txBody>
      <dsp:txXfrm>
        <a:off x="3115079" y="5548808"/>
        <a:ext cx="2902229" cy="649704"/>
      </dsp:txXfrm>
    </dsp:sp>
    <dsp:sp modelId="{969DB06A-236A-4DAF-956A-3AC571125ABE}">
      <dsp:nvSpPr>
        <dsp:cNvPr id="0" name=""/>
        <dsp:cNvSpPr/>
      </dsp:nvSpPr>
      <dsp:spPr>
        <a:xfrm>
          <a:off x="1016003" y="4232819"/>
          <a:ext cx="2486753" cy="720000"/>
        </a:xfrm>
        <a:prstGeom prst="roundRect">
          <a:avLst/>
        </a:prstGeom>
        <a:solidFill>
          <a:schemeClr val="accent5">
            <a:hueOff val="-5252389"/>
            <a:satOff val="-7306"/>
            <a:lumOff val="-2801"/>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Data Exploration</a:t>
          </a:r>
          <a:endParaRPr lang="en-US" sz="2000" b="1" kern="1200" dirty="0">
            <a:solidFill>
              <a:schemeClr val="tx1"/>
            </a:solidFill>
          </a:endParaRPr>
        </a:p>
      </dsp:txBody>
      <dsp:txXfrm>
        <a:off x="1051151" y="4267967"/>
        <a:ext cx="2416457" cy="649704"/>
      </dsp:txXfrm>
    </dsp:sp>
    <dsp:sp modelId="{D81E7D49-15B7-4354-A176-5A59A9D4BDE5}">
      <dsp:nvSpPr>
        <dsp:cNvPr id="0" name=""/>
        <dsp:cNvSpPr/>
      </dsp:nvSpPr>
      <dsp:spPr>
        <a:xfrm>
          <a:off x="762825" y="2666268"/>
          <a:ext cx="1800001" cy="720000"/>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Data Analysis</a:t>
          </a:r>
          <a:endParaRPr lang="en-US" sz="2000" b="1" kern="1200" dirty="0">
            <a:solidFill>
              <a:schemeClr val="tx1"/>
            </a:solidFill>
          </a:endParaRPr>
        </a:p>
      </dsp:txBody>
      <dsp:txXfrm>
        <a:off x="797973" y="2701416"/>
        <a:ext cx="1729705" cy="649704"/>
      </dsp:txXfrm>
    </dsp:sp>
    <dsp:sp modelId="{4C8247C1-1A59-4D0D-9D6B-87F54BB8A0F6}">
      <dsp:nvSpPr>
        <dsp:cNvPr id="0" name=""/>
        <dsp:cNvSpPr/>
      </dsp:nvSpPr>
      <dsp:spPr>
        <a:xfrm>
          <a:off x="1307149" y="1160631"/>
          <a:ext cx="1800001" cy="7200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Results</a:t>
          </a:r>
          <a:endParaRPr lang="en-US" sz="2000" b="1" kern="1200" dirty="0"/>
        </a:p>
      </dsp:txBody>
      <dsp:txXfrm>
        <a:off x="1342297" y="1195779"/>
        <a:ext cx="1729705" cy="64970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image" Target="../media/image160.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image" Target="../media/image16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image" Target="../media/image18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image" Target="../media/image221.emf"/><Relationship Id="rId4" Type="http://schemas.openxmlformats.org/officeDocument/2006/relationships/image" Target="../media/image2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38.emf"/><Relationship Id="rId1" Type="http://schemas.openxmlformats.org/officeDocument/2006/relationships/image" Target="../media/image237.emf"/><Relationship Id="rId4" Type="http://schemas.openxmlformats.org/officeDocument/2006/relationships/image" Target="../media/image22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44.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image" Target="../media/image26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6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image" Target="../media/image126.emf"/><Relationship Id="rId4"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910F3316-6AB3-44E5-AECB-A80683608652}" type="datetimeFigureOut">
              <a:rPr lang="en-GB" smtClean="0"/>
              <a:t>21/11/2019</a:t>
            </a:fld>
            <a:endParaRPr lang="en-GB"/>
          </a:p>
        </p:txBody>
      </p:sp>
      <p:sp>
        <p:nvSpPr>
          <p:cNvPr id="4" name="Footer Placehold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214ED400-8DC8-47E9-816E-8A6C5AA813F6}" type="slidenum">
              <a:rPr lang="en-GB" smtClean="0"/>
              <a:t>‹#›</a:t>
            </a:fld>
            <a:endParaRPr lang="en-GB"/>
          </a:p>
        </p:txBody>
      </p:sp>
    </p:spTree>
    <p:extLst>
      <p:ext uri="{BB962C8B-B14F-4D97-AF65-F5344CB8AC3E}">
        <p14:creationId xmlns:p14="http://schemas.microsoft.com/office/powerpoint/2010/main" val="221388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1696" y="0"/>
            <a:ext cx="4302625" cy="340265"/>
          </a:xfrm>
          <a:prstGeom prst="rect">
            <a:avLst/>
          </a:prstGeom>
        </p:spPr>
        <p:txBody>
          <a:bodyPr vert="horz" lIns="91440" tIns="45720" rIns="91440" bIns="45720" rtlCol="0"/>
          <a:lstStyle>
            <a:lvl1pPr algn="r">
              <a:defRPr sz="1200"/>
            </a:lvl1pPr>
          </a:lstStyle>
          <a:p>
            <a:fld id="{7512BB75-AE08-46EE-B088-45CB4E3AC30D}" type="datetimeFigureOut">
              <a:rPr lang="en-GB" smtClean="0"/>
              <a:t>21/11/2019</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201" y="3271103"/>
            <a:ext cx="7942238" cy="267645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7410"/>
            <a:ext cx="4302625" cy="34026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1696" y="6457410"/>
            <a:ext cx="4302625" cy="340265"/>
          </a:xfrm>
          <a:prstGeom prst="rect">
            <a:avLst/>
          </a:prstGeom>
        </p:spPr>
        <p:txBody>
          <a:bodyPr vert="horz" lIns="91440" tIns="45720" rIns="91440" bIns="45720" rtlCol="0" anchor="b"/>
          <a:lstStyle>
            <a:lvl1pPr algn="r">
              <a:defRPr sz="1200"/>
            </a:lvl1pPr>
          </a:lstStyle>
          <a:p>
            <a:fld id="{E075F617-42AD-46A9-8B55-C3DAD1A3B219}" type="slidenum">
              <a:rPr lang="en-GB" smtClean="0"/>
              <a:t>‹#›</a:t>
            </a:fld>
            <a:endParaRPr lang="en-GB"/>
          </a:p>
        </p:txBody>
      </p:sp>
    </p:spTree>
    <p:extLst>
      <p:ext uri="{BB962C8B-B14F-4D97-AF65-F5344CB8AC3E}">
        <p14:creationId xmlns:p14="http://schemas.microsoft.com/office/powerpoint/2010/main" val="346552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Research_design" TargetMode="External"/><Relationship Id="rId7" Type="http://schemas.openxmlformats.org/officeDocument/2006/relationships/hyperlink" Target="https://en.wikipedia.org/wiki/Cross-sequential_study#cite_note-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Cross-sectional_study" TargetMode="External"/><Relationship Id="rId5" Type="http://schemas.openxmlformats.org/officeDocument/2006/relationships/hyperlink" Target="https://en.wikipedia.org/wiki/Longitudinal_study" TargetMode="External"/><Relationship Id="rId4" Type="http://schemas.openxmlformats.org/officeDocument/2006/relationships/hyperlink" Target="https://en.wikipedia.org/wiki/Researc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Basics</a:t>
            </a:r>
            <a:r>
              <a:rPr lang="en-GB" baseline="0" dirty="0" smtClean="0"/>
              <a:t> necessary for what </a:t>
            </a:r>
            <a:r>
              <a:rPr lang="en-GB" baseline="0" dirty="0" err="1" smtClean="0"/>
              <a:t>simon</a:t>
            </a:r>
            <a:r>
              <a:rPr lang="en-GB" baseline="0" dirty="0" smtClean="0"/>
              <a:t> will talk about: when things go wrong, what to look for, what questions to 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Key basic principles necessary to check the results</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Uncool things to do cool science</a:t>
            </a:r>
          </a:p>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a:t>
            </a:fld>
            <a:endParaRPr lang="en-GB"/>
          </a:p>
        </p:txBody>
      </p:sp>
    </p:spTree>
    <p:extLst>
      <p:ext uri="{BB962C8B-B14F-4D97-AF65-F5344CB8AC3E}">
        <p14:creationId xmlns:p14="http://schemas.microsoft.com/office/powerpoint/2010/main" val="316408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dirty="0" smtClean="0"/>
              <a:t>Crossover: </a:t>
            </a:r>
            <a:r>
              <a:rPr lang="en-US" dirty="0" smtClean="0"/>
              <a:t>A </a:t>
            </a:r>
            <a:r>
              <a:rPr lang="en-US" b="1" dirty="0" smtClean="0"/>
              <a:t>crossover design</a:t>
            </a:r>
            <a:r>
              <a:rPr lang="en-US" dirty="0" smtClean="0"/>
              <a:t> is a repeated measurements </a:t>
            </a:r>
            <a:r>
              <a:rPr lang="en-US" b="1" dirty="0" smtClean="0"/>
              <a:t>design</a:t>
            </a:r>
            <a:r>
              <a:rPr lang="en-US" dirty="0" smtClean="0"/>
              <a:t> such that each experimental unit (patient) receives different treatments during the different time periods</a:t>
            </a:r>
          </a:p>
          <a:p>
            <a:r>
              <a:rPr lang="en-US" b="1" dirty="0" smtClean="0"/>
              <a:t>Incomplete</a:t>
            </a:r>
            <a:r>
              <a:rPr lang="en-US" b="1" baseline="0" dirty="0" smtClean="0"/>
              <a:t> design</a:t>
            </a:r>
            <a:r>
              <a:rPr lang="en-US" baseline="0" dirty="0" smtClean="0"/>
              <a:t>: </a:t>
            </a:r>
            <a:r>
              <a:rPr lang="en-US" sz="1200" b="0" i="0" u="none" strike="noStrike" kern="1200" baseline="0" dirty="0" smtClean="0">
                <a:solidFill>
                  <a:schemeClr val="tx1"/>
                </a:solidFill>
                <a:latin typeface="+mn-lt"/>
                <a:ea typeface="+mn-ea"/>
                <a:cs typeface="+mn-cs"/>
              </a:rPr>
              <a:t>This means we would not see </a:t>
            </a:r>
            <a:r>
              <a:rPr lang="en-US" sz="1200" b="1" i="0" u="none" strike="noStrike" kern="1200" baseline="0" dirty="0" smtClean="0">
                <a:solidFill>
                  <a:schemeClr val="tx1"/>
                </a:solidFill>
                <a:latin typeface="+mn-lt"/>
                <a:ea typeface="+mn-ea"/>
                <a:cs typeface="+mn-cs"/>
              </a:rPr>
              <a:t>all </a:t>
            </a:r>
            <a:r>
              <a:rPr lang="en-US" sz="1200" b="0" i="0" u="none" strike="noStrike" kern="1200" baseline="0" dirty="0" smtClean="0">
                <a:solidFill>
                  <a:schemeClr val="tx1"/>
                </a:solidFill>
                <a:latin typeface="+mn-lt"/>
                <a:ea typeface="+mn-ea"/>
                <a:cs typeface="+mn-cs"/>
              </a:rPr>
              <a:t>treatments in </a:t>
            </a:r>
            <a:r>
              <a:rPr lang="en-US" sz="1200" b="1" i="0" u="none" strike="noStrike" kern="1200" baseline="0" dirty="0" smtClean="0">
                <a:solidFill>
                  <a:schemeClr val="tx1"/>
                </a:solidFill>
                <a:latin typeface="+mn-lt"/>
                <a:ea typeface="+mn-ea"/>
                <a:cs typeface="+mn-cs"/>
              </a:rPr>
              <a:t>each </a:t>
            </a:r>
            <a:r>
              <a:rPr lang="en-US" sz="1200" b="0" i="0" u="none" strike="noStrike" kern="1200" baseline="0" dirty="0" smtClean="0">
                <a:solidFill>
                  <a:schemeClr val="tx1"/>
                </a:solidFill>
                <a:latin typeface="+mn-lt"/>
                <a:ea typeface="+mn-ea"/>
                <a:cs typeface="+mn-cs"/>
              </a:rPr>
              <a:t>block. In some situations this is </a:t>
            </a:r>
            <a:r>
              <a:rPr lang="en-US" sz="1200" b="1" i="0"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possible because (physical) block size is too small, </a:t>
            </a:r>
            <a:r>
              <a:rPr lang="en-GB" sz="1200" b="0" i="0" u="none" strike="noStrike" kern="1200" baseline="0" dirty="0" smtClean="0">
                <a:solidFill>
                  <a:schemeClr val="tx1"/>
                </a:solidFill>
                <a:latin typeface="+mn-lt"/>
                <a:ea typeface="+mn-ea"/>
                <a:cs typeface="+mn-cs"/>
              </a:rPr>
              <a:t>too expensive or </a:t>
            </a:r>
            <a:r>
              <a:rPr lang="en-US" sz="1200" b="0" i="0" u="none" strike="noStrike" kern="1200" baseline="0" dirty="0" smtClean="0">
                <a:solidFill>
                  <a:schemeClr val="tx1"/>
                </a:solidFill>
                <a:latin typeface="+mn-lt"/>
                <a:ea typeface="+mn-ea"/>
                <a:cs typeface="+mn-cs"/>
              </a:rPr>
              <a:t>not advisable (think of rater having to rate 7 champagne brands)</a:t>
            </a:r>
          </a:p>
          <a:p>
            <a:endParaRPr lang="en-GB" dirty="0" smtClean="0"/>
          </a:p>
          <a:p>
            <a:r>
              <a:rPr lang="en-US" dirty="0" smtClean="0"/>
              <a:t>A </a:t>
            </a:r>
            <a:r>
              <a:rPr lang="en-US" b="1" dirty="0" smtClean="0"/>
              <a:t>cross-sequential</a:t>
            </a:r>
            <a:r>
              <a:rPr lang="en-US" dirty="0" smtClean="0"/>
              <a:t> </a:t>
            </a:r>
            <a:r>
              <a:rPr lang="en-US" dirty="0" smtClean="0">
                <a:hlinkClick r:id="rId3" tooltip="Research design"/>
              </a:rPr>
              <a:t>design</a:t>
            </a:r>
            <a:r>
              <a:rPr lang="en-US" dirty="0" smtClean="0"/>
              <a:t> is a </a:t>
            </a:r>
            <a:r>
              <a:rPr lang="en-US" dirty="0" smtClean="0">
                <a:hlinkClick r:id="rId4" tooltip="Research"/>
              </a:rPr>
              <a:t>research</a:t>
            </a:r>
            <a:r>
              <a:rPr lang="en-US" dirty="0" smtClean="0"/>
              <a:t> method that combines both a </a:t>
            </a:r>
            <a:r>
              <a:rPr lang="en-US" dirty="0" smtClean="0">
                <a:hlinkClick r:id="rId5" tooltip="Longitudinal study"/>
              </a:rPr>
              <a:t>longitudinal</a:t>
            </a:r>
            <a:r>
              <a:rPr lang="en-US" dirty="0" smtClean="0"/>
              <a:t> design and a </a:t>
            </a:r>
            <a:r>
              <a:rPr lang="en-US" dirty="0" smtClean="0">
                <a:hlinkClick r:id="rId6" tooltip="Cross-sectional study"/>
              </a:rPr>
              <a:t>cross-sectional</a:t>
            </a:r>
            <a:r>
              <a:rPr lang="en-US" dirty="0" smtClean="0"/>
              <a:t> design. It aims to correct for some of the problems inherent in the cross-sectional and longitudinal designs.</a:t>
            </a:r>
            <a:r>
              <a:rPr lang="en-US" baseline="30000" dirty="0" smtClean="0">
                <a:hlinkClick r:id="rId7"/>
              </a:rPr>
              <a:t>[1]</a:t>
            </a:r>
            <a:endParaRPr lang="en-US" dirty="0" smtClean="0"/>
          </a:p>
          <a:p>
            <a:r>
              <a:rPr lang="en-US" dirty="0" smtClean="0"/>
              <a:t>In a cross-sequential design (also called an "accelerated longitudinal" or "convergence" design), a researcher wants to study development over some large period of time within the lifespan. Rather than studying particular individuals across that whole period of time (e.g. 20–60 years) as in a longitudinal design, or multiple individuals of different ages at one time (e.g. 20, 25, 30, 35, 40, 45, 50, 55, and 60 years) as in a cross-sectional design, the researcher chooses a smaller time window (e.g. 20 years) to study multiple individuals of different starting ages. An example of a cross-sequential design is shown in the table below.</a:t>
            </a:r>
          </a:p>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17</a:t>
            </a:fld>
            <a:endParaRPr lang="en-GB"/>
          </a:p>
        </p:txBody>
      </p:sp>
    </p:spTree>
    <p:extLst>
      <p:ext uri="{BB962C8B-B14F-4D97-AF65-F5344CB8AC3E}">
        <p14:creationId xmlns:p14="http://schemas.microsoft.com/office/powerpoint/2010/main" val="84899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18</a:t>
            </a:fld>
            <a:endParaRPr lang="en-GB"/>
          </a:p>
        </p:txBody>
      </p:sp>
    </p:spTree>
    <p:extLst>
      <p:ext uri="{BB962C8B-B14F-4D97-AF65-F5344CB8AC3E}">
        <p14:creationId xmlns:p14="http://schemas.microsoft.com/office/powerpoint/2010/main" val="309456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dirty="0" smtClean="0"/>
              <a:t>Sample = 20 not worth doing stats</a:t>
            </a:r>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20</a:t>
            </a:fld>
            <a:endParaRPr lang="en-GB"/>
          </a:p>
        </p:txBody>
      </p:sp>
    </p:spTree>
    <p:extLst>
      <p:ext uri="{BB962C8B-B14F-4D97-AF65-F5344CB8AC3E}">
        <p14:creationId xmlns:p14="http://schemas.microsoft.com/office/powerpoint/2010/main" val="338981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24</a:t>
            </a:fld>
            <a:endParaRPr lang="en-GB"/>
          </a:p>
        </p:txBody>
      </p:sp>
    </p:spTree>
    <p:extLst>
      <p:ext uri="{BB962C8B-B14F-4D97-AF65-F5344CB8AC3E}">
        <p14:creationId xmlns:p14="http://schemas.microsoft.com/office/powerpoint/2010/main" val="112170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25</a:t>
            </a:fld>
            <a:endParaRPr lang="en-GB"/>
          </a:p>
        </p:txBody>
      </p:sp>
    </p:spTree>
    <p:extLst>
      <p:ext uri="{BB962C8B-B14F-4D97-AF65-F5344CB8AC3E}">
        <p14:creationId xmlns:p14="http://schemas.microsoft.com/office/powerpoint/2010/main" val="25287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33</a:t>
            </a:fld>
            <a:endParaRPr lang="en-GB"/>
          </a:p>
        </p:txBody>
      </p:sp>
    </p:spTree>
    <p:extLst>
      <p:ext uri="{BB962C8B-B14F-4D97-AF65-F5344CB8AC3E}">
        <p14:creationId xmlns:p14="http://schemas.microsoft.com/office/powerpoint/2010/main" val="2890457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08663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0477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2206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65</a:t>
            </a:fld>
            <a:endParaRPr lang="en-GB"/>
          </a:p>
        </p:txBody>
      </p:sp>
    </p:spTree>
    <p:extLst>
      <p:ext uri="{BB962C8B-B14F-4D97-AF65-F5344CB8AC3E}">
        <p14:creationId xmlns:p14="http://schemas.microsoft.com/office/powerpoint/2010/main" val="415801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all know the steps from </a:t>
            </a:r>
            <a:r>
              <a:rPr lang="en-GB" dirty="0" err="1" smtClean="0"/>
              <a:t>hyp</a:t>
            </a:r>
            <a:r>
              <a:rPr lang="en-GB" dirty="0" smtClean="0"/>
              <a:t> to results</a:t>
            </a:r>
          </a:p>
          <a:p>
            <a:r>
              <a:rPr lang="en-GB" dirty="0" smtClean="0"/>
              <a:t>But</a:t>
            </a:r>
            <a:r>
              <a:rPr lang="en-GB" baseline="0" dirty="0" smtClean="0"/>
              <a:t> more and more it seems we focus on the results and skip ignore the steps before</a:t>
            </a:r>
          </a:p>
          <a:p>
            <a:r>
              <a:rPr lang="en-GB" baseline="0" dirty="0" smtClean="0"/>
              <a:t>Especially an issue when using complex pipeline we don’t know how they work</a:t>
            </a:r>
          </a:p>
          <a:p>
            <a:r>
              <a:rPr lang="en-GB" baseline="0" dirty="0" smtClean="0"/>
              <a:t>Student, heap of data, what is the question?</a:t>
            </a:r>
          </a:p>
          <a:p>
            <a:r>
              <a:rPr lang="en-GB" baseline="0" dirty="0" smtClean="0"/>
              <a:t>Emphasis is on the results but they cannot be trusted if poor design wrong sample size wrong stat test chosen or just something went wrong which could have been seen with proper data exploration</a:t>
            </a:r>
          </a:p>
          <a:p>
            <a:r>
              <a:rPr lang="en-GB" baseline="0" dirty="0" smtClean="0"/>
              <a:t>We will cover 3 steps today and remind ourselves how universal they are no matter what our area of science is</a:t>
            </a:r>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a:t>
            </a:fld>
            <a:endParaRPr lang="en-GB"/>
          </a:p>
        </p:txBody>
      </p:sp>
    </p:spTree>
    <p:extLst>
      <p:ext uri="{BB962C8B-B14F-4D97-AF65-F5344CB8AC3E}">
        <p14:creationId xmlns:p14="http://schemas.microsoft.com/office/powerpoint/2010/main" val="2434393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09869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847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28761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Basics</a:t>
            </a:r>
            <a:r>
              <a:rPr lang="en-GB" baseline="0" dirty="0" smtClean="0"/>
              <a:t> necessary for what </a:t>
            </a:r>
            <a:r>
              <a:rPr lang="en-GB" baseline="0" dirty="0" err="1" smtClean="0"/>
              <a:t>simon</a:t>
            </a:r>
            <a:r>
              <a:rPr lang="en-GB" baseline="0" dirty="0" smtClean="0"/>
              <a:t> will talk about: when things go wrong, what to look for, what questions to 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Key basic principles necessary to check the results</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Uncool things to do cool science</a:t>
            </a:r>
          </a:p>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80</a:t>
            </a:fld>
            <a:endParaRPr lang="en-GB"/>
          </a:p>
        </p:txBody>
      </p:sp>
    </p:spTree>
    <p:extLst>
      <p:ext uri="{BB962C8B-B14F-4D97-AF65-F5344CB8AC3E}">
        <p14:creationId xmlns:p14="http://schemas.microsoft.com/office/powerpoint/2010/main" val="233007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79A40-79E0-4F74-8C64-EBDCAE83312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noFill/>
          <a:ln/>
        </p:spPr>
        <p:txBody>
          <a:bodyPr/>
          <a:lstStyle/>
          <a:p>
            <a:pPr eaLnBrk="1" hangingPunct="1"/>
            <a:r>
              <a:rPr lang="en-GB" dirty="0" smtClean="0"/>
              <a:t>Discrete numb pups in a litter	;</a:t>
            </a:r>
            <a:r>
              <a:rPr lang="en-GB" baseline="0" dirty="0" smtClean="0"/>
              <a:t> </a:t>
            </a:r>
            <a:r>
              <a:rPr lang="en-GB" dirty="0" err="1" smtClean="0"/>
              <a:t>continous</a:t>
            </a:r>
            <a:r>
              <a:rPr lang="en-GB" dirty="0" smtClean="0"/>
              <a:t> height, weight, different scale</a:t>
            </a:r>
          </a:p>
          <a:p>
            <a:pPr eaLnBrk="1" hangingPunct="1"/>
            <a:r>
              <a:rPr lang="en-GB" dirty="0" smtClean="0"/>
              <a:t>Data can be messy so then you go back to qualitative data.</a:t>
            </a:r>
          </a:p>
          <a:p>
            <a:pPr eaLnBrk="1" hangingPunct="1"/>
            <a:r>
              <a:rPr lang="en-GB" dirty="0" smtClean="0"/>
              <a:t>Describe them: </a:t>
            </a:r>
            <a:r>
              <a:rPr lang="en-GB" dirty="0" smtClean="0">
                <a:solidFill>
                  <a:srgbClr val="FF3399"/>
                </a:solidFill>
                <a:latin typeface="Bookman Old Style" pitchFamily="18" charset="0"/>
              </a:rPr>
              <a:t>Mean</a:t>
            </a:r>
            <a:r>
              <a:rPr lang="en-GB" dirty="0" smtClean="0">
                <a:latin typeface="Bookman Old Style" pitchFamily="18" charset="0"/>
              </a:rPr>
              <a:t>, </a:t>
            </a:r>
            <a:r>
              <a:rPr lang="en-GB" dirty="0" smtClean="0">
                <a:solidFill>
                  <a:srgbClr val="FF3399"/>
                </a:solidFill>
                <a:latin typeface="Bookman Old Style" pitchFamily="18" charset="0"/>
              </a:rPr>
              <a:t>variance</a:t>
            </a:r>
            <a:r>
              <a:rPr lang="en-GB" dirty="0" smtClean="0">
                <a:latin typeface="Bookman Old Style" pitchFamily="18" charset="0"/>
              </a:rPr>
              <a:t>, </a:t>
            </a:r>
            <a:r>
              <a:rPr lang="en-GB" dirty="0" smtClean="0">
                <a:solidFill>
                  <a:srgbClr val="FF3399"/>
                </a:solidFill>
                <a:latin typeface="Bookman Old Style" pitchFamily="18" charset="0"/>
              </a:rPr>
              <a:t>standard deviation</a:t>
            </a:r>
            <a:r>
              <a:rPr lang="en-GB" dirty="0" smtClean="0">
                <a:latin typeface="Bookman Old Style" pitchFamily="18" charset="0"/>
              </a:rPr>
              <a:t>, </a:t>
            </a:r>
            <a:r>
              <a:rPr lang="en-GB" dirty="0" smtClean="0">
                <a:solidFill>
                  <a:srgbClr val="FF3399"/>
                </a:solidFill>
                <a:latin typeface="Bookman Old Style" pitchFamily="18" charset="0"/>
              </a:rPr>
              <a:t>standard error</a:t>
            </a:r>
            <a:r>
              <a:rPr lang="en-GB" dirty="0" smtClean="0">
                <a:latin typeface="Bookman Old Style" pitchFamily="18" charset="0"/>
              </a:rPr>
              <a:t> and </a:t>
            </a:r>
            <a:r>
              <a:rPr lang="en-GB" dirty="0" smtClean="0">
                <a:solidFill>
                  <a:srgbClr val="FF3399"/>
                </a:solidFill>
                <a:latin typeface="Bookman Old Style" pitchFamily="18" charset="0"/>
              </a:rPr>
              <a:t>confidence interval</a:t>
            </a:r>
          </a:p>
        </p:txBody>
      </p:sp>
    </p:spTree>
    <p:extLst>
      <p:ext uri="{BB962C8B-B14F-4D97-AF65-F5344CB8AC3E}">
        <p14:creationId xmlns:p14="http://schemas.microsoft.com/office/powerpoint/2010/main" val="281848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79A40-79E0-4F74-8C64-EBDCAE83312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72707" name="Rectangle 2"/>
          <p:cNvSpPr>
            <a:spLocks noGrp="1" noRot="1" noChangeAspect="1" noChangeArrowheads="1" noTextEdit="1"/>
          </p:cNvSpPr>
          <p:nvPr>
            <p:ph type="sldImg"/>
          </p:nvPr>
        </p:nvSpPr>
        <p:spPr>
          <a:xfrm>
            <a:off x="90488" y="744538"/>
            <a:ext cx="6616700" cy="3722687"/>
          </a:xfrm>
          <a:ln/>
        </p:spPr>
      </p:sp>
      <p:sp>
        <p:nvSpPr>
          <p:cNvPr id="72708" name="Rectangle 3"/>
          <p:cNvSpPr>
            <a:spLocks noGrp="1" noChangeArrowheads="1"/>
          </p:cNvSpPr>
          <p:nvPr>
            <p:ph type="body" idx="1"/>
          </p:nvPr>
        </p:nvSpPr>
        <p:spPr>
          <a:noFill/>
          <a:ln/>
        </p:spPr>
        <p:txBody>
          <a:bodyPr/>
          <a:lstStyle/>
          <a:p>
            <a:pPr eaLnBrk="1" hangingPunct="1"/>
            <a:r>
              <a:rPr lang="en-GB" smtClean="0"/>
              <a:t>Discrete numb pups in a litter	continous hight, weitght, different scale</a:t>
            </a:r>
          </a:p>
          <a:p>
            <a:pPr eaLnBrk="1" hangingPunct="1"/>
            <a:r>
              <a:rPr lang="en-GB" smtClean="0"/>
              <a:t>Data can be messy so then you go back to qualitative data.</a:t>
            </a:r>
          </a:p>
          <a:p>
            <a:pPr eaLnBrk="1" hangingPunct="1"/>
            <a:r>
              <a:rPr lang="en-GB" smtClean="0"/>
              <a:t>Describe them: </a:t>
            </a:r>
            <a:r>
              <a:rPr lang="en-GB" smtClean="0">
                <a:solidFill>
                  <a:srgbClr val="FF3399"/>
                </a:solidFill>
                <a:latin typeface="Bookman Old Style" pitchFamily="18" charset="0"/>
              </a:rPr>
              <a:t>Mean</a:t>
            </a:r>
            <a:r>
              <a:rPr lang="en-GB" smtClean="0">
                <a:latin typeface="Bookman Old Style" pitchFamily="18" charset="0"/>
              </a:rPr>
              <a:t>, </a:t>
            </a:r>
            <a:r>
              <a:rPr lang="en-GB" smtClean="0">
                <a:solidFill>
                  <a:srgbClr val="FF3399"/>
                </a:solidFill>
                <a:latin typeface="Bookman Old Style" pitchFamily="18" charset="0"/>
              </a:rPr>
              <a:t>variance</a:t>
            </a:r>
            <a:r>
              <a:rPr lang="en-GB" smtClean="0">
                <a:latin typeface="Bookman Old Style" pitchFamily="18" charset="0"/>
              </a:rPr>
              <a:t>, </a:t>
            </a:r>
            <a:r>
              <a:rPr lang="en-GB" smtClean="0">
                <a:solidFill>
                  <a:srgbClr val="FF3399"/>
                </a:solidFill>
                <a:latin typeface="Bookman Old Style" pitchFamily="18" charset="0"/>
              </a:rPr>
              <a:t>standard deviation</a:t>
            </a:r>
            <a:r>
              <a:rPr lang="en-GB" smtClean="0">
                <a:latin typeface="Bookman Old Style" pitchFamily="18" charset="0"/>
              </a:rPr>
              <a:t>, </a:t>
            </a:r>
            <a:r>
              <a:rPr lang="en-GB" smtClean="0">
                <a:solidFill>
                  <a:srgbClr val="FF3399"/>
                </a:solidFill>
                <a:latin typeface="Bookman Old Style" pitchFamily="18" charset="0"/>
              </a:rPr>
              <a:t>standard error</a:t>
            </a:r>
            <a:r>
              <a:rPr lang="en-GB" smtClean="0">
                <a:latin typeface="Bookman Old Style" pitchFamily="18" charset="0"/>
              </a:rPr>
              <a:t> and </a:t>
            </a:r>
            <a:r>
              <a:rPr lang="en-GB" smtClean="0">
                <a:solidFill>
                  <a:srgbClr val="FF3399"/>
                </a:solidFill>
                <a:latin typeface="Bookman Old Style" pitchFamily="18" charset="0"/>
              </a:rPr>
              <a:t>confidence interval</a:t>
            </a:r>
          </a:p>
        </p:txBody>
      </p:sp>
    </p:spTree>
    <p:extLst>
      <p:ext uri="{BB962C8B-B14F-4D97-AF65-F5344CB8AC3E}">
        <p14:creationId xmlns:p14="http://schemas.microsoft.com/office/powerpoint/2010/main" val="1606943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D1BDFB8-29B2-4E87-AE7B-F2CAA21AA01F}" type="slidenum">
              <a:rPr lang="en-GB" smtClean="0"/>
              <a:pPr>
                <a:defRPr/>
              </a:pPr>
              <a:t>84</a:t>
            </a:fld>
            <a:endParaRPr lang="en-GB"/>
          </a:p>
        </p:txBody>
      </p:sp>
    </p:spTree>
    <p:extLst>
      <p:ext uri="{BB962C8B-B14F-4D97-AF65-F5344CB8AC3E}">
        <p14:creationId xmlns:p14="http://schemas.microsoft.com/office/powerpoint/2010/main" val="1117533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550E613-9D83-4BD2-A13F-1D9CDC056EC1}" type="slidenum">
              <a:rPr lang="en-GB" smtClean="0"/>
              <a:pPr/>
              <a:t>92</a:t>
            </a:fld>
            <a:endParaRPr lang="en-GB" smtClean="0"/>
          </a:p>
        </p:txBody>
      </p:sp>
      <p:sp>
        <p:nvSpPr>
          <p:cNvPr id="73731" name="Rectangle 2"/>
          <p:cNvSpPr>
            <a:spLocks noGrp="1" noRot="1" noChangeAspect="1" noChangeArrowheads="1" noTextEdit="1"/>
          </p:cNvSpPr>
          <p:nvPr>
            <p:ph type="sldImg"/>
          </p:nvPr>
        </p:nvSpPr>
        <p:spPr>
          <a:xfrm>
            <a:off x="90488" y="744538"/>
            <a:ext cx="6616700" cy="3722687"/>
          </a:xfrm>
          <a:ln/>
        </p:spPr>
      </p:sp>
      <p:sp>
        <p:nvSpPr>
          <p:cNvPr id="73732" name="Rectangle 3"/>
          <p:cNvSpPr>
            <a:spLocks noGrp="1" noChangeArrowheads="1"/>
          </p:cNvSpPr>
          <p:nvPr>
            <p:ph type="body" idx="1"/>
          </p:nvPr>
        </p:nvSpPr>
        <p:spPr>
          <a:noFill/>
          <a:ln/>
        </p:spPr>
        <p:txBody>
          <a:bodyPr/>
          <a:lstStyle/>
          <a:p>
            <a:pPr eaLnBrk="1" hangingPunct="1"/>
            <a:r>
              <a:rPr lang="en-GB" smtClean="0"/>
              <a:t>SD how much data differ from one to another. Scattered.</a:t>
            </a:r>
          </a:p>
          <a:p>
            <a:pPr eaLnBrk="1" hangingPunct="1"/>
            <a:r>
              <a:rPr lang="en-GB" smtClean="0"/>
              <a:t>SEM how accurately you know the real mean of the true population</a:t>
            </a:r>
          </a:p>
          <a:p>
            <a:pPr eaLnBrk="1" hangingPunct="1"/>
            <a:endParaRPr lang="en-GB" smtClean="0"/>
          </a:p>
          <a:p>
            <a:pPr eaLnBrk="1" hangingPunct="1"/>
            <a:r>
              <a:rPr lang="en-GB" smtClean="0"/>
              <a:t>SD is the biological variability meaningful? If you have meaningful biological variability you have to put SD</a:t>
            </a:r>
          </a:p>
        </p:txBody>
      </p:sp>
    </p:spTree>
    <p:extLst>
      <p:ext uri="{BB962C8B-B14F-4D97-AF65-F5344CB8AC3E}">
        <p14:creationId xmlns:p14="http://schemas.microsoft.com/office/powerpoint/2010/main" val="1616089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6228F4-2CF6-42B3-A4CE-33822F42B4E7}" type="slidenum">
              <a:rPr lang="en-GB" smtClean="0"/>
              <a:pPr/>
              <a:t>93</a:t>
            </a:fld>
            <a:endParaRPr lang="en-GB" smtClean="0"/>
          </a:p>
        </p:txBody>
      </p:sp>
      <p:sp>
        <p:nvSpPr>
          <p:cNvPr id="74755" name="Rectangle 2"/>
          <p:cNvSpPr>
            <a:spLocks noGrp="1" noRot="1" noChangeAspect="1" noChangeArrowheads="1" noTextEdit="1"/>
          </p:cNvSpPr>
          <p:nvPr>
            <p:ph type="sldImg"/>
          </p:nvPr>
        </p:nvSpPr>
        <p:spPr>
          <a:xfrm>
            <a:off x="90488" y="744538"/>
            <a:ext cx="6616700" cy="3722687"/>
          </a:xfrm>
          <a:ln/>
        </p:spPr>
      </p:sp>
      <p:sp>
        <p:nvSpPr>
          <p:cNvPr id="74756" name="Rectangle 3"/>
          <p:cNvSpPr>
            <a:spLocks noGrp="1" noChangeArrowheads="1"/>
          </p:cNvSpPr>
          <p:nvPr>
            <p:ph type="body" idx="1"/>
          </p:nvPr>
        </p:nvSpPr>
        <p:spPr>
          <a:noFill/>
          <a:ln/>
        </p:spPr>
        <p:txBody>
          <a:bodyPr/>
          <a:lstStyle/>
          <a:p>
            <a:pPr eaLnBrk="1" hangingPunct="1"/>
            <a:r>
              <a:rPr lang="en-GB" smtClean="0"/>
              <a:t>If you polt that it tells you that 95% of the time the SD will be in this interval if you have a small overlap you can still have significance it’s the best to use</a:t>
            </a:r>
          </a:p>
        </p:txBody>
      </p:sp>
    </p:spTree>
    <p:extLst>
      <p:ext uri="{BB962C8B-B14F-4D97-AF65-F5344CB8AC3E}">
        <p14:creationId xmlns:p14="http://schemas.microsoft.com/office/powerpoint/2010/main" val="373492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5F617-42AD-46A9-8B55-C3DAD1A3B2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16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dirty="0" smtClean="0"/>
              <a:t>N=20 not worth doing any stats for some</a:t>
            </a:r>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3</a:t>
            </a:fld>
            <a:endParaRPr lang="en-GB"/>
          </a:p>
        </p:txBody>
      </p:sp>
    </p:spTree>
    <p:extLst>
      <p:ext uri="{BB962C8B-B14F-4D97-AF65-F5344CB8AC3E}">
        <p14:creationId xmlns:p14="http://schemas.microsoft.com/office/powerpoint/2010/main" val="2883623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918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5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81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DC83A-082A-4595-BA04-89A19193A2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49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112</a:t>
            </a:fld>
            <a:endParaRPr lang="en-GB"/>
          </a:p>
        </p:txBody>
      </p:sp>
    </p:spTree>
    <p:extLst>
      <p:ext uri="{BB962C8B-B14F-4D97-AF65-F5344CB8AC3E}">
        <p14:creationId xmlns:p14="http://schemas.microsoft.com/office/powerpoint/2010/main" val="3434558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8764B13-6AED-4A55-9F5D-FF9DA7DF50D2}" type="slidenum">
              <a:rPr lang="en-GB" smtClean="0"/>
              <a:pPr/>
              <a:t>119</a:t>
            </a:fld>
            <a:endParaRPr lang="en-GB" smtClean="0"/>
          </a:p>
        </p:txBody>
      </p:sp>
      <p:sp>
        <p:nvSpPr>
          <p:cNvPr id="75779" name="Rectangle 2"/>
          <p:cNvSpPr>
            <a:spLocks noGrp="1" noRot="1" noChangeAspect="1" noChangeArrowheads="1" noTextEdit="1"/>
          </p:cNvSpPr>
          <p:nvPr>
            <p:ph type="sldImg"/>
          </p:nvPr>
        </p:nvSpPr>
        <p:spPr>
          <a:xfrm>
            <a:off x="2697163" y="509588"/>
            <a:ext cx="4532312" cy="2549525"/>
          </a:xfrm>
          <a:ln/>
        </p:spPr>
      </p:sp>
      <p:sp>
        <p:nvSpPr>
          <p:cNvPr id="75780" name="Rectangle 3"/>
          <p:cNvSpPr>
            <a:spLocks noGrp="1" noChangeArrowheads="1"/>
          </p:cNvSpPr>
          <p:nvPr>
            <p:ph type="body" idx="1"/>
          </p:nvPr>
        </p:nvSpPr>
        <p:spPr>
          <a:noFill/>
          <a:ln/>
        </p:spPr>
        <p:txBody>
          <a:bodyPr/>
          <a:lstStyle/>
          <a:p>
            <a:pPr eaLnBrk="1" hangingPunct="1"/>
            <a:r>
              <a:rPr lang="en-GB" smtClean="0"/>
              <a:t>Small sample no worth check for normality</a:t>
            </a:r>
          </a:p>
          <a:p>
            <a:pPr eaLnBrk="1" hangingPunct="1"/>
            <a:r>
              <a:rPr lang="en-GB" smtClean="0"/>
              <a:t>Parametric only when it’s big sample go for non parametric if you are unsure do both the non parametric is more efficient to find a difference</a:t>
            </a:r>
          </a:p>
          <a:p>
            <a:pPr eaLnBrk="1" hangingPunct="1"/>
            <a:r>
              <a:rPr lang="en-GB" smtClean="0"/>
              <a:t>Can ask to run a test if there is a departure from normality</a:t>
            </a:r>
          </a:p>
        </p:txBody>
      </p:sp>
    </p:spTree>
    <p:extLst>
      <p:ext uri="{BB962C8B-B14F-4D97-AF65-F5344CB8AC3E}">
        <p14:creationId xmlns:p14="http://schemas.microsoft.com/office/powerpoint/2010/main" val="2146968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4C36077-ED1D-4A88-8D53-D3FC5D63AE2D}" type="slidenum">
              <a:rPr lang="en-GB" smtClean="0"/>
              <a:pPr/>
              <a:t>120</a:t>
            </a:fld>
            <a:endParaRPr lang="en-GB" smtClean="0"/>
          </a:p>
        </p:txBody>
      </p:sp>
      <p:sp>
        <p:nvSpPr>
          <p:cNvPr id="76803" name="Rectangle 2"/>
          <p:cNvSpPr>
            <a:spLocks noGrp="1" noRot="1" noChangeAspect="1" noChangeArrowheads="1" noTextEdit="1"/>
          </p:cNvSpPr>
          <p:nvPr>
            <p:ph type="sldImg"/>
          </p:nvPr>
        </p:nvSpPr>
        <p:spPr>
          <a:xfrm>
            <a:off x="2697163" y="509588"/>
            <a:ext cx="4532312" cy="2549525"/>
          </a:xfrm>
          <a:ln/>
        </p:spPr>
      </p:sp>
      <p:sp>
        <p:nvSpPr>
          <p:cNvPr id="76804" name="Rectangle 3"/>
          <p:cNvSpPr>
            <a:spLocks noGrp="1" noChangeArrowheads="1"/>
          </p:cNvSpPr>
          <p:nvPr>
            <p:ph type="body" idx="1"/>
          </p:nvPr>
        </p:nvSpPr>
        <p:spPr>
          <a:noFill/>
          <a:ln/>
        </p:spPr>
        <p:txBody>
          <a:bodyPr/>
          <a:lstStyle/>
          <a:p>
            <a:pPr eaLnBrk="1" hangingPunct="1"/>
            <a:r>
              <a:rPr lang="en-GB" dirty="0" smtClean="0"/>
              <a:t>Departure from normality +</a:t>
            </a:r>
            <a:r>
              <a:rPr lang="en-GB" dirty="0" err="1" smtClean="0"/>
              <a:t>vely</a:t>
            </a:r>
            <a:r>
              <a:rPr lang="en-GB" dirty="0" smtClean="0"/>
              <a:t> </a:t>
            </a:r>
            <a:r>
              <a:rPr lang="en-GB" dirty="0" err="1" smtClean="0"/>
              <a:t>skewd</a:t>
            </a:r>
            <a:r>
              <a:rPr lang="en-GB" dirty="0" smtClean="0"/>
              <a:t> most common </a:t>
            </a:r>
          </a:p>
        </p:txBody>
      </p:sp>
    </p:spTree>
    <p:extLst>
      <p:ext uri="{BB962C8B-B14F-4D97-AF65-F5344CB8AC3E}">
        <p14:creationId xmlns:p14="http://schemas.microsoft.com/office/powerpoint/2010/main" val="2867561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A085877-4405-49B8-AE79-26E3D50952BD}" type="slidenum">
              <a:rPr lang="en-GB" smtClean="0"/>
              <a:pPr/>
              <a:t>121</a:t>
            </a:fld>
            <a:endParaRPr lang="en-GB" smtClean="0"/>
          </a:p>
        </p:txBody>
      </p:sp>
      <p:sp>
        <p:nvSpPr>
          <p:cNvPr id="77827" name="Rectangle 2"/>
          <p:cNvSpPr>
            <a:spLocks noGrp="1" noRot="1" noChangeAspect="1" noChangeArrowheads="1" noTextEdit="1"/>
          </p:cNvSpPr>
          <p:nvPr>
            <p:ph type="sldImg"/>
          </p:nvPr>
        </p:nvSpPr>
        <p:spPr>
          <a:xfrm>
            <a:off x="2697163" y="509588"/>
            <a:ext cx="4532312" cy="2549525"/>
          </a:xfrm>
          <a:ln/>
        </p:spPr>
      </p:sp>
      <p:sp>
        <p:nvSpPr>
          <p:cNvPr id="77828" name="Rectangle 3"/>
          <p:cNvSpPr>
            <a:spLocks noGrp="1" noChangeArrowheads="1"/>
          </p:cNvSpPr>
          <p:nvPr>
            <p:ph type="body" idx="1"/>
          </p:nvPr>
        </p:nvSpPr>
        <p:spPr>
          <a:noFill/>
          <a:ln/>
        </p:spPr>
        <p:txBody>
          <a:bodyPr/>
          <a:lstStyle/>
          <a:p>
            <a:pPr eaLnBrk="1" hangingPunct="1"/>
            <a:r>
              <a:rPr lang="en-GB" smtClean="0"/>
              <a:t>Variance must be same in the groups or similar </a:t>
            </a:r>
          </a:p>
          <a:p>
            <a:pPr eaLnBrk="1" hangingPunct="1"/>
            <a:r>
              <a:rPr lang="en-GB" smtClean="0"/>
              <a:t>Interval data: in all group ypu measure data in the same way</a:t>
            </a:r>
          </a:p>
          <a:p>
            <a:pPr eaLnBrk="1" hangingPunct="1"/>
            <a:r>
              <a:rPr lang="en-GB" smtClean="0"/>
              <a:t>Independence you have to know if it is or not tests are different in this case</a:t>
            </a:r>
          </a:p>
        </p:txBody>
      </p:sp>
    </p:spTree>
    <p:extLst>
      <p:ext uri="{BB962C8B-B14F-4D97-AF65-F5344CB8AC3E}">
        <p14:creationId xmlns:p14="http://schemas.microsoft.com/office/powerpoint/2010/main" val="748169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647A235-FB9E-431D-99ED-786427E2DD29}" type="slidenum">
              <a:rPr lang="en-GB" smtClean="0"/>
              <a:pPr/>
              <a:t>125</a:t>
            </a:fld>
            <a:endParaRPr lang="en-GB" smtClean="0"/>
          </a:p>
        </p:txBody>
      </p:sp>
      <p:sp>
        <p:nvSpPr>
          <p:cNvPr id="78851" name="Rectangle 2"/>
          <p:cNvSpPr>
            <a:spLocks noGrp="1" noRot="1" noChangeAspect="1" noChangeArrowheads="1" noTextEdit="1"/>
          </p:cNvSpPr>
          <p:nvPr>
            <p:ph type="sldImg"/>
          </p:nvPr>
        </p:nvSpPr>
        <p:spPr>
          <a:xfrm>
            <a:off x="2697163" y="509588"/>
            <a:ext cx="4532312" cy="2549525"/>
          </a:xfrm>
          <a:ln/>
        </p:spPr>
      </p:sp>
      <p:sp>
        <p:nvSpPr>
          <p:cNvPr id="78852" name="Rectangle 3"/>
          <p:cNvSpPr>
            <a:spLocks noGrp="1" noChangeArrowheads="1"/>
          </p:cNvSpPr>
          <p:nvPr>
            <p:ph type="body" idx="1"/>
          </p:nvPr>
        </p:nvSpPr>
        <p:spPr>
          <a:noFill/>
          <a:ln/>
        </p:spPr>
        <p:txBody>
          <a:bodyPr/>
          <a:lstStyle/>
          <a:p>
            <a:pPr eaLnBrk="1" hangingPunct="1"/>
            <a:r>
              <a:rPr lang="en-GB" smtClean="0"/>
              <a:t>Smaller variability more likely that the difference is significant case b it’s going to be difficult you nee A LOT of data</a:t>
            </a:r>
          </a:p>
        </p:txBody>
      </p:sp>
    </p:spTree>
    <p:extLst>
      <p:ext uri="{BB962C8B-B14F-4D97-AF65-F5344CB8AC3E}">
        <p14:creationId xmlns:p14="http://schemas.microsoft.com/office/powerpoint/2010/main" val="57574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B0663CA-EA67-4EB6-A4B1-682E2FD18F25}" type="slidenum">
              <a:rPr lang="en-GB" smtClean="0"/>
              <a:pPr/>
              <a:t>128</a:t>
            </a:fld>
            <a:endParaRPr lang="en-GB" smtClean="0"/>
          </a:p>
        </p:txBody>
      </p:sp>
      <p:sp>
        <p:nvSpPr>
          <p:cNvPr id="79875" name="Rectangle 2"/>
          <p:cNvSpPr>
            <a:spLocks noGrp="1" noRot="1" noChangeAspect="1" noChangeArrowheads="1" noTextEdit="1"/>
          </p:cNvSpPr>
          <p:nvPr>
            <p:ph type="sldImg"/>
          </p:nvPr>
        </p:nvSpPr>
        <p:spPr>
          <a:xfrm>
            <a:off x="2697163" y="509588"/>
            <a:ext cx="4532312" cy="2549525"/>
          </a:xfrm>
          <a:ln/>
        </p:spPr>
      </p:sp>
      <p:sp>
        <p:nvSpPr>
          <p:cNvPr id="79876" name="Rectangle 3"/>
          <p:cNvSpPr>
            <a:spLocks noGrp="1" noChangeArrowheads="1"/>
          </p:cNvSpPr>
          <p:nvPr>
            <p:ph type="body" idx="1"/>
          </p:nvPr>
        </p:nvSpPr>
        <p:spPr>
          <a:noFill/>
          <a:ln/>
        </p:spPr>
        <p:txBody>
          <a:bodyPr/>
          <a:lstStyle/>
          <a:p>
            <a:pPr eaLnBrk="1" hangingPunct="1"/>
            <a:r>
              <a:rPr lang="en-GB" smtClean="0"/>
              <a:t>WT vs mutant, totally independent</a:t>
            </a:r>
          </a:p>
          <a:p>
            <a:pPr eaLnBrk="1" hangingPunct="1"/>
            <a:r>
              <a:rPr lang="en-GB" smtClean="0"/>
              <a:t>Time 0 then treatment and look at time 1: look difference in one group in difference condition</a:t>
            </a:r>
          </a:p>
        </p:txBody>
      </p:sp>
    </p:spTree>
    <p:extLst>
      <p:ext uri="{BB962C8B-B14F-4D97-AF65-F5344CB8AC3E}">
        <p14:creationId xmlns:p14="http://schemas.microsoft.com/office/powerpoint/2010/main" val="208548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dirty="0" smtClean="0"/>
              <a:t>Now what is not universal is the language used to describe</a:t>
            </a:r>
            <a:r>
              <a:rPr lang="en-GB" baseline="0" dirty="0" smtClean="0"/>
              <a:t> data</a:t>
            </a:r>
            <a:endParaRPr lang="en-GB" dirty="0" smtClean="0"/>
          </a:p>
          <a:p>
            <a:r>
              <a:rPr lang="en-GB" dirty="0" smtClean="0"/>
              <a:t>Stata used by MRC labs around the world, SPSS in a lot of universities, </a:t>
            </a:r>
            <a:r>
              <a:rPr lang="en-GB" dirty="0" err="1" smtClean="0"/>
              <a:t>minitab</a:t>
            </a:r>
            <a:r>
              <a:rPr lang="en-GB" dirty="0" smtClean="0"/>
              <a:t> not gone, R more and more but not really, </a:t>
            </a:r>
            <a:r>
              <a:rPr lang="en-GB" dirty="0" err="1" smtClean="0"/>
              <a:t>GraphPad</a:t>
            </a:r>
            <a:r>
              <a:rPr lang="en-GB" dirty="0" smtClean="0"/>
              <a:t> very popular, excel … important not to go for a package because it is</a:t>
            </a:r>
            <a:r>
              <a:rPr lang="en-GB" baseline="0" dirty="0" smtClean="0"/>
              <a:t> cool</a:t>
            </a:r>
          </a:p>
          <a:p>
            <a:r>
              <a:rPr lang="en-GB" baseline="0" dirty="0" smtClean="0"/>
              <a:t>One reason to choose a package is because it is used in your lab</a:t>
            </a:r>
            <a:endParaRPr lang="en-GB" dirty="0" smtClean="0"/>
          </a:p>
          <a:p>
            <a:r>
              <a:rPr lang="en-GB" dirty="0" smtClean="0"/>
              <a:t>It all leads to different approaches to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N=20 not worth doing any stats for some</a:t>
            </a:r>
          </a:p>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4</a:t>
            </a:fld>
            <a:endParaRPr lang="en-GB"/>
          </a:p>
        </p:txBody>
      </p:sp>
    </p:spTree>
    <p:extLst>
      <p:ext uri="{BB962C8B-B14F-4D97-AF65-F5344CB8AC3E}">
        <p14:creationId xmlns:p14="http://schemas.microsoft.com/office/powerpoint/2010/main" val="2198328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132</a:t>
            </a:fld>
            <a:endParaRPr lang="en-GB"/>
          </a:p>
        </p:txBody>
      </p:sp>
    </p:spTree>
    <p:extLst>
      <p:ext uri="{BB962C8B-B14F-4D97-AF65-F5344CB8AC3E}">
        <p14:creationId xmlns:p14="http://schemas.microsoft.com/office/powerpoint/2010/main" val="2376259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73236-C8AF-4C56-8B12-ADA054CF6F88}"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xfrm>
            <a:off x="2697163" y="509588"/>
            <a:ext cx="4532312" cy="2549525"/>
          </a:xfrm>
          <a:ln/>
        </p:spPr>
      </p:sp>
      <p:sp>
        <p:nvSpPr>
          <p:cNvPr id="80900" name="Rectangle 3"/>
          <p:cNvSpPr>
            <a:spLocks noGrp="1" noChangeArrowheads="1"/>
          </p:cNvSpPr>
          <p:nvPr>
            <p:ph type="body" idx="1"/>
          </p:nvPr>
        </p:nvSpPr>
        <p:spPr>
          <a:noFill/>
          <a:ln/>
        </p:spPr>
        <p:txBody>
          <a:bodyPr/>
          <a:lstStyle/>
          <a:p>
            <a:pPr eaLnBrk="1" hangingPunct="1"/>
            <a:r>
              <a:rPr lang="en-GB" smtClean="0"/>
              <a:t>Compare many groups to each other, wrong to use multiple t-tests, It increases the error</a:t>
            </a:r>
          </a:p>
        </p:txBody>
      </p:sp>
    </p:spTree>
    <p:extLst>
      <p:ext uri="{BB962C8B-B14F-4D97-AF65-F5344CB8AC3E}">
        <p14:creationId xmlns:p14="http://schemas.microsoft.com/office/powerpoint/2010/main" val="396400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1BDFB8-29B2-4E87-AE7B-F2CAA21AA01F}"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18678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AFA4C8-2FD7-4959-83CF-2AB162FB068E}"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GB" smtClean="0"/>
              <a:t>No biological basis, could be just coincidence</a:t>
            </a:r>
          </a:p>
        </p:txBody>
      </p:sp>
    </p:spTree>
    <p:extLst>
      <p:ext uri="{BB962C8B-B14F-4D97-AF65-F5344CB8AC3E}">
        <p14:creationId xmlns:p14="http://schemas.microsoft.com/office/powerpoint/2010/main" val="3713079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217</a:t>
            </a:fld>
            <a:endParaRPr lang="en-GB"/>
          </a:p>
        </p:txBody>
      </p:sp>
    </p:spTree>
    <p:extLst>
      <p:ext uri="{BB962C8B-B14F-4D97-AF65-F5344CB8AC3E}">
        <p14:creationId xmlns:p14="http://schemas.microsoft.com/office/powerpoint/2010/main" val="3200860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8922C00-DB80-49B6-9EDA-B596AB1CF632}" type="slidenum">
              <a:rPr lang="en-GB" smtClean="0"/>
              <a:pPr/>
              <a:t>219</a:t>
            </a:fld>
            <a:endParaRPr lang="en-GB" smtClean="0"/>
          </a:p>
        </p:txBody>
      </p:sp>
      <p:sp>
        <p:nvSpPr>
          <p:cNvPr id="67587" name="Rectangle 2"/>
          <p:cNvSpPr>
            <a:spLocks noGrp="1" noRot="1" noChangeAspect="1" noChangeArrowheads="1" noTextEdit="1"/>
          </p:cNvSpPr>
          <p:nvPr>
            <p:ph type="sldImg"/>
          </p:nvPr>
        </p:nvSpPr>
        <p:spPr>
          <a:xfrm>
            <a:off x="17463" y="509588"/>
            <a:ext cx="4530725" cy="2549525"/>
          </a:xfrm>
          <a:ln/>
        </p:spPr>
      </p:sp>
      <p:sp>
        <p:nvSpPr>
          <p:cNvPr id="67588" name="Rectangle 3"/>
          <p:cNvSpPr>
            <a:spLocks noGrp="1" noChangeArrowheads="1"/>
          </p:cNvSpPr>
          <p:nvPr>
            <p:ph type="body" idx="1"/>
          </p:nvPr>
        </p:nvSpPr>
        <p:spPr>
          <a:noFill/>
          <a:ln/>
        </p:spPr>
        <p:txBody>
          <a:bodyPr/>
          <a:lstStyle/>
          <a:p>
            <a:pPr eaLnBrk="1" hangingPunct="1"/>
            <a:r>
              <a:rPr lang="en-GB" smtClean="0"/>
              <a:t>Can be good or horrible data qualitative data do not use many stats, one is chi square</a:t>
            </a:r>
          </a:p>
          <a:p>
            <a:pPr eaLnBrk="1" hangingPunct="1"/>
            <a:r>
              <a:rPr lang="en-GB" smtClean="0"/>
              <a:t>Cats and dogs, first plot it</a:t>
            </a:r>
          </a:p>
        </p:txBody>
      </p:sp>
    </p:spTree>
    <p:extLst>
      <p:ext uri="{BB962C8B-B14F-4D97-AF65-F5344CB8AC3E}">
        <p14:creationId xmlns:p14="http://schemas.microsoft.com/office/powerpoint/2010/main" val="2514019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6625660-9FE1-4EE5-BAEE-4141D42BAB7E}" type="slidenum">
              <a:rPr lang="en-GB" smtClean="0"/>
              <a:pPr/>
              <a:t>220</a:t>
            </a:fld>
            <a:endParaRPr lang="en-GB" smtClean="0"/>
          </a:p>
        </p:txBody>
      </p:sp>
      <p:sp>
        <p:nvSpPr>
          <p:cNvPr id="68611" name="Rectangle 2"/>
          <p:cNvSpPr>
            <a:spLocks noGrp="1" noRot="1" noChangeAspect="1" noChangeArrowheads="1" noTextEdit="1"/>
          </p:cNvSpPr>
          <p:nvPr>
            <p:ph type="sldImg"/>
          </p:nvPr>
        </p:nvSpPr>
        <p:spPr>
          <a:xfrm>
            <a:off x="2697163" y="509588"/>
            <a:ext cx="4532312" cy="2549525"/>
          </a:xfrm>
          <a:ln/>
        </p:spPr>
      </p:sp>
      <p:sp>
        <p:nvSpPr>
          <p:cNvPr id="68612" name="Rectangle 3"/>
          <p:cNvSpPr>
            <a:spLocks noGrp="1" noChangeArrowheads="1"/>
          </p:cNvSpPr>
          <p:nvPr>
            <p:ph type="body" idx="1"/>
          </p:nvPr>
        </p:nvSpPr>
        <p:spPr>
          <a:noFill/>
          <a:ln/>
        </p:spPr>
        <p:txBody>
          <a:bodyPr/>
          <a:lstStyle/>
          <a:p>
            <a:pPr eaLnBrk="1" hangingPunct="1"/>
            <a:r>
              <a:rPr lang="en-GB" smtClean="0"/>
              <a:t>Is there a difference between the rewards?</a:t>
            </a:r>
          </a:p>
          <a:p>
            <a:pPr eaLnBrk="1" hangingPunct="1"/>
            <a:r>
              <a:rPr lang="en-GB" smtClean="0"/>
              <a:t>Dogs more happy, cats more picky (on demonstration is the other way around, so cats more picky</a:t>
            </a:r>
          </a:p>
        </p:txBody>
      </p:sp>
    </p:spTree>
    <p:extLst>
      <p:ext uri="{BB962C8B-B14F-4D97-AF65-F5344CB8AC3E}">
        <p14:creationId xmlns:p14="http://schemas.microsoft.com/office/powerpoint/2010/main" val="2939272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CF36E36-E073-42DE-85CE-C26D87C912B1}" type="slidenum">
              <a:rPr lang="en-GB" smtClean="0"/>
              <a:pPr/>
              <a:t>224</a:t>
            </a:fld>
            <a:endParaRPr lang="en-GB" smtClean="0"/>
          </a:p>
        </p:txBody>
      </p:sp>
      <p:sp>
        <p:nvSpPr>
          <p:cNvPr id="70659" name="Rectangle 2"/>
          <p:cNvSpPr>
            <a:spLocks noGrp="1" noRot="1" noChangeAspect="1" noChangeArrowheads="1" noTextEdit="1"/>
          </p:cNvSpPr>
          <p:nvPr>
            <p:ph type="sldImg"/>
          </p:nvPr>
        </p:nvSpPr>
        <p:spPr>
          <a:xfrm>
            <a:off x="2697163" y="509588"/>
            <a:ext cx="4532312" cy="2549525"/>
          </a:xfrm>
          <a:ln/>
        </p:spPr>
      </p:sp>
      <p:sp>
        <p:nvSpPr>
          <p:cNvPr id="70660" name="Rectangle 3"/>
          <p:cNvSpPr>
            <a:spLocks noGrp="1" noChangeArrowheads="1"/>
          </p:cNvSpPr>
          <p:nvPr>
            <p:ph type="body" idx="1"/>
          </p:nvPr>
        </p:nvSpPr>
        <p:spPr>
          <a:noFill/>
          <a:ln/>
        </p:spPr>
        <p:txBody>
          <a:bodyPr/>
          <a:lstStyle/>
          <a:p>
            <a:pPr eaLnBrk="1" hangingPunct="1"/>
            <a:r>
              <a:rPr lang="en-GB" smtClean="0"/>
              <a:t>Your frequency, compare the frequencies with the expected ones observed by chance. HOW DIFFERENT IS WHAT I observe from what I expect? THIS DIFFERENCE CAN BE BIG SO SIGNOFICANT OR NOT</a:t>
            </a:r>
          </a:p>
        </p:txBody>
      </p:sp>
    </p:spTree>
    <p:extLst>
      <p:ext uri="{BB962C8B-B14F-4D97-AF65-F5344CB8AC3E}">
        <p14:creationId xmlns:p14="http://schemas.microsoft.com/office/powerpoint/2010/main" val="2027452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41556-51F5-4A22-AA83-DDB10C1DB9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GB" smtClean="0"/>
              <a:t>Distance between expected and observed</a:t>
            </a:r>
          </a:p>
        </p:txBody>
      </p:sp>
    </p:spTree>
    <p:extLst>
      <p:ext uri="{BB962C8B-B14F-4D97-AF65-F5344CB8AC3E}">
        <p14:creationId xmlns:p14="http://schemas.microsoft.com/office/powerpoint/2010/main" val="268594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GB" dirty="0" smtClean="0"/>
              <a:t>Classic </a:t>
            </a:r>
            <a:r>
              <a:rPr lang="en-GB" dirty="0" err="1" smtClean="0"/>
              <a:t>GraphPad</a:t>
            </a:r>
            <a:r>
              <a:rPr lang="en-GB" baseline="0" dirty="0" smtClean="0"/>
              <a:t> stuff: template or package in R</a:t>
            </a:r>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6</a:t>
            </a:fld>
            <a:endParaRPr lang="en-GB"/>
          </a:p>
        </p:txBody>
      </p:sp>
    </p:spTree>
    <p:extLst>
      <p:ext uri="{BB962C8B-B14F-4D97-AF65-F5344CB8AC3E}">
        <p14:creationId xmlns:p14="http://schemas.microsoft.com/office/powerpoint/2010/main" val="388757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13</a:t>
            </a:fld>
            <a:endParaRPr lang="en-GB"/>
          </a:p>
        </p:txBody>
      </p:sp>
    </p:spTree>
    <p:extLst>
      <p:ext uri="{BB962C8B-B14F-4D97-AF65-F5344CB8AC3E}">
        <p14:creationId xmlns:p14="http://schemas.microsoft.com/office/powerpoint/2010/main" val="187320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US" dirty="0" smtClean="0"/>
              <a:t>Plant Example: You are working in a greenhouse, and want to compare 9 varieties of flowers. The benches in this greenhouse are only large enough to hold 6 pots, and you know benches differ and so must be blocked on. Here the block size of 6 is too small to hold all 9 treatments, making the blocks "incomplete". </a:t>
            </a:r>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14</a:t>
            </a:fld>
            <a:endParaRPr lang="en-GB"/>
          </a:p>
        </p:txBody>
      </p:sp>
    </p:spTree>
    <p:extLst>
      <p:ext uri="{BB962C8B-B14F-4D97-AF65-F5344CB8AC3E}">
        <p14:creationId xmlns:p14="http://schemas.microsoft.com/office/powerpoint/2010/main" val="424687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15</a:t>
            </a:fld>
            <a:endParaRPr lang="en-GB"/>
          </a:p>
        </p:txBody>
      </p:sp>
    </p:spTree>
    <p:extLst>
      <p:ext uri="{BB962C8B-B14F-4D97-AF65-F5344CB8AC3E}">
        <p14:creationId xmlns:p14="http://schemas.microsoft.com/office/powerpoint/2010/main" val="334111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75F617-42AD-46A9-8B55-C3DAD1A3B219}" type="slidenum">
              <a:rPr lang="en-GB" smtClean="0"/>
              <a:t>16</a:t>
            </a:fld>
            <a:endParaRPr lang="en-GB"/>
          </a:p>
        </p:txBody>
      </p:sp>
    </p:spTree>
    <p:extLst>
      <p:ext uri="{BB962C8B-B14F-4D97-AF65-F5344CB8AC3E}">
        <p14:creationId xmlns:p14="http://schemas.microsoft.com/office/powerpoint/2010/main" val="356219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FC72F6F-486A-491B-936E-5116C5D4511A}" type="datetimeFigureOut">
              <a:rPr lang="en-GB" smtClean="0"/>
              <a:t>21/11/2019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422275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FC72F6F-486A-491B-936E-5116C5D4511A}" type="datetimeFigureOut">
              <a:rPr lang="en-GB" smtClean="0"/>
              <a:t>21/11/2019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47121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FC72F6F-486A-491B-936E-5116C5D4511A}" type="datetimeFigureOut">
              <a:rPr lang="en-GB" smtClean="0"/>
              <a:t>21/11/2019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1674278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C29FBAB-E299-474E-B2D1-5B14D7FBC29F}" type="slidenum">
              <a:rPr lang="en-GB"/>
              <a:pPr>
                <a:defRPr/>
              </a:pPr>
              <a:t>‹#›</a:t>
            </a:fld>
            <a:endParaRPr lang="en-GB"/>
          </a:p>
        </p:txBody>
      </p:sp>
    </p:spTree>
    <p:extLst>
      <p:ext uri="{BB962C8B-B14F-4D97-AF65-F5344CB8AC3E}">
        <p14:creationId xmlns:p14="http://schemas.microsoft.com/office/powerpoint/2010/main" val="1365788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10F3BE92-D684-49A0-B443-B1274AB8ABD1}" type="slidenum">
              <a:rPr lang="en-GB"/>
              <a:pPr>
                <a:defRPr/>
              </a:pPr>
              <a:t>‹#›</a:t>
            </a:fld>
            <a:endParaRPr lang="en-GB"/>
          </a:p>
        </p:txBody>
      </p:sp>
    </p:spTree>
    <p:extLst>
      <p:ext uri="{BB962C8B-B14F-4D97-AF65-F5344CB8AC3E}">
        <p14:creationId xmlns:p14="http://schemas.microsoft.com/office/powerpoint/2010/main" val="211918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FC72F6F-486A-491B-936E-5116C5D4511A}" type="datetimeFigureOut">
              <a:rPr lang="en-GB" smtClean="0"/>
              <a:t>21/11/2019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68772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C72F6F-486A-491B-936E-5116C5D4511A}" type="datetimeFigureOut">
              <a:rPr lang="en-GB" smtClean="0"/>
              <a:t>21/11/2019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39669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FC72F6F-486A-491B-936E-5116C5D4511A}" type="datetimeFigureOut">
              <a:rPr lang="en-GB" smtClean="0"/>
              <a:t>21/11/2019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262570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FC72F6F-486A-491B-936E-5116C5D4511A}" type="datetimeFigureOut">
              <a:rPr lang="en-GB" smtClean="0"/>
              <a:t>21/11/2019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402404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FC72F6F-486A-491B-936E-5116C5D4511A}" type="datetimeFigureOut">
              <a:rPr lang="en-GB" smtClean="0"/>
              <a:t>21/11/2019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13314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72F6F-486A-491B-936E-5116C5D4511A}" type="datetimeFigureOut">
              <a:rPr lang="en-GB" smtClean="0"/>
              <a:t>21/11/2019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22615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C72F6F-486A-491B-936E-5116C5D4511A}" type="datetimeFigureOut">
              <a:rPr lang="en-GB" smtClean="0"/>
              <a:t>21/11/2019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41186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33"/>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C72F6F-486A-491B-936E-5116C5D4511A}" type="datetimeFigureOut">
              <a:rPr lang="en-GB" smtClean="0"/>
              <a:t>21/11/2019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A0EB8E-9633-48A7-B247-C4E480987976}" type="slidenum">
              <a:rPr lang="en-GB" smtClean="0"/>
              <a:t>‹#›</a:t>
            </a:fld>
            <a:endParaRPr lang="en-GB"/>
          </a:p>
        </p:txBody>
      </p:sp>
    </p:spTree>
    <p:extLst>
      <p:ext uri="{BB962C8B-B14F-4D97-AF65-F5344CB8AC3E}">
        <p14:creationId xmlns:p14="http://schemas.microsoft.com/office/powerpoint/2010/main" val="379672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72F6F-486A-491B-936E-5116C5D4511A}" type="datetimeFigureOut">
              <a:rPr lang="en-GB" smtClean="0"/>
              <a:t>21/11/2019</a:t>
            </a:fld>
            <a:endParaRPr lang="en-GB"/>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0EB8E-9633-48A7-B247-C4E480987976}" type="slidenum">
              <a:rPr lang="en-GB" smtClean="0"/>
              <a:t>‹#›</a:t>
            </a:fld>
            <a:endParaRPr lang="en-GB"/>
          </a:p>
        </p:txBody>
      </p:sp>
    </p:spTree>
    <p:extLst>
      <p:ext uri="{BB962C8B-B14F-4D97-AF65-F5344CB8AC3E}">
        <p14:creationId xmlns:p14="http://schemas.microsoft.com/office/powerpoint/2010/main" val="3542966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12.emf"/><Relationship Id="rId5" Type="http://schemas.openxmlformats.org/officeDocument/2006/relationships/oleObject" Target="../embeddings/oleObject8.bin"/><Relationship Id="rId4" Type="http://schemas.openxmlformats.org/officeDocument/2006/relationships/image" Target="../media/image111.emf"/></Relationships>
</file>

<file path=ppt/slides/_rels/slide109.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4.emf"/><Relationship Id="rId5" Type="http://schemas.openxmlformats.org/officeDocument/2006/relationships/oleObject" Target="../embeddings/oleObject10.bin"/><Relationship Id="rId4" Type="http://schemas.openxmlformats.org/officeDocument/2006/relationships/image" Target="../media/image1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123.png"/></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27.emf"/><Relationship Id="rId5" Type="http://schemas.openxmlformats.org/officeDocument/2006/relationships/oleObject" Target="../embeddings/oleObject14.bin"/><Relationship Id="rId10" Type="http://schemas.openxmlformats.org/officeDocument/2006/relationships/image" Target="../media/image129.emf"/><Relationship Id="rId4" Type="http://schemas.openxmlformats.org/officeDocument/2006/relationships/image" Target="../media/image126.emf"/><Relationship Id="rId9" Type="http://schemas.openxmlformats.org/officeDocument/2006/relationships/oleObject" Target="../embeddings/oleObject16.bin"/></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34.emf"/></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upload.wikimedia.org/wikipedia/commons/8/89/Boxplot_vs_PDF.png"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36.emf"/></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39.emf"/></Relationships>
</file>

<file path=ppt/slides/_rels/slide1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43.emf"/></Relationships>
</file>

<file path=ppt/slides/_rels/slide14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6.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2.bin"/><Relationship Id="rId5" Type="http://schemas.openxmlformats.org/officeDocument/2006/relationships/image" Target="../media/image145.emf"/><Relationship Id="rId4" Type="http://schemas.openxmlformats.org/officeDocument/2006/relationships/oleObject" Target="../embeddings/oleObject21.bin"/></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47.emf"/><Relationship Id="rId5" Type="http://schemas.openxmlformats.org/officeDocument/2006/relationships/oleObject" Target="../embeddings/oleObject23.bin"/><Relationship Id="rId4" Type="http://schemas.openxmlformats.org/officeDocument/2006/relationships/image" Target="../media/image144.png"/></Relationships>
</file>

<file path=ppt/slides/_rels/slide148.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61.emf"/><Relationship Id="rId5" Type="http://schemas.openxmlformats.org/officeDocument/2006/relationships/oleObject" Target="../embeddings/oleObject25.bin"/><Relationship Id="rId4" Type="http://schemas.openxmlformats.org/officeDocument/2006/relationships/image" Target="../media/image160.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63.emf"/><Relationship Id="rId5" Type="http://schemas.openxmlformats.org/officeDocument/2006/relationships/oleObject" Target="../embeddings/oleObject27.bin"/><Relationship Id="rId4" Type="http://schemas.openxmlformats.org/officeDocument/2006/relationships/image" Target="../media/image162.emf"/></Relationships>
</file>

<file path=ppt/slides/_rels/slide16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emf"/></Relationships>
</file>

<file path=ppt/slides/_rels/slide16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png"/></Relationships>
</file>

<file path=ppt/slides/_rels/slide17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5.png"/><Relationship Id="rId4" Type="http://schemas.openxmlformats.org/officeDocument/2006/relationships/image" Target="../media/image178.png"/></Relationships>
</file>

<file path=ppt/slides/_rels/slide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165.emf"/><Relationship Id="rId4" Type="http://schemas.openxmlformats.org/officeDocument/2006/relationships/oleObject" Target="../embeddings/oleObject28.bin"/></Relationships>
</file>

<file path=ppt/slides/_rels/slide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183.png"/><Relationship Id="rId4" Type="http://schemas.openxmlformats.org/officeDocument/2006/relationships/image" Target="../media/image182.emf"/></Relationships>
</file>

<file path=ppt/slides/_rels/slide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86.emf"/><Relationship Id="rId5" Type="http://schemas.openxmlformats.org/officeDocument/2006/relationships/oleObject" Target="../embeddings/oleObject31.bin"/><Relationship Id="rId4" Type="http://schemas.openxmlformats.org/officeDocument/2006/relationships/image" Target="../media/image185.emf"/></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188.emf"/></Relationships>
</file>

<file path=ppt/slides/_rels/slide1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195.emf"/></Relationships>
</file>

<file path=ppt/slides/_rels/slide19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9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203.png"/><Relationship Id="rId5" Type="http://schemas.openxmlformats.org/officeDocument/2006/relationships/image" Target="../media/image201.emf"/><Relationship Id="rId4" Type="http://schemas.openxmlformats.org/officeDocument/2006/relationships/oleObject" Target="../embeddings/oleObject35.bin"/></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05.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208.png"/><Relationship Id="rId4" Type="http://schemas.openxmlformats.org/officeDocument/2006/relationships/image" Target="../media/image207.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 Id="rId4" Type="http://schemas.openxmlformats.org/officeDocument/2006/relationships/image" Target="../media/image211.png"/></Relationships>
</file>

<file path=ppt/slides/_rels/slide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214.emf"/><Relationship Id="rId4" Type="http://schemas.openxmlformats.org/officeDocument/2006/relationships/oleObject" Target="../embeddings/oleObject37.bin"/></Relationships>
</file>

<file path=ppt/slides/_rels/slide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218.emf"/><Relationship Id="rId5" Type="http://schemas.openxmlformats.org/officeDocument/2006/relationships/oleObject" Target="../embeddings/oleObject38.bin"/><Relationship Id="rId4" Type="http://schemas.openxmlformats.org/officeDocument/2006/relationships/image" Target="../media/image220.png"/></Relationships>
</file>

<file path=ppt/slides/_rels/slide20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218.emf"/><Relationship Id="rId4" Type="http://schemas.openxmlformats.org/officeDocument/2006/relationships/oleObject" Target="../embeddings/oleObject39.bin"/></Relationships>
</file>

<file path=ppt/slides/_rels/slide208.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22.emf"/><Relationship Id="rId3" Type="http://schemas.openxmlformats.org/officeDocument/2006/relationships/image" Target="../media/image225.png"/><Relationship Id="rId21" Type="http://schemas.openxmlformats.org/officeDocument/2006/relationships/oleObject" Target="../embeddings/oleObject43.bin"/><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oleObject" Target="../embeddings/oleObject41.bin"/><Relationship Id="rId2" Type="http://schemas.openxmlformats.org/officeDocument/2006/relationships/slideLayout" Target="../slideLayouts/slideLayout7.xml"/><Relationship Id="rId16" Type="http://schemas.openxmlformats.org/officeDocument/2006/relationships/image" Target="../media/image221.emf"/><Relationship Id="rId20" Type="http://schemas.openxmlformats.org/officeDocument/2006/relationships/image" Target="../media/image223.emf"/><Relationship Id="rId1" Type="http://schemas.openxmlformats.org/officeDocument/2006/relationships/vmlDrawing" Target="../drawings/vmlDrawing29.v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5" Type="http://schemas.openxmlformats.org/officeDocument/2006/relationships/oleObject" Target="../embeddings/oleObject40.bin"/><Relationship Id="rId10" Type="http://schemas.openxmlformats.org/officeDocument/2006/relationships/image" Target="../media/image232.png"/><Relationship Id="rId19" Type="http://schemas.openxmlformats.org/officeDocument/2006/relationships/oleObject" Target="../embeddings/oleObject42.bin"/><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24.emf"/></Relationships>
</file>

<file path=ppt/slides/_rels/slide209.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238.emf"/><Relationship Id="rId5" Type="http://schemas.openxmlformats.org/officeDocument/2006/relationships/oleObject" Target="../embeddings/oleObject45.bin"/><Relationship Id="rId10" Type="http://schemas.openxmlformats.org/officeDocument/2006/relationships/image" Target="../media/image222.emf"/><Relationship Id="rId4" Type="http://schemas.openxmlformats.org/officeDocument/2006/relationships/image" Target="../media/image237.emf"/><Relationship Id="rId9" Type="http://schemas.openxmlformats.org/officeDocument/2006/relationships/oleObject" Target="../embeddings/oleObject47.bin"/></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39.png"/><Relationship Id="rId5" Type="http://schemas.openxmlformats.org/officeDocument/2006/relationships/image" Target="../media/image243.png"/><Relationship Id="rId4" Type="http://schemas.openxmlformats.org/officeDocument/2006/relationships/image" Target="../media/image242.png"/></Relationships>
</file>

<file path=ppt/slides/_rels/slide21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oleObject" Target="../embeddings/oleObject48.bin"/><Relationship Id="rId7" Type="http://schemas.openxmlformats.org/officeDocument/2006/relationships/image" Target="../media/image242.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241.png"/><Relationship Id="rId5" Type="http://schemas.openxmlformats.org/officeDocument/2006/relationships/image" Target="../media/image245.png"/><Relationship Id="rId4" Type="http://schemas.openxmlformats.org/officeDocument/2006/relationships/image" Target="../media/image244.emf"/></Relationships>
</file>

<file path=ppt/slides/_rels/slide21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emf"/><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s://github.com/allisonhorst/stats-illustrations#other-stats-artwor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7.wmf"/></Relationships>
</file>

<file path=ppt/slides/_rels/slide22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62.png"/></Relationships>
</file>

<file path=ppt/slides/_rels/slide22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265.emf"/><Relationship Id="rId5" Type="http://schemas.openxmlformats.org/officeDocument/2006/relationships/oleObject" Target="../embeddings/oleObject50.bin"/><Relationship Id="rId4" Type="http://schemas.openxmlformats.org/officeDocument/2006/relationships/image" Target="../media/image264.emf"/></Relationships>
</file>

<file path=ppt/slides/_rels/slide22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4" Type="http://schemas.openxmlformats.org/officeDocument/2006/relationships/image" Target="../media/image266.jpeg"/></Relationships>
</file>

<file path=ppt/slides/_rels/slide23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 Id="rId4" Type="http://schemas.openxmlformats.org/officeDocument/2006/relationships/image" Target="../media/image266.jpeg"/></Relationships>
</file>

<file path=ppt/slides/_rels/slide232.xml.rels><?xml version="1.0" encoding="UTF-8" standalone="yes"?>
<Relationships xmlns="http://schemas.openxmlformats.org/package/2006/relationships"><Relationship Id="rId3" Type="http://schemas.openxmlformats.org/officeDocument/2006/relationships/image" Target="../media/image266.jpeg"/><Relationship Id="rId7" Type="http://schemas.openxmlformats.org/officeDocument/2006/relationships/image" Target="../media/image269.e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51.bin"/><Relationship Id="rId5" Type="http://schemas.openxmlformats.org/officeDocument/2006/relationships/image" Target="../media/image271.png"/><Relationship Id="rId4" Type="http://schemas.openxmlformats.org/officeDocument/2006/relationships/image" Target="../media/image270.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image" Target="../media/image37.emf"/></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hyperlink" Target="https://github.com/allisonhorst/stats-illustrations#other-stats-artwork"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hyperlink" Target="http://rpsychologist.com/d3/cohend/"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www.divms.uiowa.edu/~rlenth/Power/"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sciencealert.com/scientists-are-painting-eyes-on-cows-butts-to-stop-lions-getting-shot"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github.com/allisonhorst/stats-illustrations#other-stats-artwork"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81.png"/><Relationship Id="rId4" Type="http://schemas.openxmlformats.org/officeDocument/2006/relationships/oleObject" Target="../embeddings/oleObject2.bin"/></Relationships>
</file>

<file path=ppt/slides/_rels/slide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4.png"/><Relationship Id="rId5" Type="http://schemas.openxmlformats.org/officeDocument/2006/relationships/oleObject" Target="../embeddings/oleObject5.bin"/><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87.png"/><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103034" y="3191705"/>
            <a:ext cx="8351839" cy="1470025"/>
          </a:xfrm>
        </p:spPr>
        <p:txBody>
          <a:bodyPr>
            <a:normAutofit fontScale="90000"/>
          </a:bodyPr>
          <a:lstStyle/>
          <a:p>
            <a:r>
              <a:rPr lang="en-GB" b="1" u="sng" dirty="0" smtClean="0">
                <a:solidFill>
                  <a:schemeClr val="accent5">
                    <a:lumMod val="50000"/>
                  </a:schemeClr>
                </a:solidFill>
                <a:latin typeface="+mn-lt"/>
              </a:rPr>
              <a:t>Day 1</a:t>
            </a:r>
            <a:r>
              <a:rPr lang="en-GB" b="1" dirty="0">
                <a:solidFill>
                  <a:schemeClr val="accent5">
                    <a:lumMod val="50000"/>
                  </a:schemeClr>
                </a:solidFill>
                <a:latin typeface="+mn-lt"/>
              </a:rPr>
              <a:t/>
            </a:r>
            <a:br>
              <a:rPr lang="en-GB" b="1" dirty="0">
                <a:solidFill>
                  <a:schemeClr val="accent5">
                    <a:lumMod val="50000"/>
                  </a:schemeClr>
                </a:solidFill>
                <a:latin typeface="+mn-lt"/>
              </a:rPr>
            </a:br>
            <a:r>
              <a:rPr lang="en-GB" sz="6700" b="1" dirty="0" smtClean="0">
                <a:solidFill>
                  <a:schemeClr val="accent5">
                    <a:lumMod val="50000"/>
                  </a:schemeClr>
                </a:solidFill>
                <a:latin typeface="+mn-lt"/>
              </a:rPr>
              <a:t>Experimental </a:t>
            </a:r>
            <a:r>
              <a:rPr lang="en-GB" sz="6700" b="1" dirty="0">
                <a:solidFill>
                  <a:schemeClr val="accent5">
                    <a:lumMod val="50000"/>
                  </a:schemeClr>
                </a:solidFill>
                <a:latin typeface="+mn-lt"/>
              </a:rPr>
              <a:t>design</a:t>
            </a:r>
            <a:br>
              <a:rPr lang="en-GB" sz="6700" b="1" dirty="0">
                <a:solidFill>
                  <a:schemeClr val="accent5">
                    <a:lumMod val="50000"/>
                  </a:schemeClr>
                </a:solidFill>
                <a:latin typeface="+mn-lt"/>
              </a:rPr>
            </a:br>
            <a:r>
              <a:rPr lang="en-GB" sz="2200" dirty="0" smtClean="0">
                <a:solidFill>
                  <a:schemeClr val="accent5">
                    <a:lumMod val="50000"/>
                  </a:schemeClr>
                </a:solidFill>
                <a:latin typeface="+mn-lt"/>
              </a:rPr>
              <a:t>Anne </a:t>
            </a:r>
            <a:r>
              <a:rPr lang="en-GB" sz="2200" dirty="0">
                <a:solidFill>
                  <a:schemeClr val="accent5">
                    <a:lumMod val="50000"/>
                  </a:schemeClr>
                </a:solidFill>
                <a:latin typeface="+mn-lt"/>
              </a:rPr>
              <a:t>Segonds-Pichon</a:t>
            </a:r>
            <a:br>
              <a:rPr lang="en-GB" sz="2200" dirty="0">
                <a:solidFill>
                  <a:schemeClr val="accent5">
                    <a:lumMod val="50000"/>
                  </a:schemeClr>
                </a:solidFill>
                <a:latin typeface="+mn-lt"/>
              </a:rPr>
            </a:br>
            <a:r>
              <a:rPr lang="en-GB" sz="2200" dirty="0" smtClean="0">
                <a:solidFill>
                  <a:schemeClr val="accent5">
                    <a:lumMod val="50000"/>
                  </a:schemeClr>
                </a:solidFill>
              </a:rPr>
              <a:t>v2019-11</a:t>
            </a:r>
            <a:endParaRPr lang="en-GB" sz="2200" dirty="0">
              <a:solidFill>
                <a:schemeClr val="accent5">
                  <a:lumMod val="50000"/>
                </a:schemeClr>
              </a:solidFill>
            </a:endParaRPr>
          </a:p>
        </p:txBody>
      </p:sp>
      <p:pic>
        <p:nvPicPr>
          <p:cNvPr id="4" name="Picture 3"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pic>
        <p:nvPicPr>
          <p:cNvPr id="6" name="Picture 5"/>
          <p:cNvPicPr>
            <a:picLocks noChangeAspect="1"/>
          </p:cNvPicPr>
          <p:nvPr/>
        </p:nvPicPr>
        <p:blipFill>
          <a:blip r:embed="rId4"/>
          <a:stretch>
            <a:fillRect/>
          </a:stretch>
        </p:blipFill>
        <p:spPr>
          <a:xfrm>
            <a:off x="49255" y="49879"/>
            <a:ext cx="2300276" cy="2300276"/>
          </a:xfrm>
          <a:prstGeom prst="rect">
            <a:avLst/>
          </a:prstGeom>
        </p:spPr>
      </p:pic>
    </p:spTree>
    <p:extLst>
      <p:ext uri="{BB962C8B-B14F-4D97-AF65-F5344CB8AC3E}">
        <p14:creationId xmlns:p14="http://schemas.microsoft.com/office/powerpoint/2010/main" val="2161375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99648" y="2047378"/>
            <a:ext cx="11748216" cy="4555093"/>
          </a:xfrm>
          <a:prstGeom prst="rect">
            <a:avLst/>
          </a:prstGeom>
          <a:noFill/>
        </p:spPr>
        <p:txBody>
          <a:bodyPr wrap="none" rtlCol="0">
            <a:spAutoFit/>
          </a:bodyPr>
          <a:lstStyle/>
          <a:p>
            <a:pPr marL="285737" indent="-285737">
              <a:buFont typeface="Arial" panose="020B0604020202020204" pitchFamily="34" charset="0"/>
              <a:buChar char="•"/>
            </a:pPr>
            <a:r>
              <a:rPr lang="en-GB" sz="2000" b="1" dirty="0"/>
              <a:t>Experimental unit</a:t>
            </a:r>
            <a:r>
              <a:rPr lang="en-GB" sz="2000" dirty="0"/>
              <a:t>: cell, tissue sample, leaf, mouse, plant, litter …</a:t>
            </a:r>
          </a:p>
          <a:p>
            <a:pPr marL="742913" lvl="1" indent="-285737">
              <a:buFont typeface="Arial" panose="020B0604020202020204" pitchFamily="34" charset="0"/>
              <a:buChar char="•"/>
            </a:pPr>
            <a:r>
              <a:rPr lang="en-GB" sz="2000" dirty="0">
                <a:solidFill>
                  <a:schemeClr val="accent1">
                    <a:lumMod val="50000"/>
                  </a:schemeClr>
                </a:solidFill>
              </a:rPr>
              <a:t>Neuronal density experiment: </a:t>
            </a:r>
            <a:r>
              <a:rPr lang="en-GB" sz="2000" u="sng" dirty="0">
                <a:solidFill>
                  <a:schemeClr val="accent1">
                    <a:lumMod val="50000"/>
                  </a:schemeClr>
                </a:solidFill>
              </a:rPr>
              <a:t>experimental unit</a:t>
            </a:r>
            <a:r>
              <a:rPr lang="en-GB" sz="2000" dirty="0">
                <a:solidFill>
                  <a:schemeClr val="accent1">
                    <a:lumMod val="50000"/>
                  </a:schemeClr>
                </a:solidFill>
              </a:rPr>
              <a:t>: </a:t>
            </a:r>
            <a:r>
              <a:rPr lang="en-GB" sz="2000" b="1" dirty="0">
                <a:solidFill>
                  <a:schemeClr val="accent1">
                    <a:lumMod val="50000"/>
                  </a:schemeClr>
                </a:solidFill>
              </a:rPr>
              <a:t>mouse</a:t>
            </a:r>
          </a:p>
          <a:p>
            <a:pPr marL="285737" indent="-285737">
              <a:buFont typeface="Arial" panose="020B0604020202020204" pitchFamily="34" charset="0"/>
              <a:buChar char="•"/>
            </a:pPr>
            <a:endParaRPr lang="en-GB" sz="2000" dirty="0"/>
          </a:p>
          <a:p>
            <a:pPr marL="285737" indent="-285737">
              <a:buFont typeface="Arial" panose="020B0604020202020204" pitchFamily="34" charset="0"/>
              <a:buChar char="•"/>
            </a:pPr>
            <a:r>
              <a:rPr lang="en-GB" sz="2000" b="1" dirty="0"/>
              <a:t>Factor</a:t>
            </a:r>
            <a:r>
              <a:rPr lang="en-GB" sz="2000" dirty="0"/>
              <a:t>: </a:t>
            </a:r>
          </a:p>
          <a:p>
            <a:pPr marL="742913" lvl="1" indent="-285737">
              <a:buFont typeface="Arial" panose="020B0604020202020204" pitchFamily="34" charset="0"/>
              <a:buChar char="•"/>
            </a:pPr>
            <a:r>
              <a:rPr lang="en-GB" sz="2000" dirty="0"/>
              <a:t>Fixed factor: factor of interest, predictor, grouping factor, arm in controlled trial, independent variable …</a:t>
            </a:r>
          </a:p>
          <a:p>
            <a:pPr marL="1200091" lvl="2" indent="-285737">
              <a:buFont typeface="Arial" panose="020B0604020202020204" pitchFamily="34" charset="0"/>
              <a:buChar char="•"/>
            </a:pPr>
            <a:r>
              <a:rPr lang="en-GB" sz="2000" dirty="0"/>
              <a:t>e.g. : treatment, gender, genotype …</a:t>
            </a:r>
          </a:p>
          <a:p>
            <a:pPr marL="1200091" lvl="2" indent="-285737">
              <a:buFont typeface="Arial" panose="020B0604020202020204" pitchFamily="34" charset="0"/>
              <a:buChar char="•"/>
            </a:pPr>
            <a:r>
              <a:rPr lang="en-GB" sz="2000" dirty="0">
                <a:solidFill>
                  <a:schemeClr val="accent1">
                    <a:lumMod val="50000"/>
                  </a:schemeClr>
                </a:solidFill>
              </a:rPr>
              <a:t>Neuronal density experiment: </a:t>
            </a:r>
            <a:r>
              <a:rPr lang="en-GB" sz="2000" u="sng" dirty="0">
                <a:solidFill>
                  <a:schemeClr val="accent1">
                    <a:lumMod val="50000"/>
                  </a:schemeClr>
                </a:solidFill>
              </a:rPr>
              <a:t>fixed factor</a:t>
            </a:r>
            <a:r>
              <a:rPr lang="en-GB" sz="2000" dirty="0">
                <a:solidFill>
                  <a:schemeClr val="accent1">
                    <a:lumMod val="50000"/>
                  </a:schemeClr>
                </a:solidFill>
              </a:rPr>
              <a:t>: </a:t>
            </a:r>
            <a:r>
              <a:rPr lang="en-GB" sz="2000" b="1" dirty="0">
                <a:solidFill>
                  <a:schemeClr val="accent1">
                    <a:lumMod val="50000"/>
                  </a:schemeClr>
                </a:solidFill>
              </a:rPr>
              <a:t>running</a:t>
            </a:r>
          </a:p>
          <a:p>
            <a:pPr marL="1200091" lvl="2" indent="-285737">
              <a:buFont typeface="Arial" panose="020B0604020202020204" pitchFamily="34" charset="0"/>
              <a:buChar char="•"/>
            </a:pPr>
            <a:endParaRPr lang="en-GB" sz="1000" dirty="0">
              <a:solidFill>
                <a:schemeClr val="accent1">
                  <a:lumMod val="50000"/>
                </a:schemeClr>
              </a:solidFill>
            </a:endParaRPr>
          </a:p>
          <a:p>
            <a:pPr marL="742913" lvl="1" indent="-285737">
              <a:buFont typeface="Arial" panose="020B0604020202020204" pitchFamily="34" charset="0"/>
              <a:buChar char="•"/>
            </a:pPr>
            <a:r>
              <a:rPr lang="en-GB" sz="2000" dirty="0"/>
              <a:t>Random factor: factor we need to account for, blocking factor, nuisance factor …</a:t>
            </a:r>
          </a:p>
          <a:p>
            <a:pPr marL="1200091" lvl="2" indent="-285737">
              <a:buFont typeface="Arial" panose="020B0604020202020204" pitchFamily="34" charset="0"/>
              <a:buChar char="•"/>
            </a:pPr>
            <a:r>
              <a:rPr lang="en-GB" sz="2000" dirty="0"/>
              <a:t>e.g. : experiment, batch, plate, lanes …</a:t>
            </a:r>
          </a:p>
          <a:p>
            <a:pPr marL="1200091" lvl="2" indent="-285737">
              <a:buFont typeface="Arial" panose="020B0604020202020204" pitchFamily="34" charset="0"/>
              <a:buChar char="•"/>
            </a:pPr>
            <a:r>
              <a:rPr lang="en-GB" sz="2000" dirty="0">
                <a:solidFill>
                  <a:schemeClr val="accent1">
                    <a:lumMod val="50000"/>
                  </a:schemeClr>
                </a:solidFill>
              </a:rPr>
              <a:t>Neuronal density experiment: </a:t>
            </a:r>
            <a:r>
              <a:rPr lang="en-GB" sz="2000" b="1" dirty="0">
                <a:solidFill>
                  <a:schemeClr val="accent1">
                    <a:lumMod val="50000"/>
                  </a:schemeClr>
                </a:solidFill>
              </a:rPr>
              <a:t>uh oh</a:t>
            </a:r>
          </a:p>
          <a:p>
            <a:pPr marL="1200091" lvl="2" indent="-285737">
              <a:buFont typeface="Arial" panose="020B0604020202020204" pitchFamily="34" charset="0"/>
              <a:buChar char="•"/>
            </a:pPr>
            <a:endParaRPr lang="en-GB" sz="2000" dirty="0"/>
          </a:p>
          <a:p>
            <a:pPr marL="285737" indent="-285737">
              <a:buFont typeface="Arial" panose="020B0604020202020204" pitchFamily="34" charset="0"/>
              <a:buChar char="•"/>
            </a:pPr>
            <a:r>
              <a:rPr lang="en-GB" sz="2000" b="1" dirty="0"/>
              <a:t>Key concepts</a:t>
            </a:r>
            <a:r>
              <a:rPr lang="en-GB" sz="2000" dirty="0"/>
              <a:t>: </a:t>
            </a:r>
          </a:p>
          <a:p>
            <a:pPr marL="742913" lvl="1" indent="-285737">
              <a:buFont typeface="Arial" panose="020B0604020202020204" pitchFamily="34" charset="0"/>
              <a:buChar char="•"/>
            </a:pPr>
            <a:r>
              <a:rPr lang="en-GB" sz="2000" dirty="0"/>
              <a:t>Blinding: not always possible, single and double-blinding</a:t>
            </a:r>
          </a:p>
          <a:p>
            <a:pPr marL="742913" lvl="1" indent="-285737">
              <a:buFont typeface="Arial" panose="020B0604020202020204" pitchFamily="34" charset="0"/>
              <a:buChar char="•"/>
            </a:pPr>
            <a:r>
              <a:rPr lang="en-GB" sz="2000" dirty="0"/>
              <a:t>Randomisation</a:t>
            </a:r>
          </a:p>
        </p:txBody>
      </p:sp>
      <p:sp>
        <p:nvSpPr>
          <p:cNvPr id="10" name="Right Arrow 9"/>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1" name="Group 10"/>
          <p:cNvGrpSpPr/>
          <p:nvPr/>
        </p:nvGrpSpPr>
        <p:grpSpPr>
          <a:xfrm>
            <a:off x="1918282" y="389426"/>
            <a:ext cx="3958389" cy="899839"/>
            <a:chOff x="5414772" y="1195442"/>
            <a:chExt cx="3020928" cy="720000"/>
          </a:xfrm>
          <a:solidFill>
            <a:srgbClr val="4496C1"/>
          </a:solidFill>
        </p:grpSpPr>
        <p:sp>
          <p:nvSpPr>
            <p:cNvPr id="12" name="Rounded Rectangle 1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14" name="Group 13"/>
          <p:cNvGrpSpPr/>
          <p:nvPr/>
        </p:nvGrpSpPr>
        <p:grpSpPr>
          <a:xfrm>
            <a:off x="6669342" y="425098"/>
            <a:ext cx="3081333" cy="838439"/>
            <a:chOff x="5414772" y="1195442"/>
            <a:chExt cx="3020928" cy="720000"/>
          </a:xfrm>
          <a:solidFill>
            <a:srgbClr val="9DC3E6"/>
          </a:solidFill>
        </p:grpSpPr>
        <p:sp>
          <p:nvSpPr>
            <p:cNvPr id="15" name="Rounded Rectangle 14"/>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6"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Tree>
    <p:extLst>
      <p:ext uri="{BB962C8B-B14F-4D97-AF65-F5344CB8AC3E}">
        <p14:creationId xmlns:p14="http://schemas.microsoft.com/office/powerpoint/2010/main" val="2576835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111374" y="294255"/>
            <a:ext cx="645349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a:t>
            </a:r>
            <a:r>
              <a:rPr kumimoji="0" lang="en-GB" sz="3600" b="1" i="0" u="none" strike="noStrike" kern="1200" cap="none" spc="0" normalizeH="0" baseline="0" noProof="0" dirty="0" smtClean="0">
                <a:ln>
                  <a:noFill/>
                </a:ln>
                <a:solidFill>
                  <a:srgbClr val="CC0099"/>
                </a:solidFill>
                <a:effectLst/>
                <a:uLnTx/>
                <a:uFillTx/>
                <a:latin typeface="Calibri" panose="020F0502020204030204"/>
                <a:ea typeface="+mn-ea"/>
                <a:cs typeface="+mn-cs"/>
              </a:rPr>
              <a:t>: Scatterplot</a:t>
            </a:r>
            <a:endParaRPr kumimoji="0" lang="en-GB" sz="36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25" name="Picture 24"/>
          <p:cNvPicPr>
            <a:picLocks noChangeAspect="1"/>
          </p:cNvPicPr>
          <p:nvPr/>
        </p:nvPicPr>
        <p:blipFill>
          <a:blip r:embed="rId3"/>
          <a:stretch>
            <a:fillRect/>
          </a:stretch>
        </p:blipFill>
        <p:spPr>
          <a:xfrm>
            <a:off x="2567590" y="1479262"/>
            <a:ext cx="7056821" cy="2309778"/>
          </a:xfrm>
          <a:prstGeom prst="rect">
            <a:avLst/>
          </a:prstGeom>
        </p:spPr>
      </p:pic>
      <p:pic>
        <p:nvPicPr>
          <p:cNvPr id="26" name="Picture 25"/>
          <p:cNvPicPr/>
          <p:nvPr/>
        </p:nvPicPr>
        <p:blipFill>
          <a:blip r:embed="rId4">
            <a:extLst>
              <a:ext uri="{28A0092B-C50C-407E-A947-70E740481C1C}">
                <a14:useLocalDpi xmlns:a14="http://schemas.microsoft.com/office/drawing/2010/main" val="0"/>
              </a:ext>
            </a:extLst>
          </a:blip>
          <a:srcRect/>
          <a:stretch>
            <a:fillRect/>
          </a:stretch>
        </p:blipFill>
        <p:spPr bwMode="auto">
          <a:xfrm>
            <a:off x="3709240" y="3789039"/>
            <a:ext cx="4773521" cy="2762231"/>
          </a:xfrm>
          <a:prstGeom prst="rect">
            <a:avLst/>
          </a:prstGeom>
          <a:noFill/>
          <a:ln>
            <a:noFill/>
          </a:ln>
          <a:extLst/>
        </p:spPr>
      </p:pic>
      <p:grpSp>
        <p:nvGrpSpPr>
          <p:cNvPr id="5" name="Group 4"/>
          <p:cNvGrpSpPr/>
          <p:nvPr/>
        </p:nvGrpSpPr>
        <p:grpSpPr>
          <a:xfrm>
            <a:off x="184026" y="102892"/>
            <a:ext cx="3865460" cy="1050993"/>
            <a:chOff x="1016003" y="4232819"/>
            <a:chExt cx="2486753" cy="720000"/>
          </a:xfrm>
        </p:grpSpPr>
        <p:sp>
          <p:nvSpPr>
            <p:cNvPr id="6" name="Rounded Rectangle 5"/>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7"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83652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07568" y="116632"/>
            <a:ext cx="80663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Scatterplot/</a:t>
            </a:r>
            <a:r>
              <a:rPr kumimoji="0" lang="en-GB" sz="3200" b="1" i="0" u="none" strike="noStrike" kern="1200" cap="none" spc="0" normalizeH="0" baseline="0" noProof="0" dirty="0" err="1" smtClean="0">
                <a:ln>
                  <a:noFill/>
                </a:ln>
                <a:solidFill>
                  <a:srgbClr val="CC0099"/>
                </a:solidFill>
                <a:effectLst/>
                <a:uLnTx/>
                <a:uFillTx/>
                <a:latin typeface="Calibri" panose="020F0502020204030204"/>
                <a:ea typeface="+mn-ea"/>
                <a:cs typeface="+mn-cs"/>
              </a:rPr>
              <a:t>stripchart</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23" name="Picture 22"/>
          <p:cNvPicPr>
            <a:picLocks noChangeAspect="1"/>
          </p:cNvPicPr>
          <p:nvPr/>
        </p:nvPicPr>
        <p:blipFill>
          <a:blip r:embed="rId2"/>
          <a:stretch>
            <a:fillRect/>
          </a:stretch>
        </p:blipFill>
        <p:spPr>
          <a:xfrm>
            <a:off x="1165534" y="2144301"/>
            <a:ext cx="4732020" cy="2889022"/>
          </a:xfrm>
          <a:prstGeom prst="rect">
            <a:avLst/>
          </a:prstGeom>
        </p:spPr>
      </p:pic>
      <p:pic>
        <p:nvPicPr>
          <p:cNvPr id="4" name="Picture 3"/>
          <p:cNvPicPr>
            <a:picLocks noChangeAspect="1"/>
          </p:cNvPicPr>
          <p:nvPr/>
        </p:nvPicPr>
        <p:blipFill>
          <a:blip r:embed="rId3"/>
          <a:stretch>
            <a:fillRect/>
          </a:stretch>
        </p:blipFill>
        <p:spPr>
          <a:xfrm>
            <a:off x="5951985" y="2147121"/>
            <a:ext cx="5377717" cy="3318820"/>
          </a:xfrm>
          <a:prstGeom prst="rect">
            <a:avLst/>
          </a:prstGeom>
        </p:spPr>
      </p:pic>
      <p:sp>
        <p:nvSpPr>
          <p:cNvPr id="5" name="TextBox 4"/>
          <p:cNvSpPr txBox="1"/>
          <p:nvPr/>
        </p:nvSpPr>
        <p:spPr>
          <a:xfrm>
            <a:off x="2744769" y="4943855"/>
            <a:ext cx="21018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Small sample</a:t>
            </a:r>
          </a:p>
        </p:txBody>
      </p:sp>
      <p:sp>
        <p:nvSpPr>
          <p:cNvPr id="6" name="TextBox 5"/>
          <p:cNvSpPr txBox="1"/>
          <p:nvPr/>
        </p:nvSpPr>
        <p:spPr>
          <a:xfrm>
            <a:off x="8070319" y="5009170"/>
            <a:ext cx="17604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Big sample</a:t>
            </a:r>
          </a:p>
        </p:txBody>
      </p:sp>
      <p:grpSp>
        <p:nvGrpSpPr>
          <p:cNvPr id="7" name="Group 6"/>
          <p:cNvGrpSpPr/>
          <p:nvPr/>
        </p:nvGrpSpPr>
        <p:grpSpPr>
          <a:xfrm>
            <a:off x="184026" y="102892"/>
            <a:ext cx="3865460" cy="1050993"/>
            <a:chOff x="1016003" y="4232819"/>
            <a:chExt cx="2486753" cy="720000"/>
          </a:xfrm>
        </p:grpSpPr>
        <p:sp>
          <p:nvSpPr>
            <p:cNvPr id="8" name="Rounded Rectangle 7"/>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9"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17288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0011" y="2015283"/>
            <a:ext cx="5596617" cy="4017373"/>
          </a:xfrm>
          <a:prstGeom prst="rect">
            <a:avLst/>
          </a:prstGeom>
        </p:spPr>
      </p:pic>
      <p:pic>
        <p:nvPicPr>
          <p:cNvPr id="3" name="Picture 2"/>
          <p:cNvPicPr>
            <a:picLocks noChangeAspect="1"/>
          </p:cNvPicPr>
          <p:nvPr/>
        </p:nvPicPr>
        <p:blipFill>
          <a:blip r:embed="rId3"/>
          <a:stretch>
            <a:fillRect/>
          </a:stretch>
        </p:blipFill>
        <p:spPr>
          <a:xfrm>
            <a:off x="6578609" y="1603718"/>
            <a:ext cx="4840505" cy="4840505"/>
          </a:xfrm>
          <a:prstGeom prst="rect">
            <a:avLst/>
          </a:prstGeom>
        </p:spPr>
      </p:pic>
      <p:sp>
        <p:nvSpPr>
          <p:cNvPr id="4" name="TextBox 3"/>
          <p:cNvSpPr txBox="1"/>
          <p:nvPr/>
        </p:nvSpPr>
        <p:spPr>
          <a:xfrm>
            <a:off x="4125688" y="305222"/>
            <a:ext cx="561702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Boxplot</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nvGrpSpPr>
          <p:cNvPr id="5" name="Group 4"/>
          <p:cNvGrpSpPr/>
          <p:nvPr/>
        </p:nvGrpSpPr>
        <p:grpSpPr>
          <a:xfrm>
            <a:off x="184026" y="102892"/>
            <a:ext cx="3865460" cy="1050993"/>
            <a:chOff x="1016003" y="4232819"/>
            <a:chExt cx="2486753" cy="720000"/>
          </a:xfrm>
        </p:grpSpPr>
        <p:sp>
          <p:nvSpPr>
            <p:cNvPr id="6" name="Rounded Rectangle 5"/>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7"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3257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796" y="2082334"/>
            <a:ext cx="3406140" cy="379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2154342"/>
            <a:ext cx="3383280" cy="376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88072" y="5538719"/>
            <a:ext cx="936105"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Bimodal</a:t>
            </a:r>
          </a:p>
        </p:txBody>
      </p:sp>
      <p:sp>
        <p:nvSpPr>
          <p:cNvPr id="10" name="TextBox 9"/>
          <p:cNvSpPr txBox="1"/>
          <p:nvPr/>
        </p:nvSpPr>
        <p:spPr>
          <a:xfrm>
            <a:off x="7541430" y="5538719"/>
            <a:ext cx="786818"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Uniform</a:t>
            </a:r>
          </a:p>
        </p:txBody>
      </p:sp>
      <p:sp>
        <p:nvSpPr>
          <p:cNvPr id="11" name="TextBox 10"/>
          <p:cNvSpPr txBox="1"/>
          <p:nvPr/>
        </p:nvSpPr>
        <p:spPr>
          <a:xfrm>
            <a:off x="8456717" y="5538719"/>
            <a:ext cx="728084"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Normal</a:t>
            </a:r>
          </a:p>
        </p:txBody>
      </p:sp>
      <p:sp>
        <p:nvSpPr>
          <p:cNvPr id="8" name="TextBox 7"/>
          <p:cNvSpPr txBox="1"/>
          <p:nvPr/>
        </p:nvSpPr>
        <p:spPr>
          <a:xfrm>
            <a:off x="7301751" y="5745451"/>
            <a:ext cx="11220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Distributions</a:t>
            </a:r>
          </a:p>
        </p:txBody>
      </p:sp>
      <p:sp>
        <p:nvSpPr>
          <p:cNvPr id="12" name="TextBox 11"/>
          <p:cNvSpPr txBox="1"/>
          <p:nvPr/>
        </p:nvSpPr>
        <p:spPr>
          <a:xfrm>
            <a:off x="4943872" y="2001035"/>
            <a:ext cx="174105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 bean= a ‘batch’ of data</a:t>
            </a:r>
          </a:p>
        </p:txBody>
      </p:sp>
      <p:sp>
        <p:nvSpPr>
          <p:cNvPr id="15" name="Left Brace 14"/>
          <p:cNvSpPr/>
          <p:nvPr/>
        </p:nvSpPr>
        <p:spPr>
          <a:xfrm>
            <a:off x="6588072" y="3234462"/>
            <a:ext cx="83993" cy="64807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 name="Straight Arrow Connector 16"/>
          <p:cNvCxnSpPr/>
          <p:nvPr/>
        </p:nvCxnSpPr>
        <p:spPr>
          <a:xfrm>
            <a:off x="6168009" y="2370366"/>
            <a:ext cx="420063" cy="7920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35760" y="6114783"/>
            <a:ext cx="332462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Data density mirrored by the shape of the polygon</a:t>
            </a:r>
          </a:p>
        </p:txBody>
      </p:sp>
      <p:cxnSp>
        <p:nvCxnSpPr>
          <p:cNvPr id="23" name="Straight Arrow Connector 22"/>
          <p:cNvCxnSpPr>
            <a:stCxn id="19" idx="0"/>
          </p:cNvCxnSpPr>
          <p:nvPr/>
        </p:nvCxnSpPr>
        <p:spPr>
          <a:xfrm flipV="1">
            <a:off x="5725674" y="4539898"/>
            <a:ext cx="1090407" cy="157488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68208" y="1794303"/>
            <a:ext cx="244827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Scatterplot shows individual data</a:t>
            </a:r>
          </a:p>
        </p:txBody>
      </p:sp>
      <p:cxnSp>
        <p:nvCxnSpPr>
          <p:cNvPr id="27" name="Straight Arrow Connector 26"/>
          <p:cNvCxnSpPr/>
          <p:nvPr/>
        </p:nvCxnSpPr>
        <p:spPr>
          <a:xfrm flipH="1">
            <a:off x="8112224" y="2131904"/>
            <a:ext cx="1019002" cy="11025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104122" y="129749"/>
            <a:ext cx="435259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Boxplot </a:t>
            </a:r>
            <a:r>
              <a:rPr kumimoji="0" lang="en-GB" sz="3200" b="1" i="0" u="sng" strike="noStrike" kern="1200" cap="none" spc="0" normalizeH="0" baseline="0" noProof="0" dirty="0" smtClean="0">
                <a:ln>
                  <a:noFill/>
                </a:ln>
                <a:solidFill>
                  <a:srgbClr val="CC0099"/>
                </a:solidFill>
                <a:effectLst/>
                <a:uLnTx/>
                <a:uFillTx/>
                <a:latin typeface="Calibri" panose="020F0502020204030204"/>
                <a:ea typeface="+mn-ea"/>
                <a:cs typeface="+mn-cs"/>
              </a:rPr>
              <a:t>or</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 </a:t>
            </a:r>
            <a:r>
              <a:rPr kumimoji="0" lang="en-GB" sz="3200" b="1" i="0" u="none" strike="noStrike" kern="1200" cap="none" spc="0" normalizeH="0" baseline="0" noProof="0" dirty="0" err="1" smtClean="0">
                <a:ln>
                  <a:noFill/>
                </a:ln>
                <a:solidFill>
                  <a:srgbClr val="CC0099"/>
                </a:solidFill>
                <a:effectLst/>
                <a:uLnTx/>
                <a:uFillTx/>
                <a:latin typeface="Calibri" panose="020F0502020204030204"/>
                <a:ea typeface="+mn-ea"/>
                <a:cs typeface="+mn-cs"/>
              </a:rPr>
              <a:t>Beanplot</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nvGrpSpPr>
          <p:cNvPr id="25" name="Group 24"/>
          <p:cNvGrpSpPr/>
          <p:nvPr/>
        </p:nvGrpSpPr>
        <p:grpSpPr>
          <a:xfrm>
            <a:off x="184026" y="102892"/>
            <a:ext cx="3865460" cy="1050993"/>
            <a:chOff x="1016003" y="4232819"/>
            <a:chExt cx="2486753" cy="720000"/>
          </a:xfrm>
        </p:grpSpPr>
        <p:sp>
          <p:nvSpPr>
            <p:cNvPr id="26" name="Rounded Rectangle 25"/>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28"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590072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2836" y="2182417"/>
            <a:ext cx="4940998" cy="3484037"/>
          </a:xfrm>
          <a:prstGeom prst="rect">
            <a:avLst/>
          </a:prstGeom>
        </p:spPr>
      </p:pic>
      <p:pic>
        <p:nvPicPr>
          <p:cNvPr id="3" name="Picture 2"/>
          <p:cNvPicPr>
            <a:picLocks noChangeAspect="1"/>
          </p:cNvPicPr>
          <p:nvPr/>
        </p:nvPicPr>
        <p:blipFill>
          <a:blip r:embed="rId4"/>
          <a:stretch>
            <a:fillRect/>
          </a:stretch>
        </p:blipFill>
        <p:spPr>
          <a:xfrm>
            <a:off x="6035004" y="2149625"/>
            <a:ext cx="5005548" cy="3516829"/>
          </a:xfrm>
          <a:prstGeom prst="rect">
            <a:avLst/>
          </a:prstGeom>
        </p:spPr>
      </p:pic>
      <p:sp>
        <p:nvSpPr>
          <p:cNvPr id="6" name="TextBox 5"/>
          <p:cNvSpPr txBox="1"/>
          <p:nvPr/>
        </p:nvSpPr>
        <p:spPr>
          <a:xfrm>
            <a:off x="4104121" y="129749"/>
            <a:ext cx="66074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Boxplot </a:t>
            </a:r>
            <a:r>
              <a:rPr kumimoji="0" lang="en-GB" sz="3200" b="1" i="0" u="sng" strike="noStrike" kern="1200" cap="none" spc="0" normalizeH="0" baseline="0" noProof="0" dirty="0" smtClean="0">
                <a:ln>
                  <a:noFill/>
                </a:ln>
                <a:solidFill>
                  <a:srgbClr val="CC0099"/>
                </a:solidFill>
                <a:effectLst/>
                <a:uLnTx/>
                <a:uFillTx/>
                <a:latin typeface="Calibri" panose="020F0502020204030204"/>
                <a:ea typeface="+mn-ea"/>
                <a:cs typeface="+mn-cs"/>
              </a:rPr>
              <a:t>and</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 </a:t>
            </a:r>
            <a:r>
              <a:rPr kumimoji="0" lang="en-GB" sz="3200" b="1" i="0" u="none" strike="noStrike" kern="1200" cap="none" spc="0" normalizeH="0" baseline="0" noProof="0" dirty="0" err="1" smtClean="0">
                <a:ln>
                  <a:noFill/>
                </a:ln>
                <a:solidFill>
                  <a:srgbClr val="CC0099"/>
                </a:solidFill>
                <a:effectLst/>
                <a:uLnTx/>
                <a:uFillTx/>
                <a:latin typeface="Calibri" panose="020F0502020204030204"/>
                <a:ea typeface="+mn-ea"/>
                <a:cs typeface="+mn-cs"/>
              </a:rPr>
              <a:t>Beanplot</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 </a:t>
            </a:r>
            <a:r>
              <a:rPr kumimoji="0" lang="en-GB" sz="3200" b="1" i="0" u="sng" strike="noStrike" kern="1200" cap="none" spc="0" normalizeH="0" baseline="0" noProof="0" dirty="0" smtClean="0">
                <a:ln>
                  <a:noFill/>
                </a:ln>
                <a:solidFill>
                  <a:srgbClr val="CC0099"/>
                </a:solidFill>
                <a:effectLst/>
                <a:uLnTx/>
                <a:uFillTx/>
                <a:latin typeface="Calibri" panose="020F0502020204030204"/>
                <a:ea typeface="+mn-ea"/>
                <a:cs typeface="+mn-cs"/>
              </a:rPr>
              <a:t>and</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 Scatterplot </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nvGrpSpPr>
          <p:cNvPr id="7" name="Group 6"/>
          <p:cNvGrpSpPr/>
          <p:nvPr/>
        </p:nvGrpSpPr>
        <p:grpSpPr>
          <a:xfrm>
            <a:off x="184026" y="102892"/>
            <a:ext cx="3865460" cy="1050993"/>
            <a:chOff x="1016003" y="4232819"/>
            <a:chExt cx="2486753" cy="720000"/>
          </a:xfrm>
        </p:grpSpPr>
        <p:sp>
          <p:nvSpPr>
            <p:cNvPr id="8" name="Rounded Rectangle 7"/>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9"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936069" y="283889"/>
            <a:ext cx="646331" cy="369332"/>
          </a:xfrm>
          <a:prstGeom prst="rect">
            <a:avLst/>
          </a:prstGeom>
          <a:noFill/>
        </p:spPr>
        <p:txBody>
          <a:bodyPr wrap="none" rtlCol="0">
            <a:spAutoFit/>
          </a:bodyPr>
          <a:lstStyle/>
          <a:p>
            <a:r>
              <a:rPr lang="en-GB" dirty="0" smtClean="0">
                <a:solidFill>
                  <a:srgbClr val="FF0000"/>
                </a:solidFill>
              </a:rPr>
              <a:t>****</a:t>
            </a:r>
            <a:endParaRPr lang="en-GB" dirty="0">
              <a:solidFill>
                <a:srgbClr val="FF0000"/>
              </a:solidFill>
            </a:endParaRPr>
          </a:p>
        </p:txBody>
      </p:sp>
    </p:spTree>
    <p:extLst>
      <p:ext uri="{BB962C8B-B14F-4D97-AF65-F5344CB8AC3E}">
        <p14:creationId xmlns:p14="http://schemas.microsoft.com/office/powerpoint/2010/main" val="4215934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3512" y="2151494"/>
            <a:ext cx="4283834" cy="2789675"/>
          </a:xfrm>
          <a:prstGeom prst="rect">
            <a:avLst/>
          </a:prstGeom>
        </p:spPr>
      </p:pic>
      <p:pic>
        <p:nvPicPr>
          <p:cNvPr id="6" name="Picture 5"/>
          <p:cNvPicPr>
            <a:picLocks noChangeAspect="1"/>
          </p:cNvPicPr>
          <p:nvPr/>
        </p:nvPicPr>
        <p:blipFill>
          <a:blip r:embed="rId4"/>
          <a:stretch>
            <a:fillRect/>
          </a:stretch>
        </p:blipFill>
        <p:spPr>
          <a:xfrm>
            <a:off x="6240016" y="1844825"/>
            <a:ext cx="4220890" cy="3136879"/>
          </a:xfrm>
          <a:prstGeom prst="rect">
            <a:avLst/>
          </a:prstGeom>
        </p:spPr>
      </p:pic>
      <p:sp>
        <p:nvSpPr>
          <p:cNvPr id="7" name="TextBox 6"/>
          <p:cNvSpPr txBox="1"/>
          <p:nvPr/>
        </p:nvSpPr>
        <p:spPr>
          <a:xfrm>
            <a:off x="3215680" y="5085184"/>
            <a:ext cx="17604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Big sample</a:t>
            </a:r>
          </a:p>
        </p:txBody>
      </p:sp>
      <p:sp>
        <p:nvSpPr>
          <p:cNvPr id="8" name="TextBox 7"/>
          <p:cNvSpPr txBox="1"/>
          <p:nvPr/>
        </p:nvSpPr>
        <p:spPr>
          <a:xfrm>
            <a:off x="7392145" y="5085184"/>
            <a:ext cx="21018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Small sample</a:t>
            </a:r>
          </a:p>
        </p:txBody>
      </p:sp>
      <p:sp>
        <p:nvSpPr>
          <p:cNvPr id="9" name="TextBox 8"/>
          <p:cNvSpPr txBox="1"/>
          <p:nvPr/>
        </p:nvSpPr>
        <p:spPr>
          <a:xfrm>
            <a:off x="4125687" y="305222"/>
            <a:ext cx="616131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Histogram</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nvGrpSpPr>
          <p:cNvPr id="10" name="Group 9"/>
          <p:cNvGrpSpPr/>
          <p:nvPr/>
        </p:nvGrpSpPr>
        <p:grpSpPr>
          <a:xfrm>
            <a:off x="184026" y="102892"/>
            <a:ext cx="3865460" cy="1050993"/>
            <a:chOff x="1016003" y="4232819"/>
            <a:chExt cx="2486753" cy="720000"/>
          </a:xfrm>
        </p:grpSpPr>
        <p:sp>
          <p:nvSpPr>
            <p:cNvPr id="11" name="Rounded Rectangle 10"/>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12"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397359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15681" y="1344644"/>
            <a:ext cx="5393987" cy="3380501"/>
          </a:xfrm>
          <a:prstGeom prst="rect">
            <a:avLst/>
          </a:prstGeom>
        </p:spPr>
      </p:pic>
      <p:pic>
        <p:nvPicPr>
          <p:cNvPr id="3" name="Picture 2"/>
          <p:cNvPicPr>
            <a:picLocks noChangeAspect="1"/>
          </p:cNvPicPr>
          <p:nvPr/>
        </p:nvPicPr>
        <p:blipFill>
          <a:blip r:embed="rId4"/>
          <a:stretch>
            <a:fillRect/>
          </a:stretch>
        </p:blipFill>
        <p:spPr>
          <a:xfrm>
            <a:off x="4558093" y="4863638"/>
            <a:ext cx="3005588" cy="1877731"/>
          </a:xfrm>
          <a:prstGeom prst="rect">
            <a:avLst/>
          </a:prstGeom>
        </p:spPr>
      </p:pic>
      <p:sp>
        <p:nvSpPr>
          <p:cNvPr id="6" name="TextBox 5"/>
          <p:cNvSpPr txBox="1"/>
          <p:nvPr/>
        </p:nvSpPr>
        <p:spPr>
          <a:xfrm>
            <a:off x="4103916" y="305222"/>
            <a:ext cx="806631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n-ea"/>
                <a:cs typeface="+mn-cs"/>
              </a:rPr>
              <a:t>Q</a:t>
            </a:r>
            <a:r>
              <a:rPr kumimoji="0" lang="en-GB" sz="4000" b="1" i="0" u="none" strike="noStrike" kern="1200" cap="none" spc="0" normalizeH="0" baseline="0" noProof="0" dirty="0" smtClean="0">
                <a:ln>
                  <a:noFill/>
                </a:ln>
                <a:solidFill>
                  <a:srgbClr val="CC0099"/>
                </a:solidFill>
                <a:effectLst/>
                <a:uLnTx/>
                <a:uFillTx/>
                <a:latin typeface="Calibri" panose="020F0502020204030204"/>
                <a:ea typeface="+mn-ea"/>
                <a:cs typeface="+mn-cs"/>
              </a:rPr>
              <a:t>uantitative data: </a:t>
            </a:r>
            <a:r>
              <a:rPr kumimoji="0" lang="en-GB" sz="3000" b="1" i="0" u="none" strike="noStrike" kern="1200" cap="none" spc="0" normalizeH="0" baseline="0" noProof="0" dirty="0" smtClean="0">
                <a:ln>
                  <a:noFill/>
                </a:ln>
                <a:solidFill>
                  <a:srgbClr val="CC0099"/>
                </a:solidFill>
                <a:effectLst/>
                <a:uLnTx/>
                <a:uFillTx/>
                <a:latin typeface="Calibri" panose="020F0502020204030204"/>
                <a:ea typeface="+mn-ea"/>
                <a:cs typeface="+mn-cs"/>
              </a:rPr>
              <a:t>Histogram</a:t>
            </a:r>
            <a:r>
              <a:rPr kumimoji="0" lang="en-GB" sz="3000" b="1" i="0" u="none" strike="noStrike" kern="1200" cap="none" spc="0" normalizeH="0" noProof="0" dirty="0" smtClean="0">
                <a:ln>
                  <a:noFill/>
                </a:ln>
                <a:solidFill>
                  <a:srgbClr val="CC0099"/>
                </a:solidFill>
                <a:effectLst/>
                <a:uLnTx/>
                <a:uFillTx/>
                <a:latin typeface="Calibri" panose="020F0502020204030204"/>
                <a:ea typeface="+mn-ea"/>
                <a:cs typeface="+mn-cs"/>
              </a:rPr>
              <a:t> (</a:t>
            </a:r>
            <a:r>
              <a:rPr kumimoji="0" lang="en-GB" sz="3000" b="1" i="0" u="none" strike="noStrike" kern="1200" cap="none" spc="0" normalizeH="0" baseline="0" noProof="0" dirty="0" smtClean="0">
                <a:ln>
                  <a:noFill/>
                </a:ln>
                <a:solidFill>
                  <a:srgbClr val="CC0099"/>
                </a:solidFill>
                <a:effectLst/>
                <a:uLnTx/>
                <a:uFillTx/>
                <a:latin typeface="Calibri" panose="020F0502020204030204"/>
                <a:ea typeface="+mn-ea"/>
                <a:cs typeface="+mn-cs"/>
              </a:rPr>
              <a:t>distribution)</a:t>
            </a:r>
            <a:endParaRPr kumimoji="0" lang="en-GB" sz="30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pSp>
        <p:nvGrpSpPr>
          <p:cNvPr id="7" name="Group 6"/>
          <p:cNvGrpSpPr/>
          <p:nvPr/>
        </p:nvGrpSpPr>
        <p:grpSpPr>
          <a:xfrm>
            <a:off x="184026" y="102892"/>
            <a:ext cx="3865460" cy="1050993"/>
            <a:chOff x="1016003" y="4232819"/>
            <a:chExt cx="2486753" cy="720000"/>
          </a:xfrm>
        </p:grpSpPr>
        <p:sp>
          <p:nvSpPr>
            <p:cNvPr id="8" name="Rounded Rectangle 7"/>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9"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38364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2"/>
              <p:cNvSpPr txBox="1">
                <a:spLocks noChangeArrowheads="1"/>
              </p:cNvSpPr>
              <p:nvPr/>
            </p:nvSpPr>
            <p:spPr>
              <a:xfrm>
                <a:off x="1019436" y="2816932"/>
                <a:ext cx="10153128"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5400" b="1" kern="0" dirty="0" smtClean="0">
                    <a:solidFill>
                      <a:srgbClr val="203864"/>
                    </a:solidFill>
                    <a:latin typeface="+mn-lt"/>
                  </a:rPr>
                  <a:t>Data exploration </a:t>
                </a:r>
                <a14:m>
                  <m:oMath xmlns:m="http://schemas.openxmlformats.org/officeDocument/2006/math">
                    <m:r>
                      <a:rPr lang="en-GB" sz="5400" b="1" i="1" kern="0" smtClean="0">
                        <a:solidFill>
                          <a:srgbClr val="203864"/>
                        </a:solidFill>
                        <a:latin typeface="Cambria Math" panose="02040503050406030204" pitchFamily="18" charset="0"/>
                        <a:ea typeface="Cambria Math" panose="02040503050406030204" pitchFamily="18" charset="0"/>
                      </a:rPr>
                      <m:t>≠</m:t>
                    </m:r>
                  </m:oMath>
                </a14:m>
                <a:r>
                  <a:rPr lang="en-GB" sz="5400" b="1" kern="0" dirty="0" smtClean="0">
                    <a:solidFill>
                      <a:srgbClr val="203864"/>
                    </a:solidFill>
                    <a:latin typeface="+mn-lt"/>
                  </a:rPr>
                  <a:t> plotting data</a:t>
                </a:r>
                <a:endParaRPr lang="en-GB" sz="5400" b="1" kern="0" dirty="0">
                  <a:solidFill>
                    <a:srgbClr val="203864"/>
                  </a:solidFill>
                  <a:latin typeface="+mn-lt"/>
                </a:endParaRPr>
              </a:p>
            </p:txBody>
          </p:sp>
        </mc:Choice>
        <mc:Fallback xmlns="">
          <p:sp>
            <p:nvSpPr>
              <p:cNvPr id="2" name="Rectangle 2"/>
              <p:cNvSpPr txBox="1">
                <a:spLocks noRot="1" noChangeAspect="1" noMove="1" noResize="1" noEditPoints="1" noAdjustHandles="1" noChangeArrowheads="1" noChangeShapeType="1" noTextEdit="1"/>
              </p:cNvSpPr>
              <p:nvPr/>
            </p:nvSpPr>
            <p:spPr>
              <a:xfrm>
                <a:off x="1019436" y="2816932"/>
                <a:ext cx="10153128" cy="1224136"/>
              </a:xfrm>
              <a:prstGeom prst="rect">
                <a:avLst/>
              </a:prstGeom>
              <a:blipFill>
                <a:blip r:embed="rId2"/>
                <a:stretch>
                  <a:fillRect t="-13433" b="-5473"/>
                </a:stretch>
              </a:blipFill>
            </p:spPr>
            <p:txBody>
              <a:bodyPr/>
              <a:lstStyle/>
              <a:p>
                <a:r>
                  <a:rPr lang="en-GB">
                    <a:noFill/>
                  </a:rPr>
                  <a:t> </a:t>
                </a:r>
              </a:p>
            </p:txBody>
          </p:sp>
        </mc:Fallback>
      </mc:AlternateContent>
    </p:spTree>
    <p:extLst>
      <p:ext uri="{BB962C8B-B14F-4D97-AF65-F5344CB8AC3E}">
        <p14:creationId xmlns:p14="http://schemas.microsoft.com/office/powerpoint/2010/main" val="36042877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50099" y="330636"/>
            <a:ext cx="732764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Plotting is not the same thing as exploring</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aphicFrame>
        <p:nvGraphicFramePr>
          <p:cNvPr id="4" name="Object 3"/>
          <p:cNvGraphicFramePr>
            <a:graphicFrameLocks noChangeAspect="1"/>
          </p:cNvGraphicFramePr>
          <p:nvPr>
            <p:extLst/>
          </p:nvPr>
        </p:nvGraphicFramePr>
        <p:xfrm>
          <a:off x="1326619" y="2909456"/>
          <a:ext cx="4608512" cy="3164460"/>
        </p:xfrm>
        <a:graphic>
          <a:graphicData uri="http://schemas.openxmlformats.org/presentationml/2006/ole">
            <mc:AlternateContent xmlns:mc="http://schemas.openxmlformats.org/markup-compatibility/2006">
              <mc:Choice xmlns:v="urn:schemas-microsoft-com:vml" Requires="v">
                <p:oleObj spid="_x0000_s6150" name="Prism 6" r:id="rId3" imgW="3585871" imgH="2427078" progId="Prism6.Document">
                  <p:embed/>
                </p:oleObj>
              </mc:Choice>
              <mc:Fallback>
                <p:oleObj name="Prism 6" r:id="rId3" imgW="3585871" imgH="2427078" progId="Prism6.Document">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619" y="2909456"/>
                        <a:ext cx="4608512" cy="3164460"/>
                      </a:xfrm>
                      <a:prstGeom prst="rect">
                        <a:avLst/>
                      </a:prstGeom>
                      <a:noFill/>
                      <a:ln>
                        <a:noFill/>
                      </a:ln>
                    </p:spPr>
                  </p:pic>
                </p:oleObj>
              </mc:Fallback>
            </mc:AlternateContent>
          </a:graphicData>
        </a:graphic>
      </p:graphicFrame>
      <p:sp>
        <p:nvSpPr>
          <p:cNvPr id="2" name="TextBox 1"/>
          <p:cNvSpPr txBox="1"/>
          <p:nvPr/>
        </p:nvSpPr>
        <p:spPr>
          <a:xfrm>
            <a:off x="584036" y="1621894"/>
            <a:ext cx="10280697"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One experiment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the variable of interest between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CondA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CondB</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8" name="Object 7"/>
          <p:cNvGraphicFramePr>
            <a:graphicFrameLocks noChangeAspect="1"/>
          </p:cNvGraphicFramePr>
          <p:nvPr>
            <p:extLst/>
          </p:nvPr>
        </p:nvGraphicFramePr>
        <p:xfrm>
          <a:off x="6338400" y="3180822"/>
          <a:ext cx="4274363" cy="2893094"/>
        </p:xfrm>
        <a:graphic>
          <a:graphicData uri="http://schemas.openxmlformats.org/presentationml/2006/ole">
            <mc:AlternateContent xmlns:mc="http://schemas.openxmlformats.org/markup-compatibility/2006">
              <mc:Choice xmlns:v="urn:schemas-microsoft-com:vml" Requires="v">
                <p:oleObj spid="_x0000_s6151" name="Prism 6" r:id="rId5" imgW="3585871" imgH="2427078" progId="Prism6.Document">
                  <p:embed/>
                </p:oleObj>
              </mc:Choice>
              <mc:Fallback>
                <p:oleObj name="Prism 6" r:id="rId5" imgW="3585871" imgH="2427078" progId="Prism6.Document">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8400" y="3180822"/>
                        <a:ext cx="4274363" cy="2893094"/>
                      </a:xfrm>
                      <a:prstGeom prst="rect">
                        <a:avLst/>
                      </a:prstGeom>
                      <a:noFill/>
                      <a:ln>
                        <a:noFill/>
                      </a:ln>
                      <a:extLst/>
                    </p:spPr>
                  </p:pic>
                </p:oleObj>
              </mc:Fallback>
            </mc:AlternateContent>
          </a:graphicData>
        </a:graphic>
      </p:graphicFrame>
      <p:sp>
        <p:nvSpPr>
          <p:cNvPr id="5" name="Rounded Rectangle 4"/>
          <p:cNvSpPr/>
          <p:nvPr/>
        </p:nvSpPr>
        <p:spPr>
          <a:xfrm>
            <a:off x="6159729" y="2967639"/>
            <a:ext cx="4386530" cy="325027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679315" y="2510568"/>
            <a:ext cx="135646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The truth</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9" name="Group 8"/>
          <p:cNvGrpSpPr/>
          <p:nvPr/>
        </p:nvGrpSpPr>
        <p:grpSpPr>
          <a:xfrm>
            <a:off x="184026" y="102892"/>
            <a:ext cx="3865460" cy="1050993"/>
            <a:chOff x="1016003" y="4232819"/>
            <a:chExt cx="2486753" cy="720000"/>
          </a:xfrm>
        </p:grpSpPr>
        <p:sp>
          <p:nvSpPr>
            <p:cNvPr id="10" name="Rounded Rectangle 9"/>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11"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p:cNvSpPr txBox="1"/>
          <p:nvPr/>
        </p:nvSpPr>
        <p:spPr>
          <a:xfrm>
            <a:off x="2893637" y="2662226"/>
            <a:ext cx="151195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The fiction</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9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08819" y="149319"/>
            <a:ext cx="6641562"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Plotting (and summarising) is (so) not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the </a:t>
            </a:r>
            <a:r>
              <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rPr>
              <a:t>same </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thing </a:t>
            </a:r>
            <a:r>
              <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rPr>
              <a:t>as </a:t>
            </a:r>
            <a:r>
              <a:rPr kumimoji="0" lang="en-GB" sz="3200" b="1" i="0" u="none" strike="noStrike" kern="1200" cap="none" spc="0" normalizeH="0" baseline="0" noProof="0" dirty="0" smtClean="0">
                <a:ln>
                  <a:noFill/>
                </a:ln>
                <a:solidFill>
                  <a:srgbClr val="CC0099"/>
                </a:solidFill>
                <a:effectLst/>
                <a:uLnTx/>
                <a:uFillTx/>
                <a:latin typeface="Calibri" panose="020F0502020204030204"/>
                <a:ea typeface="+mn-ea"/>
                <a:cs typeface="+mn-cs"/>
              </a:rPr>
              <a:t>exploring</a:t>
            </a:r>
            <a:endParaRPr kumimoji="0" lang="en-GB" sz="3200" b="1"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graphicFrame>
        <p:nvGraphicFramePr>
          <p:cNvPr id="2" name="Object 1"/>
          <p:cNvGraphicFramePr>
            <a:graphicFrameLocks noChangeAspect="1"/>
          </p:cNvGraphicFramePr>
          <p:nvPr>
            <p:extLst/>
          </p:nvPr>
        </p:nvGraphicFramePr>
        <p:xfrm>
          <a:off x="1635760" y="3174380"/>
          <a:ext cx="4151686" cy="3206056"/>
        </p:xfrm>
        <a:graphic>
          <a:graphicData uri="http://schemas.openxmlformats.org/presentationml/2006/ole">
            <mc:AlternateContent xmlns:mc="http://schemas.openxmlformats.org/markup-compatibility/2006">
              <mc:Choice xmlns:v="urn:schemas-microsoft-com:vml" Requires="v">
                <p:oleObj spid="_x0000_s7176" name="Prism 6" r:id="rId3" imgW="6189653" imgH="4703612" progId="Prism6.Document">
                  <p:embed/>
                </p:oleObj>
              </mc:Choice>
              <mc:Fallback>
                <p:oleObj name="Prism 6" r:id="rId3" imgW="6189653" imgH="4703612" progId="Prism6.Document">
                  <p:embed/>
                  <p:pic>
                    <p:nvPicPr>
                      <p:cNvPr id="2" name="Object 1"/>
                      <p:cNvPicPr>
                        <a:picLocks noChangeAspect="1" noChangeArrowheads="1"/>
                      </p:cNvPicPr>
                      <p:nvPr/>
                    </p:nvPicPr>
                    <p:blipFill>
                      <a:blip r:embed="rId4"/>
                      <a:srcRect/>
                      <a:stretch>
                        <a:fillRect/>
                      </a:stretch>
                    </p:blipFill>
                    <p:spPr bwMode="auto">
                      <a:xfrm>
                        <a:off x="1635760" y="3174380"/>
                        <a:ext cx="4151686" cy="3206056"/>
                      </a:xfrm>
                      <a:prstGeom prst="rect">
                        <a:avLst/>
                      </a:prstGeom>
                      <a:noFill/>
                      <a:ln>
                        <a:noFill/>
                      </a:ln>
                    </p:spPr>
                  </p:pic>
                </p:oleObj>
              </mc:Fallback>
            </mc:AlternateContent>
          </a:graphicData>
        </a:graphic>
      </p:graphicFrame>
      <p:sp>
        <p:nvSpPr>
          <p:cNvPr id="9" name="TextBox 8"/>
          <p:cNvSpPr txBox="1"/>
          <p:nvPr/>
        </p:nvSpPr>
        <p:spPr>
          <a:xfrm>
            <a:off x="3089317" y="4122623"/>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p=0.04</a:t>
            </a:r>
          </a:p>
        </p:txBody>
      </p:sp>
      <p:sp>
        <p:nvSpPr>
          <p:cNvPr id="10" name="TextBox 9"/>
          <p:cNvSpPr txBox="1"/>
          <p:nvPr/>
        </p:nvSpPr>
        <p:spPr>
          <a:xfrm>
            <a:off x="3897676" y="4968815"/>
            <a:ext cx="62228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p=0.32</a:t>
            </a:r>
          </a:p>
        </p:txBody>
      </p:sp>
      <p:sp>
        <p:nvSpPr>
          <p:cNvPr id="11" name="TextBox 10"/>
          <p:cNvSpPr txBox="1"/>
          <p:nvPr/>
        </p:nvSpPr>
        <p:spPr>
          <a:xfrm>
            <a:off x="4638561" y="3306154"/>
            <a:ext cx="70083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7030A0"/>
                </a:solidFill>
                <a:effectLst/>
                <a:uLnTx/>
                <a:uFillTx/>
                <a:latin typeface="Calibri" panose="020F0502020204030204"/>
                <a:ea typeface="+mn-ea"/>
                <a:cs typeface="+mn-cs"/>
              </a:rPr>
              <a:t>p=0.001</a:t>
            </a:r>
          </a:p>
        </p:txBody>
      </p:sp>
      <p:sp>
        <p:nvSpPr>
          <p:cNvPr id="12" name="TextBox 11"/>
          <p:cNvSpPr txBox="1"/>
          <p:nvPr/>
        </p:nvSpPr>
        <p:spPr>
          <a:xfrm>
            <a:off x="2285500" y="3222358"/>
            <a:ext cx="19050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Comparisons: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rPr>
              <a:t>Treatments  vs. Control</a:t>
            </a:r>
          </a:p>
        </p:txBody>
      </p:sp>
      <p:grpSp>
        <p:nvGrpSpPr>
          <p:cNvPr id="5" name="Group 4"/>
          <p:cNvGrpSpPr/>
          <p:nvPr/>
        </p:nvGrpSpPr>
        <p:grpSpPr>
          <a:xfrm>
            <a:off x="6281105" y="3245146"/>
            <a:ext cx="4491886" cy="2961973"/>
            <a:chOff x="4676979" y="2636912"/>
            <a:chExt cx="4305993" cy="2717890"/>
          </a:xfrm>
        </p:grpSpPr>
        <p:graphicFrame>
          <p:nvGraphicFramePr>
            <p:cNvPr id="14" name="Object 13"/>
            <p:cNvGraphicFramePr>
              <a:graphicFrameLocks noChangeAspect="1"/>
            </p:cNvGraphicFramePr>
            <p:nvPr>
              <p:extLst/>
            </p:nvPr>
          </p:nvGraphicFramePr>
          <p:xfrm>
            <a:off x="4676979" y="2636912"/>
            <a:ext cx="4305993" cy="2717890"/>
          </p:xfrm>
          <a:graphic>
            <a:graphicData uri="http://schemas.openxmlformats.org/presentationml/2006/ole">
              <mc:AlternateContent xmlns:mc="http://schemas.openxmlformats.org/markup-compatibility/2006">
                <mc:Choice xmlns:v="urn:schemas-microsoft-com:vml" Requires="v">
                  <p:oleObj spid="_x0000_s7177" name="Prism 6" r:id="rId5" imgW="6189653" imgH="3906231" progId="Prism6.Document">
                    <p:embed/>
                  </p:oleObj>
                </mc:Choice>
                <mc:Fallback>
                  <p:oleObj name="Prism 6" r:id="rId5" imgW="6189653" imgH="3906231" progId="Prism6.Document">
                    <p:embed/>
                    <p:pic>
                      <p:nvPicPr>
                        <p:cNvPr id="14" name="Object 13"/>
                        <p:cNvPicPr/>
                        <p:nvPr/>
                      </p:nvPicPr>
                      <p:blipFill>
                        <a:blip r:embed="rId6"/>
                        <a:stretch>
                          <a:fillRect/>
                        </a:stretch>
                      </p:blipFill>
                      <p:spPr>
                        <a:xfrm>
                          <a:off x="4676979" y="2636912"/>
                          <a:ext cx="4305993" cy="2717890"/>
                        </a:xfrm>
                        <a:prstGeom prst="rect">
                          <a:avLst/>
                        </a:prstGeom>
                      </p:spPr>
                    </p:pic>
                  </p:oleObj>
                </mc:Fallback>
              </mc:AlternateContent>
            </a:graphicData>
          </a:graphic>
        </p:graphicFrame>
        <p:sp>
          <p:nvSpPr>
            <p:cNvPr id="21" name="TextBox 20"/>
            <p:cNvSpPr txBox="1"/>
            <p:nvPr/>
          </p:nvSpPr>
          <p:spPr>
            <a:xfrm>
              <a:off x="5184007" y="422117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Exp3</a:t>
              </a:r>
            </a:p>
          </p:txBody>
        </p:sp>
        <p:sp>
          <p:nvSpPr>
            <p:cNvPr id="22" name="TextBox 21"/>
            <p:cNvSpPr txBox="1"/>
            <p:nvPr/>
          </p:nvSpPr>
          <p:spPr>
            <a:xfrm>
              <a:off x="5183004" y="4040660"/>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Exp4</a:t>
              </a:r>
            </a:p>
          </p:txBody>
        </p:sp>
        <p:sp>
          <p:nvSpPr>
            <p:cNvPr id="23" name="TextBox 22"/>
            <p:cNvSpPr txBox="1"/>
            <p:nvPr/>
          </p:nvSpPr>
          <p:spPr>
            <a:xfrm>
              <a:off x="5175669" y="441056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Exp1</a:t>
              </a:r>
            </a:p>
          </p:txBody>
        </p:sp>
        <p:sp>
          <p:nvSpPr>
            <p:cNvPr id="24" name="TextBox 23"/>
            <p:cNvSpPr txBox="1"/>
            <p:nvPr/>
          </p:nvSpPr>
          <p:spPr>
            <a:xfrm>
              <a:off x="5174125" y="3575282"/>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Exp5</a:t>
              </a:r>
            </a:p>
          </p:txBody>
        </p:sp>
        <p:sp>
          <p:nvSpPr>
            <p:cNvPr id="25" name="TextBox 24"/>
            <p:cNvSpPr txBox="1"/>
            <p:nvPr/>
          </p:nvSpPr>
          <p:spPr>
            <a:xfrm>
              <a:off x="5174166" y="4567843"/>
              <a:ext cx="556353" cy="2845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Exp2</a:t>
              </a:r>
            </a:p>
          </p:txBody>
        </p:sp>
      </p:grpSp>
      <p:graphicFrame>
        <p:nvGraphicFramePr>
          <p:cNvPr id="6" name="Object 5"/>
          <p:cNvGraphicFramePr>
            <a:graphicFrameLocks noChangeAspect="1"/>
          </p:cNvGraphicFramePr>
          <p:nvPr>
            <p:extLst/>
          </p:nvPr>
        </p:nvGraphicFramePr>
        <p:xfrm>
          <a:off x="1142101" y="3198263"/>
          <a:ext cx="4288736" cy="3170898"/>
        </p:xfrm>
        <a:graphic>
          <a:graphicData uri="http://schemas.openxmlformats.org/presentationml/2006/ole">
            <mc:AlternateContent xmlns:mc="http://schemas.openxmlformats.org/markup-compatibility/2006">
              <mc:Choice xmlns:v="urn:schemas-microsoft-com:vml" Requires="v">
                <p:oleObj spid="_x0000_s7178" name="Prism 6" r:id="rId7" imgW="3860295" imgH="2660458" progId="Prism6.Document">
                  <p:embed/>
                </p:oleObj>
              </mc:Choice>
              <mc:Fallback>
                <p:oleObj name="Prism 6" r:id="rId7" imgW="3860295" imgH="2660458" progId="Prism6.Document">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101" y="3198263"/>
                        <a:ext cx="4288736" cy="3170898"/>
                      </a:xfrm>
                      <a:prstGeom prst="rect">
                        <a:avLst/>
                      </a:prstGeom>
                      <a:solidFill>
                        <a:schemeClr val="bg1"/>
                      </a:solidFill>
                      <a:ln>
                        <a:noFill/>
                      </a:ln>
                    </p:spPr>
                  </p:pic>
                </p:oleObj>
              </mc:Fallback>
            </mc:AlternateContent>
          </a:graphicData>
        </a:graphic>
      </p:graphicFrame>
      <p:sp>
        <p:nvSpPr>
          <p:cNvPr id="15" name="TextBox 14"/>
          <p:cNvSpPr txBox="1"/>
          <p:nvPr/>
        </p:nvSpPr>
        <p:spPr>
          <a:xfrm>
            <a:off x="481325" y="1452834"/>
            <a:ext cx="10898799"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Five experiments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change in the variable of interest between 3 treatments and a control. </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Data plotted as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bar chart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Rounded Rectangle 16"/>
          <p:cNvSpPr/>
          <p:nvPr/>
        </p:nvSpPr>
        <p:spPr>
          <a:xfrm>
            <a:off x="994429" y="3238984"/>
            <a:ext cx="4386530" cy="325027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02254" y="2821639"/>
            <a:ext cx="392601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C00000"/>
                </a:solidFill>
                <a:effectLst/>
                <a:uLnTx/>
                <a:uFillTx/>
                <a:latin typeface="Calibri" panose="020F0502020204030204"/>
                <a:ea typeface="+mn-ea"/>
                <a:cs typeface="+mn-cs"/>
              </a:rPr>
              <a:t>The truth (if you are into bar charts)</a:t>
            </a:r>
            <a:endPar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9" name="Group 18"/>
          <p:cNvGrpSpPr/>
          <p:nvPr/>
        </p:nvGrpSpPr>
        <p:grpSpPr>
          <a:xfrm>
            <a:off x="184026" y="102892"/>
            <a:ext cx="3865460" cy="1050993"/>
            <a:chOff x="1016003" y="4232819"/>
            <a:chExt cx="2486753" cy="720000"/>
          </a:xfrm>
        </p:grpSpPr>
        <p:sp>
          <p:nvSpPr>
            <p:cNvPr id="20" name="Rounded Rectangle 19"/>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26"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54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517746" y="2375442"/>
            <a:ext cx="4713868" cy="895351"/>
            <a:chOff x="5414772" y="1195442"/>
            <a:chExt cx="3020928" cy="720000"/>
          </a:xfrm>
          <a:solidFill>
            <a:schemeClr val="accent1">
              <a:lumMod val="40000"/>
              <a:lumOff val="6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695028" y="1230590"/>
              <a:ext cx="2546028"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Complete </a:t>
              </a:r>
              <a:r>
                <a:rPr lang="en-US" sz="2000" b="1" dirty="0" err="1">
                  <a:solidFill>
                    <a:srgbClr val="C00000"/>
                  </a:solidFill>
                </a:rPr>
                <a:t>Randomised</a:t>
              </a:r>
              <a:r>
                <a:rPr lang="en-US" sz="2000" b="1" dirty="0">
                  <a:solidFill>
                    <a:srgbClr val="C00000"/>
                  </a:solidFill>
                </a:rPr>
                <a:t> block</a:t>
              </a:r>
            </a:p>
            <a:p>
              <a:pPr algn="ctr" defTabSz="888934">
                <a:lnSpc>
                  <a:spcPct val="90000"/>
                </a:lnSpc>
                <a:spcBef>
                  <a:spcPct val="0"/>
                </a:spcBef>
                <a:spcAft>
                  <a:spcPct val="35000"/>
                </a:spcAft>
              </a:pPr>
              <a:r>
                <a:rPr lang="en-US" sz="2000" b="1" dirty="0">
                  <a:solidFill>
                    <a:srgbClr val="C00000"/>
                  </a:solidFill>
                </a:rPr>
                <a:t>CRBD</a:t>
              </a:r>
            </a:p>
          </p:txBody>
        </p:sp>
      </p:grpSp>
      <p:grpSp>
        <p:nvGrpSpPr>
          <p:cNvPr id="9" name="Group 8"/>
          <p:cNvGrpSpPr/>
          <p:nvPr/>
        </p:nvGrpSpPr>
        <p:grpSpPr>
          <a:xfrm>
            <a:off x="343460" y="2371523"/>
            <a:ext cx="2724149" cy="895351"/>
            <a:chOff x="5414772" y="1195442"/>
            <a:chExt cx="3020928" cy="720000"/>
          </a:xfrm>
          <a:solidFill>
            <a:schemeClr val="accent1">
              <a:lumMod val="40000"/>
              <a:lumOff val="6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665252" y="1230590"/>
              <a:ext cx="2546023"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Completely random</a:t>
              </a:r>
            </a:p>
            <a:p>
              <a:pPr algn="ctr" defTabSz="888934">
                <a:lnSpc>
                  <a:spcPct val="90000"/>
                </a:lnSpc>
                <a:spcBef>
                  <a:spcPct val="0"/>
                </a:spcBef>
                <a:spcAft>
                  <a:spcPct val="35000"/>
                </a:spcAft>
              </a:pPr>
              <a:r>
                <a:rPr lang="en-US" sz="2000" b="1" dirty="0">
                  <a:solidFill>
                    <a:srgbClr val="C00000"/>
                  </a:solidFill>
                </a:rPr>
                <a:t>CRD</a:t>
              </a:r>
            </a:p>
          </p:txBody>
        </p:sp>
      </p:grpSp>
      <p:grpSp>
        <p:nvGrpSpPr>
          <p:cNvPr id="12" name="Group 11"/>
          <p:cNvGrpSpPr/>
          <p:nvPr/>
        </p:nvGrpSpPr>
        <p:grpSpPr>
          <a:xfrm>
            <a:off x="9187038" y="2362002"/>
            <a:ext cx="1797991" cy="895351"/>
            <a:chOff x="5414772" y="1195442"/>
            <a:chExt cx="3020928" cy="720000"/>
          </a:xfrm>
          <a:solidFill>
            <a:schemeClr val="accent1">
              <a:lumMod val="40000"/>
              <a:lumOff val="6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22222" y="1246900"/>
              <a:ext cx="2784501" cy="6420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Split-plot</a:t>
              </a:r>
            </a:p>
          </p:txBody>
        </p:sp>
      </p:grpSp>
      <p:sp>
        <p:nvSpPr>
          <p:cNvPr id="33" name="TextBox 32"/>
          <p:cNvSpPr txBox="1"/>
          <p:nvPr/>
        </p:nvSpPr>
        <p:spPr>
          <a:xfrm>
            <a:off x="224449" y="3431430"/>
            <a:ext cx="2938304" cy="1200329"/>
          </a:xfrm>
          <a:prstGeom prst="rect">
            <a:avLst/>
          </a:prstGeom>
          <a:noFill/>
        </p:spPr>
        <p:txBody>
          <a:bodyPr wrap="none" rtlCol="0">
            <a:spAutoFit/>
          </a:bodyPr>
          <a:lstStyle/>
          <a:p>
            <a:pPr algn="ctr"/>
            <a:r>
              <a:rPr lang="en-GB" dirty="0"/>
              <a:t>Simplest: </a:t>
            </a:r>
          </a:p>
          <a:p>
            <a:pPr algn="ctr"/>
            <a:r>
              <a:rPr lang="en-GB" dirty="0"/>
              <a:t>experimental units randomly </a:t>
            </a:r>
          </a:p>
          <a:p>
            <a:pPr algn="ctr"/>
            <a:r>
              <a:rPr lang="en-GB" dirty="0"/>
              <a:t>allocated to groups</a:t>
            </a:r>
          </a:p>
          <a:p>
            <a:pPr algn="ctr"/>
            <a:r>
              <a:rPr lang="en-GB" dirty="0"/>
              <a:t>e.g. : treatment …</a:t>
            </a:r>
          </a:p>
        </p:txBody>
      </p:sp>
      <p:sp>
        <p:nvSpPr>
          <p:cNvPr id="31" name="TextBox 30"/>
          <p:cNvSpPr txBox="1"/>
          <p:nvPr/>
        </p:nvSpPr>
        <p:spPr>
          <a:xfrm>
            <a:off x="3765180" y="3507547"/>
            <a:ext cx="4303059" cy="1200329"/>
          </a:xfrm>
          <a:prstGeom prst="rect">
            <a:avLst/>
          </a:prstGeom>
          <a:noFill/>
        </p:spPr>
        <p:txBody>
          <a:bodyPr wrap="square" rtlCol="0">
            <a:spAutoFit/>
          </a:bodyPr>
          <a:lstStyle/>
          <a:p>
            <a:pPr algn="ctr"/>
            <a:r>
              <a:rPr lang="en-GB" dirty="0"/>
              <a:t>Accounting for </a:t>
            </a:r>
            <a:r>
              <a:rPr lang="en-GB" b="1" dirty="0"/>
              <a:t>random factors</a:t>
            </a:r>
            <a:r>
              <a:rPr lang="en-GB" dirty="0"/>
              <a:t>,</a:t>
            </a:r>
            <a:r>
              <a:rPr lang="en-GB" b="1" dirty="0"/>
              <a:t> </a:t>
            </a:r>
          </a:p>
          <a:p>
            <a:pPr algn="ctr"/>
            <a:r>
              <a:rPr lang="en-GB" b="1" dirty="0"/>
              <a:t>nuisance variables</a:t>
            </a:r>
          </a:p>
          <a:p>
            <a:pPr algn="ctr"/>
            <a:r>
              <a:rPr lang="en-GB" dirty="0"/>
              <a:t> e.g. : batch effect, experimental effect, </a:t>
            </a:r>
          </a:p>
          <a:p>
            <a:pPr algn="ctr"/>
            <a:r>
              <a:rPr lang="en-GB" dirty="0"/>
              <a:t>day-to-day variation …</a:t>
            </a:r>
          </a:p>
        </p:txBody>
      </p:sp>
      <p:sp>
        <p:nvSpPr>
          <p:cNvPr id="34" name="TextBox 33"/>
          <p:cNvSpPr txBox="1"/>
          <p:nvPr/>
        </p:nvSpPr>
        <p:spPr>
          <a:xfrm>
            <a:off x="8183127" y="3501696"/>
            <a:ext cx="3792997" cy="1477328"/>
          </a:xfrm>
          <a:prstGeom prst="rect">
            <a:avLst/>
          </a:prstGeom>
          <a:noFill/>
        </p:spPr>
        <p:txBody>
          <a:bodyPr wrap="square" rtlCol="0">
            <a:spAutoFit/>
          </a:bodyPr>
          <a:lstStyle/>
          <a:p>
            <a:pPr algn="ctr"/>
            <a:r>
              <a:rPr lang="en-GB" dirty="0"/>
              <a:t>Also </a:t>
            </a:r>
            <a:r>
              <a:rPr lang="en-GB" b="1" dirty="0"/>
              <a:t>nested design</a:t>
            </a:r>
            <a:r>
              <a:rPr lang="en-GB" dirty="0"/>
              <a:t>, </a:t>
            </a:r>
          </a:p>
          <a:p>
            <a:pPr algn="ctr"/>
            <a:r>
              <a:rPr lang="en-GB" b="1" dirty="0"/>
              <a:t>repeated measures</a:t>
            </a:r>
          </a:p>
          <a:p>
            <a:pPr algn="ctr"/>
            <a:r>
              <a:rPr lang="en-GB" dirty="0"/>
              <a:t>e.g. : several measures per animal,</a:t>
            </a:r>
          </a:p>
          <a:p>
            <a:pPr algn="ctr"/>
            <a:r>
              <a:rPr lang="en-GB" dirty="0"/>
              <a:t>several treatments per plot, </a:t>
            </a:r>
          </a:p>
          <a:p>
            <a:pPr algn="ctr"/>
            <a:r>
              <a:rPr lang="en-GB" dirty="0"/>
              <a:t>pups in a litter…</a:t>
            </a:r>
          </a:p>
        </p:txBody>
      </p:sp>
      <p:sp>
        <p:nvSpPr>
          <p:cNvPr id="22" name="Right Arrow 21"/>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3" name="Group 22"/>
          <p:cNvGrpSpPr/>
          <p:nvPr/>
        </p:nvGrpSpPr>
        <p:grpSpPr>
          <a:xfrm>
            <a:off x="1918282" y="389426"/>
            <a:ext cx="3958389" cy="899839"/>
            <a:chOff x="5414772" y="1195442"/>
            <a:chExt cx="3020928" cy="720000"/>
          </a:xfrm>
          <a:solidFill>
            <a:srgbClr val="4496C1"/>
          </a:solidFill>
        </p:grpSpPr>
        <p:sp>
          <p:nvSpPr>
            <p:cNvPr id="32" name="Rounded Rectangle 3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5"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6" name="Group 35"/>
          <p:cNvGrpSpPr/>
          <p:nvPr/>
        </p:nvGrpSpPr>
        <p:grpSpPr>
          <a:xfrm>
            <a:off x="6669342" y="425098"/>
            <a:ext cx="3081333" cy="838439"/>
            <a:chOff x="5414772" y="1195442"/>
            <a:chExt cx="3020928" cy="720000"/>
          </a:xfrm>
          <a:solidFill>
            <a:srgbClr val="9DC3E6"/>
          </a:solidFill>
        </p:grpSpPr>
        <p:sp>
          <p:nvSpPr>
            <p:cNvPr id="37" name="Rounded Rectangle 3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8"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Tree>
    <p:extLst>
      <p:ext uri="{BB962C8B-B14F-4D97-AF65-F5344CB8AC3E}">
        <p14:creationId xmlns:p14="http://schemas.microsoft.com/office/powerpoint/2010/main" val="7599812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677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8152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361330" y="3309837"/>
            <a:ext cx="9704569" cy="1470025"/>
          </a:xfrm>
        </p:spPr>
        <p:txBody>
          <a:bodyPr>
            <a:normAutofit fontScale="90000"/>
          </a:bodyPr>
          <a:lstStyle/>
          <a:p>
            <a:r>
              <a:rPr lang="en-GB" b="1" u="sng" dirty="0" smtClean="0">
                <a:solidFill>
                  <a:schemeClr val="bg2">
                    <a:lumMod val="25000"/>
                  </a:schemeClr>
                </a:solidFill>
                <a:latin typeface="+mn-lt"/>
              </a:rPr>
              <a:t>Days 2 and 3</a:t>
            </a:r>
            <a:r>
              <a:rPr lang="en-GB" b="1" dirty="0">
                <a:solidFill>
                  <a:schemeClr val="bg2">
                    <a:lumMod val="25000"/>
                  </a:schemeClr>
                </a:solidFill>
                <a:latin typeface="+mn-lt"/>
              </a:rPr>
              <a:t/>
            </a:r>
            <a:br>
              <a:rPr lang="en-GB" b="1" dirty="0">
                <a:solidFill>
                  <a:schemeClr val="bg2">
                    <a:lumMod val="25000"/>
                  </a:schemeClr>
                </a:solidFill>
                <a:latin typeface="+mn-lt"/>
              </a:rPr>
            </a:br>
            <a:r>
              <a:rPr lang="en-GB" b="1" dirty="0">
                <a:solidFill>
                  <a:schemeClr val="bg2">
                    <a:lumMod val="25000"/>
                  </a:schemeClr>
                </a:solidFill>
                <a:latin typeface="+mn-lt"/>
              </a:rPr>
              <a:t>Analysis of Quantitative data</a:t>
            </a:r>
            <a:br>
              <a:rPr lang="en-GB" b="1" dirty="0">
                <a:solidFill>
                  <a:schemeClr val="bg2">
                    <a:lumMod val="25000"/>
                  </a:schemeClr>
                </a:solidFill>
                <a:latin typeface="+mn-lt"/>
              </a:rPr>
            </a:br>
            <a:r>
              <a:rPr lang="en-GB" sz="3200" dirty="0">
                <a:solidFill>
                  <a:schemeClr val="tx1">
                    <a:lumMod val="50000"/>
                    <a:lumOff val="50000"/>
                  </a:schemeClr>
                </a:solidFill>
                <a:latin typeface="+mn-lt"/>
              </a:rPr>
              <a:t>Anne Segonds-Pichon</a:t>
            </a:r>
            <a:r>
              <a:rPr lang="en-GB" sz="3200" b="1" dirty="0">
                <a:solidFill>
                  <a:schemeClr val="tx1">
                    <a:lumMod val="50000"/>
                    <a:lumOff val="50000"/>
                  </a:schemeClr>
                </a:solidFill>
                <a:latin typeface="+mn-lt"/>
              </a:rPr>
              <a:t/>
            </a:r>
            <a:br>
              <a:rPr lang="en-GB" sz="3200" b="1" dirty="0">
                <a:solidFill>
                  <a:schemeClr val="tx1">
                    <a:lumMod val="50000"/>
                    <a:lumOff val="50000"/>
                  </a:schemeClr>
                </a:solidFill>
                <a:latin typeface="+mn-lt"/>
              </a:rPr>
            </a:br>
            <a:r>
              <a:rPr lang="en-GB" sz="3200" dirty="0" smtClean="0">
                <a:solidFill>
                  <a:schemeClr val="tx1">
                    <a:lumMod val="50000"/>
                    <a:lumOff val="50000"/>
                  </a:schemeClr>
                </a:solidFill>
                <a:latin typeface="+mn-lt"/>
              </a:rPr>
              <a:t>v2019-11</a:t>
            </a:r>
            <a:endParaRPr lang="en-GB" sz="2200" dirty="0">
              <a:solidFill>
                <a:schemeClr val="tx1">
                  <a:lumMod val="50000"/>
                  <a:lumOff val="50000"/>
                </a:schemeClr>
              </a:solidFill>
              <a:latin typeface="+mn-lt"/>
            </a:endParaRPr>
          </a:p>
        </p:txBody>
      </p:sp>
      <p:pic>
        <p:nvPicPr>
          <p:cNvPr id="4" name="Picture 3"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pic>
        <p:nvPicPr>
          <p:cNvPr id="6" name="Picture 5"/>
          <p:cNvPicPr>
            <a:picLocks noChangeAspect="1"/>
          </p:cNvPicPr>
          <p:nvPr/>
        </p:nvPicPr>
        <p:blipFill>
          <a:blip r:embed="rId4"/>
          <a:stretch>
            <a:fillRect/>
          </a:stretch>
        </p:blipFill>
        <p:spPr>
          <a:xfrm>
            <a:off x="49254" y="49878"/>
            <a:ext cx="2662369" cy="2662369"/>
          </a:xfrm>
          <a:prstGeom prst="rect">
            <a:avLst/>
          </a:prstGeom>
        </p:spPr>
      </p:pic>
    </p:spTree>
    <p:extLst>
      <p:ext uri="{BB962C8B-B14F-4D97-AF65-F5344CB8AC3E}">
        <p14:creationId xmlns:p14="http://schemas.microsoft.com/office/powerpoint/2010/main" val="25581992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3352" y="297276"/>
            <a:ext cx="10513168" cy="6124754"/>
          </a:xfrm>
          <a:prstGeom prst="rect">
            <a:avLst/>
          </a:prstGeom>
          <a:noFill/>
          <a:ln w="9525">
            <a:noFill/>
            <a:miter lim="800000"/>
            <a:headEnd/>
            <a:tailEnd/>
          </a:ln>
        </p:spPr>
        <p:txBody>
          <a:bodyPr wrap="square">
            <a:spAutoFit/>
          </a:bodyPr>
          <a:lstStyle/>
          <a:p>
            <a:r>
              <a:rPr lang="en-GB" sz="3200" b="1" dirty="0">
                <a:solidFill>
                  <a:srgbClr val="CC0099"/>
                </a:solidFill>
                <a:latin typeface="Bookman Old Style" pitchFamily="18" charset="0"/>
              </a:rPr>
              <a:t> </a:t>
            </a:r>
            <a:r>
              <a:rPr lang="en-GB" sz="4000" b="1" dirty="0">
                <a:solidFill>
                  <a:srgbClr val="CC0099"/>
                </a:solidFill>
                <a:latin typeface="+mn-lt"/>
              </a:rPr>
              <a:t>Outline of </a:t>
            </a:r>
            <a:r>
              <a:rPr lang="en-GB" sz="4000" b="1" dirty="0" smtClean="0">
                <a:solidFill>
                  <a:srgbClr val="CC0099"/>
                </a:solidFill>
                <a:latin typeface="+mn-lt"/>
              </a:rPr>
              <a:t>this section</a:t>
            </a:r>
            <a:endParaRPr lang="en-GB" sz="4000" b="1" dirty="0">
              <a:solidFill>
                <a:srgbClr val="CC0099"/>
              </a:solidFill>
              <a:latin typeface="+mn-lt"/>
            </a:endParaRPr>
          </a:p>
          <a:p>
            <a:endParaRPr lang="en-GB" sz="2000" dirty="0" smtClean="0">
              <a:latin typeface="+mn-lt"/>
            </a:endParaRPr>
          </a:p>
          <a:p>
            <a:pPr marL="457200" indent="-457200">
              <a:buFont typeface="Arial" panose="020B0604020202020204" pitchFamily="34" charset="0"/>
              <a:buChar char="•"/>
            </a:pPr>
            <a:r>
              <a:rPr lang="en-GB" sz="2800" dirty="0" smtClean="0">
                <a:latin typeface="+mn-lt"/>
              </a:rPr>
              <a:t>Assumptions </a:t>
            </a:r>
            <a:r>
              <a:rPr lang="en-GB" sz="2800" dirty="0">
                <a:latin typeface="+mn-lt"/>
              </a:rPr>
              <a:t>for parametric data</a:t>
            </a:r>
          </a:p>
          <a:p>
            <a:endParaRPr lang="en-GB" sz="1000" dirty="0" smtClean="0">
              <a:latin typeface="+mn-lt"/>
            </a:endParaRPr>
          </a:p>
          <a:p>
            <a:endParaRPr lang="en-GB" sz="1000" dirty="0">
              <a:latin typeface="+mn-lt"/>
            </a:endParaRPr>
          </a:p>
          <a:p>
            <a:pPr marL="457200" indent="-457200">
              <a:buFont typeface="Arial" panose="020B0604020202020204" pitchFamily="34" charset="0"/>
              <a:buChar char="•"/>
            </a:pPr>
            <a:r>
              <a:rPr lang="en-GB" sz="2800" dirty="0">
                <a:latin typeface="+mn-lt"/>
              </a:rPr>
              <a:t>Comparing two </a:t>
            </a:r>
            <a:r>
              <a:rPr lang="en-GB" sz="2800" dirty="0" smtClean="0">
                <a:latin typeface="+mn-lt"/>
              </a:rPr>
              <a:t>means: </a:t>
            </a:r>
            <a:r>
              <a:rPr lang="en-GB" sz="2800" b="1" dirty="0" smtClean="0">
                <a:latin typeface="+mn-lt"/>
              </a:rPr>
              <a:t>Student’s </a:t>
            </a:r>
            <a:r>
              <a:rPr lang="en-GB" sz="2800" b="1" i="1" dirty="0" smtClean="0">
                <a:latin typeface="+mn-lt"/>
              </a:rPr>
              <a:t>t</a:t>
            </a:r>
            <a:r>
              <a:rPr lang="en-GB" sz="2800" b="1" dirty="0" smtClean="0">
                <a:latin typeface="+mn-lt"/>
              </a:rPr>
              <a:t>-test</a:t>
            </a:r>
            <a:endParaRPr lang="en-GB" sz="2800" b="1" dirty="0">
              <a:latin typeface="+mn-lt"/>
            </a:endParaRPr>
          </a:p>
          <a:p>
            <a:pPr marL="914400" lvl="1" indent="-457200">
              <a:buFont typeface="Arial" panose="020B0604020202020204" pitchFamily="34" charset="0"/>
              <a:buChar char="•"/>
            </a:pPr>
            <a:endParaRPr lang="en-GB" sz="2000" dirty="0">
              <a:latin typeface="+mn-lt"/>
            </a:endParaRPr>
          </a:p>
          <a:p>
            <a:pPr marL="457200" indent="-457200">
              <a:buFont typeface="Arial" panose="020B0604020202020204" pitchFamily="34" charset="0"/>
              <a:buChar char="•"/>
            </a:pPr>
            <a:r>
              <a:rPr lang="en-GB" sz="2800" dirty="0">
                <a:latin typeface="+mn-lt"/>
              </a:rPr>
              <a:t>Comparing more than 2 means</a:t>
            </a:r>
          </a:p>
          <a:p>
            <a:pPr marL="914400" lvl="1" indent="-457200">
              <a:buFont typeface="Arial" panose="020B0604020202020204" pitchFamily="34" charset="0"/>
              <a:buChar char="•"/>
            </a:pPr>
            <a:r>
              <a:rPr lang="en-GB" sz="2800" dirty="0">
                <a:latin typeface="+mn-lt"/>
              </a:rPr>
              <a:t>One </a:t>
            </a:r>
            <a:r>
              <a:rPr lang="en-GB" sz="2800" dirty="0" smtClean="0">
                <a:latin typeface="+mn-lt"/>
              </a:rPr>
              <a:t>factor: </a:t>
            </a:r>
            <a:r>
              <a:rPr lang="en-GB" sz="2800" b="1" dirty="0" smtClean="0">
                <a:latin typeface="+mn-lt"/>
              </a:rPr>
              <a:t>One-way ANOVA</a:t>
            </a:r>
            <a:endParaRPr lang="en-GB" sz="2800" b="1" dirty="0">
              <a:latin typeface="+mn-lt"/>
            </a:endParaRPr>
          </a:p>
          <a:p>
            <a:pPr marL="914400" lvl="1" indent="-457200">
              <a:buFont typeface="Arial" panose="020B0604020202020204" pitchFamily="34" charset="0"/>
              <a:buChar char="•"/>
            </a:pPr>
            <a:r>
              <a:rPr lang="en-GB" sz="2800" dirty="0">
                <a:latin typeface="+mn-lt"/>
              </a:rPr>
              <a:t>Two </a:t>
            </a:r>
            <a:r>
              <a:rPr lang="en-GB" sz="2800" dirty="0" smtClean="0">
                <a:latin typeface="+mn-lt"/>
              </a:rPr>
              <a:t>factors: </a:t>
            </a:r>
            <a:r>
              <a:rPr lang="en-GB" sz="2800" b="1" dirty="0" smtClean="0">
                <a:latin typeface="+mn-lt"/>
              </a:rPr>
              <a:t>Two-way ANOVA</a:t>
            </a:r>
          </a:p>
          <a:p>
            <a:pPr marL="914400" lvl="1" indent="-457200">
              <a:buFont typeface="Arial" panose="020B0604020202020204" pitchFamily="34" charset="0"/>
              <a:buChar char="•"/>
            </a:pPr>
            <a:endParaRPr lang="en-GB" sz="2000" dirty="0" smtClean="0">
              <a:latin typeface="+mn-lt"/>
            </a:endParaRPr>
          </a:p>
          <a:p>
            <a:pPr marL="457200" indent="-457200">
              <a:buFont typeface="Arial" panose="020B0604020202020204" pitchFamily="34" charset="0"/>
              <a:buChar char="•"/>
            </a:pPr>
            <a:r>
              <a:rPr lang="en-GB" sz="2800" dirty="0" smtClean="0">
                <a:latin typeface="+mn-lt"/>
              </a:rPr>
              <a:t>Relationship between 2 continuous variables: </a:t>
            </a:r>
          </a:p>
          <a:p>
            <a:pPr marL="914400" lvl="1" indent="-457200">
              <a:buFont typeface="Arial" panose="020B0604020202020204" pitchFamily="34" charset="0"/>
              <a:buChar char="•"/>
            </a:pPr>
            <a:r>
              <a:rPr lang="en-GB" sz="2800" dirty="0" smtClean="0"/>
              <a:t>Linear:</a:t>
            </a:r>
            <a:r>
              <a:rPr lang="en-GB" sz="2800" b="1" dirty="0" smtClean="0"/>
              <a:t> </a:t>
            </a:r>
            <a:r>
              <a:rPr lang="en-GB" sz="2800" b="1" dirty="0" smtClean="0">
                <a:latin typeface="+mn-lt"/>
              </a:rPr>
              <a:t>Correlation</a:t>
            </a:r>
          </a:p>
          <a:p>
            <a:pPr marL="914400" lvl="1" indent="-457200">
              <a:buFont typeface="Arial" panose="020B0604020202020204" pitchFamily="34" charset="0"/>
              <a:buChar char="•"/>
            </a:pPr>
            <a:r>
              <a:rPr lang="en-GB" sz="2800" dirty="0" smtClean="0"/>
              <a:t>Non-linear:</a:t>
            </a:r>
            <a:r>
              <a:rPr lang="en-GB" sz="2800" b="1" dirty="0" smtClean="0"/>
              <a:t> Curve fitting</a:t>
            </a:r>
            <a:endParaRPr lang="en-GB" sz="2800" b="1" dirty="0" smtClean="0">
              <a:latin typeface="+mn-lt"/>
            </a:endParaRPr>
          </a:p>
          <a:p>
            <a:pPr marL="914400" lvl="1" indent="-457200">
              <a:buFont typeface="Arial" panose="020B0604020202020204" pitchFamily="34" charset="0"/>
              <a:buChar char="•"/>
            </a:pPr>
            <a:endParaRPr lang="en-GB" sz="2000" dirty="0" smtClean="0">
              <a:latin typeface="+mn-lt"/>
            </a:endParaRPr>
          </a:p>
          <a:p>
            <a:pPr marL="457200" indent="-457200">
              <a:buFont typeface="Arial" panose="020B0604020202020204" pitchFamily="34" charset="0"/>
              <a:buChar char="•"/>
            </a:pPr>
            <a:r>
              <a:rPr lang="en-GB" sz="2800" b="1" dirty="0" smtClean="0">
                <a:latin typeface="+mn-lt"/>
              </a:rPr>
              <a:t>Non-parametric tests</a:t>
            </a:r>
            <a:endParaRPr lang="en-GB" sz="2800" b="1" dirty="0">
              <a:latin typeface="+mn-lt"/>
            </a:endParaRPr>
          </a:p>
        </p:txBody>
      </p:sp>
    </p:spTree>
    <p:extLst>
      <p:ext uri="{BB962C8B-B14F-4D97-AF65-F5344CB8AC3E}">
        <p14:creationId xmlns:p14="http://schemas.microsoft.com/office/powerpoint/2010/main" val="25495449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9376" y="692696"/>
            <a:ext cx="8075613" cy="54006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pPr>
            <a:r>
              <a:rPr lang="en-GB" sz="4000" b="1" kern="0" dirty="0">
                <a:solidFill>
                  <a:srgbClr val="CC0099"/>
                </a:solidFill>
              </a:rPr>
              <a:t>Introduction</a:t>
            </a:r>
          </a:p>
          <a:p>
            <a:pPr eaLnBrk="1" hangingPunct="1"/>
            <a:endParaRPr lang="en-GB" sz="2000" kern="0" dirty="0">
              <a:solidFill>
                <a:srgbClr val="CC0099"/>
              </a:solidFill>
            </a:endParaRPr>
          </a:p>
          <a:p>
            <a:pPr eaLnBrk="1" hangingPunct="1"/>
            <a:endParaRPr lang="en-GB" sz="2000" kern="0" dirty="0">
              <a:solidFill>
                <a:srgbClr val="CC0099"/>
              </a:solidFill>
            </a:endParaRPr>
          </a:p>
          <a:p>
            <a:pPr marL="457200" indent="-457200">
              <a:buFont typeface="Arial" panose="020B0604020202020204" pitchFamily="34" charset="0"/>
              <a:buChar char="•"/>
            </a:pPr>
            <a:r>
              <a:rPr lang="en-GB" sz="2800" b="1" dirty="0"/>
              <a:t>Key concepts to always keep in mind</a:t>
            </a:r>
          </a:p>
          <a:p>
            <a:pPr marL="457200" indent="-457200">
              <a:buFont typeface="Arial" panose="020B0604020202020204" pitchFamily="34" charset="0"/>
              <a:buChar char="•"/>
            </a:pPr>
            <a:endParaRPr lang="en-GB" sz="1000" dirty="0"/>
          </a:p>
          <a:p>
            <a:pPr lvl="1" eaLnBrk="1" hangingPunct="1"/>
            <a:r>
              <a:rPr lang="en-GB" kern="0" dirty="0">
                <a:cs typeface="Arial" charset="0"/>
              </a:rPr>
              <a:t>Null hypothesis and error types</a:t>
            </a:r>
          </a:p>
          <a:p>
            <a:pPr lvl="1" eaLnBrk="1" hangingPunct="1"/>
            <a:endParaRPr lang="en-GB" sz="1000" kern="0" dirty="0">
              <a:cs typeface="Arial" charset="0"/>
            </a:endParaRPr>
          </a:p>
          <a:p>
            <a:pPr lvl="1" eaLnBrk="1" hangingPunct="1"/>
            <a:r>
              <a:rPr lang="en-GB" kern="0" dirty="0">
                <a:cs typeface="Arial" charset="0"/>
              </a:rPr>
              <a:t>Statistics inference</a:t>
            </a:r>
          </a:p>
          <a:p>
            <a:pPr lvl="1" eaLnBrk="1" hangingPunct="1"/>
            <a:endParaRPr lang="en-GB" sz="1000" kern="0" dirty="0">
              <a:cs typeface="Arial" charset="0"/>
            </a:endParaRPr>
          </a:p>
          <a:p>
            <a:pPr lvl="1" eaLnBrk="1" hangingPunct="1"/>
            <a:r>
              <a:rPr lang="en-GB" kern="0" dirty="0">
                <a:cs typeface="Arial" charset="0"/>
              </a:rPr>
              <a:t>Signal-to-noise ratio</a:t>
            </a:r>
            <a:endParaRPr lang="en-GB" kern="0" dirty="0"/>
          </a:p>
          <a:p>
            <a:pPr marL="0" indent="0" eaLnBrk="1" hangingPunct="1">
              <a:buNone/>
            </a:pPr>
            <a:endParaRPr lang="en-GB" sz="2000" kern="0" baseline="-25000" dirty="0"/>
          </a:p>
          <a:p>
            <a:pPr eaLnBrk="1" hangingPunct="1"/>
            <a:endParaRPr lang="en-GB" sz="2000" kern="0" baseline="-25000" dirty="0"/>
          </a:p>
          <a:p>
            <a:pPr eaLnBrk="1" hangingPunct="1"/>
            <a:endParaRPr lang="en-GB" sz="2400" kern="0" baseline="-25000" dirty="0"/>
          </a:p>
          <a:p>
            <a:pPr eaLnBrk="1" hangingPunct="1"/>
            <a:endParaRPr lang="en-GB" sz="2400" kern="0" baseline="-25000" dirty="0"/>
          </a:p>
          <a:p>
            <a:pPr eaLnBrk="1" hangingPunct="1"/>
            <a:endParaRPr lang="en-GB" sz="2400" kern="0" baseline="-25000" dirty="0"/>
          </a:p>
          <a:p>
            <a:pPr eaLnBrk="1" hangingPunct="1"/>
            <a:endParaRPr lang="en-GB" sz="2400" kern="0" baseline="-25000" dirty="0"/>
          </a:p>
          <a:p>
            <a:pPr eaLnBrk="1" hangingPunct="1"/>
            <a:endParaRPr lang="en-GB" sz="2400" kern="0" baseline="-25000" dirty="0"/>
          </a:p>
          <a:p>
            <a:pPr eaLnBrk="1" hangingPunct="1"/>
            <a:endParaRPr lang="en-GB" sz="2400" kern="0" baseline="-25000" dirty="0"/>
          </a:p>
        </p:txBody>
      </p:sp>
    </p:spTree>
    <p:extLst>
      <p:ext uri="{BB962C8B-B14F-4D97-AF65-F5344CB8AC3E}">
        <p14:creationId xmlns:p14="http://schemas.microsoft.com/office/powerpoint/2010/main" val="34911128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11338" y="159244"/>
            <a:ext cx="8569325" cy="777875"/>
          </a:xfrm>
        </p:spPr>
        <p:txBody>
          <a:bodyPr/>
          <a:lstStyle/>
          <a:p>
            <a:pPr eaLnBrk="1" hangingPunct="1"/>
            <a:r>
              <a:rPr lang="en-GB" sz="4000" b="1" dirty="0">
                <a:solidFill>
                  <a:srgbClr val="CC0099"/>
                </a:solidFill>
                <a:latin typeface="+mn-lt"/>
              </a:rPr>
              <a:t>The null hypothesis and the error types</a:t>
            </a:r>
          </a:p>
        </p:txBody>
      </p:sp>
      <p:sp>
        <p:nvSpPr>
          <p:cNvPr id="27651" name="Rectangle 3"/>
          <p:cNvSpPr>
            <a:spLocks noGrp="1" noChangeArrowheads="1"/>
          </p:cNvSpPr>
          <p:nvPr>
            <p:ph type="body" sz="half" idx="1"/>
          </p:nvPr>
        </p:nvSpPr>
        <p:spPr>
          <a:xfrm>
            <a:off x="335360" y="1052736"/>
            <a:ext cx="11593288" cy="5400675"/>
          </a:xfrm>
        </p:spPr>
        <p:txBody>
          <a:bodyPr>
            <a:normAutofit fontScale="92500" lnSpcReduction="10000"/>
          </a:bodyPr>
          <a:lstStyle/>
          <a:p>
            <a:pPr eaLnBrk="1" hangingPunct="1"/>
            <a:r>
              <a:rPr lang="en-GB" sz="2800" dirty="0">
                <a:solidFill>
                  <a:srgbClr val="CC0099"/>
                </a:solidFill>
              </a:rPr>
              <a:t>The null hypothesis (H</a:t>
            </a:r>
            <a:r>
              <a:rPr lang="en-GB" sz="2800" baseline="-25000" dirty="0">
                <a:solidFill>
                  <a:srgbClr val="CC0099"/>
                </a:solidFill>
              </a:rPr>
              <a:t>0</a:t>
            </a:r>
            <a:r>
              <a:rPr lang="en-GB" sz="2800" dirty="0">
                <a:solidFill>
                  <a:srgbClr val="CC0099"/>
                </a:solidFill>
              </a:rPr>
              <a:t>): </a:t>
            </a:r>
            <a:r>
              <a:rPr lang="en-GB" sz="2800" dirty="0"/>
              <a:t>H</a:t>
            </a:r>
            <a:r>
              <a:rPr lang="en-GB" sz="2800" baseline="-25000" dirty="0"/>
              <a:t>0</a:t>
            </a:r>
            <a:r>
              <a:rPr lang="en-GB" sz="2800" dirty="0"/>
              <a:t> = no effect </a:t>
            </a:r>
          </a:p>
          <a:p>
            <a:pPr lvl="1" eaLnBrk="1" hangingPunct="1"/>
            <a:r>
              <a:rPr lang="en-US" sz="1900" dirty="0">
                <a:cs typeface="Arial" charset="0"/>
              </a:rPr>
              <a:t>e.g. </a:t>
            </a:r>
            <a:r>
              <a:rPr lang="en-GB" sz="1900" dirty="0" smtClean="0"/>
              <a:t>no difference between 2 genotypes</a:t>
            </a:r>
            <a:endParaRPr lang="en-GB" sz="1900" dirty="0"/>
          </a:p>
          <a:p>
            <a:pPr eaLnBrk="1" hangingPunct="1"/>
            <a:r>
              <a:rPr lang="en-GB" sz="2800" dirty="0"/>
              <a:t>The aim of a statistical test is to reject or not H</a:t>
            </a:r>
            <a:r>
              <a:rPr lang="en-GB" sz="2800" baseline="-25000" dirty="0"/>
              <a:t>0.</a:t>
            </a:r>
          </a:p>
          <a:p>
            <a:pPr eaLnBrk="1" hangingPunct="1"/>
            <a:endParaRPr lang="en-GB" sz="20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000" dirty="0"/>
          </a:p>
          <a:p>
            <a:pPr eaLnBrk="1" hangingPunct="1">
              <a:buFont typeface="Arial" pitchFamily="34" charset="0"/>
              <a:buChar char="•"/>
            </a:pPr>
            <a:endParaRPr lang="en-GB" sz="1000" dirty="0"/>
          </a:p>
          <a:p>
            <a:pPr eaLnBrk="1" hangingPunct="1">
              <a:buFont typeface="Arial" pitchFamily="34" charset="0"/>
              <a:buChar char="•"/>
            </a:pPr>
            <a:r>
              <a:rPr lang="en-GB" sz="2400" dirty="0"/>
              <a:t>Traditionally, a test or a difference is said to be “</a:t>
            </a:r>
            <a:r>
              <a:rPr lang="en-GB" sz="2400" b="1" dirty="0">
                <a:solidFill>
                  <a:srgbClr val="CC0099"/>
                </a:solidFill>
              </a:rPr>
              <a:t>significant</a:t>
            </a:r>
            <a:r>
              <a:rPr lang="en-GB" sz="2400" dirty="0"/>
              <a:t>” if the probability of type I error is: </a:t>
            </a:r>
            <a:r>
              <a:rPr lang="en-GB" sz="2400" b="1" dirty="0">
                <a:solidFill>
                  <a:srgbClr val="CC0099"/>
                </a:solidFill>
              </a:rPr>
              <a:t>α =&lt; 0.05</a:t>
            </a:r>
          </a:p>
          <a:p>
            <a:pPr eaLnBrk="1" hangingPunct="1">
              <a:buFont typeface="Arial" pitchFamily="34" charset="0"/>
              <a:buChar char="•"/>
            </a:pPr>
            <a:r>
              <a:rPr lang="en-GB" sz="2400" b="1" dirty="0"/>
              <a:t>High specificity </a:t>
            </a:r>
            <a:r>
              <a:rPr lang="en-GB" sz="2400" dirty="0"/>
              <a:t>= low </a:t>
            </a:r>
            <a:r>
              <a:rPr lang="en-GB" sz="2400" b="1" dirty="0">
                <a:solidFill>
                  <a:srgbClr val="C00000"/>
                </a:solidFill>
              </a:rPr>
              <a:t>False Positives </a:t>
            </a:r>
            <a:r>
              <a:rPr lang="en-GB" sz="2400" dirty="0"/>
              <a:t>= low </a:t>
            </a:r>
            <a:r>
              <a:rPr lang="en-GB" sz="2400" b="1" dirty="0"/>
              <a:t>Type I error</a:t>
            </a:r>
          </a:p>
          <a:p>
            <a:pPr eaLnBrk="1" hangingPunct="1">
              <a:buFont typeface="Arial" pitchFamily="34" charset="0"/>
              <a:buChar char="•"/>
            </a:pPr>
            <a:r>
              <a:rPr lang="en-GB" sz="2400" b="1" dirty="0"/>
              <a:t>High sensitivity </a:t>
            </a:r>
            <a:r>
              <a:rPr lang="en-GB" sz="2400" dirty="0"/>
              <a:t>= low </a:t>
            </a:r>
            <a:r>
              <a:rPr lang="en-GB" sz="2400" b="1" dirty="0">
                <a:solidFill>
                  <a:srgbClr val="C00000"/>
                </a:solidFill>
              </a:rPr>
              <a:t>False Negatives </a:t>
            </a:r>
            <a:r>
              <a:rPr lang="en-GB" sz="2400" dirty="0"/>
              <a:t>= low </a:t>
            </a:r>
            <a:r>
              <a:rPr lang="en-GB" sz="2400" b="1" dirty="0"/>
              <a:t>Type II error</a:t>
            </a:r>
          </a:p>
          <a:p>
            <a:pPr eaLnBrk="1" hangingPunct="1"/>
            <a:endParaRPr lang="en-GB" sz="2000" dirty="0"/>
          </a:p>
        </p:txBody>
      </p:sp>
      <p:graphicFrame>
        <p:nvGraphicFramePr>
          <p:cNvPr id="194602" name="Group 42"/>
          <p:cNvGraphicFramePr>
            <a:graphicFrameLocks noGrp="1"/>
          </p:cNvGraphicFramePr>
          <p:nvPr>
            <p:ph sz="half" idx="2"/>
            <p:extLst/>
          </p:nvPr>
        </p:nvGraphicFramePr>
        <p:xfrm>
          <a:off x="2423592" y="2726800"/>
          <a:ext cx="7056786" cy="1926336"/>
        </p:xfrm>
        <a:graphic>
          <a:graphicData uri="http://schemas.openxmlformats.org/drawingml/2006/table">
            <a:tbl>
              <a:tblPr/>
              <a:tblGrid>
                <a:gridCol w="2502520">
                  <a:extLst>
                    <a:ext uri="{9D8B030D-6E8A-4147-A177-3AD203B41FA5}">
                      <a16:colId xmlns:a16="http://schemas.microsoft.com/office/drawing/2014/main" val="20000"/>
                    </a:ext>
                  </a:extLst>
                </a:gridCol>
                <a:gridCol w="2277133">
                  <a:extLst>
                    <a:ext uri="{9D8B030D-6E8A-4147-A177-3AD203B41FA5}">
                      <a16:colId xmlns:a16="http://schemas.microsoft.com/office/drawing/2014/main" val="20001"/>
                    </a:ext>
                  </a:extLst>
                </a:gridCol>
                <a:gridCol w="2277133">
                  <a:extLst>
                    <a:ext uri="{9D8B030D-6E8A-4147-A177-3AD203B41FA5}">
                      <a16:colId xmlns:a16="http://schemas.microsoft.com/office/drawing/2014/main" val="20002"/>
                    </a:ext>
                  </a:extLst>
                </a:gridCol>
              </a:tblGrid>
              <a:tr h="30079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Statistical decision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mn-lt"/>
                        </a:rPr>
                        <a:t>True state of H</a:t>
                      </a:r>
                      <a:r>
                        <a:rPr kumimoji="0" lang="en-GB" sz="1600" b="0" i="0" u="none" strike="noStrike" cap="none" normalizeH="0" baseline="-2500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00793">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rPr>
                        <a:t>H</a:t>
                      </a:r>
                      <a:r>
                        <a:rPr kumimoji="0" lang="en-GB" sz="1600" b="1" i="0" u="none" strike="noStrike" cap="none" normalizeH="0" baseline="-25000" dirty="0" smtClean="0">
                          <a:ln>
                            <a:noFill/>
                          </a:ln>
                          <a:solidFill>
                            <a:schemeClr val="tx1"/>
                          </a:solidFill>
                          <a:effectLst/>
                          <a:latin typeface="+mn-lt"/>
                        </a:rPr>
                        <a:t>0 </a:t>
                      </a:r>
                      <a:r>
                        <a:rPr kumimoji="0" lang="en-GB" sz="1600" b="1" i="0" u="none" strike="noStrike" cap="none" normalizeH="0" baseline="0" dirty="0" smtClean="0">
                          <a:ln>
                            <a:noFill/>
                          </a:ln>
                          <a:solidFill>
                            <a:schemeClr val="tx1"/>
                          </a:solidFill>
                          <a:effectLst/>
                          <a:latin typeface="+mn-lt"/>
                        </a:rPr>
                        <a:t>True (no effect)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rPr>
                        <a:t>H</a:t>
                      </a:r>
                      <a:r>
                        <a:rPr kumimoji="0" lang="en-GB" sz="1600" b="1" i="0" u="none" strike="noStrike" cap="none" normalizeH="0" baseline="-25000" dirty="0" smtClean="0">
                          <a:ln>
                            <a:noFill/>
                          </a:ln>
                          <a:solidFill>
                            <a:schemeClr val="tx1"/>
                          </a:solidFill>
                          <a:effectLst/>
                          <a:latin typeface="+mn-lt"/>
                        </a:rPr>
                        <a:t>0 </a:t>
                      </a:r>
                      <a:r>
                        <a:rPr kumimoji="0" lang="en-GB" sz="1600" b="1" i="0" u="none" strike="noStrike" cap="none" normalizeH="0" baseline="0" dirty="0" smtClean="0">
                          <a:ln>
                            <a:noFill/>
                          </a:ln>
                          <a:solidFill>
                            <a:schemeClr val="tx1"/>
                          </a:solidFill>
                          <a:effectLst/>
                          <a:latin typeface="+mn-lt"/>
                        </a:rPr>
                        <a:t>False (effect)</a:t>
                      </a:r>
                      <a:endParaRPr kumimoji="0" lang="en-GB" sz="1600" b="1" i="0" u="none" strike="noStrike" cap="none" normalizeH="0" baseline="-2500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rPr>
                        <a:t>Reject H</a:t>
                      </a:r>
                      <a:r>
                        <a:rPr kumimoji="0" lang="en-GB" sz="1600" b="1" i="0" u="none" strike="noStrike" cap="none" normalizeH="0" baseline="-25000" dirty="0" smtClean="0">
                          <a:ln>
                            <a:noFill/>
                          </a:ln>
                          <a:solidFill>
                            <a:schemeClr val="tx1"/>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C0099"/>
                          </a:solidFill>
                          <a:effectLst/>
                          <a:latin typeface="+mn-lt"/>
                        </a:rPr>
                        <a:t>Type I error </a:t>
                      </a:r>
                      <a:r>
                        <a:rPr lang="en-GB" sz="1600" b="1" dirty="0" smtClean="0">
                          <a:solidFill>
                            <a:srgbClr val="CC0099"/>
                          </a:solidFill>
                          <a:latin typeface="+mn-lt"/>
                        </a:rPr>
                        <a:t>α</a:t>
                      </a:r>
                      <a:endParaRPr kumimoji="0" lang="en-GB" sz="1600" b="1" i="0" u="none" strike="noStrike" cap="none" normalizeH="0" baseline="0" dirty="0" smtClean="0">
                        <a:ln>
                          <a:noFill/>
                        </a:ln>
                        <a:solidFill>
                          <a:srgbClr val="CC0099"/>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mn-lt"/>
                        </a:rPr>
                        <a:t>False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mn-lt"/>
                        </a:rPr>
                        <a:t>True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rPr>
                        <a:t>Do not reject H</a:t>
                      </a:r>
                      <a:r>
                        <a:rPr kumimoji="0" lang="en-GB" sz="1600" b="1" i="0" u="none" strike="noStrike" cap="none" normalizeH="0" baseline="-25000" dirty="0" smtClean="0">
                          <a:ln>
                            <a:noFill/>
                          </a:ln>
                          <a:solidFill>
                            <a:schemeClr val="tx1"/>
                          </a:solidFill>
                          <a:effectLst/>
                          <a:latin typeface="+mn-lt"/>
                        </a:rPr>
                        <a:t>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25000" dirty="0" smtClean="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mn-lt"/>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mn-lt"/>
                        </a:rPr>
                        <a:t>True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C0099"/>
                          </a:solidFill>
                          <a:effectLst/>
                          <a:latin typeface="+mn-lt"/>
                        </a:rPr>
                        <a:t>Type II error </a:t>
                      </a:r>
                      <a:r>
                        <a:rPr kumimoji="0" lang="el-GR" sz="1600" b="1" i="0" u="none" strike="noStrike" cap="none" normalizeH="0" baseline="0" dirty="0" smtClean="0">
                          <a:ln>
                            <a:noFill/>
                          </a:ln>
                          <a:solidFill>
                            <a:srgbClr val="CC0099"/>
                          </a:solidFill>
                          <a:effectLst/>
                          <a:latin typeface="+mn-lt"/>
                        </a:rPr>
                        <a:t>β</a:t>
                      </a:r>
                      <a:endParaRPr kumimoji="0" lang="en-GB" sz="1600" b="1" i="0" u="none" strike="noStrike" cap="none" normalizeH="0" baseline="0" dirty="0" smtClean="0">
                        <a:ln>
                          <a:noFill/>
                        </a:ln>
                        <a:solidFill>
                          <a:srgbClr val="CC0099"/>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mn-lt"/>
                        </a:rPr>
                        <a:t>False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8846546" y="4057440"/>
            <a:ext cx="588199" cy="556962"/>
          </a:xfrm>
          <a:prstGeom prst="rect">
            <a:avLst/>
          </a:prstGeom>
        </p:spPr>
      </p:pic>
      <p:pic>
        <p:nvPicPr>
          <p:cNvPr id="7" name="Picture 6"/>
          <p:cNvPicPr>
            <a:picLocks noChangeAspect="1"/>
          </p:cNvPicPr>
          <p:nvPr/>
        </p:nvPicPr>
        <p:blipFill>
          <a:blip r:embed="rId2"/>
          <a:stretch>
            <a:fillRect/>
          </a:stretch>
        </p:blipFill>
        <p:spPr>
          <a:xfrm>
            <a:off x="6580801" y="3435504"/>
            <a:ext cx="588199" cy="556962"/>
          </a:xfrm>
          <a:prstGeom prst="rect">
            <a:avLst/>
          </a:prstGeom>
        </p:spPr>
      </p:pic>
      <p:pic>
        <p:nvPicPr>
          <p:cNvPr id="3" name="Picture 2"/>
          <p:cNvPicPr>
            <a:picLocks noChangeAspect="1"/>
          </p:cNvPicPr>
          <p:nvPr/>
        </p:nvPicPr>
        <p:blipFill>
          <a:blip r:embed="rId3"/>
          <a:stretch>
            <a:fillRect/>
          </a:stretch>
        </p:blipFill>
        <p:spPr>
          <a:xfrm>
            <a:off x="8846545" y="3421514"/>
            <a:ext cx="589088" cy="582829"/>
          </a:xfrm>
          <a:prstGeom prst="rect">
            <a:avLst/>
          </a:prstGeom>
        </p:spPr>
      </p:pic>
      <p:pic>
        <p:nvPicPr>
          <p:cNvPr id="9" name="Picture 8"/>
          <p:cNvPicPr>
            <a:picLocks noChangeAspect="1"/>
          </p:cNvPicPr>
          <p:nvPr/>
        </p:nvPicPr>
        <p:blipFill>
          <a:blip r:embed="rId3"/>
          <a:stretch>
            <a:fillRect/>
          </a:stretch>
        </p:blipFill>
        <p:spPr>
          <a:xfrm>
            <a:off x="6575909" y="4041126"/>
            <a:ext cx="589088" cy="582829"/>
          </a:xfrm>
          <a:prstGeom prst="rect">
            <a:avLst/>
          </a:prstGeom>
        </p:spPr>
      </p:pic>
    </p:spTree>
    <p:extLst>
      <p:ext uri="{BB962C8B-B14F-4D97-AF65-F5344CB8AC3E}">
        <p14:creationId xmlns:p14="http://schemas.microsoft.com/office/powerpoint/2010/main" val="27510753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5807968" y="5301208"/>
            <a:ext cx="4464496" cy="864096"/>
          </a:xfrm>
          <a:prstGeom prst="roundRect">
            <a:avLst/>
          </a:prstGeom>
          <a:solidFill>
            <a:srgbClr val="60CFF6">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2">
                    <a:lumMod val="50000"/>
                  </a:schemeClr>
                </a:solidFill>
              </a:rPr>
              <a:t>   + Noise +</a:t>
            </a:r>
          </a:p>
        </p:txBody>
      </p:sp>
      <p:pic>
        <p:nvPicPr>
          <p:cNvPr id="10" name="Picture 9"/>
          <p:cNvPicPr>
            <a:picLocks noChangeAspect="1"/>
          </p:cNvPicPr>
          <p:nvPr/>
        </p:nvPicPr>
        <p:blipFill>
          <a:blip r:embed="rId2"/>
          <a:stretch>
            <a:fillRect/>
          </a:stretch>
        </p:blipFill>
        <p:spPr>
          <a:xfrm>
            <a:off x="1803180" y="3356993"/>
            <a:ext cx="3140693" cy="3184773"/>
          </a:xfrm>
          <a:prstGeom prst="rect">
            <a:avLst/>
          </a:prstGeom>
        </p:spPr>
      </p:pic>
      <p:sp>
        <p:nvSpPr>
          <p:cNvPr id="2" name="TextBox 1"/>
          <p:cNvSpPr txBox="1"/>
          <p:nvPr/>
        </p:nvSpPr>
        <p:spPr>
          <a:xfrm>
            <a:off x="3783414" y="294264"/>
            <a:ext cx="4358053" cy="707886"/>
          </a:xfrm>
          <a:prstGeom prst="rect">
            <a:avLst/>
          </a:prstGeom>
          <a:noFill/>
        </p:spPr>
        <p:txBody>
          <a:bodyPr wrap="none" rtlCol="0">
            <a:spAutoFit/>
          </a:bodyPr>
          <a:lstStyle/>
          <a:p>
            <a:r>
              <a:rPr lang="en-GB" sz="4000" b="1" dirty="0">
                <a:solidFill>
                  <a:srgbClr val="CC0099"/>
                </a:solidFill>
              </a:rPr>
              <a:t>Statistical inference</a:t>
            </a:r>
          </a:p>
        </p:txBody>
      </p:sp>
      <p:sp>
        <p:nvSpPr>
          <p:cNvPr id="4" name="Rounded Rectangle 3"/>
          <p:cNvSpPr/>
          <p:nvPr/>
        </p:nvSpPr>
        <p:spPr>
          <a:xfrm>
            <a:off x="1919536" y="2020983"/>
            <a:ext cx="1944216"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00000"/>
                </a:solidFill>
              </a:rPr>
              <a:t>Difference</a:t>
            </a:r>
          </a:p>
        </p:txBody>
      </p:sp>
      <p:sp>
        <p:nvSpPr>
          <p:cNvPr id="5" name="Rounded Rectangle 4"/>
          <p:cNvSpPr/>
          <p:nvPr/>
        </p:nvSpPr>
        <p:spPr>
          <a:xfrm>
            <a:off x="4367808" y="2020983"/>
            <a:ext cx="1944216"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50000"/>
                  </a:schemeClr>
                </a:solidFill>
              </a:rPr>
              <a:t>Meaningful?</a:t>
            </a:r>
          </a:p>
        </p:txBody>
      </p:sp>
      <p:sp>
        <p:nvSpPr>
          <p:cNvPr id="6" name="Rounded Rectangle 5"/>
          <p:cNvSpPr/>
          <p:nvPr/>
        </p:nvSpPr>
        <p:spPr>
          <a:xfrm>
            <a:off x="7392144" y="2020983"/>
            <a:ext cx="1332148"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50000"/>
                  </a:schemeClr>
                </a:solidFill>
              </a:rPr>
              <a:t>Real?</a:t>
            </a:r>
          </a:p>
        </p:txBody>
      </p:sp>
      <p:sp>
        <p:nvSpPr>
          <p:cNvPr id="7" name="Rounded Rectangle 6"/>
          <p:cNvSpPr/>
          <p:nvPr/>
        </p:nvSpPr>
        <p:spPr>
          <a:xfrm>
            <a:off x="6879035" y="3161144"/>
            <a:ext cx="2376264"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50000"/>
                  </a:schemeClr>
                </a:solidFill>
              </a:rPr>
              <a:t>Statistical test</a:t>
            </a:r>
          </a:p>
        </p:txBody>
      </p:sp>
      <p:sp>
        <p:nvSpPr>
          <p:cNvPr id="8" name="Rounded Rectangle 7"/>
          <p:cNvSpPr/>
          <p:nvPr/>
        </p:nvSpPr>
        <p:spPr>
          <a:xfrm>
            <a:off x="7104112" y="4301306"/>
            <a:ext cx="1944216"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50000"/>
                  </a:schemeClr>
                </a:solidFill>
              </a:rPr>
              <a:t>Statistic</a:t>
            </a:r>
          </a:p>
          <a:p>
            <a:pPr algn="ctr"/>
            <a:r>
              <a:rPr lang="en-GB" sz="1600" dirty="0">
                <a:solidFill>
                  <a:schemeClr val="tx2">
                    <a:lumMod val="50000"/>
                  </a:schemeClr>
                </a:solidFill>
              </a:rPr>
              <a:t>e.g. t, F …</a:t>
            </a:r>
          </a:p>
        </p:txBody>
      </p:sp>
      <p:sp>
        <p:nvSpPr>
          <p:cNvPr id="9" name="Rounded Rectangle 8"/>
          <p:cNvSpPr/>
          <p:nvPr/>
        </p:nvSpPr>
        <p:spPr>
          <a:xfrm>
            <a:off x="4007768" y="4302149"/>
            <a:ext cx="2304256"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2">
                    <a:lumMod val="50000"/>
                  </a:schemeClr>
                </a:solidFill>
              </a:rPr>
              <a:t>Big enough?</a:t>
            </a:r>
          </a:p>
        </p:txBody>
      </p:sp>
      <p:sp>
        <p:nvSpPr>
          <p:cNvPr id="11" name="Rounded Rectangle 10"/>
          <p:cNvSpPr/>
          <p:nvPr/>
        </p:nvSpPr>
        <p:spPr>
          <a:xfrm>
            <a:off x="5902039" y="5414309"/>
            <a:ext cx="1548172"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C00000"/>
                </a:solidFill>
              </a:rPr>
              <a:t>Difference</a:t>
            </a:r>
          </a:p>
        </p:txBody>
      </p:sp>
      <p:sp>
        <p:nvSpPr>
          <p:cNvPr id="12" name="Oval 11"/>
          <p:cNvSpPr/>
          <p:nvPr/>
        </p:nvSpPr>
        <p:spPr>
          <a:xfrm>
            <a:off x="1199456" y="301738"/>
            <a:ext cx="1944216" cy="744098"/>
          </a:xfrm>
          <a:prstGeom prst="ellips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2">
                    <a:lumMod val="50000"/>
                  </a:schemeClr>
                </a:solidFill>
              </a:rPr>
              <a:t>Sample</a:t>
            </a:r>
          </a:p>
        </p:txBody>
      </p:sp>
      <p:sp>
        <p:nvSpPr>
          <p:cNvPr id="13" name="Oval 12"/>
          <p:cNvSpPr/>
          <p:nvPr/>
        </p:nvSpPr>
        <p:spPr>
          <a:xfrm>
            <a:off x="8652492" y="260648"/>
            <a:ext cx="2628084" cy="857196"/>
          </a:xfrm>
          <a:prstGeom prst="ellips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2">
                    <a:lumMod val="25000"/>
                  </a:schemeClr>
                </a:solidFill>
              </a:rPr>
              <a:t>Population</a:t>
            </a:r>
          </a:p>
        </p:txBody>
      </p:sp>
      <p:sp>
        <p:nvSpPr>
          <p:cNvPr id="14" name="Oval 13"/>
          <p:cNvSpPr/>
          <p:nvPr/>
        </p:nvSpPr>
        <p:spPr>
          <a:xfrm>
            <a:off x="8804729" y="5373217"/>
            <a:ext cx="1396630" cy="715777"/>
          </a:xfrm>
          <a:prstGeom prst="ellips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2">
                    <a:lumMod val="50000"/>
                  </a:schemeClr>
                </a:solidFill>
              </a:rPr>
              <a:t>Sample</a:t>
            </a:r>
          </a:p>
        </p:txBody>
      </p:sp>
      <p:cxnSp>
        <p:nvCxnSpPr>
          <p:cNvPr id="16" name="Straight Arrow Connector 15"/>
          <p:cNvCxnSpPr>
            <a:stCxn id="4" idx="3"/>
            <a:endCxn id="5" idx="1"/>
          </p:cNvCxnSpPr>
          <p:nvPr/>
        </p:nvCxnSpPr>
        <p:spPr>
          <a:xfrm>
            <a:off x="3863752" y="2345019"/>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6312024" y="2345019"/>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2"/>
            <a:endCxn id="7" idx="0"/>
          </p:cNvCxnSpPr>
          <p:nvPr/>
        </p:nvCxnSpPr>
        <p:spPr>
          <a:xfrm>
            <a:off x="8058219" y="2669056"/>
            <a:ext cx="8949" cy="49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2"/>
            <a:endCxn id="8" idx="0"/>
          </p:cNvCxnSpPr>
          <p:nvPr/>
        </p:nvCxnSpPr>
        <p:spPr>
          <a:xfrm>
            <a:off x="8067168" y="3809216"/>
            <a:ext cx="9053" cy="492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52129" y="4907313"/>
            <a:ext cx="346570" cy="677108"/>
          </a:xfrm>
          <a:prstGeom prst="rect">
            <a:avLst/>
          </a:prstGeom>
          <a:noFill/>
        </p:spPr>
        <p:txBody>
          <a:bodyPr wrap="none" rtlCol="0">
            <a:spAutoFit/>
          </a:bodyPr>
          <a:lstStyle/>
          <a:p>
            <a:r>
              <a:rPr lang="en-GB" b="1" dirty="0"/>
              <a:t>=</a:t>
            </a:r>
          </a:p>
        </p:txBody>
      </p:sp>
      <p:sp>
        <p:nvSpPr>
          <p:cNvPr id="35" name="Oval 34"/>
          <p:cNvSpPr/>
          <p:nvPr/>
        </p:nvSpPr>
        <p:spPr>
          <a:xfrm>
            <a:off x="6528048" y="2132856"/>
            <a:ext cx="57606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Yes</a:t>
            </a:r>
          </a:p>
        </p:txBody>
      </p:sp>
      <p:cxnSp>
        <p:nvCxnSpPr>
          <p:cNvPr id="37" name="Straight Arrow Connector 36"/>
          <p:cNvCxnSpPr>
            <a:stCxn id="8" idx="1"/>
            <a:endCxn id="9" idx="3"/>
          </p:cNvCxnSpPr>
          <p:nvPr/>
        </p:nvCxnSpPr>
        <p:spPr>
          <a:xfrm flipH="1">
            <a:off x="6312024" y="4625343"/>
            <a:ext cx="792088" cy="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017346" y="4625342"/>
            <a:ext cx="216024" cy="1718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006792" y="6236677"/>
            <a:ext cx="216024" cy="1718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3006792" y="5462695"/>
            <a:ext cx="216024" cy="1718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a:off x="3233370" y="541780"/>
            <a:ext cx="48636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ight Arrow 40"/>
          <p:cNvSpPr/>
          <p:nvPr/>
        </p:nvSpPr>
        <p:spPr>
          <a:xfrm>
            <a:off x="8093393" y="581234"/>
            <a:ext cx="48636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06523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3466" y="736823"/>
            <a:ext cx="10117030" cy="5047536"/>
            <a:chOff x="142844" y="592807"/>
            <a:chExt cx="10117030" cy="5047536"/>
          </a:xfrm>
        </p:grpSpPr>
        <p:sp>
          <p:nvSpPr>
            <p:cNvPr id="15362" name="TextBox 1"/>
            <p:cNvSpPr txBox="1">
              <a:spLocks noChangeArrowheads="1"/>
            </p:cNvSpPr>
            <p:nvPr/>
          </p:nvSpPr>
          <p:spPr bwMode="auto">
            <a:xfrm>
              <a:off x="142844" y="592807"/>
              <a:ext cx="10117030" cy="5047536"/>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endParaRPr lang="en-GB" sz="2400" dirty="0">
                <a:solidFill>
                  <a:prstClr val="black"/>
                </a:solidFill>
                <a:latin typeface="+mn-lt"/>
                <a:cs typeface="Arial" panose="020B0604020202020204" pitchFamily="34" charset="0"/>
              </a:endParaRPr>
            </a:p>
            <a:p>
              <a:pPr marL="457200" indent="-457200">
                <a:buFont typeface="Arial" panose="020B0604020202020204" pitchFamily="34" charset="0"/>
                <a:buChar char="•"/>
                <a:defRPr/>
              </a:pPr>
              <a:r>
                <a:rPr lang="en-GB" sz="2800" dirty="0">
                  <a:solidFill>
                    <a:prstClr val="black"/>
                  </a:solidFill>
                  <a:latin typeface="+mn-lt"/>
                  <a:cs typeface="Arial" panose="020B0604020202020204" pitchFamily="34" charset="0"/>
                </a:rPr>
                <a:t>Stats are all about understanding and controlling variation.</a:t>
              </a: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lgn="ctr">
                <a:defRPr/>
              </a:pPr>
              <a:endParaRPr lang="en-GB" sz="28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endParaRPr lang="en-GB" sz="1200" b="1"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r>
                <a:rPr lang="en-GB" sz="2800" u="sng" dirty="0">
                  <a:solidFill>
                    <a:prstClr val="black"/>
                  </a:solidFill>
                  <a:latin typeface="+mn-lt"/>
                  <a:cs typeface="Arial" panose="020B0604020202020204" pitchFamily="34" charset="0"/>
                </a:rPr>
                <a:t>signal</a:t>
              </a:r>
              <a:endParaRPr lang="en-GB" sz="2800"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r>
                <a:rPr lang="en-GB" sz="2000" dirty="0" smtClean="0">
                  <a:solidFill>
                    <a:prstClr val="black"/>
                  </a:solidFill>
                  <a:latin typeface="+mn-lt"/>
                  <a:cs typeface="Arial" panose="020B0604020202020204" pitchFamily="34" charset="0"/>
                </a:rPr>
                <a:t>noise</a:t>
              </a:r>
              <a:r>
                <a:rPr lang="en-GB" sz="1600" dirty="0" smtClean="0">
                  <a:solidFill>
                    <a:prstClr val="black"/>
                  </a:solidFill>
                  <a:latin typeface="+mn-lt"/>
                  <a:cs typeface="Arial" panose="020B0604020202020204" pitchFamily="34" charset="0"/>
                </a:rPr>
                <a:t> </a:t>
              </a:r>
              <a:endParaRPr lang="en-GB" sz="1600" dirty="0">
                <a:solidFill>
                  <a:prstClr val="black"/>
                </a:solidFill>
                <a:latin typeface="+mn-lt"/>
                <a:cs typeface="Arial" panose="020B0604020202020204" pitchFamily="34" charset="0"/>
              </a:endParaRPr>
            </a:p>
            <a:p>
              <a:pPr>
                <a:defRPr/>
              </a:pPr>
              <a:endParaRPr lang="en-GB" sz="1600"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r>
                <a:rPr lang="en-GB" sz="2800" u="sng" dirty="0" smtClean="0">
                  <a:solidFill>
                    <a:prstClr val="black"/>
                  </a:solidFill>
                  <a:latin typeface="+mn-lt"/>
                  <a:cs typeface="Arial" panose="020B0604020202020204" pitchFamily="34" charset="0"/>
                </a:rPr>
                <a:t>signal</a:t>
              </a:r>
              <a:endParaRPr lang="en-GB" sz="2800" u="sng" dirty="0">
                <a:solidFill>
                  <a:prstClr val="black"/>
                </a:solidFill>
                <a:latin typeface="+mn-lt"/>
                <a:cs typeface="Arial" panose="020B0604020202020204" pitchFamily="34" charset="0"/>
              </a:endParaRPr>
            </a:p>
            <a:p>
              <a:pPr>
                <a:defRPr/>
              </a:pPr>
              <a:r>
                <a:rPr lang="en-GB" sz="3200" dirty="0">
                  <a:solidFill>
                    <a:prstClr val="black"/>
                  </a:solidFill>
                  <a:latin typeface="+mn-lt"/>
                  <a:cs typeface="Arial" panose="020B0604020202020204" pitchFamily="34" charset="0"/>
                </a:rPr>
                <a:t> </a:t>
              </a:r>
              <a:r>
                <a:rPr lang="en-GB" sz="3400" dirty="0">
                  <a:solidFill>
                    <a:prstClr val="black"/>
                  </a:solidFill>
                  <a:latin typeface="+mn-lt"/>
                  <a:cs typeface="Arial" panose="020B0604020202020204" pitchFamily="34" charset="0"/>
                </a:rPr>
                <a:t>noise</a:t>
              </a:r>
            </a:p>
            <a:p>
              <a:pPr>
                <a:defRPr/>
              </a:pPr>
              <a:endParaRPr lang="en-GB" sz="1600" dirty="0">
                <a:solidFill>
                  <a:prstClr val="black"/>
                </a:solidFill>
                <a:latin typeface="+mn-lt"/>
                <a:cs typeface="Arial" panose="020B0604020202020204" pitchFamily="34" charset="0"/>
              </a:endParaRPr>
            </a:p>
          </p:txBody>
        </p:sp>
        <p:sp>
          <p:nvSpPr>
            <p:cNvPr id="4" name="TextBox 3"/>
            <p:cNvSpPr txBox="1"/>
            <p:nvPr/>
          </p:nvSpPr>
          <p:spPr>
            <a:xfrm>
              <a:off x="1420358" y="3209612"/>
              <a:ext cx="6322693" cy="830997"/>
            </a:xfrm>
            <a:prstGeom prst="rect">
              <a:avLst/>
            </a:prstGeom>
            <a:noFill/>
          </p:spPr>
          <p:txBody>
            <a:bodyPr wrap="none" rtlCol="0">
              <a:spAutoFit/>
            </a:bodyPr>
            <a:lstStyle/>
            <a:p>
              <a:pPr>
                <a:defRPr/>
              </a:pPr>
              <a:r>
                <a:rPr lang="en-GB" sz="2400" dirty="0">
                  <a:solidFill>
                    <a:prstClr val="black"/>
                  </a:solidFill>
                  <a:latin typeface="+mn-lt"/>
                  <a:cs typeface="Arial" panose="020B0604020202020204" pitchFamily="34" charset="0"/>
                </a:rPr>
                <a:t>If the </a:t>
              </a:r>
              <a:r>
                <a:rPr lang="en-GB" sz="2400" b="1" dirty="0">
                  <a:solidFill>
                    <a:prstClr val="black"/>
                  </a:solidFill>
                  <a:latin typeface="+mn-lt"/>
                  <a:cs typeface="Arial" panose="020B0604020202020204" pitchFamily="34" charset="0"/>
                </a:rPr>
                <a:t>noise is low </a:t>
              </a:r>
              <a:r>
                <a:rPr lang="en-GB" sz="2400" dirty="0">
                  <a:solidFill>
                    <a:prstClr val="black"/>
                  </a:solidFill>
                  <a:latin typeface="+mn-lt"/>
                  <a:cs typeface="Arial" panose="020B0604020202020204" pitchFamily="34" charset="0"/>
                </a:rPr>
                <a:t>then the </a:t>
              </a:r>
              <a:r>
                <a:rPr lang="en-GB" sz="2400" b="1" dirty="0">
                  <a:solidFill>
                    <a:prstClr val="black"/>
                  </a:solidFill>
                  <a:latin typeface="+mn-lt"/>
                  <a:cs typeface="Arial" panose="020B0604020202020204" pitchFamily="34" charset="0"/>
                </a:rPr>
                <a:t>signal is detectable </a:t>
              </a:r>
              <a:r>
                <a:rPr lang="en-GB" sz="2400" dirty="0">
                  <a:solidFill>
                    <a:prstClr val="black"/>
                  </a:solidFill>
                  <a:latin typeface="+mn-lt"/>
                  <a:cs typeface="Arial" panose="020B0604020202020204" pitchFamily="34" charset="0"/>
                </a:rPr>
                <a:t>…</a:t>
              </a:r>
            </a:p>
            <a:p>
              <a:pPr>
                <a:defRPr/>
              </a:pPr>
              <a:r>
                <a:rPr lang="en-GB" sz="2400" dirty="0">
                  <a:solidFill>
                    <a:prstClr val="black"/>
                  </a:solidFill>
                  <a:latin typeface="+mn-lt"/>
                  <a:cs typeface="Arial" panose="020B0604020202020204" pitchFamily="34" charset="0"/>
                </a:rPr>
                <a:t> = </a:t>
              </a:r>
              <a:r>
                <a:rPr lang="en-GB" sz="2400" dirty="0">
                  <a:solidFill>
                    <a:srgbClr val="CC0099"/>
                  </a:solidFill>
                  <a:latin typeface="+mn-lt"/>
                  <a:cs typeface="Arial" panose="020B0604020202020204" pitchFamily="34" charset="0"/>
                </a:rPr>
                <a:t>statistical significance </a:t>
              </a:r>
            </a:p>
          </p:txBody>
        </p:sp>
        <p:sp>
          <p:nvSpPr>
            <p:cNvPr id="5" name="TextBox 4"/>
            <p:cNvSpPr txBox="1"/>
            <p:nvPr/>
          </p:nvSpPr>
          <p:spPr>
            <a:xfrm>
              <a:off x="1451736" y="4319179"/>
              <a:ext cx="7728017" cy="1200329"/>
            </a:xfrm>
            <a:prstGeom prst="rect">
              <a:avLst/>
            </a:prstGeom>
            <a:noFill/>
          </p:spPr>
          <p:txBody>
            <a:bodyPr wrap="square" rtlCol="0">
              <a:spAutoFit/>
            </a:bodyPr>
            <a:lstStyle/>
            <a:p>
              <a:pPr>
                <a:defRPr/>
              </a:pPr>
              <a:r>
                <a:rPr lang="en-GB" sz="2400" dirty="0">
                  <a:solidFill>
                    <a:prstClr val="black"/>
                  </a:solidFill>
                  <a:latin typeface="+mn-lt"/>
                  <a:cs typeface="Arial" panose="020B0604020202020204" pitchFamily="34" charset="0"/>
                </a:rPr>
                <a:t>… but if the </a:t>
              </a:r>
              <a:r>
                <a:rPr lang="en-GB" sz="2400" b="1" dirty="0">
                  <a:solidFill>
                    <a:prstClr val="black"/>
                  </a:solidFill>
                  <a:latin typeface="+mn-lt"/>
                  <a:cs typeface="Arial" panose="020B0604020202020204" pitchFamily="34" charset="0"/>
                </a:rPr>
                <a:t>noise</a:t>
              </a:r>
              <a:r>
                <a:rPr lang="en-GB" sz="2400" dirty="0">
                  <a:solidFill>
                    <a:prstClr val="black"/>
                  </a:solidFill>
                  <a:latin typeface="+mn-lt"/>
                  <a:cs typeface="Arial" panose="020B0604020202020204" pitchFamily="34" charset="0"/>
                </a:rPr>
                <a:t> (i.e. </a:t>
              </a:r>
              <a:r>
                <a:rPr lang="en-GB" sz="2400" dirty="0" err="1">
                  <a:solidFill>
                    <a:prstClr val="black"/>
                  </a:solidFill>
                  <a:latin typeface="+mn-lt"/>
                  <a:cs typeface="Arial" panose="020B0604020202020204" pitchFamily="34" charset="0"/>
                </a:rPr>
                <a:t>interindividual</a:t>
              </a:r>
              <a:r>
                <a:rPr lang="en-GB" sz="2400" dirty="0">
                  <a:solidFill>
                    <a:prstClr val="black"/>
                  </a:solidFill>
                  <a:latin typeface="+mn-lt"/>
                  <a:cs typeface="Arial" panose="020B0604020202020204" pitchFamily="34" charset="0"/>
                </a:rPr>
                <a:t> variation) </a:t>
              </a:r>
              <a:r>
                <a:rPr lang="en-GB" sz="2400" b="1" dirty="0">
                  <a:solidFill>
                    <a:prstClr val="black"/>
                  </a:solidFill>
                  <a:latin typeface="+mn-lt"/>
                  <a:cs typeface="Arial" panose="020B0604020202020204" pitchFamily="34" charset="0"/>
                </a:rPr>
                <a:t>is large</a:t>
              </a:r>
            </a:p>
            <a:p>
              <a:pPr>
                <a:defRPr/>
              </a:pPr>
              <a:r>
                <a:rPr lang="en-GB" sz="2400" dirty="0">
                  <a:solidFill>
                    <a:prstClr val="black"/>
                  </a:solidFill>
                  <a:latin typeface="+mn-lt"/>
                  <a:cs typeface="Arial" panose="020B0604020202020204" pitchFamily="34" charset="0"/>
                </a:rPr>
                <a:t> then the </a:t>
              </a:r>
              <a:r>
                <a:rPr lang="en-GB" sz="2400" b="1" dirty="0">
                  <a:solidFill>
                    <a:prstClr val="black"/>
                  </a:solidFill>
                  <a:latin typeface="+mn-lt"/>
                  <a:cs typeface="Arial" panose="020B0604020202020204" pitchFamily="34" charset="0"/>
                </a:rPr>
                <a:t>same signal will not be detected </a:t>
              </a:r>
            </a:p>
            <a:p>
              <a:pPr>
                <a:defRPr/>
              </a:pPr>
              <a:r>
                <a:rPr lang="en-GB" sz="2400" dirty="0">
                  <a:solidFill>
                    <a:prstClr val="black"/>
                  </a:solidFill>
                  <a:latin typeface="+mn-lt"/>
                  <a:cs typeface="Arial" panose="020B0604020202020204" pitchFamily="34" charset="0"/>
                </a:rPr>
                <a:t>= </a:t>
              </a:r>
              <a:r>
                <a:rPr lang="en-GB" sz="2400" dirty="0">
                  <a:solidFill>
                    <a:srgbClr val="CC0099"/>
                  </a:solidFill>
                  <a:latin typeface="+mn-lt"/>
                  <a:cs typeface="Arial" panose="020B0604020202020204" pitchFamily="34" charset="0"/>
                </a:rPr>
                <a:t>no statistical significance</a:t>
              </a:r>
            </a:p>
          </p:txBody>
        </p:sp>
      </p:grpSp>
      <p:sp>
        <p:nvSpPr>
          <p:cNvPr id="6" name="TextBox 5"/>
          <p:cNvSpPr txBox="1"/>
          <p:nvPr/>
        </p:nvSpPr>
        <p:spPr>
          <a:xfrm>
            <a:off x="407368" y="5787262"/>
            <a:ext cx="11305256" cy="523220"/>
          </a:xfrm>
          <a:prstGeom prst="rect">
            <a:avLst/>
          </a:prstGeom>
          <a:noFill/>
        </p:spPr>
        <p:txBody>
          <a:bodyPr wrap="square" rtlCol="0">
            <a:spAutoFit/>
          </a:bodyPr>
          <a:lstStyle/>
          <a:p>
            <a:pPr marL="457200" indent="-457200">
              <a:buFont typeface="Arial" panose="020B0604020202020204" pitchFamily="34" charset="0"/>
              <a:buChar char="•"/>
              <a:defRPr/>
            </a:pPr>
            <a:r>
              <a:rPr lang="en-GB" sz="2800" dirty="0">
                <a:solidFill>
                  <a:prstClr val="black"/>
                </a:solidFill>
                <a:latin typeface="+mn-lt"/>
                <a:cs typeface="Arial" panose="020B0604020202020204" pitchFamily="34" charset="0"/>
              </a:rPr>
              <a:t>In a statistical test, the ratio of signal to noise determines the significance.</a:t>
            </a:r>
          </a:p>
        </p:txBody>
      </p:sp>
      <p:grpSp>
        <p:nvGrpSpPr>
          <p:cNvPr id="16" name="Group 15"/>
          <p:cNvGrpSpPr/>
          <p:nvPr/>
        </p:nvGrpSpPr>
        <p:grpSpPr>
          <a:xfrm>
            <a:off x="1848286" y="1700810"/>
            <a:ext cx="6853198" cy="1224135"/>
            <a:chOff x="1547664" y="1556793"/>
            <a:chExt cx="6853198" cy="1224135"/>
          </a:xfrm>
        </p:grpSpPr>
        <p:sp>
          <p:nvSpPr>
            <p:cNvPr id="8" name="Rounded Rectangle 7"/>
            <p:cNvSpPr/>
            <p:nvPr/>
          </p:nvSpPr>
          <p:spPr>
            <a:xfrm>
              <a:off x="1547664" y="1745657"/>
              <a:ext cx="2624946" cy="864096"/>
            </a:xfrm>
            <a:prstGeom prst="roundRect">
              <a:avLst/>
            </a:prstGeom>
            <a:solidFill>
              <a:srgbClr val="60CFF6">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2">
                      <a:lumMod val="50000"/>
                    </a:schemeClr>
                  </a:solidFill>
                </a:rPr>
                <a:t>                        + Noise</a:t>
              </a:r>
            </a:p>
          </p:txBody>
        </p:sp>
        <p:sp>
          <p:nvSpPr>
            <p:cNvPr id="9" name="Rounded Rectangle 8"/>
            <p:cNvSpPr/>
            <p:nvPr/>
          </p:nvSpPr>
          <p:spPr>
            <a:xfrm>
              <a:off x="1637986" y="1856679"/>
              <a:ext cx="1421846" cy="648072"/>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C00000"/>
                  </a:solidFill>
                </a:rPr>
                <a:t>Difference</a:t>
              </a:r>
            </a:p>
          </p:txBody>
        </p:sp>
        <p:sp>
          <p:nvSpPr>
            <p:cNvPr id="11" name="Rounded Rectangle 10"/>
            <p:cNvSpPr/>
            <p:nvPr/>
          </p:nvSpPr>
          <p:spPr>
            <a:xfrm>
              <a:off x="5220072" y="1556793"/>
              <a:ext cx="1421846" cy="536284"/>
            </a:xfrm>
            <a:prstGeom prst="roundRect">
              <a:avLst/>
            </a:prstGeom>
            <a:solidFill>
              <a:srgbClr val="0070C0">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C00000"/>
                  </a:solidFill>
                </a:rPr>
                <a:t>Difference</a:t>
              </a:r>
            </a:p>
          </p:txBody>
        </p:sp>
        <p:sp>
          <p:nvSpPr>
            <p:cNvPr id="12" name="Rounded Rectangle 11"/>
            <p:cNvSpPr/>
            <p:nvPr/>
          </p:nvSpPr>
          <p:spPr>
            <a:xfrm>
              <a:off x="5456635" y="2233172"/>
              <a:ext cx="997761" cy="547756"/>
            </a:xfrm>
            <a:prstGeom prst="roundRect">
              <a:avLst/>
            </a:prstGeom>
            <a:solidFill>
              <a:srgbClr val="60CFF6">
                <a:alpha val="50196"/>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2">
                      <a:lumMod val="50000"/>
                    </a:schemeClr>
                  </a:solidFill>
                </a:rPr>
                <a:t>Noise</a:t>
              </a:r>
            </a:p>
          </p:txBody>
        </p:sp>
        <p:cxnSp>
          <p:nvCxnSpPr>
            <p:cNvPr id="3" name="Straight Connector 2"/>
            <p:cNvCxnSpPr/>
            <p:nvPr/>
          </p:nvCxnSpPr>
          <p:spPr>
            <a:xfrm>
              <a:off x="5148064" y="2165501"/>
              <a:ext cx="160413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12376" y="2160015"/>
              <a:ext cx="8020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6992692" y="1679811"/>
              <a:ext cx="1408170" cy="1038225"/>
            </a:xfrm>
            <a:prstGeom prst="rect">
              <a:avLst/>
            </a:prstGeom>
          </p:spPr>
        </p:pic>
      </p:grpSp>
      <p:sp>
        <p:nvSpPr>
          <p:cNvPr id="2" name="TextBox 1"/>
          <p:cNvSpPr txBox="1"/>
          <p:nvPr/>
        </p:nvSpPr>
        <p:spPr>
          <a:xfrm>
            <a:off x="3802039" y="227987"/>
            <a:ext cx="4587923" cy="707886"/>
          </a:xfrm>
          <a:prstGeom prst="rect">
            <a:avLst/>
          </a:prstGeom>
          <a:noFill/>
        </p:spPr>
        <p:txBody>
          <a:bodyPr wrap="none" rtlCol="0">
            <a:spAutoFit/>
          </a:bodyPr>
          <a:lstStyle/>
          <a:p>
            <a:r>
              <a:rPr lang="en-GB" sz="4000" b="1" dirty="0">
                <a:solidFill>
                  <a:srgbClr val="CC0099"/>
                </a:solidFill>
                <a:latin typeface="+mn-lt"/>
                <a:cs typeface="Arial" panose="020B0604020202020204" pitchFamily="34" charset="0"/>
              </a:rPr>
              <a:t>Signal-to-noise ratio </a:t>
            </a:r>
          </a:p>
        </p:txBody>
      </p:sp>
    </p:spTree>
    <p:extLst>
      <p:ext uri="{BB962C8B-B14F-4D97-AF65-F5344CB8AC3E}">
        <p14:creationId xmlns:p14="http://schemas.microsoft.com/office/powerpoint/2010/main" val="307661274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673035" y="274638"/>
            <a:ext cx="6845930" cy="850900"/>
          </a:xfrm>
        </p:spPr>
        <p:txBody>
          <a:bodyPr/>
          <a:lstStyle/>
          <a:p>
            <a:pPr algn="ctr" eaLnBrk="1" hangingPunct="1"/>
            <a:r>
              <a:rPr lang="en-GB" sz="4000" b="1" dirty="0">
                <a:solidFill>
                  <a:srgbClr val="CC0099"/>
                </a:solidFill>
                <a:latin typeface="+mn-lt"/>
              </a:rPr>
              <a:t>Analysis of Quantitative Data</a:t>
            </a:r>
          </a:p>
        </p:txBody>
      </p:sp>
      <p:sp>
        <p:nvSpPr>
          <p:cNvPr id="33795" name="Rectangle 3"/>
          <p:cNvSpPr>
            <a:spLocks noGrp="1" noChangeArrowheads="1"/>
          </p:cNvSpPr>
          <p:nvPr>
            <p:ph idx="1"/>
          </p:nvPr>
        </p:nvSpPr>
        <p:spPr>
          <a:xfrm>
            <a:off x="479376" y="1628800"/>
            <a:ext cx="11161240" cy="4525963"/>
          </a:xfrm>
        </p:spPr>
        <p:txBody>
          <a:bodyPr/>
          <a:lstStyle/>
          <a:p>
            <a:pPr eaLnBrk="1" hangingPunct="1">
              <a:lnSpc>
                <a:spcPct val="90000"/>
              </a:lnSpc>
            </a:pPr>
            <a:endParaRPr lang="en-GB" sz="2800" dirty="0"/>
          </a:p>
          <a:p>
            <a:pPr eaLnBrk="1" hangingPunct="1">
              <a:lnSpc>
                <a:spcPct val="90000"/>
              </a:lnSpc>
            </a:pPr>
            <a:r>
              <a:rPr lang="en-GB" sz="2800" dirty="0"/>
              <a:t>Choose the correct statistical test to answer your question:</a:t>
            </a:r>
          </a:p>
          <a:p>
            <a:pPr eaLnBrk="1" hangingPunct="1">
              <a:lnSpc>
                <a:spcPct val="90000"/>
              </a:lnSpc>
            </a:pPr>
            <a:endParaRPr lang="en-GB" sz="1000" dirty="0"/>
          </a:p>
          <a:p>
            <a:pPr eaLnBrk="1" hangingPunct="1">
              <a:lnSpc>
                <a:spcPct val="90000"/>
              </a:lnSpc>
            </a:pPr>
            <a:endParaRPr lang="en-GB" sz="1000" dirty="0"/>
          </a:p>
          <a:p>
            <a:pPr lvl="1" eaLnBrk="1" hangingPunct="1">
              <a:lnSpc>
                <a:spcPct val="90000"/>
              </a:lnSpc>
            </a:pPr>
            <a:r>
              <a:rPr lang="en-GB" sz="2400" dirty="0"/>
              <a:t>They are 2 types of statistical tests:</a:t>
            </a:r>
          </a:p>
          <a:p>
            <a:pPr lvl="1" eaLnBrk="1" hangingPunct="1">
              <a:lnSpc>
                <a:spcPct val="90000"/>
              </a:lnSpc>
            </a:pPr>
            <a:endParaRPr lang="en-GB" sz="1000" dirty="0"/>
          </a:p>
          <a:p>
            <a:pPr lvl="1" eaLnBrk="1" hangingPunct="1">
              <a:lnSpc>
                <a:spcPct val="90000"/>
              </a:lnSpc>
            </a:pPr>
            <a:endParaRPr lang="en-GB" sz="800" dirty="0"/>
          </a:p>
          <a:p>
            <a:pPr lvl="2" eaLnBrk="1" hangingPunct="1">
              <a:lnSpc>
                <a:spcPct val="90000"/>
              </a:lnSpc>
            </a:pPr>
            <a:r>
              <a:rPr lang="en-GB" b="1" u="sng" dirty="0">
                <a:solidFill>
                  <a:srgbClr val="CC0099"/>
                </a:solidFill>
              </a:rPr>
              <a:t>Parametric tests</a:t>
            </a:r>
            <a:r>
              <a:rPr lang="en-GB" dirty="0">
                <a:solidFill>
                  <a:srgbClr val="CC0099"/>
                </a:solidFill>
              </a:rPr>
              <a:t> </a:t>
            </a:r>
            <a:r>
              <a:rPr lang="en-GB" dirty="0"/>
              <a:t>with </a:t>
            </a:r>
            <a:r>
              <a:rPr lang="en-GB" dirty="0">
                <a:solidFill>
                  <a:srgbClr val="CC0099"/>
                </a:solidFill>
              </a:rPr>
              <a:t>4 assumptions </a:t>
            </a:r>
            <a:r>
              <a:rPr lang="en-GB" dirty="0"/>
              <a:t>to be met by the data,</a:t>
            </a:r>
          </a:p>
          <a:p>
            <a:pPr lvl="2" eaLnBrk="1" hangingPunct="1">
              <a:lnSpc>
                <a:spcPct val="90000"/>
              </a:lnSpc>
            </a:pPr>
            <a:endParaRPr lang="en-GB" dirty="0"/>
          </a:p>
          <a:p>
            <a:pPr lvl="2" eaLnBrk="1" hangingPunct="1">
              <a:lnSpc>
                <a:spcPct val="90000"/>
              </a:lnSpc>
            </a:pPr>
            <a:r>
              <a:rPr lang="en-GB" b="1" u="sng" dirty="0">
                <a:solidFill>
                  <a:srgbClr val="CC0099"/>
                </a:solidFill>
              </a:rPr>
              <a:t>Non-parametric tests</a:t>
            </a:r>
            <a:r>
              <a:rPr lang="en-GB" dirty="0">
                <a:solidFill>
                  <a:srgbClr val="CC0099"/>
                </a:solidFill>
              </a:rPr>
              <a:t> </a:t>
            </a:r>
            <a:r>
              <a:rPr lang="en-GB" dirty="0"/>
              <a:t>with</a:t>
            </a:r>
            <a:r>
              <a:rPr lang="en-GB" dirty="0">
                <a:solidFill>
                  <a:srgbClr val="FF3399"/>
                </a:solidFill>
              </a:rPr>
              <a:t> </a:t>
            </a:r>
            <a:r>
              <a:rPr lang="en-GB" dirty="0">
                <a:solidFill>
                  <a:srgbClr val="CC0099"/>
                </a:solidFill>
              </a:rPr>
              <a:t>no or few assumptions </a:t>
            </a:r>
            <a:r>
              <a:rPr lang="en-GB" dirty="0"/>
              <a:t>(e.g. Mann-Whitney test) and/or for qualitative data (e.g. Fisher’s exact  and χ</a:t>
            </a:r>
            <a:r>
              <a:rPr lang="en-GB" baseline="30000" dirty="0"/>
              <a:t>2</a:t>
            </a:r>
            <a:r>
              <a:rPr lang="en-GB" dirty="0"/>
              <a:t> tests). </a:t>
            </a:r>
          </a:p>
          <a:p>
            <a:pPr eaLnBrk="1" hangingPunct="1">
              <a:lnSpc>
                <a:spcPct val="90000"/>
              </a:lnSpc>
            </a:pPr>
            <a:endParaRPr lang="en-GB" sz="2400" dirty="0"/>
          </a:p>
        </p:txBody>
      </p:sp>
    </p:spTree>
    <p:extLst>
      <p:ext uri="{BB962C8B-B14F-4D97-AF65-F5344CB8AC3E}">
        <p14:creationId xmlns:p14="http://schemas.microsoft.com/office/powerpoint/2010/main" val="7543753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sz="half" idx="1"/>
          </p:nvPr>
        </p:nvSpPr>
        <p:spPr>
          <a:xfrm>
            <a:off x="695400" y="1340768"/>
            <a:ext cx="11017224" cy="5183187"/>
          </a:xfrm>
        </p:spPr>
        <p:txBody>
          <a:bodyPr/>
          <a:lstStyle/>
          <a:p>
            <a:pPr eaLnBrk="1" hangingPunct="1"/>
            <a:r>
              <a:rPr lang="en-GB" sz="2800" dirty="0"/>
              <a:t>All parametric tests have 4 basic assumptions that must be met for the test to be accurate</a:t>
            </a:r>
            <a:r>
              <a:rPr lang="en-GB" sz="2800" dirty="0" smtClean="0"/>
              <a:t>.</a:t>
            </a:r>
          </a:p>
          <a:p>
            <a:pPr eaLnBrk="1" hangingPunct="1"/>
            <a:endParaRPr lang="en-GB" sz="1000" dirty="0"/>
          </a:p>
          <a:p>
            <a:pPr lvl="1" eaLnBrk="1" hangingPunct="1">
              <a:buFontTx/>
              <a:buNone/>
            </a:pPr>
            <a:r>
              <a:rPr lang="en-GB" sz="2400" b="1" i="1" dirty="0"/>
              <a:t>1) </a:t>
            </a:r>
            <a:r>
              <a:rPr lang="en-GB" sz="2400" b="1" i="1" u="sng" dirty="0"/>
              <a:t>Normally distributed data</a:t>
            </a:r>
          </a:p>
          <a:p>
            <a:pPr lvl="1" eaLnBrk="1" hangingPunct="1"/>
            <a:r>
              <a:rPr lang="en-GB" sz="2000" dirty="0"/>
              <a:t>Normal shape, bell shape, Gaussian shape</a:t>
            </a:r>
            <a:r>
              <a:rPr lang="en-GB" sz="2400" dirty="0"/>
              <a:t> </a:t>
            </a:r>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endParaRPr lang="en-GB" sz="2000" dirty="0"/>
          </a:p>
          <a:p>
            <a:pPr lvl="2" eaLnBrk="1" hangingPunct="1"/>
            <a:r>
              <a:rPr lang="en-GB" sz="2000" dirty="0"/>
              <a:t>Transformations can be made to make data suitable for parametric </a:t>
            </a:r>
            <a:r>
              <a:rPr lang="en-GB" sz="2000" dirty="0" smtClean="0"/>
              <a:t>analysis.</a:t>
            </a:r>
            <a:endParaRPr lang="en-GB" sz="2000" dirty="0"/>
          </a:p>
          <a:p>
            <a:pPr lvl="1" eaLnBrk="1" hangingPunct="1">
              <a:buFontTx/>
              <a:buNone/>
            </a:pPr>
            <a:endParaRPr lang="en-GB" sz="2400" dirty="0"/>
          </a:p>
        </p:txBody>
      </p:sp>
      <p:pic>
        <p:nvPicPr>
          <p:cNvPr id="34820" name="Picture 4" descr="Raven egg data with normal distribution"/>
          <p:cNvPicPr>
            <a:picLocks noGrp="1" noChangeAspect="1" noChangeArrowheads="1"/>
          </p:cNvPicPr>
          <p:nvPr>
            <p:ph sz="half" idx="2"/>
          </p:nvPr>
        </p:nvPicPr>
        <p:blipFill>
          <a:blip r:embed="rId3" cstate="print"/>
          <a:srcRect/>
          <a:stretch>
            <a:fillRect/>
          </a:stretch>
        </p:blipFill>
        <p:spPr>
          <a:xfrm>
            <a:off x="4405313" y="3573016"/>
            <a:ext cx="3381375" cy="2200275"/>
          </a:xfrm>
          <a:noFill/>
        </p:spPr>
      </p:pic>
      <p:sp>
        <p:nvSpPr>
          <p:cNvPr id="6" name="Rectangle 2"/>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CC0099"/>
                </a:solidFill>
                <a:latin typeface="+mn-lt"/>
              </a:rPr>
              <a:t>Assumptions of Parametric Data</a:t>
            </a:r>
            <a:endParaRPr lang="en-GB" sz="4000" b="1" kern="0" dirty="0">
              <a:solidFill>
                <a:srgbClr val="CC0099"/>
              </a:solidFill>
              <a:latin typeface="+mn-lt"/>
            </a:endParaRPr>
          </a:p>
        </p:txBody>
      </p:sp>
    </p:spTree>
    <p:extLst>
      <p:ext uri="{BB962C8B-B14F-4D97-AF65-F5344CB8AC3E}">
        <p14:creationId xmlns:p14="http://schemas.microsoft.com/office/powerpoint/2010/main" val="2009228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517746" y="2101114"/>
            <a:ext cx="4713868" cy="895351"/>
            <a:chOff x="5414772" y="1195442"/>
            <a:chExt cx="3020928" cy="720000"/>
          </a:xfrm>
          <a:solidFill>
            <a:schemeClr val="accent1">
              <a:lumMod val="40000"/>
              <a:lumOff val="6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695028" y="1230590"/>
              <a:ext cx="2546028"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Complete </a:t>
              </a:r>
              <a:r>
                <a:rPr lang="en-US" sz="2000" b="1" dirty="0" err="1">
                  <a:solidFill>
                    <a:srgbClr val="C00000"/>
                  </a:solidFill>
                </a:rPr>
                <a:t>Randomised</a:t>
              </a:r>
              <a:r>
                <a:rPr lang="en-US" sz="2000" b="1" dirty="0">
                  <a:solidFill>
                    <a:srgbClr val="C00000"/>
                  </a:solidFill>
                </a:rPr>
                <a:t> block</a:t>
              </a:r>
            </a:p>
            <a:p>
              <a:pPr algn="ctr" defTabSz="888934">
                <a:lnSpc>
                  <a:spcPct val="90000"/>
                </a:lnSpc>
                <a:spcBef>
                  <a:spcPct val="0"/>
                </a:spcBef>
                <a:spcAft>
                  <a:spcPct val="35000"/>
                </a:spcAft>
              </a:pPr>
              <a:r>
                <a:rPr lang="en-US" sz="2000" b="1" dirty="0">
                  <a:solidFill>
                    <a:srgbClr val="C00000"/>
                  </a:solidFill>
                </a:rPr>
                <a:t>CRBD</a:t>
              </a:r>
            </a:p>
          </p:txBody>
        </p:sp>
      </p:grpSp>
      <p:grpSp>
        <p:nvGrpSpPr>
          <p:cNvPr id="9" name="Group 8"/>
          <p:cNvGrpSpPr/>
          <p:nvPr/>
        </p:nvGrpSpPr>
        <p:grpSpPr>
          <a:xfrm>
            <a:off x="343460" y="2097195"/>
            <a:ext cx="2724149" cy="895351"/>
            <a:chOff x="5414772" y="1195442"/>
            <a:chExt cx="3020928" cy="720000"/>
          </a:xfrm>
          <a:solidFill>
            <a:schemeClr val="accent1">
              <a:lumMod val="40000"/>
              <a:lumOff val="6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665252" y="1230590"/>
              <a:ext cx="2546023"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Completely random</a:t>
              </a:r>
            </a:p>
            <a:p>
              <a:pPr algn="ctr" defTabSz="888934">
                <a:lnSpc>
                  <a:spcPct val="90000"/>
                </a:lnSpc>
                <a:spcBef>
                  <a:spcPct val="0"/>
                </a:spcBef>
                <a:spcAft>
                  <a:spcPct val="35000"/>
                </a:spcAft>
              </a:pPr>
              <a:r>
                <a:rPr lang="en-US" sz="2000" b="1" dirty="0">
                  <a:solidFill>
                    <a:srgbClr val="C00000"/>
                  </a:solidFill>
                </a:rPr>
                <a:t>CRD</a:t>
              </a:r>
            </a:p>
          </p:txBody>
        </p:sp>
      </p:grpSp>
      <p:pic>
        <p:nvPicPr>
          <p:cNvPr id="23" name="Picture 22"/>
          <p:cNvPicPr>
            <a:picLocks noChangeAspect="1"/>
          </p:cNvPicPr>
          <p:nvPr/>
        </p:nvPicPr>
        <p:blipFill>
          <a:blip r:embed="rId2"/>
          <a:stretch>
            <a:fillRect/>
          </a:stretch>
        </p:blipFill>
        <p:spPr>
          <a:xfrm>
            <a:off x="3920318" y="3338768"/>
            <a:ext cx="3725463" cy="1455332"/>
          </a:xfrm>
          <a:prstGeom prst="rect">
            <a:avLst/>
          </a:prstGeom>
        </p:spPr>
      </p:pic>
      <p:pic>
        <p:nvPicPr>
          <p:cNvPr id="4" name="Picture 3"/>
          <p:cNvPicPr>
            <a:picLocks noChangeAspect="1"/>
          </p:cNvPicPr>
          <p:nvPr/>
        </p:nvPicPr>
        <p:blipFill>
          <a:blip r:embed="rId3"/>
          <a:stretch>
            <a:fillRect/>
          </a:stretch>
        </p:blipFill>
        <p:spPr>
          <a:xfrm>
            <a:off x="3067614" y="4972552"/>
            <a:ext cx="5430871" cy="1534667"/>
          </a:xfrm>
          <a:prstGeom prst="rect">
            <a:avLst/>
          </a:prstGeom>
        </p:spPr>
      </p:pic>
      <p:sp>
        <p:nvSpPr>
          <p:cNvPr id="15" name="TextBox 14"/>
          <p:cNvSpPr txBox="1"/>
          <p:nvPr/>
        </p:nvSpPr>
        <p:spPr>
          <a:xfrm>
            <a:off x="8632954" y="1652256"/>
            <a:ext cx="3584378" cy="784830"/>
          </a:xfrm>
          <a:prstGeom prst="rect">
            <a:avLst/>
          </a:prstGeom>
          <a:noFill/>
        </p:spPr>
        <p:txBody>
          <a:bodyPr wrap="none" rtlCol="0">
            <a:spAutoFit/>
          </a:bodyPr>
          <a:lstStyle/>
          <a:p>
            <a:pPr algn="ctr"/>
            <a:r>
              <a:rPr lang="en-GB" sz="1500" b="1" u="sng" dirty="0"/>
              <a:t>Good design</a:t>
            </a:r>
            <a:r>
              <a:rPr lang="en-GB" sz="1500" dirty="0"/>
              <a:t>:</a:t>
            </a:r>
          </a:p>
          <a:p>
            <a:pPr algn="ctr"/>
            <a:r>
              <a:rPr lang="en-GB" sz="1500" dirty="0" err="1"/>
              <a:t>GenADA</a:t>
            </a:r>
            <a:r>
              <a:rPr lang="en-GB" sz="1500" dirty="0"/>
              <a:t> multi-site collaborative study 2010</a:t>
            </a:r>
          </a:p>
          <a:p>
            <a:pPr algn="ctr"/>
            <a:r>
              <a:rPr lang="en-GB" sz="1500" dirty="0"/>
              <a:t>Alzheimer’s study on 875 patients</a:t>
            </a:r>
          </a:p>
        </p:txBody>
      </p:sp>
      <p:pic>
        <p:nvPicPr>
          <p:cNvPr id="16" name="Picture 15"/>
          <p:cNvPicPr>
            <a:picLocks noChangeAspect="1"/>
          </p:cNvPicPr>
          <p:nvPr/>
        </p:nvPicPr>
        <p:blipFill>
          <a:blip r:embed="rId4"/>
          <a:stretch>
            <a:fillRect/>
          </a:stretch>
        </p:blipFill>
        <p:spPr>
          <a:xfrm>
            <a:off x="9355751" y="4675544"/>
            <a:ext cx="2396616" cy="1988304"/>
          </a:xfrm>
          <a:prstGeom prst="rect">
            <a:avLst/>
          </a:prstGeom>
        </p:spPr>
      </p:pic>
      <p:pic>
        <p:nvPicPr>
          <p:cNvPr id="17" name="Picture 16"/>
          <p:cNvPicPr>
            <a:picLocks noChangeAspect="1"/>
          </p:cNvPicPr>
          <p:nvPr/>
        </p:nvPicPr>
        <p:blipFill>
          <a:blip r:embed="rId5"/>
          <a:stretch>
            <a:fillRect/>
          </a:stretch>
        </p:blipFill>
        <p:spPr>
          <a:xfrm>
            <a:off x="9244941" y="2404838"/>
            <a:ext cx="2499249" cy="2070807"/>
          </a:xfrm>
          <a:prstGeom prst="rect">
            <a:avLst/>
          </a:prstGeom>
        </p:spPr>
      </p:pic>
      <p:sp>
        <p:nvSpPr>
          <p:cNvPr id="18" name="TextBox 17"/>
          <p:cNvSpPr txBox="1"/>
          <p:nvPr/>
        </p:nvSpPr>
        <p:spPr>
          <a:xfrm>
            <a:off x="9804396" y="4458709"/>
            <a:ext cx="1565108" cy="307777"/>
          </a:xfrm>
          <a:prstGeom prst="rect">
            <a:avLst/>
          </a:prstGeom>
          <a:noFill/>
        </p:spPr>
        <p:txBody>
          <a:bodyPr wrap="none" rtlCol="0">
            <a:spAutoFit/>
          </a:bodyPr>
          <a:lstStyle/>
          <a:p>
            <a:r>
              <a:rPr lang="en-GB" sz="1400" dirty="0">
                <a:solidFill>
                  <a:srgbClr val="00B050"/>
                </a:solidFill>
              </a:rPr>
              <a:t>Controls</a:t>
            </a:r>
            <a:r>
              <a:rPr lang="en-GB" sz="1400" dirty="0"/>
              <a:t> and </a:t>
            </a:r>
            <a:r>
              <a:rPr lang="en-GB" sz="1400" dirty="0">
                <a:solidFill>
                  <a:schemeClr val="accent1">
                    <a:lumMod val="50000"/>
                  </a:schemeClr>
                </a:solidFill>
              </a:rPr>
              <a:t>Cases</a:t>
            </a:r>
          </a:p>
        </p:txBody>
      </p:sp>
      <p:pic>
        <p:nvPicPr>
          <p:cNvPr id="19" name="Picture 18"/>
          <p:cNvPicPr>
            <a:picLocks noChangeAspect="1"/>
          </p:cNvPicPr>
          <p:nvPr/>
        </p:nvPicPr>
        <p:blipFill>
          <a:blip r:embed="rId6"/>
          <a:stretch>
            <a:fillRect/>
          </a:stretch>
        </p:blipFill>
        <p:spPr>
          <a:xfrm>
            <a:off x="10337918" y="6665533"/>
            <a:ext cx="1790700" cy="171451"/>
          </a:xfrm>
          <a:prstGeom prst="rect">
            <a:avLst/>
          </a:prstGeom>
        </p:spPr>
      </p:pic>
      <p:sp>
        <p:nvSpPr>
          <p:cNvPr id="32" name="Right Arrow 31"/>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35" name="Group 34"/>
          <p:cNvGrpSpPr/>
          <p:nvPr/>
        </p:nvGrpSpPr>
        <p:grpSpPr>
          <a:xfrm>
            <a:off x="1918282" y="389426"/>
            <a:ext cx="3958389" cy="899839"/>
            <a:chOff x="5414772" y="1195442"/>
            <a:chExt cx="3020928" cy="720000"/>
          </a:xfrm>
          <a:solidFill>
            <a:srgbClr val="4496C1"/>
          </a:solidFill>
        </p:grpSpPr>
        <p:sp>
          <p:nvSpPr>
            <p:cNvPr id="36" name="Rounded Rectangle 3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7"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8" name="Group 37"/>
          <p:cNvGrpSpPr/>
          <p:nvPr/>
        </p:nvGrpSpPr>
        <p:grpSpPr>
          <a:xfrm>
            <a:off x="6669342" y="425098"/>
            <a:ext cx="3081333" cy="838439"/>
            <a:chOff x="5414772" y="1195442"/>
            <a:chExt cx="3020928" cy="720000"/>
          </a:xfrm>
          <a:solidFill>
            <a:srgbClr val="9DC3E6"/>
          </a:solidFill>
        </p:grpSpPr>
        <p:sp>
          <p:nvSpPr>
            <p:cNvPr id="39" name="Rounded Rectangle 38"/>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0"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pic>
        <p:nvPicPr>
          <p:cNvPr id="3" name="Picture 2"/>
          <p:cNvPicPr>
            <a:picLocks noChangeAspect="1"/>
          </p:cNvPicPr>
          <p:nvPr/>
        </p:nvPicPr>
        <p:blipFill>
          <a:blip r:embed="rId7"/>
          <a:stretch>
            <a:fillRect/>
          </a:stretch>
        </p:blipFill>
        <p:spPr>
          <a:xfrm>
            <a:off x="1021957" y="3171503"/>
            <a:ext cx="1390650" cy="1209675"/>
          </a:xfrm>
          <a:prstGeom prst="rect">
            <a:avLst/>
          </a:prstGeom>
        </p:spPr>
      </p:pic>
      <p:sp>
        <p:nvSpPr>
          <p:cNvPr id="12" name="TextBox 11"/>
          <p:cNvSpPr txBox="1"/>
          <p:nvPr/>
        </p:nvSpPr>
        <p:spPr>
          <a:xfrm>
            <a:off x="5342063" y="3067476"/>
            <a:ext cx="881973" cy="276999"/>
          </a:xfrm>
          <a:prstGeom prst="rect">
            <a:avLst/>
          </a:prstGeom>
          <a:noFill/>
        </p:spPr>
        <p:txBody>
          <a:bodyPr wrap="none" rtlCol="0">
            <a:spAutoFit/>
          </a:bodyPr>
          <a:lstStyle/>
          <a:p>
            <a:r>
              <a:rPr lang="en-GB" sz="1200" b="1" dirty="0" smtClean="0">
                <a:solidFill>
                  <a:srgbClr val="FF0000"/>
                </a:solidFill>
              </a:rPr>
              <a:t>Bad design</a:t>
            </a:r>
            <a:endParaRPr lang="en-GB" sz="1200" b="1" dirty="0">
              <a:solidFill>
                <a:srgbClr val="FF0000"/>
              </a:solidFill>
            </a:endParaRPr>
          </a:p>
        </p:txBody>
      </p:sp>
    </p:spTree>
    <p:extLst>
      <p:ext uri="{BB962C8B-B14F-4D97-AF65-F5344CB8AC3E}">
        <p14:creationId xmlns:p14="http://schemas.microsoft.com/office/powerpoint/2010/main" val="17835702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191344" y="764705"/>
            <a:ext cx="8569325" cy="5000625"/>
          </a:xfrm>
        </p:spPr>
        <p:txBody>
          <a:bodyPr/>
          <a:lstStyle/>
          <a:p>
            <a:pPr eaLnBrk="1" hangingPunct="1"/>
            <a:r>
              <a:rPr lang="en-GB" sz="2400" dirty="0"/>
              <a:t>Frequent </a:t>
            </a:r>
            <a:r>
              <a:rPr lang="en-GB" sz="2400" dirty="0" smtClean="0"/>
              <a:t>departures </a:t>
            </a:r>
            <a:r>
              <a:rPr lang="en-GB" sz="2400" dirty="0"/>
              <a:t>from normality</a:t>
            </a:r>
            <a:r>
              <a:rPr lang="en-GB" sz="2800" dirty="0"/>
              <a:t>:</a:t>
            </a:r>
          </a:p>
          <a:p>
            <a:pPr lvl="1" eaLnBrk="1" hangingPunct="1"/>
            <a:r>
              <a:rPr lang="en-GB" sz="2200" u="sng" dirty="0" err="1">
                <a:solidFill>
                  <a:srgbClr val="CC0099"/>
                </a:solidFill>
              </a:rPr>
              <a:t>Skewness</a:t>
            </a:r>
            <a:r>
              <a:rPr lang="en-GB" sz="2200" dirty="0"/>
              <a:t>: lack of symmetry of a distribution</a:t>
            </a:r>
          </a:p>
          <a:p>
            <a:pPr lvl="1" eaLnBrk="1" hangingPunct="1"/>
            <a:endParaRPr lang="en-GB" sz="2400" dirty="0"/>
          </a:p>
          <a:p>
            <a:pPr lvl="1" eaLnBrk="1" hangingPunct="1"/>
            <a:endParaRPr lang="en-GB" sz="2400" dirty="0"/>
          </a:p>
          <a:p>
            <a:pPr lvl="1" eaLnBrk="1" hangingPunct="1"/>
            <a:endParaRPr lang="en-GB" sz="2400" dirty="0"/>
          </a:p>
          <a:p>
            <a:pPr lvl="1" eaLnBrk="1" hangingPunct="1"/>
            <a:endParaRPr lang="en-GB" sz="2400" dirty="0"/>
          </a:p>
          <a:p>
            <a:pPr lvl="1" eaLnBrk="1" hangingPunct="1"/>
            <a:endParaRPr lang="en-GB" sz="1200" u="sng" dirty="0">
              <a:solidFill>
                <a:srgbClr val="FF3399"/>
              </a:solidFill>
            </a:endParaRPr>
          </a:p>
          <a:p>
            <a:pPr lvl="1" eaLnBrk="1" hangingPunct="1"/>
            <a:endParaRPr lang="en-GB" sz="1200" u="sng" dirty="0">
              <a:solidFill>
                <a:srgbClr val="FF3399"/>
              </a:solidFill>
            </a:endParaRPr>
          </a:p>
          <a:p>
            <a:pPr lvl="1" eaLnBrk="1" hangingPunct="1"/>
            <a:endParaRPr lang="en-GB" sz="2200" u="sng" dirty="0" smtClean="0">
              <a:solidFill>
                <a:srgbClr val="CC0099"/>
              </a:solidFill>
            </a:endParaRPr>
          </a:p>
          <a:p>
            <a:pPr lvl="1" eaLnBrk="1" hangingPunct="1"/>
            <a:r>
              <a:rPr lang="en-GB" sz="2200" u="sng" dirty="0" smtClean="0">
                <a:solidFill>
                  <a:srgbClr val="CC0099"/>
                </a:solidFill>
              </a:rPr>
              <a:t>Kurtosis</a:t>
            </a:r>
            <a:r>
              <a:rPr lang="en-GB" sz="2200" dirty="0"/>
              <a:t>: measure of the degree of ‘</a:t>
            </a:r>
            <a:r>
              <a:rPr lang="en-GB" sz="2200" dirty="0" err="1"/>
              <a:t>peakedness</a:t>
            </a:r>
            <a:r>
              <a:rPr lang="en-GB" sz="2200" dirty="0"/>
              <a:t>’ in the distribution</a:t>
            </a:r>
          </a:p>
          <a:p>
            <a:pPr lvl="2" eaLnBrk="1" hangingPunct="1"/>
            <a:r>
              <a:rPr lang="en-GB" sz="2000" dirty="0"/>
              <a:t>The two distributions below have the same variance approximately the same skew, but differ markedly in kurtosis.</a:t>
            </a:r>
            <a:br>
              <a:rPr lang="en-GB" sz="2000" dirty="0"/>
            </a:br>
            <a:endParaRPr lang="en-GB" sz="2000" dirty="0"/>
          </a:p>
        </p:txBody>
      </p:sp>
      <p:pic>
        <p:nvPicPr>
          <p:cNvPr id="35848" name="Picture 12" descr="Kurtosis"/>
          <p:cNvPicPr>
            <a:picLocks noGrp="1" noChangeAspect="1" noChangeArrowheads="1"/>
          </p:cNvPicPr>
          <p:nvPr>
            <p:ph sz="quarter" idx="3"/>
          </p:nvPr>
        </p:nvPicPr>
        <p:blipFill>
          <a:blip r:embed="rId3" cstate="print"/>
          <a:srcRect/>
          <a:stretch>
            <a:fillRect/>
          </a:stretch>
        </p:blipFill>
        <p:spPr>
          <a:xfrm>
            <a:off x="7016599" y="5301206"/>
            <a:ext cx="2130910" cy="1264831"/>
          </a:xfrm>
          <a:noFill/>
        </p:spPr>
      </p:pic>
      <p:sp>
        <p:nvSpPr>
          <p:cNvPr id="2" name="TextBox 1"/>
          <p:cNvSpPr txBox="1"/>
          <p:nvPr/>
        </p:nvSpPr>
        <p:spPr>
          <a:xfrm>
            <a:off x="4018916" y="6387098"/>
            <a:ext cx="2624436" cy="276999"/>
          </a:xfrm>
          <a:prstGeom prst="rect">
            <a:avLst/>
          </a:prstGeom>
          <a:noFill/>
        </p:spPr>
        <p:txBody>
          <a:bodyPr wrap="none" rtlCol="0">
            <a:spAutoFit/>
          </a:bodyPr>
          <a:lstStyle/>
          <a:p>
            <a:r>
              <a:rPr lang="en-GB" sz="1200" dirty="0">
                <a:latin typeface="Bookman Old Style" panose="02050604050505020204" pitchFamily="18" charset="0"/>
              </a:rPr>
              <a:t>Flatter distribution: kurtosis &lt; 0</a:t>
            </a:r>
          </a:p>
        </p:txBody>
      </p:sp>
      <p:sp>
        <p:nvSpPr>
          <p:cNvPr id="9" name="TextBox 8"/>
          <p:cNvSpPr txBox="1"/>
          <p:nvPr/>
        </p:nvSpPr>
        <p:spPr>
          <a:xfrm>
            <a:off x="623392" y="6387928"/>
            <a:ext cx="3090911" cy="276999"/>
          </a:xfrm>
          <a:prstGeom prst="rect">
            <a:avLst/>
          </a:prstGeom>
          <a:noFill/>
        </p:spPr>
        <p:txBody>
          <a:bodyPr wrap="none" rtlCol="0">
            <a:spAutoFit/>
          </a:bodyPr>
          <a:lstStyle/>
          <a:p>
            <a:r>
              <a:rPr lang="en-GB" sz="1200" dirty="0">
                <a:latin typeface="Bookman Old Style" panose="02050604050505020204" pitchFamily="18" charset="0"/>
              </a:rPr>
              <a:t>More peaked distribution: kurtosis &gt; 0</a:t>
            </a:r>
          </a:p>
        </p:txBody>
      </p:sp>
      <p:grpSp>
        <p:nvGrpSpPr>
          <p:cNvPr id="6" name="Group 5"/>
          <p:cNvGrpSpPr/>
          <p:nvPr/>
        </p:nvGrpSpPr>
        <p:grpSpPr>
          <a:xfrm>
            <a:off x="2459596" y="1877254"/>
            <a:ext cx="7272808" cy="2199818"/>
            <a:chOff x="1055117" y="1661230"/>
            <a:chExt cx="7272808" cy="2199818"/>
          </a:xfrm>
        </p:grpSpPr>
        <p:pic>
          <p:nvPicPr>
            <p:cNvPr id="3" name="Picture 2"/>
            <p:cNvPicPr>
              <a:picLocks noChangeAspect="1"/>
            </p:cNvPicPr>
            <p:nvPr/>
          </p:nvPicPr>
          <p:blipFill>
            <a:blip r:embed="rId4"/>
            <a:stretch>
              <a:fillRect/>
            </a:stretch>
          </p:blipFill>
          <p:spPr>
            <a:xfrm>
              <a:off x="1055117" y="1907451"/>
              <a:ext cx="4492484" cy="1953597"/>
            </a:xfrm>
            <a:prstGeom prst="rect">
              <a:avLst/>
            </a:prstGeom>
          </p:spPr>
        </p:pic>
        <p:pic>
          <p:nvPicPr>
            <p:cNvPr id="4" name="Picture 3"/>
            <p:cNvPicPr>
              <a:picLocks noChangeAspect="1"/>
            </p:cNvPicPr>
            <p:nvPr/>
          </p:nvPicPr>
          <p:blipFill>
            <a:blip r:embed="rId5"/>
            <a:stretch>
              <a:fillRect/>
            </a:stretch>
          </p:blipFill>
          <p:spPr>
            <a:xfrm>
              <a:off x="5925343" y="2176922"/>
              <a:ext cx="2402582" cy="1396095"/>
            </a:xfrm>
            <a:prstGeom prst="rect">
              <a:avLst/>
            </a:prstGeom>
          </p:spPr>
        </p:pic>
        <p:sp>
          <p:nvSpPr>
            <p:cNvPr id="10" name="TextBox 9"/>
            <p:cNvSpPr txBox="1"/>
            <p:nvPr/>
          </p:nvSpPr>
          <p:spPr>
            <a:xfrm>
              <a:off x="4133281" y="1669782"/>
              <a:ext cx="1043876" cy="246221"/>
            </a:xfrm>
            <a:prstGeom prst="rect">
              <a:avLst/>
            </a:prstGeom>
            <a:noFill/>
          </p:spPr>
          <p:txBody>
            <a:bodyPr wrap="none" rtlCol="0">
              <a:spAutoFit/>
            </a:bodyPr>
            <a:lstStyle/>
            <a:p>
              <a:r>
                <a:rPr lang="en-GB" sz="1000" dirty="0" err="1">
                  <a:latin typeface="Bookman Old Style" panose="02050604050505020204" pitchFamily="18" charset="0"/>
                </a:rPr>
                <a:t>Skewness</a:t>
              </a:r>
              <a:r>
                <a:rPr lang="en-GB" sz="1000" dirty="0">
                  <a:latin typeface="Bookman Old Style" panose="02050604050505020204" pitchFamily="18" charset="0"/>
                </a:rPr>
                <a:t> &gt; 0</a:t>
              </a:r>
            </a:p>
          </p:txBody>
        </p:sp>
        <p:sp>
          <p:nvSpPr>
            <p:cNvPr id="11" name="TextBox 10"/>
            <p:cNvSpPr txBox="1"/>
            <p:nvPr/>
          </p:nvSpPr>
          <p:spPr>
            <a:xfrm>
              <a:off x="1456464" y="1670612"/>
              <a:ext cx="1043876" cy="246221"/>
            </a:xfrm>
            <a:prstGeom prst="rect">
              <a:avLst/>
            </a:prstGeom>
            <a:noFill/>
          </p:spPr>
          <p:txBody>
            <a:bodyPr wrap="none" rtlCol="0">
              <a:spAutoFit/>
            </a:bodyPr>
            <a:lstStyle/>
            <a:p>
              <a:r>
                <a:rPr lang="en-GB" sz="1000" dirty="0" err="1">
                  <a:latin typeface="Bookman Old Style" panose="02050604050505020204" pitchFamily="18" charset="0"/>
                </a:rPr>
                <a:t>Skewness</a:t>
              </a:r>
              <a:r>
                <a:rPr lang="en-GB" sz="1000" dirty="0">
                  <a:latin typeface="Bookman Old Style" panose="02050604050505020204" pitchFamily="18" charset="0"/>
                </a:rPr>
                <a:t> &lt; 0</a:t>
              </a:r>
            </a:p>
          </p:txBody>
        </p:sp>
        <p:sp>
          <p:nvSpPr>
            <p:cNvPr id="12" name="TextBox 11"/>
            <p:cNvSpPr txBox="1"/>
            <p:nvPr/>
          </p:nvSpPr>
          <p:spPr>
            <a:xfrm>
              <a:off x="2855317" y="1661230"/>
              <a:ext cx="1043876" cy="246221"/>
            </a:xfrm>
            <a:prstGeom prst="rect">
              <a:avLst/>
            </a:prstGeom>
            <a:noFill/>
          </p:spPr>
          <p:txBody>
            <a:bodyPr wrap="none" rtlCol="0">
              <a:spAutoFit/>
            </a:bodyPr>
            <a:lstStyle/>
            <a:p>
              <a:r>
                <a:rPr lang="en-GB" sz="1000" dirty="0" err="1">
                  <a:latin typeface="Bookman Old Style" panose="02050604050505020204" pitchFamily="18" charset="0"/>
                </a:rPr>
                <a:t>Skewness</a:t>
              </a:r>
              <a:r>
                <a:rPr lang="en-GB" sz="1000" dirty="0">
                  <a:latin typeface="Bookman Old Style" panose="02050604050505020204" pitchFamily="18" charset="0"/>
                </a:rPr>
                <a:t> = 0</a:t>
              </a:r>
            </a:p>
          </p:txBody>
        </p:sp>
      </p:grpSp>
      <p:sp>
        <p:nvSpPr>
          <p:cNvPr id="13" name="Rectangle 2"/>
          <p:cNvSpPr txBox="1">
            <a:spLocks noChangeArrowheads="1"/>
          </p:cNvSpPr>
          <p:nvPr/>
        </p:nvSpPr>
        <p:spPr bwMode="auto">
          <a:xfrm>
            <a:off x="1981200" y="44624"/>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CC0099"/>
                </a:solidFill>
                <a:latin typeface="+mn-lt"/>
              </a:rPr>
              <a:t>Assumptions of Parametric Data</a:t>
            </a:r>
            <a:endParaRPr lang="en-GB" sz="4000" b="1" kern="0" dirty="0">
              <a:solidFill>
                <a:srgbClr val="CC0099"/>
              </a:solidFill>
              <a:latin typeface="+mn-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6036" y="5004112"/>
            <a:ext cx="4783662" cy="1382986"/>
          </a:xfrm>
          <a:prstGeom prst="rect">
            <a:avLst/>
          </a:prstGeom>
        </p:spPr>
      </p:pic>
    </p:spTree>
    <p:extLst>
      <p:ext uri="{BB962C8B-B14F-4D97-AF65-F5344CB8AC3E}">
        <p14:creationId xmlns:p14="http://schemas.microsoft.com/office/powerpoint/2010/main" val="29401611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91344" y="1558181"/>
            <a:ext cx="11809312" cy="5183187"/>
          </a:xfrm>
        </p:spPr>
        <p:txBody>
          <a:bodyPr/>
          <a:lstStyle/>
          <a:p>
            <a:pPr lvl="1" eaLnBrk="1" hangingPunct="1">
              <a:lnSpc>
                <a:spcPct val="90000"/>
              </a:lnSpc>
              <a:buFontTx/>
              <a:buNone/>
            </a:pPr>
            <a:r>
              <a:rPr lang="en-GB" b="1" i="1" dirty="0" smtClean="0"/>
              <a:t>2) </a:t>
            </a:r>
            <a:r>
              <a:rPr lang="en-GB" b="1" i="1" u="sng" dirty="0" smtClean="0"/>
              <a:t>Homogeneity in variance</a:t>
            </a:r>
          </a:p>
          <a:p>
            <a:pPr lvl="1" eaLnBrk="1" hangingPunct="1">
              <a:lnSpc>
                <a:spcPct val="90000"/>
              </a:lnSpc>
              <a:buFontTx/>
              <a:buNone/>
            </a:pPr>
            <a:endParaRPr lang="en-GB" sz="1000" b="1" i="1" u="sng" dirty="0" smtClean="0"/>
          </a:p>
          <a:p>
            <a:pPr lvl="2" eaLnBrk="1" hangingPunct="1">
              <a:lnSpc>
                <a:spcPct val="90000"/>
              </a:lnSpc>
            </a:pPr>
            <a:r>
              <a:rPr lang="en-GB" dirty="0" smtClean="0"/>
              <a:t>The variance should not change systematically throughout the data</a:t>
            </a:r>
          </a:p>
          <a:p>
            <a:pPr lvl="1" eaLnBrk="1" hangingPunct="1">
              <a:lnSpc>
                <a:spcPct val="90000"/>
              </a:lnSpc>
              <a:buFontTx/>
              <a:buChar char="•"/>
            </a:pPr>
            <a:endParaRPr lang="en-GB" sz="2400" dirty="0"/>
          </a:p>
          <a:p>
            <a:pPr lvl="1" eaLnBrk="1" hangingPunct="1">
              <a:lnSpc>
                <a:spcPct val="90000"/>
              </a:lnSpc>
              <a:buFontTx/>
              <a:buNone/>
            </a:pPr>
            <a:r>
              <a:rPr lang="en-GB" b="1" i="1" dirty="0" smtClean="0"/>
              <a:t>3) </a:t>
            </a:r>
            <a:r>
              <a:rPr lang="en-GB" b="1" i="1" u="sng" dirty="0" smtClean="0"/>
              <a:t>Interval data (linearity)</a:t>
            </a:r>
          </a:p>
          <a:p>
            <a:pPr lvl="1" eaLnBrk="1" hangingPunct="1">
              <a:lnSpc>
                <a:spcPct val="90000"/>
              </a:lnSpc>
              <a:buFontTx/>
              <a:buNone/>
            </a:pPr>
            <a:endParaRPr lang="en-GB" sz="1000" b="1" i="1" u="sng" dirty="0" smtClean="0"/>
          </a:p>
          <a:p>
            <a:pPr lvl="2" eaLnBrk="1" hangingPunct="1">
              <a:lnSpc>
                <a:spcPct val="90000"/>
              </a:lnSpc>
            </a:pPr>
            <a:r>
              <a:rPr lang="en-GB" dirty="0" smtClean="0"/>
              <a:t>The distance between points of the scale should be equal at all parts along the scale.</a:t>
            </a:r>
          </a:p>
          <a:p>
            <a:pPr lvl="2" eaLnBrk="1" hangingPunct="1">
              <a:lnSpc>
                <a:spcPct val="90000"/>
              </a:lnSpc>
            </a:pPr>
            <a:endParaRPr lang="en-GB" dirty="0" smtClean="0"/>
          </a:p>
          <a:p>
            <a:pPr lvl="1" eaLnBrk="1" hangingPunct="1">
              <a:lnSpc>
                <a:spcPct val="90000"/>
              </a:lnSpc>
              <a:buFontTx/>
              <a:buNone/>
            </a:pPr>
            <a:r>
              <a:rPr lang="en-GB" b="1" i="1" dirty="0" smtClean="0"/>
              <a:t>4) </a:t>
            </a:r>
            <a:r>
              <a:rPr lang="en-GB" b="1" i="1" u="sng" dirty="0" smtClean="0"/>
              <a:t>Independence</a:t>
            </a:r>
          </a:p>
          <a:p>
            <a:pPr lvl="1" eaLnBrk="1" hangingPunct="1">
              <a:lnSpc>
                <a:spcPct val="90000"/>
              </a:lnSpc>
              <a:buFontTx/>
              <a:buNone/>
            </a:pPr>
            <a:endParaRPr lang="en-GB" sz="1000" b="1" i="1" u="sng" dirty="0" smtClean="0"/>
          </a:p>
          <a:p>
            <a:pPr lvl="2" eaLnBrk="1" hangingPunct="1">
              <a:lnSpc>
                <a:spcPct val="90000"/>
              </a:lnSpc>
            </a:pPr>
            <a:r>
              <a:rPr lang="en-GB" dirty="0" smtClean="0"/>
              <a:t>Data from different subjects are independent</a:t>
            </a:r>
          </a:p>
          <a:p>
            <a:pPr lvl="3" eaLnBrk="1" hangingPunct="1">
              <a:lnSpc>
                <a:spcPct val="90000"/>
              </a:lnSpc>
            </a:pPr>
            <a:r>
              <a:rPr lang="en-GB" dirty="0" smtClean="0"/>
              <a:t>Values corresponding to one subject do not influence the values corresponding to another subject.</a:t>
            </a:r>
          </a:p>
          <a:p>
            <a:pPr lvl="3" eaLnBrk="1" hangingPunct="1">
              <a:lnSpc>
                <a:spcPct val="90000"/>
              </a:lnSpc>
            </a:pPr>
            <a:r>
              <a:rPr lang="en-GB" dirty="0" smtClean="0"/>
              <a:t>Important in repeated measures experiments</a:t>
            </a:r>
          </a:p>
          <a:p>
            <a:pPr eaLnBrk="1" hangingPunct="1">
              <a:lnSpc>
                <a:spcPct val="90000"/>
              </a:lnSpc>
            </a:pPr>
            <a:endParaRPr lang="en-GB" sz="2800" dirty="0"/>
          </a:p>
        </p:txBody>
      </p:sp>
      <p:sp>
        <p:nvSpPr>
          <p:cNvPr id="4" name="Rectangle 2"/>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CC0099"/>
                </a:solidFill>
                <a:latin typeface="+mn-lt"/>
              </a:rPr>
              <a:t>Assumptions of Parametric Data</a:t>
            </a:r>
            <a:endParaRPr lang="en-GB" sz="4000" b="1" kern="0" dirty="0">
              <a:solidFill>
                <a:srgbClr val="CC0099"/>
              </a:solidFill>
              <a:latin typeface="+mn-lt"/>
            </a:endParaRPr>
          </a:p>
        </p:txBody>
      </p:sp>
    </p:spTree>
    <p:extLst>
      <p:ext uri="{BB962C8B-B14F-4D97-AF65-F5344CB8AC3E}">
        <p14:creationId xmlns:p14="http://schemas.microsoft.com/office/powerpoint/2010/main" val="224368549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119336" y="1268760"/>
            <a:ext cx="11953328" cy="5472112"/>
          </a:xfrm>
        </p:spPr>
        <p:txBody>
          <a:bodyPr/>
          <a:lstStyle/>
          <a:p>
            <a:pPr lvl="2" eaLnBrk="1" hangingPunct="1">
              <a:lnSpc>
                <a:spcPct val="80000"/>
              </a:lnSpc>
            </a:pPr>
            <a:endParaRPr lang="en-GB" sz="1800" dirty="0"/>
          </a:p>
          <a:p>
            <a:pPr eaLnBrk="1" hangingPunct="1">
              <a:lnSpc>
                <a:spcPct val="80000"/>
              </a:lnSpc>
            </a:pPr>
            <a:r>
              <a:rPr lang="en-GB" sz="2700" b="1" dirty="0"/>
              <a:t>Is there a difference between my groups regarding the variable I am measuring?</a:t>
            </a:r>
          </a:p>
          <a:p>
            <a:pPr lvl="1" eaLnBrk="1" hangingPunct="1">
              <a:lnSpc>
                <a:spcPct val="80000"/>
              </a:lnSpc>
            </a:pPr>
            <a:r>
              <a:rPr lang="en-GB" sz="2000" dirty="0"/>
              <a:t>e.g. are the mice in the group A heavier than those in group B?</a:t>
            </a:r>
          </a:p>
          <a:p>
            <a:pPr lvl="1" eaLnBrk="1" hangingPunct="1">
              <a:lnSpc>
                <a:spcPct val="80000"/>
              </a:lnSpc>
            </a:pPr>
            <a:endParaRPr lang="en-GB" sz="1000" dirty="0"/>
          </a:p>
          <a:p>
            <a:pPr lvl="2" eaLnBrk="1" hangingPunct="1">
              <a:lnSpc>
                <a:spcPct val="80000"/>
              </a:lnSpc>
            </a:pPr>
            <a:r>
              <a:rPr lang="en-GB" dirty="0"/>
              <a:t>Tests with 2 groups</a:t>
            </a:r>
            <a:r>
              <a:rPr lang="en-GB" sz="1800" dirty="0"/>
              <a:t>:</a:t>
            </a:r>
          </a:p>
          <a:p>
            <a:pPr lvl="3" eaLnBrk="1" hangingPunct="1">
              <a:lnSpc>
                <a:spcPct val="80000"/>
              </a:lnSpc>
            </a:pPr>
            <a:r>
              <a:rPr lang="en-GB" sz="2200" dirty="0"/>
              <a:t>Parametric: </a:t>
            </a:r>
            <a:r>
              <a:rPr lang="en-GB" sz="2200" b="1" dirty="0">
                <a:solidFill>
                  <a:srgbClr val="CC0099"/>
                </a:solidFill>
              </a:rPr>
              <a:t>Student’s </a:t>
            </a:r>
            <a:r>
              <a:rPr lang="en-GB" sz="2200" b="1" i="1" dirty="0">
                <a:solidFill>
                  <a:srgbClr val="CC0099"/>
                </a:solidFill>
              </a:rPr>
              <a:t>t</a:t>
            </a:r>
            <a:r>
              <a:rPr lang="en-GB" sz="2200" b="1" dirty="0">
                <a:solidFill>
                  <a:srgbClr val="CC0099"/>
                </a:solidFill>
              </a:rPr>
              <a:t>-test</a:t>
            </a:r>
            <a:r>
              <a:rPr lang="en-GB" sz="2200" dirty="0"/>
              <a:t> </a:t>
            </a:r>
          </a:p>
          <a:p>
            <a:pPr lvl="3" eaLnBrk="1" hangingPunct="1">
              <a:lnSpc>
                <a:spcPct val="80000"/>
              </a:lnSpc>
            </a:pPr>
            <a:r>
              <a:rPr lang="en-GB" sz="2200" dirty="0"/>
              <a:t>Non parametric: </a:t>
            </a:r>
            <a:r>
              <a:rPr lang="en-GB" sz="2200" b="1" dirty="0">
                <a:solidFill>
                  <a:srgbClr val="CC0099"/>
                </a:solidFill>
              </a:rPr>
              <a:t>Mann-Whitney/Wilcoxon rank sum test</a:t>
            </a:r>
          </a:p>
          <a:p>
            <a:pPr lvl="3" eaLnBrk="1" hangingPunct="1">
              <a:lnSpc>
                <a:spcPct val="80000"/>
              </a:lnSpc>
            </a:pPr>
            <a:endParaRPr lang="en-GB" sz="800" b="1" dirty="0">
              <a:solidFill>
                <a:srgbClr val="FF3399"/>
              </a:solidFill>
            </a:endParaRPr>
          </a:p>
          <a:p>
            <a:pPr lvl="2" eaLnBrk="1" hangingPunct="1">
              <a:lnSpc>
                <a:spcPct val="80000"/>
              </a:lnSpc>
            </a:pPr>
            <a:r>
              <a:rPr lang="en-GB" dirty="0"/>
              <a:t>Tests with more than 2 groups: </a:t>
            </a:r>
          </a:p>
          <a:p>
            <a:pPr lvl="3" eaLnBrk="1" hangingPunct="1">
              <a:lnSpc>
                <a:spcPct val="80000"/>
              </a:lnSpc>
            </a:pPr>
            <a:r>
              <a:rPr lang="en-GB" sz="2200" dirty="0"/>
              <a:t>Parametric: </a:t>
            </a:r>
            <a:r>
              <a:rPr lang="en-GB" sz="2200" b="1" dirty="0">
                <a:solidFill>
                  <a:srgbClr val="CC0099"/>
                </a:solidFill>
              </a:rPr>
              <a:t>Analysis of variance (one-way </a:t>
            </a:r>
            <a:r>
              <a:rPr lang="en-GB" sz="2200" b="1" dirty="0" smtClean="0">
                <a:solidFill>
                  <a:srgbClr val="CC0099"/>
                </a:solidFill>
              </a:rPr>
              <a:t>and two-way ANOVA</a:t>
            </a:r>
            <a:r>
              <a:rPr lang="en-GB" sz="2200" b="1" dirty="0">
                <a:solidFill>
                  <a:srgbClr val="CC0099"/>
                </a:solidFill>
              </a:rPr>
              <a:t>)</a:t>
            </a:r>
          </a:p>
          <a:p>
            <a:pPr lvl="3" eaLnBrk="1" hangingPunct="1">
              <a:lnSpc>
                <a:spcPct val="80000"/>
              </a:lnSpc>
            </a:pPr>
            <a:r>
              <a:rPr lang="en-GB" sz="2200" dirty="0"/>
              <a:t>Non parametric: </a:t>
            </a:r>
            <a:r>
              <a:rPr lang="en-GB" sz="2200" b="1" dirty="0" err="1">
                <a:solidFill>
                  <a:srgbClr val="CC0099"/>
                </a:solidFill>
              </a:rPr>
              <a:t>Kruskal</a:t>
            </a:r>
            <a:r>
              <a:rPr lang="en-GB" sz="2200" b="1" dirty="0">
                <a:solidFill>
                  <a:srgbClr val="CC0099"/>
                </a:solidFill>
              </a:rPr>
              <a:t> </a:t>
            </a:r>
            <a:r>
              <a:rPr lang="en-GB" sz="2200" b="1" dirty="0" smtClean="0">
                <a:solidFill>
                  <a:srgbClr val="CC0099"/>
                </a:solidFill>
              </a:rPr>
              <a:t>Wallis (one-way ANOVA equivalent)</a:t>
            </a:r>
            <a:endParaRPr lang="en-GB" sz="2200" b="1" dirty="0">
              <a:solidFill>
                <a:srgbClr val="CC0099"/>
              </a:solidFill>
            </a:endParaRPr>
          </a:p>
          <a:p>
            <a:pPr lvl="3" eaLnBrk="1" hangingPunct="1">
              <a:lnSpc>
                <a:spcPct val="80000"/>
              </a:lnSpc>
            </a:pPr>
            <a:endParaRPr lang="en-GB" sz="1600" b="1" dirty="0">
              <a:solidFill>
                <a:srgbClr val="FF3399"/>
              </a:solidFill>
            </a:endParaRPr>
          </a:p>
          <a:p>
            <a:pPr eaLnBrk="1" hangingPunct="1">
              <a:lnSpc>
                <a:spcPct val="80000"/>
              </a:lnSpc>
            </a:pPr>
            <a:r>
              <a:rPr lang="en-GB" sz="2700" b="1" dirty="0"/>
              <a:t>Is there a relationship between my 2 (continuous) variables?</a:t>
            </a:r>
          </a:p>
          <a:p>
            <a:pPr lvl="1" eaLnBrk="1" hangingPunct="1">
              <a:lnSpc>
                <a:spcPct val="80000"/>
              </a:lnSpc>
            </a:pPr>
            <a:r>
              <a:rPr lang="en-GB" sz="2000" dirty="0"/>
              <a:t>e.g. is there a relationship between the daily intake in calories and an increase in body weight?</a:t>
            </a:r>
          </a:p>
          <a:p>
            <a:pPr lvl="1" eaLnBrk="1" hangingPunct="1">
              <a:lnSpc>
                <a:spcPct val="80000"/>
              </a:lnSpc>
            </a:pPr>
            <a:endParaRPr lang="en-GB" sz="1000" dirty="0"/>
          </a:p>
          <a:p>
            <a:pPr lvl="2" eaLnBrk="1" hangingPunct="1">
              <a:lnSpc>
                <a:spcPct val="80000"/>
              </a:lnSpc>
            </a:pPr>
            <a:r>
              <a:rPr lang="en-GB" dirty="0"/>
              <a:t>Test: </a:t>
            </a:r>
            <a:r>
              <a:rPr lang="en-GB" b="1" dirty="0">
                <a:solidFill>
                  <a:srgbClr val="CC0099"/>
                </a:solidFill>
              </a:rPr>
              <a:t>Correlation</a:t>
            </a:r>
            <a:r>
              <a:rPr lang="en-GB" dirty="0">
                <a:solidFill>
                  <a:srgbClr val="CC0099"/>
                </a:solidFill>
              </a:rPr>
              <a:t> (parametric or non-parametric</a:t>
            </a:r>
            <a:r>
              <a:rPr lang="en-GB" dirty="0" smtClean="0">
                <a:solidFill>
                  <a:srgbClr val="CC0099"/>
                </a:solidFill>
              </a:rPr>
              <a:t>) and </a:t>
            </a:r>
            <a:r>
              <a:rPr lang="en-GB" b="1" dirty="0" smtClean="0">
                <a:solidFill>
                  <a:srgbClr val="CC0099"/>
                </a:solidFill>
              </a:rPr>
              <a:t>Curve fitting</a:t>
            </a:r>
            <a:endParaRPr lang="en-GB" b="1" dirty="0">
              <a:solidFill>
                <a:srgbClr val="CC0099"/>
              </a:solidFill>
            </a:endParaRPr>
          </a:p>
        </p:txBody>
      </p:sp>
      <p:sp>
        <p:nvSpPr>
          <p:cNvPr id="4" name="Rectangle 2"/>
          <p:cNvSpPr txBox="1">
            <a:spLocks noChangeArrowheads="1"/>
          </p:cNvSpPr>
          <p:nvPr/>
        </p:nvSpPr>
        <p:spPr bwMode="auto">
          <a:xfrm>
            <a:off x="1981200" y="274638"/>
            <a:ext cx="8229600"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CC0099"/>
                </a:solidFill>
                <a:latin typeface="+mn-lt"/>
              </a:rPr>
              <a:t>Analysis of Quantitative Data</a:t>
            </a:r>
            <a:endParaRPr lang="en-GB" sz="4000" b="1" kern="0" dirty="0">
              <a:solidFill>
                <a:srgbClr val="CC0099"/>
              </a:solidFill>
              <a:latin typeface="+mn-lt"/>
            </a:endParaRPr>
          </a:p>
        </p:txBody>
      </p:sp>
    </p:spTree>
    <p:extLst>
      <p:ext uri="{BB962C8B-B14F-4D97-AF65-F5344CB8AC3E}">
        <p14:creationId xmlns:p14="http://schemas.microsoft.com/office/powerpoint/2010/main" val="1235536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90682" y="2430433"/>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mn-lt"/>
              </a:rPr>
              <a:t>Comparison between 2 groups</a:t>
            </a:r>
          </a:p>
          <a:p>
            <a:pPr eaLnBrk="1" hangingPunct="1"/>
            <a:r>
              <a:rPr lang="en-GB" sz="4800" b="1" kern="0" dirty="0" smtClean="0">
                <a:latin typeface="+mn-lt"/>
              </a:rPr>
              <a:t>Parametric data</a:t>
            </a:r>
            <a:endParaRPr lang="en-GB" sz="4800" b="1" kern="0" dirty="0">
              <a:latin typeface="+mn-lt"/>
            </a:endParaRPr>
          </a:p>
        </p:txBody>
      </p:sp>
    </p:spTree>
    <p:extLst>
      <p:ext uri="{BB962C8B-B14F-4D97-AF65-F5344CB8AC3E}">
        <p14:creationId xmlns:p14="http://schemas.microsoft.com/office/powerpoint/2010/main" val="3827170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sz="half" idx="1"/>
          </p:nvPr>
        </p:nvSpPr>
        <p:spPr>
          <a:xfrm>
            <a:off x="119336" y="1484784"/>
            <a:ext cx="11737304" cy="4568825"/>
          </a:xfrm>
        </p:spPr>
        <p:txBody>
          <a:bodyPr/>
          <a:lstStyle/>
          <a:p>
            <a:pPr eaLnBrk="1" hangingPunct="1"/>
            <a:r>
              <a:rPr lang="en-GB" sz="2800" b="1" dirty="0"/>
              <a:t>Basic idea</a:t>
            </a:r>
            <a:r>
              <a:rPr lang="en-GB" sz="2800" dirty="0"/>
              <a:t>: </a:t>
            </a:r>
          </a:p>
          <a:p>
            <a:pPr lvl="1" eaLnBrk="1" hangingPunct="1"/>
            <a:r>
              <a:rPr lang="en-GB" sz="2400" dirty="0"/>
              <a:t>When we are looking at the differences between scores for 2 groups, we have to judge the difference between their means relative to the spread or variability of their </a:t>
            </a:r>
            <a:r>
              <a:rPr lang="en-GB" sz="2400" dirty="0" smtClean="0"/>
              <a:t>scores.</a:t>
            </a:r>
            <a:endParaRPr lang="en-GB" sz="2400" dirty="0"/>
          </a:p>
          <a:p>
            <a:pPr lvl="2" eaLnBrk="1" hangingPunct="1"/>
            <a:r>
              <a:rPr lang="en-GB" sz="1800" dirty="0" err="1"/>
              <a:t>Eg</a:t>
            </a:r>
            <a:r>
              <a:rPr lang="en-GB" sz="1800" dirty="0"/>
              <a:t>: comparison of 2 groups: control and treatment</a:t>
            </a:r>
          </a:p>
          <a:p>
            <a:pPr lvl="1" eaLnBrk="1" hangingPunct="1"/>
            <a:endParaRPr lang="en-GB" sz="2000" dirty="0"/>
          </a:p>
        </p:txBody>
      </p:sp>
      <p:graphicFrame>
        <p:nvGraphicFramePr>
          <p:cNvPr id="7170" name="Object 5"/>
          <p:cNvGraphicFramePr>
            <a:graphicFrameLocks noGrp="1" noChangeAspect="1"/>
          </p:cNvGraphicFramePr>
          <p:nvPr>
            <p:ph sz="half" idx="2"/>
            <p:extLst/>
          </p:nvPr>
        </p:nvGraphicFramePr>
        <p:xfrm>
          <a:off x="4475957" y="3573464"/>
          <a:ext cx="3240087" cy="3024187"/>
        </p:xfrm>
        <a:graphic>
          <a:graphicData uri="http://schemas.openxmlformats.org/presentationml/2006/ole">
            <mc:AlternateContent xmlns:mc="http://schemas.openxmlformats.org/markup-compatibility/2006">
              <mc:Choice xmlns:v="urn:schemas-microsoft-com:vml" Requires="v">
                <p:oleObj spid="_x0000_s8196" name="Photo Editor Photo" r:id="rId3" imgW="2142857" imgH="2000000" progId="">
                  <p:embed/>
                </p:oleObj>
              </mc:Choice>
              <mc:Fallback>
                <p:oleObj name="Photo Editor Photo" r:id="rId3" imgW="2142857" imgH="2000000" progId="">
                  <p:embed/>
                  <p:pic>
                    <p:nvPicPr>
                      <p:cNvPr id="717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57" y="3573464"/>
                        <a:ext cx="32400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ChangeArrowheads="1"/>
          </p:cNvSpPr>
          <p:nvPr/>
        </p:nvSpPr>
        <p:spPr bwMode="auto">
          <a:xfrm>
            <a:off x="1739106" y="562769"/>
            <a:ext cx="8713788"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dirty="0">
                <a:solidFill>
                  <a:srgbClr val="CC0099"/>
                </a:solidFill>
                <a:latin typeface="+mn-lt"/>
              </a:rPr>
              <a:t>Comparison between 2 groups: </a:t>
            </a:r>
            <a:br>
              <a:rPr lang="en-GB" sz="4000" b="1" dirty="0">
                <a:solidFill>
                  <a:srgbClr val="CC0099"/>
                </a:solidFill>
                <a:latin typeface="+mn-lt"/>
              </a:rPr>
            </a:br>
            <a:r>
              <a:rPr lang="en-GB" sz="3600" b="1" dirty="0">
                <a:latin typeface="+mn-lt"/>
              </a:rPr>
              <a:t>Student’s </a:t>
            </a:r>
            <a:r>
              <a:rPr lang="en-GB" sz="3600" b="1" i="1" dirty="0">
                <a:latin typeface="+mn-lt"/>
              </a:rPr>
              <a:t>t</a:t>
            </a:r>
            <a:r>
              <a:rPr lang="en-GB" sz="3600" b="1" dirty="0">
                <a:latin typeface="+mn-lt"/>
              </a:rPr>
              <a:t>-test </a:t>
            </a:r>
            <a:endParaRPr lang="en-GB" sz="3600" b="1" kern="0" dirty="0">
              <a:latin typeface="+mn-lt"/>
            </a:endParaRPr>
          </a:p>
        </p:txBody>
      </p:sp>
    </p:spTree>
    <p:extLst>
      <p:ext uri="{BB962C8B-B14F-4D97-AF65-F5344CB8AC3E}">
        <p14:creationId xmlns:p14="http://schemas.microsoft.com/office/powerpoint/2010/main" val="17895995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188640"/>
            <a:ext cx="8229600" cy="778098"/>
          </a:xfrm>
        </p:spPr>
        <p:txBody>
          <a:bodyPr/>
          <a:lstStyle/>
          <a:p>
            <a:pPr algn="ctr" eaLnBrk="1" hangingPunct="1"/>
            <a:r>
              <a:rPr lang="en-GB" sz="4000" b="1" dirty="0">
                <a:solidFill>
                  <a:srgbClr val="CC0099"/>
                </a:solidFill>
                <a:latin typeface="+mn-lt"/>
              </a:rPr>
              <a:t>Student’s </a:t>
            </a:r>
            <a:r>
              <a:rPr lang="en-GB" sz="4000" b="1" i="1" dirty="0">
                <a:solidFill>
                  <a:srgbClr val="CC0099"/>
                </a:solidFill>
                <a:latin typeface="+mn-lt"/>
              </a:rPr>
              <a:t>t</a:t>
            </a:r>
            <a:r>
              <a:rPr lang="en-GB" sz="4000" b="1" dirty="0">
                <a:solidFill>
                  <a:srgbClr val="CC0099"/>
                </a:solidFill>
                <a:latin typeface="+mn-lt"/>
              </a:rPr>
              <a:t>-test </a:t>
            </a:r>
            <a:endParaRPr lang="en-GB" sz="4000" b="1" dirty="0">
              <a:latin typeface="+mn-lt"/>
            </a:endParaRPr>
          </a:p>
        </p:txBody>
      </p:sp>
      <p:pic>
        <p:nvPicPr>
          <p:cNvPr id="38915" name="Picture 9"/>
          <p:cNvPicPr>
            <a:picLocks noGrp="1" noChangeAspect="1" noChangeArrowheads="1"/>
          </p:cNvPicPr>
          <p:nvPr>
            <p:ph idx="1"/>
          </p:nvPr>
        </p:nvPicPr>
        <p:blipFill>
          <a:blip r:embed="rId3" cstate="print"/>
          <a:srcRect/>
          <a:stretch>
            <a:fillRect/>
          </a:stretch>
        </p:blipFill>
        <p:spPr>
          <a:xfrm>
            <a:off x="2891272" y="1631951"/>
            <a:ext cx="6409456" cy="4314825"/>
          </a:xfrm>
        </p:spPr>
      </p:pic>
    </p:spTree>
    <p:extLst>
      <p:ext uri="{BB962C8B-B14F-4D97-AF65-F5344CB8AC3E}">
        <p14:creationId xmlns:p14="http://schemas.microsoft.com/office/powerpoint/2010/main" val="25913868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7"/>
          <p:cNvPicPr>
            <a:picLocks noGrp="1" noChangeAspect="1" noChangeArrowheads="1"/>
          </p:cNvPicPr>
          <p:nvPr>
            <p:ph idx="1"/>
          </p:nvPr>
        </p:nvPicPr>
        <p:blipFill>
          <a:blip r:embed="rId2" cstate="print"/>
          <a:srcRect/>
          <a:stretch>
            <a:fillRect/>
          </a:stretch>
        </p:blipFill>
        <p:spPr>
          <a:xfrm>
            <a:off x="2855913" y="1700213"/>
            <a:ext cx="6335712" cy="4191000"/>
          </a:xfrm>
        </p:spPr>
      </p:pic>
      <p:sp>
        <p:nvSpPr>
          <p:cNvPr id="4" name="Rectangle 3"/>
          <p:cNvSpPr/>
          <p:nvPr/>
        </p:nvSpPr>
        <p:spPr>
          <a:xfrm>
            <a:off x="6023992" y="2492896"/>
            <a:ext cx="194421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5957510" y="2551652"/>
            <a:ext cx="1878363" cy="1008112"/>
          </a:xfrm>
          <a:prstGeom prst="rect">
            <a:avLst/>
          </a:prstGeom>
        </p:spPr>
      </p:pic>
      <p:sp>
        <p:nvSpPr>
          <p:cNvPr id="6" name="Rectangle 2"/>
          <p:cNvSpPr>
            <a:spLocks noGrp="1" noChangeArrowheads="1"/>
          </p:cNvSpPr>
          <p:nvPr>
            <p:ph type="title"/>
          </p:nvPr>
        </p:nvSpPr>
        <p:spPr>
          <a:xfrm>
            <a:off x="1981200" y="188640"/>
            <a:ext cx="8229600" cy="778098"/>
          </a:xfrm>
        </p:spPr>
        <p:txBody>
          <a:bodyPr/>
          <a:lstStyle/>
          <a:p>
            <a:pPr algn="ctr" eaLnBrk="1" hangingPunct="1"/>
            <a:r>
              <a:rPr lang="en-GB" sz="4000" b="1" dirty="0">
                <a:solidFill>
                  <a:srgbClr val="CC0099"/>
                </a:solidFill>
                <a:latin typeface="+mn-lt"/>
              </a:rPr>
              <a:t>Student’s </a:t>
            </a:r>
            <a:r>
              <a:rPr lang="en-GB" sz="4000" b="1" i="1" dirty="0">
                <a:solidFill>
                  <a:srgbClr val="CC0099"/>
                </a:solidFill>
                <a:latin typeface="+mn-lt"/>
              </a:rPr>
              <a:t>t</a:t>
            </a:r>
            <a:r>
              <a:rPr lang="en-GB" sz="4000" b="1" dirty="0">
                <a:solidFill>
                  <a:srgbClr val="CC0099"/>
                </a:solidFill>
                <a:latin typeface="+mn-lt"/>
              </a:rPr>
              <a:t>-test </a:t>
            </a:r>
            <a:endParaRPr lang="en-GB" sz="4000" b="1" dirty="0">
              <a:latin typeface="+mn-lt"/>
            </a:endParaRPr>
          </a:p>
        </p:txBody>
      </p:sp>
    </p:spTree>
    <p:extLst>
      <p:ext uri="{BB962C8B-B14F-4D97-AF65-F5344CB8AC3E}">
        <p14:creationId xmlns:p14="http://schemas.microsoft.com/office/powerpoint/2010/main" val="10276608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53980" y="116632"/>
            <a:ext cx="9078524" cy="6624736"/>
            <a:chOff x="29980" y="116632"/>
            <a:chExt cx="9078524" cy="6624736"/>
          </a:xfrm>
        </p:grpSpPr>
        <p:graphicFrame>
          <p:nvGraphicFramePr>
            <p:cNvPr id="26626" name="Object 2"/>
            <p:cNvGraphicFramePr>
              <a:graphicFrameLocks noChangeAspect="1"/>
            </p:cNvGraphicFramePr>
            <p:nvPr>
              <p:extLst/>
            </p:nvPr>
          </p:nvGraphicFramePr>
          <p:xfrm>
            <a:off x="35496" y="188639"/>
            <a:ext cx="4392488" cy="3064527"/>
          </p:xfrm>
          <a:graphic>
            <a:graphicData uri="http://schemas.openxmlformats.org/presentationml/2006/ole">
              <mc:AlternateContent xmlns:mc="http://schemas.openxmlformats.org/markup-compatibility/2006">
                <mc:Choice xmlns:v="urn:schemas-microsoft-com:vml" Requires="v">
                  <p:oleObj spid="_x0000_s9226" name="Prism Project" r:id="rId3" imgW="8208000" imgH="5724000" progId="Prism5.Document">
                    <p:embed/>
                  </p:oleObj>
                </mc:Choice>
                <mc:Fallback>
                  <p:oleObj name="Prism Project" r:id="rId3" imgW="8208000" imgH="5724000" progId="Prism5.Document">
                    <p:embed/>
                    <p:pic>
                      <p:nvPicPr>
                        <p:cNvPr id="266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88639"/>
                          <a:ext cx="4392488" cy="306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7" name="Object 3"/>
            <p:cNvGraphicFramePr>
              <a:graphicFrameLocks noChangeAspect="1"/>
            </p:cNvGraphicFramePr>
            <p:nvPr>
              <p:extLst/>
            </p:nvPr>
          </p:nvGraphicFramePr>
          <p:xfrm>
            <a:off x="4427984" y="116632"/>
            <a:ext cx="4608512" cy="3214370"/>
          </p:xfrm>
          <a:graphic>
            <a:graphicData uri="http://schemas.openxmlformats.org/presentationml/2006/ole">
              <mc:AlternateContent xmlns:mc="http://schemas.openxmlformats.org/markup-compatibility/2006">
                <mc:Choice xmlns:v="urn:schemas-microsoft-com:vml" Requires="v">
                  <p:oleObj spid="_x0000_s9227" name="Prism Project" r:id="rId5" imgW="8208000" imgH="5724000" progId="Prism5.Document">
                    <p:embed/>
                  </p:oleObj>
                </mc:Choice>
                <mc:Fallback>
                  <p:oleObj name="Prism Project" r:id="rId5" imgW="8208000" imgH="5724000" progId="Prism5.Document">
                    <p:embed/>
                    <p:pic>
                      <p:nvPicPr>
                        <p:cNvPr id="266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16632"/>
                          <a:ext cx="4608512" cy="321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8" name="Object 4"/>
            <p:cNvGraphicFramePr>
              <a:graphicFrameLocks noChangeAspect="1"/>
            </p:cNvGraphicFramePr>
            <p:nvPr>
              <p:extLst/>
            </p:nvPr>
          </p:nvGraphicFramePr>
          <p:xfrm>
            <a:off x="29980" y="3593153"/>
            <a:ext cx="4607619" cy="3148215"/>
          </p:xfrm>
          <a:graphic>
            <a:graphicData uri="http://schemas.openxmlformats.org/presentationml/2006/ole">
              <mc:AlternateContent xmlns:mc="http://schemas.openxmlformats.org/markup-compatibility/2006">
                <mc:Choice xmlns:v="urn:schemas-microsoft-com:vml" Requires="v">
                  <p:oleObj spid="_x0000_s9228" name="Prism Project" r:id="rId7" imgW="8640000" imgH="5904000" progId="Prism5.Document">
                    <p:embed/>
                  </p:oleObj>
                </mc:Choice>
                <mc:Fallback>
                  <p:oleObj name="Prism Project" r:id="rId7" imgW="8640000" imgH="5904000" progId="Prism5.Document">
                    <p:embed/>
                    <p:pic>
                      <p:nvPicPr>
                        <p:cNvPr id="2662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80" y="3593153"/>
                          <a:ext cx="4607619" cy="314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9" name="Object 5"/>
            <p:cNvGraphicFramePr>
              <a:graphicFrameLocks noChangeAspect="1"/>
            </p:cNvGraphicFramePr>
            <p:nvPr>
              <p:extLst/>
            </p:nvPr>
          </p:nvGraphicFramePr>
          <p:xfrm>
            <a:off x="4139257" y="3346066"/>
            <a:ext cx="4969247" cy="3395302"/>
          </p:xfrm>
          <a:graphic>
            <a:graphicData uri="http://schemas.openxmlformats.org/presentationml/2006/ole">
              <mc:AlternateContent xmlns:mc="http://schemas.openxmlformats.org/markup-compatibility/2006">
                <mc:Choice xmlns:v="urn:schemas-microsoft-com:vml" Requires="v">
                  <p:oleObj spid="_x0000_s9229" name="Prism Project" r:id="rId9" imgW="8640000" imgH="5904000" progId="Prism5.Document">
                    <p:embed/>
                  </p:oleObj>
                </mc:Choice>
                <mc:Fallback>
                  <p:oleObj name="Prism Project" r:id="rId9" imgW="8640000" imgH="5904000" progId="Prism5.Document">
                    <p:embed/>
                    <p:pic>
                      <p:nvPicPr>
                        <p:cNvPr id="2662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9257" y="3346066"/>
                          <a:ext cx="4969247" cy="339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1475656" y="1549297"/>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50741" y="2155341"/>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1331640" y="1852319"/>
              <a:ext cx="576064" cy="1588"/>
            </a:xfrm>
            <a:prstGeom prst="straightConnector1">
              <a:avLst/>
            </a:prstGeom>
            <a:ln w="127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19672" y="1691516"/>
              <a:ext cx="1670650" cy="369332"/>
            </a:xfrm>
            <a:prstGeom prst="rect">
              <a:avLst/>
            </a:prstGeom>
            <a:noFill/>
          </p:spPr>
          <p:txBody>
            <a:bodyPr wrap="none" rtlCol="0">
              <a:spAutoFit/>
            </a:bodyPr>
            <a:lstStyle/>
            <a:p>
              <a:r>
                <a:rPr lang="en-GB" sz="1800" b="1" dirty="0">
                  <a:solidFill>
                    <a:srgbClr val="7030A0"/>
                  </a:solidFill>
                  <a:latin typeface="Calibri" pitchFamily="34" charset="0"/>
                </a:rPr>
                <a:t>~ 2 x SE: p~0.05</a:t>
              </a:r>
            </a:p>
          </p:txBody>
        </p:sp>
        <p:cxnSp>
          <p:nvCxnSpPr>
            <p:cNvPr id="12" name="Straight Connector 11"/>
            <p:cNvCxnSpPr/>
            <p:nvPr/>
          </p:nvCxnSpPr>
          <p:spPr>
            <a:xfrm>
              <a:off x="1691680" y="4971148"/>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35599" y="1261265"/>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63591" y="2378860"/>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0169" y="5274170"/>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87687" y="5407749"/>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40152" y="4869160"/>
              <a:ext cx="1728192"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9372" y="4937254"/>
              <a:ext cx="1670650" cy="369332"/>
            </a:xfrm>
            <a:prstGeom prst="rect">
              <a:avLst/>
            </a:prstGeom>
            <a:noFill/>
          </p:spPr>
          <p:txBody>
            <a:bodyPr wrap="none" rtlCol="0">
              <a:spAutoFit/>
            </a:bodyPr>
            <a:lstStyle/>
            <a:p>
              <a:r>
                <a:rPr lang="en-GB" sz="1800" b="1" dirty="0">
                  <a:solidFill>
                    <a:srgbClr val="7030A0"/>
                  </a:solidFill>
                  <a:latin typeface="Calibri" pitchFamily="34" charset="0"/>
                </a:rPr>
                <a:t>~ 1 x SE: p~0.05</a:t>
              </a:r>
            </a:p>
          </p:txBody>
        </p:sp>
        <p:sp>
          <p:nvSpPr>
            <p:cNvPr id="19" name="TextBox 18"/>
            <p:cNvSpPr txBox="1"/>
            <p:nvPr/>
          </p:nvSpPr>
          <p:spPr>
            <a:xfrm>
              <a:off x="6012160" y="4941168"/>
              <a:ext cx="1670650" cy="369332"/>
            </a:xfrm>
            <a:prstGeom prst="rect">
              <a:avLst/>
            </a:prstGeom>
            <a:noFill/>
          </p:spPr>
          <p:txBody>
            <a:bodyPr wrap="none" rtlCol="0">
              <a:spAutoFit/>
            </a:bodyPr>
            <a:lstStyle/>
            <a:p>
              <a:r>
                <a:rPr lang="en-GB" sz="1800" b="1" dirty="0">
                  <a:solidFill>
                    <a:srgbClr val="7030A0"/>
                  </a:solidFill>
                  <a:latin typeface="Calibri" pitchFamily="34" charset="0"/>
                </a:rPr>
                <a:t>~ 2 x SE: p~0.01</a:t>
              </a:r>
            </a:p>
          </p:txBody>
        </p:sp>
        <p:sp>
          <p:nvSpPr>
            <p:cNvPr id="20" name="TextBox 19"/>
            <p:cNvSpPr txBox="1"/>
            <p:nvPr/>
          </p:nvSpPr>
          <p:spPr>
            <a:xfrm>
              <a:off x="6012160" y="1628800"/>
              <a:ext cx="1848583" cy="369332"/>
            </a:xfrm>
            <a:prstGeom prst="rect">
              <a:avLst/>
            </a:prstGeom>
            <a:noFill/>
          </p:spPr>
          <p:txBody>
            <a:bodyPr wrap="none" rtlCol="0">
              <a:spAutoFit/>
            </a:bodyPr>
            <a:lstStyle/>
            <a:p>
              <a:r>
                <a:rPr lang="en-GB" sz="1800" b="1" dirty="0">
                  <a:solidFill>
                    <a:srgbClr val="7030A0"/>
                  </a:solidFill>
                  <a:latin typeface="Calibri" pitchFamily="34" charset="0"/>
                </a:rPr>
                <a:t>~ 4.5 x SE: p~0.01</a:t>
              </a:r>
            </a:p>
          </p:txBody>
        </p:sp>
        <p:cxnSp>
          <p:nvCxnSpPr>
            <p:cNvPr id="21" name="Straight Arrow Connector 20"/>
            <p:cNvCxnSpPr/>
            <p:nvPr/>
          </p:nvCxnSpPr>
          <p:spPr>
            <a:xfrm rot="16200000" flipH="1">
              <a:off x="1623467" y="5118864"/>
              <a:ext cx="288032" cy="7590"/>
            </a:xfrm>
            <a:prstGeom prst="straightConnector1">
              <a:avLst/>
            </a:prstGeom>
            <a:ln w="127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5471306" y="1815521"/>
              <a:ext cx="1080120" cy="1588"/>
            </a:xfrm>
            <a:prstGeom prst="straightConnector1">
              <a:avLst/>
            </a:prstGeom>
            <a:ln w="127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5760926" y="5136178"/>
              <a:ext cx="503262" cy="794"/>
            </a:xfrm>
            <a:prstGeom prst="straightConnector1">
              <a:avLst/>
            </a:prstGeom>
            <a:ln w="127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0936069" y="283889"/>
            <a:ext cx="646331" cy="369332"/>
          </a:xfrm>
          <a:prstGeom prst="rect">
            <a:avLst/>
          </a:prstGeom>
          <a:noFill/>
        </p:spPr>
        <p:txBody>
          <a:bodyPr wrap="none" rtlCol="0">
            <a:spAutoFit/>
          </a:bodyPr>
          <a:lstStyle/>
          <a:p>
            <a:r>
              <a:rPr lang="en-GB" dirty="0" smtClean="0">
                <a:solidFill>
                  <a:srgbClr val="FF0000"/>
                </a:solidFill>
              </a:rPr>
              <a:t>****</a:t>
            </a:r>
            <a:endParaRPr lang="en-GB" dirty="0">
              <a:solidFill>
                <a:srgbClr val="FF0000"/>
              </a:solidFill>
            </a:endParaRPr>
          </a:p>
        </p:txBody>
      </p:sp>
    </p:spTree>
    <p:extLst>
      <p:ext uri="{BB962C8B-B14F-4D97-AF65-F5344CB8AC3E}">
        <p14:creationId xmlns:p14="http://schemas.microsoft.com/office/powerpoint/2010/main" val="4220165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623392" y="1196752"/>
            <a:ext cx="11233248" cy="5327650"/>
          </a:xfrm>
        </p:spPr>
        <p:txBody>
          <a:bodyPr/>
          <a:lstStyle/>
          <a:p>
            <a:pPr eaLnBrk="1" hangingPunct="1"/>
            <a:r>
              <a:rPr lang="en-GB" u="sng" dirty="0" smtClean="0"/>
              <a:t>3 types</a:t>
            </a:r>
            <a:r>
              <a:rPr lang="en-GB" dirty="0" smtClean="0"/>
              <a:t>:</a:t>
            </a:r>
          </a:p>
          <a:p>
            <a:pPr eaLnBrk="1" hangingPunct="1"/>
            <a:endParaRPr lang="en-GB" dirty="0" smtClean="0"/>
          </a:p>
          <a:p>
            <a:pPr lvl="1" eaLnBrk="1" hangingPunct="1"/>
            <a:r>
              <a:rPr lang="en-GB" b="1" dirty="0" smtClean="0"/>
              <a:t>Independent t-test</a:t>
            </a:r>
          </a:p>
          <a:p>
            <a:pPr lvl="2" eaLnBrk="1" hangingPunct="1"/>
            <a:r>
              <a:rPr lang="en-GB" dirty="0" smtClean="0"/>
              <a:t>Difference between 2 means of one variable for </a:t>
            </a:r>
            <a:r>
              <a:rPr lang="en-GB" u="sng" dirty="0" smtClean="0"/>
              <a:t>two independent groups</a:t>
            </a:r>
            <a:r>
              <a:rPr lang="en-GB" dirty="0" smtClean="0"/>
              <a:t> </a:t>
            </a:r>
          </a:p>
          <a:p>
            <a:pPr lvl="3"/>
            <a:r>
              <a:rPr lang="en-GB" dirty="0" smtClean="0"/>
              <a:t>Example: difference in weight between WT and KO mice</a:t>
            </a:r>
          </a:p>
          <a:p>
            <a:pPr lvl="2" eaLnBrk="1" hangingPunct="1"/>
            <a:endParaRPr lang="en-GB" sz="2000" dirty="0" smtClean="0"/>
          </a:p>
          <a:p>
            <a:pPr lvl="1" eaLnBrk="1" hangingPunct="1"/>
            <a:r>
              <a:rPr lang="en-GB" b="1" dirty="0" smtClean="0"/>
              <a:t>Paired t-test</a:t>
            </a:r>
          </a:p>
          <a:p>
            <a:pPr lvl="2" eaLnBrk="1" hangingPunct="1"/>
            <a:r>
              <a:rPr lang="en-GB" dirty="0" smtClean="0"/>
              <a:t>difference between two measures of one variable for </a:t>
            </a:r>
            <a:r>
              <a:rPr lang="en-GB" u="sng" dirty="0" smtClean="0"/>
              <a:t>one group</a:t>
            </a:r>
            <a:r>
              <a:rPr lang="en-GB" dirty="0" smtClean="0"/>
              <a:t>:</a:t>
            </a:r>
          </a:p>
          <a:p>
            <a:pPr lvl="3" eaLnBrk="1" hangingPunct="1"/>
            <a:r>
              <a:rPr lang="en-GB" dirty="0" smtClean="0"/>
              <a:t>Example: before-after measurements</a:t>
            </a:r>
          </a:p>
          <a:p>
            <a:pPr lvl="2"/>
            <a:r>
              <a:rPr lang="en-GB" dirty="0" smtClean="0"/>
              <a:t>Importance of experimental design!</a:t>
            </a:r>
          </a:p>
          <a:p>
            <a:pPr lvl="3" eaLnBrk="1" hangingPunct="1"/>
            <a:endParaRPr lang="en-GB" dirty="0" smtClean="0"/>
          </a:p>
          <a:p>
            <a:pPr lvl="1" eaLnBrk="1" hangingPunct="1"/>
            <a:r>
              <a:rPr lang="en-GB" dirty="0" smtClean="0"/>
              <a:t>One-Sample t-test </a:t>
            </a:r>
          </a:p>
          <a:p>
            <a:pPr lvl="2" eaLnBrk="1" hangingPunct="1"/>
            <a:r>
              <a:rPr lang="en-GB" dirty="0" smtClean="0"/>
              <a:t>tests whether the mean of a single variable differs from a specified constant </a:t>
            </a:r>
          </a:p>
        </p:txBody>
      </p:sp>
      <p:sp>
        <p:nvSpPr>
          <p:cNvPr id="6" name="Rectangle 2"/>
          <p:cNvSpPr>
            <a:spLocks noGrp="1" noChangeArrowheads="1"/>
          </p:cNvSpPr>
          <p:nvPr>
            <p:ph type="title"/>
          </p:nvPr>
        </p:nvSpPr>
        <p:spPr>
          <a:xfrm>
            <a:off x="1981200" y="188640"/>
            <a:ext cx="8229600" cy="778098"/>
          </a:xfrm>
        </p:spPr>
        <p:txBody>
          <a:bodyPr/>
          <a:lstStyle/>
          <a:p>
            <a:pPr algn="ctr" eaLnBrk="1" hangingPunct="1"/>
            <a:r>
              <a:rPr lang="en-GB" sz="4000" b="1" dirty="0">
                <a:solidFill>
                  <a:srgbClr val="CC0099"/>
                </a:solidFill>
                <a:latin typeface="+mn-lt"/>
              </a:rPr>
              <a:t>Student’s </a:t>
            </a:r>
            <a:r>
              <a:rPr lang="en-GB" sz="4000" b="1" i="1" dirty="0">
                <a:solidFill>
                  <a:srgbClr val="CC0099"/>
                </a:solidFill>
                <a:latin typeface="+mn-lt"/>
              </a:rPr>
              <a:t>t</a:t>
            </a:r>
            <a:r>
              <a:rPr lang="en-GB" sz="4000" b="1" dirty="0">
                <a:solidFill>
                  <a:srgbClr val="CC0099"/>
                </a:solidFill>
                <a:latin typeface="+mn-lt"/>
              </a:rPr>
              <a:t>-test </a:t>
            </a:r>
            <a:endParaRPr lang="en-GB" sz="4000" b="1" dirty="0">
              <a:latin typeface="+mn-lt"/>
            </a:endParaRPr>
          </a:p>
        </p:txBody>
      </p:sp>
    </p:spTree>
    <p:extLst>
      <p:ext uri="{BB962C8B-B14F-4D97-AF65-F5344CB8AC3E}">
        <p14:creationId xmlns:p14="http://schemas.microsoft.com/office/powerpoint/2010/main" val="25794102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63351" y="476672"/>
            <a:ext cx="5349797" cy="1143000"/>
          </a:xfrm>
        </p:spPr>
        <p:txBody>
          <a:bodyPr>
            <a:normAutofit/>
          </a:bodyPr>
          <a:lstStyle/>
          <a:p>
            <a:pPr eaLnBrk="1" hangingPunct="1"/>
            <a:r>
              <a:rPr lang="en-GB" sz="4000" b="1" u="sng" dirty="0">
                <a:latin typeface="+mn-lt"/>
              </a:rPr>
              <a:t>Example</a:t>
            </a:r>
            <a:r>
              <a:rPr lang="en-GB" sz="4000" b="1" dirty="0">
                <a:latin typeface="+mn-lt"/>
              </a:rPr>
              <a:t>: </a:t>
            </a:r>
            <a:r>
              <a:rPr lang="en-GB" sz="4000" b="1" dirty="0" smtClean="0">
                <a:solidFill>
                  <a:srgbClr val="CC0099"/>
                </a:solidFill>
                <a:latin typeface="+mn-lt"/>
              </a:rPr>
              <a:t>coyotes.xlsx</a:t>
            </a:r>
            <a:r>
              <a:rPr lang="en-GB" sz="4000" b="1" dirty="0" smtClean="0">
                <a:latin typeface="+mn-lt"/>
              </a:rPr>
              <a:t> </a:t>
            </a:r>
            <a:endParaRPr lang="en-GB" sz="4000" b="1" dirty="0">
              <a:solidFill>
                <a:srgbClr val="CC0099"/>
              </a:solidFill>
              <a:latin typeface="+mn-lt"/>
            </a:endParaRPr>
          </a:p>
        </p:txBody>
      </p:sp>
      <p:sp>
        <p:nvSpPr>
          <p:cNvPr id="41987" name="Rectangle 3"/>
          <p:cNvSpPr>
            <a:spLocks noGrp="1" noChangeArrowheads="1"/>
          </p:cNvSpPr>
          <p:nvPr>
            <p:ph idx="1"/>
          </p:nvPr>
        </p:nvSpPr>
        <p:spPr>
          <a:xfrm>
            <a:off x="191344" y="2996952"/>
            <a:ext cx="11054676" cy="3661867"/>
          </a:xfrm>
        </p:spPr>
        <p:txBody>
          <a:bodyPr/>
          <a:lstStyle/>
          <a:p>
            <a:pPr eaLnBrk="1" hangingPunct="1"/>
            <a:r>
              <a:rPr lang="en-GB" u="sng" dirty="0" smtClean="0"/>
              <a:t>Question</a:t>
            </a:r>
            <a:r>
              <a:rPr lang="en-GB" dirty="0" smtClean="0"/>
              <a:t>: do male and female coyotes differ in size?</a:t>
            </a:r>
          </a:p>
          <a:p>
            <a:pPr marL="0" indent="0" eaLnBrk="1" hangingPunct="1">
              <a:buNone/>
            </a:pPr>
            <a:endParaRPr lang="en-GB" sz="1000" b="1" dirty="0"/>
          </a:p>
          <a:p>
            <a:pPr eaLnBrk="1" hangingPunct="1"/>
            <a:r>
              <a:rPr lang="en-GB" sz="2800" b="1" dirty="0"/>
              <a:t>Sample size </a:t>
            </a:r>
          </a:p>
          <a:p>
            <a:pPr eaLnBrk="1" hangingPunct="1"/>
            <a:r>
              <a:rPr lang="en-GB" sz="2800" b="1" dirty="0"/>
              <a:t>Data exploration</a:t>
            </a:r>
          </a:p>
          <a:p>
            <a:pPr eaLnBrk="1" hangingPunct="1"/>
            <a:r>
              <a:rPr lang="en-GB" sz="2800" b="1" dirty="0"/>
              <a:t>Check the assumptions for parametric test</a:t>
            </a:r>
            <a:endParaRPr lang="en-GB" sz="1000" b="1" dirty="0"/>
          </a:p>
          <a:p>
            <a:pPr eaLnBrk="1" hangingPunct="1"/>
            <a:r>
              <a:rPr lang="en-GB" sz="2800" b="1" dirty="0"/>
              <a:t>Statistical analysis: Independent t-test</a:t>
            </a:r>
          </a:p>
        </p:txBody>
      </p:sp>
      <p:pic>
        <p:nvPicPr>
          <p:cNvPr id="5" name="Picture 4"/>
          <p:cNvPicPr>
            <a:picLocks noChangeAspect="1"/>
          </p:cNvPicPr>
          <p:nvPr/>
        </p:nvPicPr>
        <p:blipFill>
          <a:blip r:embed="rId2"/>
          <a:stretch>
            <a:fillRect/>
          </a:stretch>
        </p:blipFill>
        <p:spPr>
          <a:xfrm>
            <a:off x="8276735" y="200312"/>
            <a:ext cx="3668977" cy="2864860"/>
          </a:xfrm>
          <a:prstGeom prst="rect">
            <a:avLst/>
          </a:prstGeom>
        </p:spPr>
      </p:pic>
    </p:spTree>
    <p:extLst>
      <p:ext uri="{BB962C8B-B14F-4D97-AF65-F5344CB8AC3E}">
        <p14:creationId xmlns:p14="http://schemas.microsoft.com/office/powerpoint/2010/main" val="1894213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7939" y="1610839"/>
            <a:ext cx="4713868" cy="895351"/>
            <a:chOff x="5414772" y="1195442"/>
            <a:chExt cx="3020928" cy="720000"/>
          </a:xfrm>
          <a:solidFill>
            <a:schemeClr val="accent1">
              <a:lumMod val="40000"/>
              <a:lumOff val="6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695028" y="1230590"/>
              <a:ext cx="2546028"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Complete </a:t>
              </a:r>
              <a:r>
                <a:rPr lang="en-US" sz="2000" b="1" dirty="0" err="1">
                  <a:solidFill>
                    <a:srgbClr val="C00000"/>
                  </a:solidFill>
                </a:rPr>
                <a:t>Randomised</a:t>
              </a:r>
              <a:r>
                <a:rPr lang="en-US" sz="2000" b="1" dirty="0">
                  <a:solidFill>
                    <a:srgbClr val="C00000"/>
                  </a:solidFill>
                </a:rPr>
                <a:t> block</a:t>
              </a:r>
            </a:p>
          </p:txBody>
        </p:sp>
      </p:grpSp>
      <p:sp>
        <p:nvSpPr>
          <p:cNvPr id="32" name="Right Arrow 31"/>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35" name="Group 34"/>
          <p:cNvGrpSpPr/>
          <p:nvPr/>
        </p:nvGrpSpPr>
        <p:grpSpPr>
          <a:xfrm>
            <a:off x="1918282" y="389426"/>
            <a:ext cx="3958389" cy="899839"/>
            <a:chOff x="5414772" y="1195442"/>
            <a:chExt cx="3020928" cy="720000"/>
          </a:xfrm>
          <a:solidFill>
            <a:srgbClr val="4496C1"/>
          </a:solidFill>
        </p:grpSpPr>
        <p:sp>
          <p:nvSpPr>
            <p:cNvPr id="36" name="Rounded Rectangle 3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7"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8" name="Group 37"/>
          <p:cNvGrpSpPr/>
          <p:nvPr/>
        </p:nvGrpSpPr>
        <p:grpSpPr>
          <a:xfrm>
            <a:off x="6669342" y="425098"/>
            <a:ext cx="3081333" cy="838439"/>
            <a:chOff x="5414772" y="1195442"/>
            <a:chExt cx="3020928" cy="720000"/>
          </a:xfrm>
          <a:solidFill>
            <a:srgbClr val="9DC3E6"/>
          </a:solidFill>
        </p:grpSpPr>
        <p:sp>
          <p:nvSpPr>
            <p:cNvPr id="39" name="Rounded Rectangle 38"/>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0"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pic>
        <p:nvPicPr>
          <p:cNvPr id="2" name="Picture 1"/>
          <p:cNvPicPr>
            <a:picLocks noChangeAspect="1"/>
          </p:cNvPicPr>
          <p:nvPr/>
        </p:nvPicPr>
        <p:blipFill>
          <a:blip r:embed="rId3"/>
          <a:stretch>
            <a:fillRect/>
          </a:stretch>
        </p:blipFill>
        <p:spPr>
          <a:xfrm>
            <a:off x="6751865" y="1679171"/>
            <a:ext cx="3231120" cy="4749468"/>
          </a:xfrm>
          <a:prstGeom prst="rect">
            <a:avLst/>
          </a:prstGeom>
        </p:spPr>
      </p:pic>
      <p:sp>
        <p:nvSpPr>
          <p:cNvPr id="24" name="TextBox 23"/>
          <p:cNvSpPr txBox="1"/>
          <p:nvPr/>
        </p:nvSpPr>
        <p:spPr>
          <a:xfrm>
            <a:off x="60904" y="2882946"/>
            <a:ext cx="6493188" cy="3477875"/>
          </a:xfrm>
          <a:prstGeom prst="rect">
            <a:avLst/>
          </a:prstGeom>
          <a:noFill/>
        </p:spPr>
        <p:txBody>
          <a:bodyPr wrap="none" rtlCol="0">
            <a:spAutoFit/>
          </a:bodyPr>
          <a:lstStyle/>
          <a:p>
            <a:pPr marL="285737" indent="-285737">
              <a:buFont typeface="Arial" panose="020B0604020202020204" pitchFamily="34" charset="0"/>
              <a:buChar char="•"/>
            </a:pPr>
            <a:r>
              <a:rPr lang="en-GB" b="1" u="sng" dirty="0"/>
              <a:t>RNA-</a:t>
            </a:r>
            <a:r>
              <a:rPr lang="en-GB" b="1" u="sng" dirty="0" err="1"/>
              <a:t>Seq</a:t>
            </a:r>
            <a:r>
              <a:rPr lang="en-GB" b="1" u="sng" dirty="0"/>
              <a:t> experiments</a:t>
            </a:r>
            <a:r>
              <a:rPr lang="en-GB" dirty="0"/>
              <a:t>: multiplexing allows for randomization</a:t>
            </a:r>
          </a:p>
          <a:p>
            <a:pPr marL="285737" indent="-285737">
              <a:buFont typeface="Arial" panose="020B0604020202020204" pitchFamily="34" charset="0"/>
              <a:buChar char="•"/>
            </a:pPr>
            <a:endParaRPr lang="en-GB" dirty="0"/>
          </a:p>
          <a:p>
            <a:pPr marL="742913" lvl="1" indent="-285737">
              <a:buFont typeface="Arial" panose="020B0604020202020204" pitchFamily="34" charset="0"/>
              <a:buChar char="•"/>
            </a:pPr>
            <a:r>
              <a:rPr lang="en-GB" dirty="0"/>
              <a:t>Multiplexing: barcodes attached to fragments</a:t>
            </a:r>
          </a:p>
          <a:p>
            <a:pPr marL="742913" lvl="1" indent="-285737">
              <a:buFont typeface="Arial" panose="020B0604020202020204" pitchFamily="34" charset="0"/>
              <a:buChar char="•"/>
            </a:pPr>
            <a:r>
              <a:rPr lang="en-GB" dirty="0"/>
              <a:t>Barcodes: distinct between </a:t>
            </a:r>
            <a:r>
              <a:rPr lang="en-GB" dirty="0" smtClean="0"/>
              <a:t>libraries (samples)</a:t>
            </a:r>
            <a:endParaRPr lang="en-GB" dirty="0"/>
          </a:p>
          <a:p>
            <a:pPr marL="742913" lvl="1" indent="-285737">
              <a:buFont typeface="Arial" panose="020B0604020202020204" pitchFamily="34" charset="0"/>
              <a:buChar char="•"/>
            </a:pPr>
            <a:endParaRPr lang="en-GB" sz="1000" dirty="0"/>
          </a:p>
          <a:p>
            <a:pPr marL="742913" lvl="1" indent="-285737">
              <a:buFont typeface="Arial" panose="020B0604020202020204" pitchFamily="34" charset="0"/>
              <a:buChar char="•"/>
            </a:pPr>
            <a:r>
              <a:rPr lang="en-GB" b="1" dirty="0"/>
              <a:t>Important</a:t>
            </a:r>
            <a:r>
              <a:rPr lang="en-GB" dirty="0"/>
              <a:t>: identify the sources of noise (nuisance variable)</a:t>
            </a:r>
          </a:p>
          <a:p>
            <a:pPr marL="1200091" lvl="2" indent="-285737">
              <a:buFont typeface="Arial" panose="020B0604020202020204" pitchFamily="34" charset="0"/>
              <a:buChar char="•"/>
            </a:pPr>
            <a:endParaRPr lang="en-GB" sz="1000" dirty="0"/>
          </a:p>
          <a:p>
            <a:pPr marL="1200091" lvl="2" indent="-285737">
              <a:buFont typeface="Arial" panose="020B0604020202020204" pitchFamily="34" charset="0"/>
              <a:buChar char="•"/>
            </a:pPr>
            <a:r>
              <a:rPr lang="en-GB" dirty="0"/>
              <a:t>Library preparation: big day-to-day variability</a:t>
            </a:r>
          </a:p>
          <a:p>
            <a:pPr marL="1657268" lvl="3" indent="-285737">
              <a:buFont typeface="Arial" panose="020B0604020202020204" pitchFamily="34" charset="0"/>
              <a:buChar char="•"/>
            </a:pPr>
            <a:r>
              <a:rPr lang="en-GB" b="1" dirty="0"/>
              <a:t>Batch effect</a:t>
            </a:r>
          </a:p>
          <a:p>
            <a:pPr marL="1200091" lvl="2" indent="-285737">
              <a:buFont typeface="Arial" panose="020B0604020202020204" pitchFamily="34" charset="0"/>
              <a:buChar char="•"/>
            </a:pPr>
            <a:endParaRPr lang="en-GB" sz="1000" dirty="0"/>
          </a:p>
          <a:p>
            <a:pPr marL="1200091" lvl="2" indent="-285737">
              <a:buFont typeface="Arial" panose="020B0604020202020204" pitchFamily="34" charset="0"/>
              <a:buChar char="•"/>
            </a:pPr>
            <a:r>
              <a:rPr lang="en-GB" dirty="0"/>
              <a:t>Big variability between runs</a:t>
            </a:r>
          </a:p>
          <a:p>
            <a:pPr marL="1200091" lvl="2" indent="-285737">
              <a:buFont typeface="Arial" panose="020B0604020202020204" pitchFamily="34" charset="0"/>
              <a:buChar char="•"/>
            </a:pPr>
            <a:endParaRPr lang="en-GB" sz="1000" dirty="0"/>
          </a:p>
          <a:p>
            <a:pPr marL="1200091" lvl="2" indent="-285737">
              <a:buFont typeface="Arial" panose="020B0604020202020204" pitchFamily="34" charset="0"/>
              <a:buChar char="•"/>
            </a:pPr>
            <a:r>
              <a:rPr lang="en-GB" b="1" dirty="0"/>
              <a:t>Lane effect</a:t>
            </a:r>
          </a:p>
          <a:p>
            <a:endParaRPr lang="en-GB" dirty="0"/>
          </a:p>
        </p:txBody>
      </p:sp>
      <p:sp>
        <p:nvSpPr>
          <p:cNvPr id="25" name="TextBox 24"/>
          <p:cNvSpPr txBox="1"/>
          <p:nvPr/>
        </p:nvSpPr>
        <p:spPr>
          <a:xfrm>
            <a:off x="10498130" y="6533601"/>
            <a:ext cx="1628779" cy="276999"/>
          </a:xfrm>
          <a:prstGeom prst="rect">
            <a:avLst/>
          </a:prstGeom>
          <a:noFill/>
        </p:spPr>
        <p:txBody>
          <a:bodyPr wrap="none" rtlCol="0">
            <a:spAutoFit/>
          </a:bodyPr>
          <a:lstStyle/>
          <a:p>
            <a:r>
              <a:rPr lang="en-GB" sz="1200" dirty="0"/>
              <a:t>Auer and </a:t>
            </a:r>
            <a:r>
              <a:rPr lang="en-GB" sz="1200" dirty="0" err="1"/>
              <a:t>Doerge</a:t>
            </a:r>
            <a:r>
              <a:rPr lang="en-GB" sz="1200" dirty="0"/>
              <a:t>, 2010</a:t>
            </a:r>
          </a:p>
        </p:txBody>
      </p:sp>
      <p:sp>
        <p:nvSpPr>
          <p:cNvPr id="26" name="TextBox 25"/>
          <p:cNvSpPr txBox="1"/>
          <p:nvPr/>
        </p:nvSpPr>
        <p:spPr>
          <a:xfrm>
            <a:off x="5876669" y="5924279"/>
            <a:ext cx="1217000" cy="338554"/>
          </a:xfrm>
          <a:prstGeom prst="rect">
            <a:avLst/>
          </a:prstGeom>
          <a:noFill/>
          <a:ln w="9525">
            <a:solidFill>
              <a:schemeClr val="accent1">
                <a:lumMod val="50000"/>
              </a:schemeClr>
            </a:solidFill>
          </a:ln>
        </p:spPr>
        <p:txBody>
          <a:bodyPr wrap="none" rtlCol="0">
            <a:spAutoFit/>
          </a:bodyPr>
          <a:lstStyle/>
          <a:p>
            <a:r>
              <a:rPr lang="en-GB" sz="1600" dirty="0"/>
              <a:t>Lane = block</a:t>
            </a:r>
          </a:p>
        </p:txBody>
      </p:sp>
      <p:cxnSp>
        <p:nvCxnSpPr>
          <p:cNvPr id="12" name="Straight Arrow Connector 11"/>
          <p:cNvCxnSpPr/>
          <p:nvPr/>
        </p:nvCxnSpPr>
        <p:spPr>
          <a:xfrm flipV="1">
            <a:off x="7099074" y="5877102"/>
            <a:ext cx="798023" cy="232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51868" y="2351315"/>
            <a:ext cx="3541667" cy="5427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751868" y="3108963"/>
            <a:ext cx="3541667" cy="8273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0111076" y="1569973"/>
            <a:ext cx="1940018" cy="584775"/>
          </a:xfrm>
          <a:prstGeom prst="rect">
            <a:avLst/>
          </a:prstGeom>
          <a:noFill/>
          <a:ln w="9525">
            <a:solidFill>
              <a:schemeClr val="accent1">
                <a:lumMod val="50000"/>
              </a:schemeClr>
            </a:solidFill>
          </a:ln>
        </p:spPr>
        <p:txBody>
          <a:bodyPr wrap="none" rtlCol="0">
            <a:spAutoFit/>
          </a:bodyPr>
          <a:lstStyle/>
          <a:p>
            <a:pPr algn="ctr"/>
            <a:r>
              <a:rPr lang="en-GB" sz="1600" dirty="0"/>
              <a:t>Biological variability: </a:t>
            </a:r>
          </a:p>
          <a:p>
            <a:pPr algn="ctr"/>
            <a:r>
              <a:rPr lang="en-GB" sz="1600" dirty="0"/>
              <a:t>not noise really</a:t>
            </a:r>
          </a:p>
        </p:txBody>
      </p:sp>
      <p:cxnSp>
        <p:nvCxnSpPr>
          <p:cNvPr id="21" name="Straight Arrow Connector 20"/>
          <p:cNvCxnSpPr>
            <a:stCxn id="20" idx="2"/>
            <a:endCxn id="3" idx="3"/>
          </p:cNvCxnSpPr>
          <p:nvPr/>
        </p:nvCxnSpPr>
        <p:spPr>
          <a:xfrm flipH="1">
            <a:off x="10293535" y="2154748"/>
            <a:ext cx="787550" cy="46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138777" y="4151170"/>
            <a:ext cx="1884618" cy="830997"/>
          </a:xfrm>
          <a:prstGeom prst="rect">
            <a:avLst/>
          </a:prstGeom>
          <a:noFill/>
          <a:ln w="9525">
            <a:solidFill>
              <a:schemeClr val="accent1">
                <a:lumMod val="50000"/>
              </a:schemeClr>
            </a:solidFill>
          </a:ln>
        </p:spPr>
        <p:txBody>
          <a:bodyPr wrap="none" rtlCol="0">
            <a:spAutoFit/>
          </a:bodyPr>
          <a:lstStyle/>
          <a:p>
            <a:pPr algn="ctr"/>
            <a:r>
              <a:rPr lang="en-GB" sz="1600" dirty="0"/>
              <a:t>Library preparation: </a:t>
            </a:r>
          </a:p>
          <a:p>
            <a:pPr algn="ctr"/>
            <a:r>
              <a:rPr lang="en-GB" sz="1600" dirty="0"/>
              <a:t>Often big noise</a:t>
            </a:r>
          </a:p>
          <a:p>
            <a:pPr algn="ctr"/>
            <a:r>
              <a:rPr lang="en-GB" sz="1600" dirty="0"/>
              <a:t>Batch effect</a:t>
            </a:r>
          </a:p>
        </p:txBody>
      </p:sp>
      <p:cxnSp>
        <p:nvCxnSpPr>
          <p:cNvPr id="28" name="Straight Arrow Connector 27"/>
          <p:cNvCxnSpPr>
            <a:stCxn id="27" idx="0"/>
            <a:endCxn id="19" idx="3"/>
          </p:cNvCxnSpPr>
          <p:nvPr/>
        </p:nvCxnSpPr>
        <p:spPr>
          <a:xfrm flipH="1" flipV="1">
            <a:off x="10293535" y="3522621"/>
            <a:ext cx="787551" cy="628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687310" y="2837585"/>
            <a:ext cx="1109599" cy="338554"/>
          </a:xfrm>
          <a:prstGeom prst="rect">
            <a:avLst/>
          </a:prstGeom>
          <a:noFill/>
          <a:ln w="9525">
            <a:solidFill>
              <a:schemeClr val="accent1">
                <a:lumMod val="50000"/>
              </a:schemeClr>
            </a:solidFill>
          </a:ln>
        </p:spPr>
        <p:txBody>
          <a:bodyPr wrap="none" rtlCol="0">
            <a:spAutoFit/>
          </a:bodyPr>
          <a:lstStyle/>
          <a:p>
            <a:r>
              <a:rPr lang="en-GB" sz="1600" dirty="0" smtClean="0"/>
              <a:t>One library</a:t>
            </a:r>
            <a:endParaRPr lang="en-GB" sz="1600" dirty="0"/>
          </a:p>
        </p:txBody>
      </p:sp>
      <p:cxnSp>
        <p:nvCxnSpPr>
          <p:cNvPr id="29" name="Straight Arrow Connector 28"/>
          <p:cNvCxnSpPr/>
          <p:nvPr/>
        </p:nvCxnSpPr>
        <p:spPr>
          <a:xfrm flipH="1">
            <a:off x="9899760" y="3036351"/>
            <a:ext cx="787550" cy="467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5601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360" y="1828441"/>
            <a:ext cx="11737304" cy="3877985"/>
          </a:xfrm>
          <a:prstGeom prst="rect">
            <a:avLst/>
          </a:prstGeom>
          <a:noFill/>
        </p:spPr>
        <p:txBody>
          <a:bodyPr wrap="square" rtlCol="0">
            <a:spAutoFit/>
          </a:bodyPr>
          <a:lstStyle/>
          <a:p>
            <a:pPr marL="342900" indent="-342900" algn="just">
              <a:buFont typeface="Arial" panose="020B0604020202020204" pitchFamily="34" charset="0"/>
              <a:buChar char="•"/>
            </a:pPr>
            <a:r>
              <a:rPr lang="en-GB" sz="2800" u="sng" dirty="0">
                <a:latin typeface="+mn-lt"/>
              </a:rPr>
              <a:t>Example case:</a:t>
            </a:r>
            <a:endParaRPr lang="en-GB" sz="2800" dirty="0">
              <a:latin typeface="+mn-lt"/>
            </a:endParaRPr>
          </a:p>
          <a:p>
            <a:pPr marL="342900" indent="-342900" algn="just">
              <a:buFont typeface="Arial" panose="020B0604020202020204" pitchFamily="34" charset="0"/>
              <a:buChar char="•"/>
            </a:pPr>
            <a:endParaRPr lang="en-GB" sz="1000" dirty="0">
              <a:latin typeface="+mn-lt"/>
            </a:endParaRPr>
          </a:p>
          <a:p>
            <a:pPr algn="just"/>
            <a:r>
              <a:rPr lang="en-GB" sz="2800" dirty="0">
                <a:latin typeface="+mn-lt"/>
              </a:rPr>
              <a:t>No data from a pilot study but we have found some information in the literature.</a:t>
            </a:r>
          </a:p>
          <a:p>
            <a:endParaRPr lang="en-GB" sz="2000" dirty="0">
              <a:latin typeface="+mn-lt"/>
            </a:endParaRPr>
          </a:p>
          <a:p>
            <a:pPr algn="just"/>
            <a:r>
              <a:rPr lang="en-GB" sz="2800" dirty="0">
                <a:latin typeface="+mn-lt"/>
              </a:rPr>
              <a:t>In a study run in similar conditions as in the one we intend to run, </a:t>
            </a:r>
            <a:r>
              <a:rPr lang="en-GB" sz="2800" b="1" u="sng" dirty="0">
                <a:latin typeface="+mn-lt"/>
              </a:rPr>
              <a:t>male coyotes</a:t>
            </a:r>
            <a:r>
              <a:rPr lang="en-GB" sz="2800" b="1" dirty="0">
                <a:latin typeface="+mn-lt"/>
              </a:rPr>
              <a:t> </a:t>
            </a:r>
            <a:r>
              <a:rPr lang="en-GB" sz="2800" dirty="0">
                <a:latin typeface="+mn-lt"/>
              </a:rPr>
              <a:t>were found to measure: </a:t>
            </a:r>
            <a:r>
              <a:rPr lang="en-GB" sz="2800" b="1" u="sng" dirty="0">
                <a:latin typeface="+mn-lt"/>
              </a:rPr>
              <a:t>92cm+/- 7cm (SD</a:t>
            </a:r>
            <a:r>
              <a:rPr lang="en-GB" sz="2800" dirty="0">
                <a:latin typeface="+mn-lt"/>
              </a:rPr>
              <a:t>).</a:t>
            </a:r>
            <a:endParaRPr lang="fr-FR" sz="2800" dirty="0">
              <a:latin typeface="+mn-lt"/>
            </a:endParaRPr>
          </a:p>
          <a:p>
            <a:endParaRPr lang="en-GB" sz="2000" dirty="0">
              <a:latin typeface="+mn-lt"/>
            </a:endParaRPr>
          </a:p>
          <a:p>
            <a:pPr algn="just"/>
            <a:r>
              <a:rPr lang="en-GB" sz="2800" dirty="0">
                <a:latin typeface="+mn-lt"/>
              </a:rPr>
              <a:t>We expect a </a:t>
            </a:r>
            <a:r>
              <a:rPr lang="en-GB" sz="2800" b="1" u="sng" dirty="0">
                <a:latin typeface="+mn-lt"/>
              </a:rPr>
              <a:t>5% difference </a:t>
            </a:r>
            <a:r>
              <a:rPr lang="en-GB" sz="2800" dirty="0">
                <a:latin typeface="+mn-lt"/>
              </a:rPr>
              <a:t>between </a:t>
            </a:r>
            <a:r>
              <a:rPr lang="en-GB" sz="2800" dirty="0" smtClean="0">
                <a:latin typeface="+mn-lt"/>
              </a:rPr>
              <a:t>genders. </a:t>
            </a:r>
          </a:p>
          <a:p>
            <a:pPr marL="457200" indent="-457200" algn="just">
              <a:buFont typeface="Arial" panose="020B0604020202020204" pitchFamily="34" charset="0"/>
              <a:buChar char="•"/>
            </a:pPr>
            <a:r>
              <a:rPr lang="en-GB" sz="2800" b="1" dirty="0"/>
              <a:t>	</a:t>
            </a:r>
            <a:r>
              <a:rPr lang="en-GB" sz="2800" b="1" dirty="0" smtClean="0">
                <a:latin typeface="+mn-lt"/>
              </a:rPr>
              <a:t>smallest </a:t>
            </a:r>
            <a:r>
              <a:rPr lang="en-GB" sz="2800" b="1" dirty="0">
                <a:latin typeface="+mn-lt"/>
              </a:rPr>
              <a:t>biologically meaningful difference</a:t>
            </a:r>
            <a:endParaRPr lang="en-GB" sz="2800" dirty="0">
              <a:latin typeface="+mn-lt"/>
            </a:endParaRPr>
          </a:p>
        </p:txBody>
      </p:sp>
      <p:sp>
        <p:nvSpPr>
          <p:cNvPr id="4" name="TextBox 3"/>
          <p:cNvSpPr txBox="1"/>
          <p:nvPr/>
        </p:nvSpPr>
        <p:spPr>
          <a:xfrm>
            <a:off x="263352" y="301220"/>
            <a:ext cx="5686941" cy="707886"/>
          </a:xfrm>
          <a:prstGeom prst="rect">
            <a:avLst/>
          </a:prstGeom>
          <a:noFill/>
        </p:spPr>
        <p:txBody>
          <a:bodyPr wrap="none" rtlCol="0">
            <a:spAutoFit/>
          </a:bodyPr>
          <a:lstStyle/>
          <a:p>
            <a:r>
              <a:rPr lang="en-GB" sz="4000" b="1" u="sng" dirty="0">
                <a:solidFill>
                  <a:srgbClr val="C00000"/>
                </a:solidFill>
                <a:latin typeface="+mn-lt"/>
              </a:rPr>
              <a:t>Exercise 3</a:t>
            </a:r>
            <a:r>
              <a:rPr lang="en-GB" sz="4000" b="1" dirty="0">
                <a:solidFill>
                  <a:srgbClr val="C00000"/>
                </a:solidFill>
                <a:latin typeface="+mn-lt"/>
              </a:rPr>
              <a:t>: </a:t>
            </a:r>
            <a:r>
              <a:rPr lang="en-GB" sz="4000" b="1" dirty="0">
                <a:solidFill>
                  <a:srgbClr val="CC0099"/>
                </a:solidFill>
                <a:latin typeface="+mn-lt"/>
              </a:rPr>
              <a:t>Power analysis</a:t>
            </a:r>
            <a:endParaRPr lang="fr-FR" sz="4000" b="1" dirty="0">
              <a:solidFill>
                <a:srgbClr val="CC0099"/>
              </a:solidFill>
              <a:latin typeface="+mn-lt"/>
            </a:endParaRPr>
          </a:p>
        </p:txBody>
      </p:sp>
    </p:spTree>
    <p:extLst>
      <p:ext uri="{BB962C8B-B14F-4D97-AF65-F5344CB8AC3E}">
        <p14:creationId xmlns:p14="http://schemas.microsoft.com/office/powerpoint/2010/main" val="1606554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6737" y="118373"/>
            <a:ext cx="1931234" cy="646331"/>
          </a:xfrm>
          <a:prstGeom prst="rect">
            <a:avLst/>
          </a:prstGeom>
          <a:noFill/>
        </p:spPr>
        <p:txBody>
          <a:bodyPr wrap="none" rtlCol="0">
            <a:spAutoFit/>
          </a:bodyPr>
          <a:lstStyle/>
          <a:p>
            <a:r>
              <a:rPr lang="en-GB" sz="3600" b="1" dirty="0">
                <a:solidFill>
                  <a:srgbClr val="CC0099"/>
                </a:solidFill>
              </a:rPr>
              <a:t>G*Power</a:t>
            </a:r>
            <a:endParaRPr lang="fr-FR" sz="3600" b="1" dirty="0">
              <a:solidFill>
                <a:srgbClr val="CC0099"/>
              </a:solidFill>
            </a:endParaRPr>
          </a:p>
        </p:txBody>
      </p:sp>
      <p:sp>
        <p:nvSpPr>
          <p:cNvPr id="7" name="TextBox 6"/>
          <p:cNvSpPr txBox="1"/>
          <p:nvPr/>
        </p:nvSpPr>
        <p:spPr>
          <a:xfrm>
            <a:off x="229769" y="1464246"/>
            <a:ext cx="3817129" cy="3785652"/>
          </a:xfrm>
          <a:prstGeom prst="rect">
            <a:avLst/>
          </a:prstGeom>
          <a:noFill/>
        </p:spPr>
        <p:txBody>
          <a:bodyPr wrap="square" rtlCol="0">
            <a:spAutoFit/>
          </a:bodyPr>
          <a:lstStyle/>
          <a:p>
            <a:pPr algn="ctr"/>
            <a:r>
              <a:rPr lang="en-GB" sz="1600" b="1" dirty="0">
                <a:latin typeface="Calibri" panose="020F0502020204030204" pitchFamily="34" charset="0"/>
              </a:rPr>
              <a:t>Independent t-test</a:t>
            </a:r>
          </a:p>
          <a:p>
            <a:pPr algn="ctr"/>
            <a:endParaRPr lang="en-GB" sz="1400" b="1" dirty="0">
              <a:latin typeface="Calibri" panose="020F0502020204030204" pitchFamily="34" charset="0"/>
            </a:endParaRPr>
          </a:p>
          <a:p>
            <a:r>
              <a:rPr lang="en-GB" sz="1400" b="1" i="1" dirty="0">
                <a:latin typeface="Calibri" panose="020F0502020204030204" pitchFamily="34" charset="0"/>
              </a:rPr>
              <a:t>A priori </a:t>
            </a:r>
            <a:r>
              <a:rPr lang="en-GB" sz="1400" b="1" dirty="0">
                <a:latin typeface="Calibri" panose="020F0502020204030204" pitchFamily="34" charset="0"/>
              </a:rPr>
              <a:t>Power analysis</a:t>
            </a:r>
          </a:p>
          <a:p>
            <a:endParaRPr lang="en-GB" sz="1400" dirty="0">
              <a:latin typeface="Calibri" panose="020F0502020204030204" pitchFamily="34" charset="0"/>
            </a:endParaRPr>
          </a:p>
          <a:p>
            <a:pPr algn="just"/>
            <a:r>
              <a:rPr lang="en-GB" sz="1400" u="sng" dirty="0">
                <a:latin typeface="Calibri" panose="020F0502020204030204" pitchFamily="34" charset="0"/>
              </a:rPr>
              <a:t>Example case</a:t>
            </a:r>
            <a:r>
              <a:rPr lang="en-GB" sz="1400" dirty="0">
                <a:latin typeface="Calibri" panose="020F0502020204030204" pitchFamily="34" charset="0"/>
              </a:rPr>
              <a:t>:</a:t>
            </a:r>
          </a:p>
          <a:p>
            <a:pPr algn="just"/>
            <a:endParaRPr lang="en-GB" sz="1400" dirty="0">
              <a:latin typeface="Calibri" panose="020F0502020204030204" pitchFamily="34" charset="0"/>
            </a:endParaRPr>
          </a:p>
          <a:p>
            <a:pPr algn="just"/>
            <a:r>
              <a:rPr lang="en-GB" sz="1400" dirty="0">
                <a:latin typeface="Calibri" panose="020F0502020204030204" pitchFamily="34" charset="0"/>
              </a:rPr>
              <a:t>You don’t have data from a pilot study but you have found some information in the literature.</a:t>
            </a:r>
          </a:p>
          <a:p>
            <a:endParaRPr lang="en-GB" sz="1400" dirty="0">
              <a:latin typeface="Calibri" panose="020F0502020204030204" pitchFamily="34" charset="0"/>
            </a:endParaRPr>
          </a:p>
          <a:p>
            <a:pPr algn="just"/>
            <a:r>
              <a:rPr lang="en-GB" sz="1400" dirty="0">
                <a:latin typeface="Calibri" panose="020F0502020204030204" pitchFamily="34" charset="0"/>
              </a:rPr>
              <a:t>In a study run in similar conditions to the one you intend to run, male coyotes were found to measure:</a:t>
            </a:r>
          </a:p>
          <a:p>
            <a:r>
              <a:rPr lang="en-GB" sz="1400" u="sng" dirty="0">
                <a:latin typeface="Calibri" panose="020F0502020204030204" pitchFamily="34" charset="0"/>
              </a:rPr>
              <a:t>92cm+/- 7cm (SD</a:t>
            </a:r>
            <a:r>
              <a:rPr lang="en-GB" sz="1400" dirty="0">
                <a:latin typeface="Calibri" panose="020F0502020204030204" pitchFamily="34" charset="0"/>
              </a:rPr>
              <a:t>)</a:t>
            </a:r>
            <a:endParaRPr lang="fr-FR" sz="1400" dirty="0">
              <a:latin typeface="Calibri" panose="020F0502020204030204" pitchFamily="34" charset="0"/>
            </a:endParaRPr>
          </a:p>
          <a:p>
            <a:endParaRPr lang="en-GB" sz="1400" dirty="0">
              <a:latin typeface="Calibri" panose="020F0502020204030204" pitchFamily="34" charset="0"/>
            </a:endParaRPr>
          </a:p>
          <a:p>
            <a:pPr algn="just"/>
            <a:r>
              <a:rPr lang="en-GB" sz="1400" dirty="0">
                <a:latin typeface="Calibri" panose="020F0502020204030204" pitchFamily="34" charset="0"/>
              </a:rPr>
              <a:t>You expect a </a:t>
            </a:r>
            <a:r>
              <a:rPr lang="en-GB" sz="1400" u="sng" dirty="0">
                <a:latin typeface="Calibri" panose="020F0502020204030204" pitchFamily="34" charset="0"/>
              </a:rPr>
              <a:t>5% difference </a:t>
            </a:r>
            <a:r>
              <a:rPr lang="en-GB" sz="1400" dirty="0">
                <a:latin typeface="Calibri" panose="020F0502020204030204" pitchFamily="34" charset="0"/>
              </a:rPr>
              <a:t>between genders with a similar variability in the female sample.</a:t>
            </a:r>
          </a:p>
          <a:p>
            <a:endParaRPr lang="en-GB" sz="1400" dirty="0">
              <a:latin typeface="Calibri" panose="020F0502020204030204" pitchFamily="34" charset="0"/>
            </a:endParaRPr>
          </a:p>
        </p:txBody>
      </p:sp>
      <p:grpSp>
        <p:nvGrpSpPr>
          <p:cNvPr id="2" name="Group 1"/>
          <p:cNvGrpSpPr/>
          <p:nvPr/>
        </p:nvGrpSpPr>
        <p:grpSpPr>
          <a:xfrm>
            <a:off x="4367808" y="764704"/>
            <a:ext cx="6245852" cy="5184736"/>
            <a:chOff x="2843808" y="764704"/>
            <a:chExt cx="6245852" cy="5184736"/>
          </a:xfrm>
        </p:grpSpPr>
        <p:pic>
          <p:nvPicPr>
            <p:cNvPr id="289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764704"/>
              <a:ext cx="6192687" cy="518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8441589" y="4077072"/>
              <a:ext cx="648071"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689708" y="4221088"/>
              <a:ext cx="432048" cy="565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p:nvSpPr>
        <p:spPr>
          <a:xfrm>
            <a:off x="5015881" y="6459151"/>
            <a:ext cx="184731" cy="369332"/>
          </a:xfrm>
          <a:prstGeom prst="rect">
            <a:avLst/>
          </a:prstGeom>
          <a:noFill/>
        </p:spPr>
        <p:txBody>
          <a:bodyPr wrap="none" rtlCol="0">
            <a:spAutoFit/>
          </a:bodyPr>
          <a:lstStyle/>
          <a:p>
            <a:endParaRPr lang="en-GB" dirty="0"/>
          </a:p>
        </p:txBody>
      </p:sp>
      <p:sp>
        <p:nvSpPr>
          <p:cNvPr id="9" name="TextBox 8"/>
          <p:cNvSpPr txBox="1"/>
          <p:nvPr/>
        </p:nvSpPr>
        <p:spPr>
          <a:xfrm>
            <a:off x="229769" y="6120597"/>
            <a:ext cx="5923096" cy="523220"/>
          </a:xfrm>
          <a:prstGeom prst="rect">
            <a:avLst/>
          </a:prstGeom>
          <a:noFill/>
        </p:spPr>
        <p:txBody>
          <a:bodyPr wrap="none" rtlCol="0">
            <a:spAutoFit/>
          </a:bodyPr>
          <a:lstStyle/>
          <a:p>
            <a:r>
              <a:rPr lang="en-GB" sz="2800" b="1" dirty="0">
                <a:latin typeface="Calibri" panose="020F0502020204030204" pitchFamily="34" charset="0"/>
              </a:rPr>
              <a:t>You need a sample size of  </a:t>
            </a:r>
            <a:r>
              <a:rPr lang="en-GB" sz="2800" b="1" u="sng" dirty="0">
                <a:latin typeface="Calibri" panose="020F0502020204030204" pitchFamily="34" charset="0"/>
              </a:rPr>
              <a:t>n=76 (2*38)</a:t>
            </a:r>
          </a:p>
        </p:txBody>
      </p:sp>
    </p:spTree>
    <p:extLst>
      <p:ext uri="{BB962C8B-B14F-4D97-AF65-F5344CB8AC3E}">
        <p14:creationId xmlns:p14="http://schemas.microsoft.com/office/powerpoint/2010/main" val="227093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88140" y="1410885"/>
            <a:ext cx="5944115" cy="4944285"/>
          </a:xfrm>
          <a:prstGeom prst="rect">
            <a:avLst/>
          </a:prstGeom>
        </p:spPr>
      </p:pic>
      <p:sp>
        <p:nvSpPr>
          <p:cNvPr id="3" name="TextBox 2"/>
          <p:cNvSpPr txBox="1"/>
          <p:nvPr/>
        </p:nvSpPr>
        <p:spPr>
          <a:xfrm>
            <a:off x="4395343" y="175587"/>
            <a:ext cx="3401317" cy="707886"/>
          </a:xfrm>
          <a:prstGeom prst="rect">
            <a:avLst/>
          </a:prstGeom>
          <a:noFill/>
        </p:spPr>
        <p:txBody>
          <a:bodyPr wrap="none" rtlCol="0">
            <a:spAutoFit/>
          </a:bodyPr>
          <a:lstStyle/>
          <a:p>
            <a:pPr algn="ctr" fontAlgn="base">
              <a:spcBef>
                <a:spcPct val="0"/>
              </a:spcBef>
              <a:spcAft>
                <a:spcPct val="0"/>
              </a:spcAft>
              <a:defRPr/>
            </a:pPr>
            <a:r>
              <a:rPr lang="en-GB" sz="4000" b="1" dirty="0">
                <a:solidFill>
                  <a:srgbClr val="D60093"/>
                </a:solidFill>
              </a:rPr>
              <a:t>Power Analysis</a:t>
            </a:r>
          </a:p>
        </p:txBody>
      </p:sp>
      <p:sp>
        <p:nvSpPr>
          <p:cNvPr id="4" name="TextBox 3"/>
          <p:cNvSpPr txBox="1"/>
          <p:nvPr/>
        </p:nvSpPr>
        <p:spPr>
          <a:xfrm>
            <a:off x="2223370" y="2011088"/>
            <a:ext cx="56137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0</a:t>
            </a:r>
          </a:p>
        </p:txBody>
      </p:sp>
      <p:sp>
        <p:nvSpPr>
          <p:cNvPr id="5" name="TextBox 4"/>
          <p:cNvSpPr txBox="1"/>
          <p:nvPr/>
        </p:nvSpPr>
        <p:spPr>
          <a:xfrm>
            <a:off x="7427935" y="1989171"/>
            <a:ext cx="56137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1</a:t>
            </a:r>
          </a:p>
        </p:txBody>
      </p:sp>
      <p:cxnSp>
        <p:nvCxnSpPr>
          <p:cNvPr id="6" name="Straight Arrow Connector 5"/>
          <p:cNvCxnSpPr>
            <a:stCxn id="4" idx="3"/>
          </p:cNvCxnSpPr>
          <p:nvPr/>
        </p:nvCxnSpPr>
        <p:spPr>
          <a:xfrm>
            <a:off x="2784742" y="2349642"/>
            <a:ext cx="1302380" cy="163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flipH="1">
            <a:off x="6312025" y="2327725"/>
            <a:ext cx="1115911" cy="367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624606" y="4695377"/>
            <a:ext cx="446437" cy="5425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1" name="Oval 10"/>
          <p:cNvSpPr/>
          <p:nvPr/>
        </p:nvSpPr>
        <p:spPr>
          <a:xfrm>
            <a:off x="8264410" y="4558869"/>
            <a:ext cx="648072" cy="933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13" name="Straight Arrow Connector 12"/>
          <p:cNvCxnSpPr/>
          <p:nvPr/>
        </p:nvCxnSpPr>
        <p:spPr>
          <a:xfrm flipH="1" flipV="1">
            <a:off x="6960096" y="4365107"/>
            <a:ext cx="1326884" cy="447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831993" y="4525034"/>
            <a:ext cx="25326" cy="170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375396" y="4252916"/>
            <a:ext cx="602286" cy="305953"/>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20" name="Straight Connector 19"/>
          <p:cNvCxnSpPr/>
          <p:nvPr/>
        </p:nvCxnSpPr>
        <p:spPr>
          <a:xfrm flipV="1">
            <a:off x="5768717" y="2127569"/>
            <a:ext cx="0" cy="1232817"/>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820544" y="3360386"/>
            <a:ext cx="867432" cy="892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647203" y="4543612"/>
            <a:ext cx="432048" cy="38808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28" name="Straight Arrow Connector 27"/>
          <p:cNvCxnSpPr>
            <a:stCxn id="26" idx="0"/>
          </p:cNvCxnSpPr>
          <p:nvPr/>
        </p:nvCxnSpPr>
        <p:spPr>
          <a:xfrm flipV="1">
            <a:off x="4799856" y="3140968"/>
            <a:ext cx="360040" cy="1484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7"/>
          </p:cNvCxnSpPr>
          <p:nvPr/>
        </p:nvCxnSpPr>
        <p:spPr>
          <a:xfrm flipV="1">
            <a:off x="5015979" y="3140968"/>
            <a:ext cx="647973" cy="1459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015880" y="2852936"/>
            <a:ext cx="432048" cy="2586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4" name="Oval 33"/>
          <p:cNvSpPr/>
          <p:nvPr/>
        </p:nvSpPr>
        <p:spPr>
          <a:xfrm>
            <a:off x="5519937" y="2882314"/>
            <a:ext cx="300607" cy="2586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Tree>
    <p:extLst>
      <p:ext uri="{BB962C8B-B14F-4D97-AF65-F5344CB8AC3E}">
        <p14:creationId xmlns:p14="http://schemas.microsoft.com/office/powerpoint/2010/main" val="183578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0" grpId="0" animBg="1"/>
      <p:bldP spid="10" grpId="1" animBg="1"/>
      <p:bldP spid="11" grpId="0" animBg="1"/>
      <p:bldP spid="11" grpId="1" animBg="1"/>
      <p:bldP spid="17" grpId="0" animBg="1"/>
      <p:bldP spid="17" grpId="1" animBg="1"/>
      <p:bldP spid="26" grpId="0" animBg="1"/>
      <p:bldP spid="32" grpId="0" animBg="1"/>
      <p:bldP spid="3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056" y="838588"/>
            <a:ext cx="7088446" cy="523220"/>
          </a:xfrm>
          <a:prstGeom prst="rect">
            <a:avLst/>
          </a:prstGeom>
          <a:noFill/>
        </p:spPr>
        <p:txBody>
          <a:bodyPr wrap="square" rtlCol="0">
            <a:spAutoFit/>
          </a:bodyPr>
          <a:lstStyle/>
          <a:p>
            <a:pPr fontAlgn="base">
              <a:spcBef>
                <a:spcPct val="0"/>
              </a:spcBef>
              <a:spcAft>
                <a:spcPct val="0"/>
              </a:spcAft>
              <a:defRPr/>
            </a:pPr>
            <a:r>
              <a:rPr lang="en-GB" sz="2800" dirty="0">
                <a:solidFill>
                  <a:prstClr val="black"/>
                </a:solidFill>
                <a:latin typeface="Calibri" panose="020F0502020204030204" pitchFamily="34" charset="0"/>
              </a:rPr>
              <a:t>For a range of sample sizes:</a:t>
            </a:r>
          </a:p>
        </p:txBody>
      </p:sp>
      <p:sp>
        <p:nvSpPr>
          <p:cNvPr id="5" name="TextBox 4"/>
          <p:cNvSpPr txBox="1"/>
          <p:nvPr/>
        </p:nvSpPr>
        <p:spPr>
          <a:xfrm>
            <a:off x="4395342" y="175587"/>
            <a:ext cx="3401317" cy="707886"/>
          </a:xfrm>
          <a:prstGeom prst="rect">
            <a:avLst/>
          </a:prstGeom>
          <a:noFill/>
        </p:spPr>
        <p:txBody>
          <a:bodyPr wrap="none" rtlCol="0">
            <a:spAutoFit/>
          </a:bodyPr>
          <a:lstStyle/>
          <a:p>
            <a:pPr algn="ctr" fontAlgn="base">
              <a:spcBef>
                <a:spcPct val="0"/>
              </a:spcBef>
              <a:spcAft>
                <a:spcPct val="0"/>
              </a:spcAft>
              <a:defRPr/>
            </a:pPr>
            <a:r>
              <a:rPr lang="en-GB" sz="4000" b="1" dirty="0">
                <a:solidFill>
                  <a:srgbClr val="D60093"/>
                </a:solidFill>
              </a:rPr>
              <a:t>Power Analysis</a:t>
            </a:r>
          </a:p>
        </p:txBody>
      </p:sp>
      <p:pic>
        <p:nvPicPr>
          <p:cNvPr id="3" name="Picture 2"/>
          <p:cNvPicPr>
            <a:picLocks noChangeAspect="1"/>
          </p:cNvPicPr>
          <p:nvPr/>
        </p:nvPicPr>
        <p:blipFill>
          <a:blip r:embed="rId2"/>
          <a:stretch>
            <a:fillRect/>
          </a:stretch>
        </p:blipFill>
        <p:spPr>
          <a:xfrm>
            <a:off x="3188541" y="1532366"/>
            <a:ext cx="5814919" cy="5062063"/>
          </a:xfrm>
          <a:prstGeom prst="rect">
            <a:avLst/>
          </a:prstGeom>
        </p:spPr>
      </p:pic>
    </p:spTree>
    <p:extLst>
      <p:ext uri="{BB962C8B-B14F-4D97-AF65-F5344CB8AC3E}">
        <p14:creationId xmlns:p14="http://schemas.microsoft.com/office/powerpoint/2010/main" val="6669332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2"/>
              <p:cNvSpPr txBox="1">
                <a:spLocks noChangeArrowheads="1"/>
              </p:cNvSpPr>
              <p:nvPr/>
            </p:nvSpPr>
            <p:spPr>
              <a:xfrm>
                <a:off x="1690682" y="2816932"/>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mn-lt"/>
                  </a:rPr>
                  <a:t>Data exploration </a:t>
                </a:r>
                <a14:m>
                  <m:oMath xmlns:m="http://schemas.openxmlformats.org/officeDocument/2006/math">
                    <m:r>
                      <a:rPr lang="en-GB" sz="4800" b="1" i="1" kern="0" smtClean="0">
                        <a:latin typeface="Cambria Math" panose="02040503050406030204" pitchFamily="18" charset="0"/>
                        <a:ea typeface="Cambria Math" panose="02040503050406030204" pitchFamily="18" charset="0"/>
                      </a:rPr>
                      <m:t>≠</m:t>
                    </m:r>
                  </m:oMath>
                </a14:m>
                <a:r>
                  <a:rPr lang="en-GB" sz="4800" b="1" kern="0" dirty="0" smtClean="0">
                    <a:latin typeface="+mn-lt"/>
                  </a:rPr>
                  <a:t> plotting data</a:t>
                </a:r>
                <a:endParaRPr lang="en-GB" sz="4800" b="1" kern="0" dirty="0">
                  <a:latin typeface="+mn-lt"/>
                </a:endParaRPr>
              </a:p>
            </p:txBody>
          </p:sp>
        </mc:Choice>
        <mc:Fallback xmlns="">
          <p:sp>
            <p:nvSpPr>
              <p:cNvPr id="2" name="Rectangle 2"/>
              <p:cNvSpPr txBox="1">
                <a:spLocks noRot="1" noChangeAspect="1" noMove="1" noResize="1" noEditPoints="1" noAdjustHandles="1" noChangeArrowheads="1" noChangeShapeType="1" noTextEdit="1"/>
              </p:cNvSpPr>
              <p:nvPr/>
            </p:nvSpPr>
            <p:spPr>
              <a:xfrm>
                <a:off x="1690682" y="2816932"/>
                <a:ext cx="8810636" cy="1224136"/>
              </a:xfrm>
              <a:prstGeom prst="rect">
                <a:avLst/>
              </a:prstGeom>
              <a:blipFill>
                <a:blip r:embed="rId2"/>
                <a:stretch>
                  <a:fillRect l="-1037" t="-10945" r="-1037"/>
                </a:stretch>
              </a:blipFill>
            </p:spPr>
            <p:txBody>
              <a:bodyPr/>
              <a:lstStyle/>
              <a:p>
                <a:r>
                  <a:rPr lang="en-GB">
                    <a:noFill/>
                  </a:rPr>
                  <a:t> </a:t>
                </a:r>
              </a:p>
            </p:txBody>
          </p:sp>
        </mc:Fallback>
      </mc:AlternateContent>
      <p:pic>
        <p:nvPicPr>
          <p:cNvPr id="3" name="Picture 2"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17446117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34529" y="505092"/>
            <a:ext cx="6480720" cy="83482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4000" b="1" u="sng" kern="0" dirty="0">
                <a:solidFill>
                  <a:srgbClr val="C00000"/>
                </a:solidFill>
                <a:latin typeface="+mn-lt"/>
              </a:rPr>
              <a:t>Exercise </a:t>
            </a:r>
            <a:r>
              <a:rPr lang="en-GB" sz="4000" b="1" u="sng" kern="0" dirty="0" smtClean="0">
                <a:solidFill>
                  <a:srgbClr val="C00000"/>
                </a:solidFill>
                <a:latin typeface="+mn-lt"/>
              </a:rPr>
              <a:t>4</a:t>
            </a:r>
            <a:r>
              <a:rPr lang="en-GB" sz="4000" b="1" kern="0" dirty="0" smtClean="0">
                <a:solidFill>
                  <a:srgbClr val="C00000"/>
                </a:solidFill>
                <a:latin typeface="+mn-lt"/>
              </a:rPr>
              <a:t>: </a:t>
            </a:r>
            <a:r>
              <a:rPr lang="en-GB" sz="4000" b="1" kern="0" dirty="0" smtClean="0">
                <a:solidFill>
                  <a:srgbClr val="CC0099"/>
                </a:solidFill>
                <a:latin typeface="+mn-lt"/>
              </a:rPr>
              <a:t>Data exploration</a:t>
            </a:r>
            <a:endParaRPr lang="en-GB" sz="4000" b="1" kern="0" dirty="0">
              <a:latin typeface="+mn-lt"/>
            </a:endParaRPr>
          </a:p>
        </p:txBody>
      </p:sp>
      <p:sp>
        <p:nvSpPr>
          <p:cNvPr id="3" name="TextBox 2"/>
          <p:cNvSpPr txBox="1"/>
          <p:nvPr/>
        </p:nvSpPr>
        <p:spPr>
          <a:xfrm>
            <a:off x="335360" y="3513606"/>
            <a:ext cx="11521280" cy="2585323"/>
          </a:xfrm>
          <a:prstGeom prst="rect">
            <a:avLst/>
          </a:prstGeom>
          <a:noFill/>
        </p:spPr>
        <p:txBody>
          <a:bodyPr wrap="square" rtlCol="0">
            <a:spAutoFit/>
          </a:bodyPr>
          <a:lstStyle/>
          <a:p>
            <a:pPr marL="342900" indent="-342900">
              <a:buFont typeface="Arial" panose="020B0604020202020204" pitchFamily="34" charset="0"/>
              <a:buChar char="•"/>
            </a:pPr>
            <a:r>
              <a:rPr lang="en-GB" sz="2800" dirty="0">
                <a:latin typeface="+mn-lt"/>
              </a:rPr>
              <a:t>The file contains individual body length of male and female coyotes.</a:t>
            </a:r>
            <a:endParaRPr lang="en-GB" sz="2800" b="1" dirty="0">
              <a:latin typeface="+mn-lt"/>
            </a:endParaRPr>
          </a:p>
          <a:p>
            <a:pPr marL="342900" indent="-342900">
              <a:buFont typeface="Arial" panose="020B0604020202020204" pitchFamily="34" charset="0"/>
              <a:buChar char="•"/>
            </a:pPr>
            <a:endParaRPr lang="en-GB" sz="1000" b="1" dirty="0">
              <a:latin typeface="+mn-lt"/>
            </a:endParaRPr>
          </a:p>
          <a:p>
            <a:pPr eaLnBrk="1" hangingPunct="1"/>
            <a:r>
              <a:rPr lang="en-GB" sz="2800" u="sng" dirty="0">
                <a:latin typeface="+mn-lt"/>
              </a:rPr>
              <a:t>Question</a:t>
            </a:r>
            <a:r>
              <a:rPr lang="en-GB" sz="2800" dirty="0">
                <a:latin typeface="+mn-lt"/>
              </a:rPr>
              <a:t>: do male and female coyotes differ in size</a:t>
            </a:r>
            <a:r>
              <a:rPr lang="en-GB" sz="2800" dirty="0" smtClean="0">
                <a:latin typeface="+mn-lt"/>
              </a:rPr>
              <a:t>?</a:t>
            </a:r>
          </a:p>
          <a:p>
            <a:pPr eaLnBrk="1" hangingPunct="1"/>
            <a:endParaRPr lang="en-GB" sz="2800" dirty="0">
              <a:latin typeface="+mn-lt"/>
            </a:endParaRPr>
          </a:p>
          <a:p>
            <a:pPr marL="800100" lvl="1" indent="-342900">
              <a:buFont typeface="Arial" panose="020B0604020202020204" pitchFamily="34" charset="0"/>
              <a:buChar char="•"/>
            </a:pPr>
            <a:endParaRPr lang="en-GB" sz="1200" dirty="0">
              <a:latin typeface="+mn-lt"/>
            </a:endParaRPr>
          </a:p>
          <a:p>
            <a:pPr marL="800100" lvl="1" indent="-342900">
              <a:buFont typeface="Arial" panose="020B0604020202020204" pitchFamily="34" charset="0"/>
              <a:buChar char="•"/>
            </a:pPr>
            <a:r>
              <a:rPr lang="en-GB" sz="2800" kern="0" dirty="0" smtClean="0">
                <a:latin typeface="+mn-lt"/>
              </a:rPr>
              <a:t>Plot </a:t>
            </a:r>
            <a:r>
              <a:rPr lang="en-GB" sz="2800" kern="0" dirty="0">
                <a:latin typeface="+mn-lt"/>
              </a:rPr>
              <a:t>the data as </a:t>
            </a:r>
            <a:r>
              <a:rPr lang="en-GB" sz="2800" kern="0" dirty="0" err="1" smtClean="0"/>
              <a:t>stripchart</a:t>
            </a:r>
            <a:r>
              <a:rPr lang="en-GB" sz="2800" kern="0" dirty="0" smtClean="0"/>
              <a:t>, </a:t>
            </a:r>
            <a:r>
              <a:rPr lang="en-GB" sz="2800" kern="0" dirty="0" smtClean="0">
                <a:latin typeface="+mn-lt"/>
              </a:rPr>
              <a:t>boxplot</a:t>
            </a:r>
            <a:r>
              <a:rPr lang="en-GB" sz="2800" kern="0" dirty="0"/>
              <a:t> </a:t>
            </a:r>
            <a:r>
              <a:rPr lang="en-GB" sz="2800" kern="0" dirty="0" smtClean="0"/>
              <a:t>and</a:t>
            </a:r>
            <a:r>
              <a:rPr lang="en-GB" sz="2800" kern="0" dirty="0" smtClean="0">
                <a:latin typeface="+mn-lt"/>
              </a:rPr>
              <a:t> </a:t>
            </a:r>
            <a:r>
              <a:rPr lang="en-GB" sz="2800" kern="0" dirty="0" err="1" smtClean="0">
                <a:latin typeface="+mn-lt"/>
              </a:rPr>
              <a:t>violinplot</a:t>
            </a:r>
            <a:endParaRPr lang="en-GB" sz="2800" kern="0" dirty="0">
              <a:latin typeface="+mn-lt"/>
            </a:endParaRPr>
          </a:p>
          <a:p>
            <a:pPr marL="800100" lvl="1" indent="-342900">
              <a:buFont typeface="Arial" panose="020B0604020202020204" pitchFamily="34" charset="0"/>
              <a:buChar char="•"/>
            </a:pPr>
            <a:endParaRPr lang="en-GB" sz="2800" kern="0" dirty="0">
              <a:latin typeface="+mn-lt"/>
            </a:endParaRPr>
          </a:p>
        </p:txBody>
      </p:sp>
      <p:pic>
        <p:nvPicPr>
          <p:cNvPr id="5" name="Picture 4"/>
          <p:cNvPicPr>
            <a:picLocks noChangeAspect="1"/>
          </p:cNvPicPr>
          <p:nvPr/>
        </p:nvPicPr>
        <p:blipFill>
          <a:blip r:embed="rId2"/>
          <a:stretch>
            <a:fillRect/>
          </a:stretch>
        </p:blipFill>
        <p:spPr>
          <a:xfrm>
            <a:off x="7937369" y="161756"/>
            <a:ext cx="4008342" cy="3129847"/>
          </a:xfrm>
          <a:prstGeom prst="rect">
            <a:avLst/>
          </a:prstGeom>
        </p:spPr>
      </p:pic>
    </p:spTree>
    <p:extLst>
      <p:ext uri="{BB962C8B-B14F-4D97-AF65-F5344CB8AC3E}">
        <p14:creationId xmlns:p14="http://schemas.microsoft.com/office/powerpoint/2010/main" val="220924405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1222" y="197666"/>
            <a:ext cx="8136135" cy="6483349"/>
            <a:chOff x="756323" y="426623"/>
            <a:chExt cx="7119109" cy="5754256"/>
          </a:xfrm>
        </p:grpSpPr>
        <p:graphicFrame>
          <p:nvGraphicFramePr>
            <p:cNvPr id="3" name="Object 2"/>
            <p:cNvGraphicFramePr>
              <a:graphicFrameLocks noChangeAspect="1"/>
            </p:cNvGraphicFramePr>
            <p:nvPr>
              <p:extLst/>
            </p:nvPr>
          </p:nvGraphicFramePr>
          <p:xfrm>
            <a:off x="756323" y="426623"/>
            <a:ext cx="4679745" cy="5754256"/>
          </p:xfrm>
          <a:graphic>
            <a:graphicData uri="http://schemas.openxmlformats.org/presentationml/2006/ole">
              <mc:AlternateContent xmlns:mc="http://schemas.openxmlformats.org/markup-compatibility/2006">
                <mc:Choice xmlns:v="urn:schemas-microsoft-com:vml" Requires="v">
                  <p:oleObj spid="_x0000_s10244" name="Prism 7" r:id="rId3" imgW="4966992" imgH="5752380" progId="Prism7.Document">
                    <p:embed/>
                  </p:oleObj>
                </mc:Choice>
                <mc:Fallback>
                  <p:oleObj name="Prism 7" r:id="rId3" imgW="4966992" imgH="5752380" progId="Prism7.Document">
                    <p:embed/>
                    <p:pic>
                      <p:nvPicPr>
                        <p:cNvPr id="3" name="Object 2"/>
                        <p:cNvPicPr>
                          <a:picLocks noChangeAspect="1" noChangeArrowheads="1"/>
                        </p:cNvPicPr>
                        <p:nvPr/>
                      </p:nvPicPr>
                      <p:blipFill>
                        <a:blip r:embed="rId4"/>
                        <a:srcRect/>
                        <a:stretch>
                          <a:fillRect/>
                        </a:stretch>
                      </p:blipFill>
                      <p:spPr bwMode="auto">
                        <a:xfrm>
                          <a:off x="756323" y="426623"/>
                          <a:ext cx="4679745" cy="575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644008" y="4242574"/>
              <a:ext cx="1996893" cy="338554"/>
            </a:xfrm>
            <a:prstGeom prst="rect">
              <a:avLst/>
            </a:prstGeom>
            <a:noFill/>
          </p:spPr>
          <p:txBody>
            <a:bodyPr wrap="none" rtlCol="0">
              <a:spAutoFit/>
            </a:bodyPr>
            <a:lstStyle/>
            <a:p>
              <a:r>
                <a:rPr lang="en-GB" sz="1600" dirty="0" err="1" smtClean="0"/>
                <a:t>Cutoff</a:t>
              </a:r>
              <a:r>
                <a:rPr lang="en-GB" sz="1600" dirty="0" smtClean="0"/>
                <a:t> = Q1 – 1.5*IQR</a:t>
              </a:r>
              <a:endParaRPr lang="en-GB" sz="1600" dirty="0"/>
            </a:p>
          </p:txBody>
        </p:sp>
        <p:sp>
          <p:nvSpPr>
            <p:cNvPr id="5" name="TextBox 4"/>
            <p:cNvSpPr txBox="1"/>
            <p:nvPr/>
          </p:nvSpPr>
          <p:spPr>
            <a:xfrm>
              <a:off x="2908251" y="3462570"/>
              <a:ext cx="745717" cy="307777"/>
            </a:xfrm>
            <a:prstGeom prst="rect">
              <a:avLst/>
            </a:prstGeom>
            <a:noFill/>
          </p:spPr>
          <p:txBody>
            <a:bodyPr wrap="none" rtlCol="0">
              <a:spAutoFit/>
            </a:bodyPr>
            <a:lstStyle/>
            <a:p>
              <a:r>
                <a:rPr lang="en-GB" sz="1400" dirty="0" smtClean="0"/>
                <a:t>Median</a:t>
              </a:r>
              <a:endParaRPr lang="en-GB" sz="1400" dirty="0"/>
            </a:p>
          </p:txBody>
        </p:sp>
        <p:sp>
          <p:nvSpPr>
            <p:cNvPr id="6" name="TextBox 5"/>
            <p:cNvSpPr txBox="1"/>
            <p:nvPr/>
          </p:nvSpPr>
          <p:spPr>
            <a:xfrm>
              <a:off x="4499993" y="1196752"/>
              <a:ext cx="1152127" cy="307777"/>
            </a:xfrm>
            <a:prstGeom prst="rect">
              <a:avLst/>
            </a:prstGeom>
            <a:noFill/>
          </p:spPr>
          <p:txBody>
            <a:bodyPr wrap="square" rtlCol="0">
              <a:spAutoFit/>
            </a:bodyPr>
            <a:lstStyle/>
            <a:p>
              <a:r>
                <a:rPr lang="en-GB" sz="1400" dirty="0" smtClean="0"/>
                <a:t>Maximum</a:t>
              </a:r>
              <a:endParaRPr lang="en-GB" sz="1400" dirty="0"/>
            </a:p>
          </p:txBody>
        </p:sp>
        <p:sp>
          <p:nvSpPr>
            <p:cNvPr id="7" name="TextBox 6"/>
            <p:cNvSpPr txBox="1"/>
            <p:nvPr/>
          </p:nvSpPr>
          <p:spPr>
            <a:xfrm>
              <a:off x="2110821" y="4224834"/>
              <a:ext cx="1594860" cy="523220"/>
            </a:xfrm>
            <a:prstGeom prst="rect">
              <a:avLst/>
            </a:prstGeom>
            <a:noFill/>
          </p:spPr>
          <p:txBody>
            <a:bodyPr wrap="none" rtlCol="0">
              <a:spAutoFit/>
            </a:bodyPr>
            <a:lstStyle/>
            <a:p>
              <a:r>
                <a:rPr lang="en-GB" sz="1400" dirty="0" smtClean="0"/>
                <a:t>Smallest data value</a:t>
              </a:r>
            </a:p>
            <a:p>
              <a:r>
                <a:rPr lang="en-GB" sz="1400" dirty="0" smtClean="0"/>
                <a:t> &gt; lower </a:t>
              </a:r>
              <a:r>
                <a:rPr lang="en-GB" sz="1400" dirty="0" err="1" smtClean="0"/>
                <a:t>cutoff</a:t>
              </a:r>
              <a:endParaRPr lang="en-GB" sz="1400" dirty="0"/>
            </a:p>
          </p:txBody>
        </p:sp>
        <p:sp>
          <p:nvSpPr>
            <p:cNvPr id="8" name="TextBox 7"/>
            <p:cNvSpPr txBox="1"/>
            <p:nvPr/>
          </p:nvSpPr>
          <p:spPr>
            <a:xfrm>
              <a:off x="4932040" y="2822956"/>
              <a:ext cx="2007794" cy="307777"/>
            </a:xfrm>
            <a:prstGeom prst="rect">
              <a:avLst/>
            </a:prstGeom>
            <a:noFill/>
          </p:spPr>
          <p:txBody>
            <a:bodyPr wrap="none" rtlCol="0">
              <a:spAutoFit/>
            </a:bodyPr>
            <a:lstStyle/>
            <a:p>
              <a:r>
                <a:rPr lang="en-GB" sz="1400" dirty="0" err="1" smtClean="0"/>
                <a:t>Interquartile</a:t>
              </a:r>
              <a:r>
                <a:rPr lang="en-GB" sz="1400" dirty="0" smtClean="0"/>
                <a:t> Range (IQR)</a:t>
              </a:r>
              <a:endParaRPr lang="en-GB" sz="1400" dirty="0"/>
            </a:p>
          </p:txBody>
        </p:sp>
        <p:sp>
          <p:nvSpPr>
            <p:cNvPr id="9" name="TextBox 8"/>
            <p:cNvSpPr txBox="1"/>
            <p:nvPr/>
          </p:nvSpPr>
          <p:spPr>
            <a:xfrm>
              <a:off x="5142183" y="3429000"/>
              <a:ext cx="2733249" cy="307777"/>
            </a:xfrm>
            <a:prstGeom prst="rect">
              <a:avLst/>
            </a:prstGeom>
            <a:noFill/>
          </p:spPr>
          <p:txBody>
            <a:bodyPr wrap="none" rtlCol="0">
              <a:spAutoFit/>
            </a:bodyPr>
            <a:lstStyle/>
            <a:p>
              <a:r>
                <a:rPr lang="en-GB" sz="1400" dirty="0" smtClean="0"/>
                <a:t>Lower Quartile (Q1) 25</a:t>
              </a:r>
              <a:r>
                <a:rPr lang="en-GB" sz="1400" baseline="30000" dirty="0" smtClean="0"/>
                <a:t>th</a:t>
              </a:r>
              <a:r>
                <a:rPr lang="en-GB" sz="1400" dirty="0" smtClean="0"/>
                <a:t> percentile</a:t>
              </a:r>
              <a:endParaRPr lang="en-GB" sz="1400" dirty="0"/>
            </a:p>
          </p:txBody>
        </p:sp>
        <p:sp>
          <p:nvSpPr>
            <p:cNvPr id="10" name="TextBox 9"/>
            <p:cNvSpPr txBox="1"/>
            <p:nvPr/>
          </p:nvSpPr>
          <p:spPr>
            <a:xfrm>
              <a:off x="4912762" y="4818638"/>
              <a:ext cx="694421" cy="307777"/>
            </a:xfrm>
            <a:prstGeom prst="rect">
              <a:avLst/>
            </a:prstGeom>
            <a:noFill/>
          </p:spPr>
          <p:txBody>
            <a:bodyPr wrap="none" rtlCol="0">
              <a:spAutoFit/>
            </a:bodyPr>
            <a:lstStyle/>
            <a:p>
              <a:r>
                <a:rPr lang="en-GB" sz="1400" dirty="0" smtClean="0"/>
                <a:t>Outlier</a:t>
              </a:r>
              <a:endParaRPr lang="en-GB" sz="1400" dirty="0"/>
            </a:p>
          </p:txBody>
        </p:sp>
        <p:cxnSp>
          <p:nvCxnSpPr>
            <p:cNvPr id="11" name="Straight Connector 10"/>
            <p:cNvCxnSpPr/>
            <p:nvPr/>
          </p:nvCxnSpPr>
          <p:spPr>
            <a:xfrm>
              <a:off x="4686036" y="2636912"/>
              <a:ext cx="36004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88536" y="3337449"/>
              <a:ext cx="36004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4644008" y="2989457"/>
              <a:ext cx="57606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383869" y="3032957"/>
              <a:ext cx="576063"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70456" y="2260049"/>
              <a:ext cx="2741969" cy="307777"/>
            </a:xfrm>
            <a:prstGeom prst="rect">
              <a:avLst/>
            </a:prstGeom>
            <a:noFill/>
          </p:spPr>
          <p:txBody>
            <a:bodyPr wrap="none" rtlCol="0">
              <a:spAutoFit/>
            </a:bodyPr>
            <a:lstStyle/>
            <a:p>
              <a:r>
                <a:rPr lang="en-GB" sz="1400" dirty="0" smtClean="0"/>
                <a:t>Upper Quartile (Q3) 75</a:t>
              </a:r>
              <a:r>
                <a:rPr lang="en-GB" sz="1400" baseline="30000" dirty="0" smtClean="0"/>
                <a:t>th</a:t>
              </a:r>
              <a:r>
                <a:rPr lang="en-GB" sz="1400" dirty="0" smtClean="0"/>
                <a:t> percentile</a:t>
              </a:r>
              <a:endParaRPr lang="en-GB" sz="1400" dirty="0"/>
            </a:p>
          </p:txBody>
        </p:sp>
        <p:cxnSp>
          <p:nvCxnSpPr>
            <p:cNvPr id="16" name="Straight Arrow Connector 15"/>
            <p:cNvCxnSpPr/>
            <p:nvPr/>
          </p:nvCxnSpPr>
          <p:spPr>
            <a:xfrm rot="10800000">
              <a:off x="4139952" y="4509122"/>
              <a:ext cx="792088" cy="4320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247966" y="1448780"/>
              <a:ext cx="360039" cy="2880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644008" y="2405897"/>
              <a:ext cx="432048" cy="1440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4712961" y="3374156"/>
              <a:ext cx="435103" cy="2258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63888" y="4429617"/>
              <a:ext cx="1080120"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4671" y="3917683"/>
              <a:ext cx="648072"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0089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Boxplot vs PDF.png">
            <a:hlinkClick r:id="rId2"/>
          </p:cNvPr>
          <p:cNvPicPr/>
          <p:nvPr/>
        </p:nvPicPr>
        <p:blipFill>
          <a:blip r:embed="rId3" cstate="print"/>
          <a:srcRect/>
          <a:stretch>
            <a:fillRect/>
          </a:stretch>
        </p:blipFill>
        <p:spPr bwMode="auto">
          <a:xfrm>
            <a:off x="2783632" y="188640"/>
            <a:ext cx="6480720" cy="6480720"/>
          </a:xfrm>
          <a:prstGeom prst="rect">
            <a:avLst/>
          </a:prstGeom>
          <a:noFill/>
          <a:ln w="9525">
            <a:noFill/>
            <a:miter lim="800000"/>
            <a:headEnd/>
            <a:tailEnd/>
          </a:ln>
        </p:spPr>
      </p:pic>
    </p:spTree>
    <p:extLst>
      <p:ext uri="{BB962C8B-B14F-4D97-AF65-F5344CB8AC3E}">
        <p14:creationId xmlns:p14="http://schemas.microsoft.com/office/powerpoint/2010/main" val="309631052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352" y="95725"/>
            <a:ext cx="7790979" cy="707886"/>
          </a:xfrm>
          <a:prstGeom prst="rect">
            <a:avLst/>
          </a:prstGeom>
          <a:noFill/>
        </p:spPr>
        <p:txBody>
          <a:bodyPr wrap="none" rtlCol="0">
            <a:spAutoFit/>
          </a:bodyPr>
          <a:lstStyle/>
          <a:p>
            <a:r>
              <a:rPr lang="en-GB" sz="4000" b="1" u="sng" kern="0" dirty="0">
                <a:solidFill>
                  <a:srgbClr val="C00000"/>
                </a:solidFill>
                <a:latin typeface="+mn-lt"/>
              </a:rPr>
              <a:t>Exercise 4</a:t>
            </a:r>
            <a:r>
              <a:rPr lang="en-GB" sz="4000" b="1" kern="0" dirty="0">
                <a:solidFill>
                  <a:srgbClr val="C00000"/>
                </a:solidFill>
                <a:latin typeface="+mn-lt"/>
              </a:rPr>
              <a:t>: </a:t>
            </a:r>
            <a:r>
              <a:rPr lang="en-GB" sz="4000" b="1" dirty="0">
                <a:solidFill>
                  <a:srgbClr val="CC0099"/>
                </a:solidFill>
                <a:latin typeface="+mn-lt"/>
              </a:rPr>
              <a:t>Exploring data - </a:t>
            </a:r>
            <a:r>
              <a:rPr lang="en-GB" sz="4000" b="1" i="1" dirty="0" smtClean="0">
                <a:solidFill>
                  <a:schemeClr val="tx2"/>
                </a:solidFill>
                <a:latin typeface="+mn-lt"/>
              </a:rPr>
              <a:t>Answers</a:t>
            </a:r>
            <a:endParaRPr lang="en-GB" sz="4000" b="1" i="1" dirty="0">
              <a:solidFill>
                <a:schemeClr val="tx2"/>
              </a:solidFill>
              <a:latin typeface="+mn-lt"/>
            </a:endParaRPr>
          </a:p>
        </p:txBody>
      </p:sp>
      <p:graphicFrame>
        <p:nvGraphicFramePr>
          <p:cNvPr id="2" name="Object 1"/>
          <p:cNvGraphicFramePr>
            <a:graphicFrameLocks noChangeAspect="1"/>
          </p:cNvGraphicFramePr>
          <p:nvPr>
            <p:extLst/>
          </p:nvPr>
        </p:nvGraphicFramePr>
        <p:xfrm>
          <a:off x="47146" y="1176950"/>
          <a:ext cx="12105367" cy="4526734"/>
        </p:xfrm>
        <a:graphic>
          <a:graphicData uri="http://schemas.openxmlformats.org/presentationml/2006/ole">
            <mc:AlternateContent xmlns:mc="http://schemas.openxmlformats.org/markup-compatibility/2006">
              <mc:Choice xmlns:v="urn:schemas-microsoft-com:vml" Requires="v">
                <p:oleObj spid="_x0000_s11268" name="Prism 8" r:id="rId3" imgW="10150785" imgH="3794943" progId="Prism8.Document">
                  <p:embed/>
                </p:oleObj>
              </mc:Choice>
              <mc:Fallback>
                <p:oleObj name="Prism 8" r:id="rId3" imgW="10150785" imgH="3794943" progId="Prism8.Document">
                  <p:embed/>
                  <p:pic>
                    <p:nvPicPr>
                      <p:cNvPr id="2" name="Object 1"/>
                      <p:cNvPicPr/>
                      <p:nvPr/>
                    </p:nvPicPr>
                    <p:blipFill>
                      <a:blip r:embed="rId4"/>
                      <a:stretch>
                        <a:fillRect/>
                      </a:stretch>
                    </p:blipFill>
                    <p:spPr>
                      <a:xfrm>
                        <a:off x="47146" y="1176950"/>
                        <a:ext cx="12105367" cy="4526734"/>
                      </a:xfrm>
                      <a:prstGeom prst="rect">
                        <a:avLst/>
                      </a:prstGeom>
                    </p:spPr>
                  </p:pic>
                </p:oleObj>
              </mc:Fallback>
            </mc:AlternateContent>
          </a:graphicData>
        </a:graphic>
      </p:graphicFrame>
    </p:spTree>
    <p:extLst>
      <p:ext uri="{BB962C8B-B14F-4D97-AF65-F5344CB8AC3E}">
        <p14:creationId xmlns:p14="http://schemas.microsoft.com/office/powerpoint/2010/main" val="30550875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45875" y="152813"/>
            <a:ext cx="6900250" cy="55290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smtClean="0">
                <a:solidFill>
                  <a:srgbClr val="D60093"/>
                </a:solidFill>
                <a:latin typeface="+mn-lt"/>
              </a:rPr>
              <a:t>Assumptions for parametric tests</a:t>
            </a:r>
          </a:p>
        </p:txBody>
      </p:sp>
      <p:sp>
        <p:nvSpPr>
          <p:cNvPr id="3"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7" name="TextBox 6"/>
          <p:cNvSpPr txBox="1"/>
          <p:nvPr/>
        </p:nvSpPr>
        <p:spPr>
          <a:xfrm>
            <a:off x="4857854" y="3607132"/>
            <a:ext cx="1630575" cy="523220"/>
          </a:xfrm>
          <a:prstGeom prst="rect">
            <a:avLst/>
          </a:prstGeom>
          <a:solidFill>
            <a:srgbClr val="FFFFFF"/>
          </a:solidFill>
        </p:spPr>
        <p:txBody>
          <a:bodyPr wrap="none" rtlCol="0">
            <a:spAutoFit/>
          </a:bodyPr>
          <a:lstStyle/>
          <a:p>
            <a:r>
              <a:rPr lang="en-GB" sz="2000" b="1" dirty="0" smtClean="0"/>
              <a:t>Normality </a:t>
            </a:r>
            <a:r>
              <a:rPr lang="en-GB" sz="2800" b="1" dirty="0" smtClean="0">
                <a:sym typeface="Wingdings"/>
              </a:rPr>
              <a:t></a:t>
            </a:r>
            <a:endParaRPr lang="en-GB" sz="2800" b="1" dirty="0"/>
          </a:p>
        </p:txBody>
      </p:sp>
      <p:pic>
        <p:nvPicPr>
          <p:cNvPr id="11" name="Picture 10"/>
          <p:cNvPicPr>
            <a:picLocks noChangeAspect="1"/>
          </p:cNvPicPr>
          <p:nvPr/>
        </p:nvPicPr>
        <p:blipFill>
          <a:blip r:embed="rId2"/>
          <a:stretch>
            <a:fillRect/>
          </a:stretch>
        </p:blipFill>
        <p:spPr>
          <a:xfrm>
            <a:off x="1313527" y="959667"/>
            <a:ext cx="3544327" cy="5827661"/>
          </a:xfrm>
          <a:prstGeom prst="rect">
            <a:avLst/>
          </a:prstGeom>
        </p:spPr>
      </p:pic>
      <p:pic>
        <p:nvPicPr>
          <p:cNvPr id="4" name="Picture 3"/>
          <p:cNvPicPr>
            <a:picLocks noChangeAspect="1"/>
          </p:cNvPicPr>
          <p:nvPr/>
        </p:nvPicPr>
        <p:blipFill>
          <a:blip r:embed="rId3"/>
          <a:stretch>
            <a:fillRect/>
          </a:stretch>
        </p:blipFill>
        <p:spPr>
          <a:xfrm>
            <a:off x="7226114" y="881147"/>
            <a:ext cx="3910280" cy="5703586"/>
          </a:xfrm>
          <a:prstGeom prst="rect">
            <a:avLst/>
          </a:prstGeom>
        </p:spPr>
      </p:pic>
    </p:spTree>
    <p:extLst>
      <p:ext uri="{BB962C8B-B14F-4D97-AF65-F5344CB8AC3E}">
        <p14:creationId xmlns:p14="http://schemas.microsoft.com/office/powerpoint/2010/main" val="2631760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7939" y="1610839"/>
            <a:ext cx="4713868" cy="895351"/>
            <a:chOff x="5414772" y="1195442"/>
            <a:chExt cx="3020928" cy="720000"/>
          </a:xfrm>
          <a:solidFill>
            <a:schemeClr val="accent1">
              <a:lumMod val="40000"/>
              <a:lumOff val="6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695028" y="1230590"/>
              <a:ext cx="2546028"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Incomplete </a:t>
              </a:r>
              <a:r>
                <a:rPr lang="en-US" sz="2000" b="1" dirty="0" err="1">
                  <a:solidFill>
                    <a:srgbClr val="C00000"/>
                  </a:solidFill>
                </a:rPr>
                <a:t>Randomised</a:t>
              </a:r>
              <a:r>
                <a:rPr lang="en-US" sz="2000" b="1" dirty="0">
                  <a:solidFill>
                    <a:srgbClr val="C00000"/>
                  </a:solidFill>
                </a:rPr>
                <a:t> block</a:t>
              </a:r>
            </a:p>
          </p:txBody>
        </p:sp>
      </p:grpSp>
      <p:sp>
        <p:nvSpPr>
          <p:cNvPr id="32" name="Right Arrow 31"/>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35" name="Group 34"/>
          <p:cNvGrpSpPr/>
          <p:nvPr/>
        </p:nvGrpSpPr>
        <p:grpSpPr>
          <a:xfrm>
            <a:off x="1918282" y="389426"/>
            <a:ext cx="3958389" cy="899839"/>
            <a:chOff x="5414772" y="1195442"/>
            <a:chExt cx="3020928" cy="720000"/>
          </a:xfrm>
          <a:solidFill>
            <a:srgbClr val="4496C1"/>
          </a:solidFill>
        </p:grpSpPr>
        <p:sp>
          <p:nvSpPr>
            <p:cNvPr id="36" name="Rounded Rectangle 3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7"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8" name="Group 37"/>
          <p:cNvGrpSpPr/>
          <p:nvPr/>
        </p:nvGrpSpPr>
        <p:grpSpPr>
          <a:xfrm>
            <a:off x="6669342" y="425098"/>
            <a:ext cx="3081333" cy="838439"/>
            <a:chOff x="5414772" y="1195442"/>
            <a:chExt cx="3020928" cy="720000"/>
          </a:xfrm>
          <a:solidFill>
            <a:srgbClr val="9DC3E6"/>
          </a:solidFill>
        </p:grpSpPr>
        <p:sp>
          <p:nvSpPr>
            <p:cNvPr id="39" name="Rounded Rectangle 38"/>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0"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
        <p:nvSpPr>
          <p:cNvPr id="24" name="TextBox 23"/>
          <p:cNvSpPr txBox="1"/>
          <p:nvPr/>
        </p:nvSpPr>
        <p:spPr>
          <a:xfrm>
            <a:off x="60905" y="2730546"/>
            <a:ext cx="7263823" cy="2862322"/>
          </a:xfrm>
          <a:prstGeom prst="rect">
            <a:avLst/>
          </a:prstGeom>
          <a:noFill/>
        </p:spPr>
        <p:txBody>
          <a:bodyPr wrap="square" rtlCol="0">
            <a:spAutoFit/>
          </a:bodyPr>
          <a:lstStyle/>
          <a:p>
            <a:pPr marL="285737" indent="-285737">
              <a:buFont typeface="Arial" panose="020B0604020202020204" pitchFamily="34" charset="0"/>
              <a:buChar char="•"/>
            </a:pPr>
            <a:r>
              <a:rPr lang="en-GB" sz="2000" b="1" u="sng" dirty="0"/>
              <a:t>RNA-</a:t>
            </a:r>
            <a:r>
              <a:rPr lang="en-GB" sz="2000" b="1" u="sng" dirty="0" err="1"/>
              <a:t>Seq</a:t>
            </a:r>
            <a:r>
              <a:rPr lang="en-GB" sz="2000" b="1" u="sng" dirty="0"/>
              <a:t> experiments</a:t>
            </a:r>
            <a:r>
              <a:rPr lang="en-GB" sz="2000" dirty="0"/>
              <a:t>:</a:t>
            </a:r>
          </a:p>
          <a:p>
            <a:pPr marL="285737" indent="-285737">
              <a:buFont typeface="Arial" panose="020B0604020202020204" pitchFamily="34" charset="0"/>
              <a:buChar char="•"/>
            </a:pPr>
            <a:endParaRPr lang="en-GB" sz="1000" dirty="0"/>
          </a:p>
          <a:p>
            <a:pPr marL="742913" lvl="1" indent="-285737">
              <a:buFont typeface="Arial" panose="020B0604020202020204" pitchFamily="34" charset="0"/>
              <a:buChar char="•"/>
            </a:pPr>
            <a:r>
              <a:rPr lang="en-GB" sz="2000" b="1" dirty="0"/>
              <a:t>Incomplete block design:</a:t>
            </a:r>
          </a:p>
          <a:p>
            <a:pPr marL="1200091" lvl="2" indent="-285737">
              <a:buFont typeface="Arial" panose="020B0604020202020204" pitchFamily="34" charset="0"/>
              <a:buChar char="•"/>
            </a:pPr>
            <a:r>
              <a:rPr lang="en-GB" sz="2000" dirty="0"/>
              <a:t>All treatments/samples are not present in each block</a:t>
            </a:r>
          </a:p>
          <a:p>
            <a:pPr marL="1200091" lvl="2" indent="-285737">
              <a:buFont typeface="Arial" panose="020B0604020202020204" pitchFamily="34" charset="0"/>
              <a:buChar char="•"/>
            </a:pPr>
            <a:endParaRPr lang="en-GB" sz="1000" b="1" dirty="0"/>
          </a:p>
          <a:p>
            <a:pPr marL="742913" lvl="1" indent="-285737">
              <a:buFont typeface="Arial" panose="020B0604020202020204" pitchFamily="34" charset="0"/>
              <a:buChar char="•"/>
            </a:pPr>
            <a:r>
              <a:rPr lang="en-US" sz="2000" b="1" dirty="0"/>
              <a:t>Balanced</a:t>
            </a:r>
            <a:r>
              <a:rPr lang="en-US" sz="2000" dirty="0"/>
              <a:t> </a:t>
            </a:r>
            <a:r>
              <a:rPr lang="en-US" sz="2000" b="1" dirty="0"/>
              <a:t>Incomplete Block Design</a:t>
            </a:r>
            <a:r>
              <a:rPr lang="en-US" sz="2000" dirty="0"/>
              <a:t> (BIBD): </a:t>
            </a:r>
          </a:p>
          <a:p>
            <a:pPr marL="1200091" lvl="2" indent="-285737">
              <a:buFont typeface="Arial" panose="020B0604020202020204" pitchFamily="34" charset="0"/>
              <a:buChar char="•"/>
            </a:pPr>
            <a:r>
              <a:rPr lang="en-US" sz="2000" dirty="0"/>
              <a:t>where all pairs of treatments/samples occur together </a:t>
            </a:r>
          </a:p>
          <a:p>
            <a:pPr lvl="2"/>
            <a:r>
              <a:rPr lang="en-US" sz="2000" dirty="0"/>
              <a:t>within a </a:t>
            </a:r>
            <a:r>
              <a:rPr lang="en-US" sz="2000" b="1" dirty="0"/>
              <a:t>block</a:t>
            </a:r>
            <a:r>
              <a:rPr lang="en-US" sz="2000" dirty="0"/>
              <a:t> </a:t>
            </a:r>
            <a:r>
              <a:rPr lang="en-US" sz="2000" u="sng" dirty="0"/>
              <a:t>an equal number of times </a:t>
            </a:r>
            <a:endParaRPr lang="en-GB" sz="2000" b="1" u="sng" dirty="0"/>
          </a:p>
          <a:p>
            <a:pPr marL="1200091" lvl="2" indent="-285737">
              <a:buFont typeface="Arial" panose="020B0604020202020204" pitchFamily="34" charset="0"/>
              <a:buChar char="•"/>
            </a:pPr>
            <a:endParaRPr lang="en-GB" sz="2000" dirty="0"/>
          </a:p>
          <a:p>
            <a:r>
              <a:rPr lang="en-US" sz="2000" dirty="0"/>
              <a:t> </a:t>
            </a:r>
            <a:endParaRPr lang="en-GB" sz="2000" dirty="0"/>
          </a:p>
        </p:txBody>
      </p:sp>
      <p:pic>
        <p:nvPicPr>
          <p:cNvPr id="5" name="Picture 4"/>
          <p:cNvPicPr>
            <a:picLocks noChangeAspect="1"/>
          </p:cNvPicPr>
          <p:nvPr/>
        </p:nvPicPr>
        <p:blipFill>
          <a:blip r:embed="rId3"/>
          <a:stretch>
            <a:fillRect/>
          </a:stretch>
        </p:blipFill>
        <p:spPr>
          <a:xfrm>
            <a:off x="2282514" y="4975694"/>
            <a:ext cx="1946591" cy="1871943"/>
          </a:xfrm>
          <a:prstGeom prst="rect">
            <a:avLst/>
          </a:prstGeom>
        </p:spPr>
      </p:pic>
      <p:grpSp>
        <p:nvGrpSpPr>
          <p:cNvPr id="15" name="Group 14"/>
          <p:cNvGrpSpPr/>
          <p:nvPr/>
        </p:nvGrpSpPr>
        <p:grpSpPr>
          <a:xfrm>
            <a:off x="7326477" y="1866790"/>
            <a:ext cx="4211121" cy="3210039"/>
            <a:chOff x="7555071" y="2771661"/>
            <a:chExt cx="4211121" cy="3210039"/>
          </a:xfrm>
        </p:grpSpPr>
        <p:pic>
          <p:nvPicPr>
            <p:cNvPr id="9" name="Picture 8"/>
            <p:cNvPicPr>
              <a:picLocks noChangeAspect="1"/>
            </p:cNvPicPr>
            <p:nvPr/>
          </p:nvPicPr>
          <p:blipFill>
            <a:blip r:embed="rId4"/>
            <a:stretch>
              <a:fillRect/>
            </a:stretch>
          </p:blipFill>
          <p:spPr>
            <a:xfrm>
              <a:off x="7555071" y="4390244"/>
              <a:ext cx="4211121" cy="1591456"/>
            </a:xfrm>
            <a:prstGeom prst="rect">
              <a:avLst/>
            </a:prstGeom>
          </p:spPr>
        </p:pic>
        <p:pic>
          <p:nvPicPr>
            <p:cNvPr id="13" name="Picture 12"/>
            <p:cNvPicPr>
              <a:picLocks noChangeAspect="1"/>
            </p:cNvPicPr>
            <p:nvPr/>
          </p:nvPicPr>
          <p:blipFill>
            <a:blip r:embed="rId5"/>
            <a:stretch>
              <a:fillRect/>
            </a:stretch>
          </p:blipFill>
          <p:spPr>
            <a:xfrm>
              <a:off x="7717531" y="3285407"/>
              <a:ext cx="3886200" cy="346769"/>
            </a:xfrm>
            <a:prstGeom prst="rect">
              <a:avLst/>
            </a:prstGeom>
          </p:spPr>
        </p:pic>
        <p:sp>
          <p:nvSpPr>
            <p:cNvPr id="14" name="TextBox 13"/>
            <p:cNvSpPr txBox="1"/>
            <p:nvPr/>
          </p:nvSpPr>
          <p:spPr>
            <a:xfrm>
              <a:off x="8851756" y="2771661"/>
              <a:ext cx="1617751" cy="461665"/>
            </a:xfrm>
            <a:prstGeom prst="rect">
              <a:avLst/>
            </a:prstGeom>
            <a:noFill/>
          </p:spPr>
          <p:txBody>
            <a:bodyPr wrap="none" rtlCol="0">
              <a:spAutoFit/>
            </a:bodyPr>
            <a:lstStyle/>
            <a:p>
              <a:pPr algn="ctr"/>
              <a:r>
                <a:rPr lang="en-GB" sz="2400" dirty="0"/>
                <a:t>Six samples</a:t>
              </a:r>
            </a:p>
          </p:txBody>
        </p:sp>
        <p:sp>
          <p:nvSpPr>
            <p:cNvPr id="30" name="TextBox 29"/>
            <p:cNvSpPr txBox="1"/>
            <p:nvPr/>
          </p:nvSpPr>
          <p:spPr>
            <a:xfrm>
              <a:off x="8165574" y="3876498"/>
              <a:ext cx="2990113" cy="461665"/>
            </a:xfrm>
            <a:prstGeom prst="rect">
              <a:avLst/>
            </a:prstGeom>
            <a:noFill/>
          </p:spPr>
          <p:txBody>
            <a:bodyPr wrap="none" rtlCol="0">
              <a:spAutoFit/>
            </a:bodyPr>
            <a:lstStyle/>
            <a:p>
              <a:pPr algn="ctr"/>
              <a:r>
                <a:rPr lang="en-GB" sz="2400" dirty="0"/>
                <a:t>Five samples per lanes</a:t>
              </a:r>
            </a:p>
          </p:txBody>
        </p:sp>
      </p:grpSp>
      <p:sp>
        <p:nvSpPr>
          <p:cNvPr id="16" name="Rectangle 15"/>
          <p:cNvSpPr/>
          <p:nvPr/>
        </p:nvSpPr>
        <p:spPr>
          <a:xfrm>
            <a:off x="7324730" y="3895728"/>
            <a:ext cx="2847975" cy="466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91403" y="4286253"/>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372352" y="4706316"/>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8839203" y="4314828"/>
            <a:ext cx="628651" cy="457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10858501" y="4520577"/>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10858501" y="4095752"/>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0220328" y="4511053"/>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10220328" y="4086228"/>
            <a:ext cx="628651" cy="295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898922" y="5311501"/>
            <a:ext cx="4888261" cy="1015663"/>
          </a:xfrm>
          <a:prstGeom prst="rect">
            <a:avLst/>
          </a:prstGeom>
          <a:noFill/>
        </p:spPr>
        <p:txBody>
          <a:bodyPr wrap="none" rtlCol="0">
            <a:spAutoFit/>
          </a:bodyPr>
          <a:lstStyle/>
          <a:p>
            <a:pPr marL="342882" indent="-342882">
              <a:buFont typeface="Arial" panose="020B0604020202020204" pitchFamily="34" charset="0"/>
              <a:buChar char="•"/>
            </a:pPr>
            <a:r>
              <a:rPr lang="en-GB" sz="2000" dirty="0"/>
              <a:t>Statistical analysis: </a:t>
            </a:r>
          </a:p>
          <a:p>
            <a:pPr marL="800060" lvl="1" indent="-342882">
              <a:buFont typeface="Arial" panose="020B0604020202020204" pitchFamily="34" charset="0"/>
              <a:buChar char="•"/>
            </a:pPr>
            <a:r>
              <a:rPr lang="en-GB" sz="2000" dirty="0"/>
              <a:t>account for missing values</a:t>
            </a:r>
          </a:p>
          <a:p>
            <a:pPr marL="800060" lvl="1" indent="-342882">
              <a:buFont typeface="Arial" panose="020B0604020202020204" pitchFamily="34" charset="0"/>
              <a:buChar char="•"/>
            </a:pPr>
            <a:r>
              <a:rPr lang="en-GB" sz="2000" dirty="0"/>
              <a:t>e.g.: a model fits blocks then samples</a:t>
            </a:r>
          </a:p>
        </p:txBody>
      </p:sp>
    </p:spTree>
    <p:extLst>
      <p:ext uri="{BB962C8B-B14F-4D97-AF65-F5344CB8AC3E}">
        <p14:creationId xmlns:p14="http://schemas.microsoft.com/office/powerpoint/2010/main" val="33663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34" grpId="0" animBg="1"/>
      <p:bldP spid="41" grpId="0" animBg="1"/>
      <p:bldP spid="42" grpId="0" animBg="1"/>
      <p:bldP spid="43" grpId="0" animBg="1"/>
      <p:bldP spid="44" grpId="0" animBg="1"/>
      <p:bldP spid="45" grpId="0" animBg="1"/>
      <p:bldP spid="1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701377" y="1429790"/>
          <a:ext cx="6789247" cy="5176698"/>
        </p:xfrm>
        <a:graphic>
          <a:graphicData uri="http://schemas.openxmlformats.org/presentationml/2006/ole">
            <mc:AlternateContent xmlns:mc="http://schemas.openxmlformats.org/markup-compatibility/2006">
              <mc:Choice xmlns:v="urn:schemas-microsoft-com:vml" Requires="v">
                <p:oleObj spid="_x0000_s12292" name="Prism 8" r:id="rId3" imgW="3910714" imgH="2982075" progId="Prism8.Document">
                  <p:embed/>
                </p:oleObj>
              </mc:Choice>
              <mc:Fallback>
                <p:oleObj name="Prism 8" r:id="rId3" imgW="3910714" imgH="2982075" progId="Prism8.Document">
                  <p:embed/>
                  <p:pic>
                    <p:nvPicPr>
                      <p:cNvPr id="4" name="Object 3"/>
                      <p:cNvPicPr/>
                      <p:nvPr/>
                    </p:nvPicPr>
                    <p:blipFill>
                      <a:blip r:embed="rId4"/>
                      <a:stretch>
                        <a:fillRect/>
                      </a:stretch>
                    </p:blipFill>
                    <p:spPr>
                      <a:xfrm>
                        <a:off x="2701377" y="1429790"/>
                        <a:ext cx="6789247" cy="5176698"/>
                      </a:xfrm>
                      <a:prstGeom prst="rect">
                        <a:avLst/>
                      </a:prstGeom>
                    </p:spPr>
                  </p:pic>
                </p:oleObj>
              </mc:Fallback>
            </mc:AlternateContent>
          </a:graphicData>
        </a:graphic>
      </p:graphicFrame>
      <p:sp>
        <p:nvSpPr>
          <p:cNvPr id="13" name="Rectangle 2"/>
          <p:cNvSpPr txBox="1">
            <a:spLocks noChangeArrowheads="1"/>
          </p:cNvSpPr>
          <p:nvPr/>
        </p:nvSpPr>
        <p:spPr>
          <a:xfrm>
            <a:off x="1541577" y="218356"/>
            <a:ext cx="9108847" cy="77809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b="1" kern="0" dirty="0" smtClean="0">
                <a:solidFill>
                  <a:schemeClr val="accent5">
                    <a:lumMod val="50000"/>
                  </a:schemeClr>
                </a:solidFill>
                <a:latin typeface="+mn-lt"/>
              </a:rPr>
              <a:t>Normality assumption</a:t>
            </a:r>
            <a:endParaRPr lang="en-GB" b="1" kern="0" dirty="0">
              <a:solidFill>
                <a:schemeClr val="accent5">
                  <a:lumMod val="50000"/>
                </a:schemeClr>
              </a:solidFill>
              <a:latin typeface="+mn-lt"/>
            </a:endParaRPr>
          </a:p>
        </p:txBody>
      </p:sp>
      <p:cxnSp>
        <p:nvCxnSpPr>
          <p:cNvPr id="17" name="Straight Arrow Connector 16"/>
          <p:cNvCxnSpPr/>
          <p:nvPr/>
        </p:nvCxnSpPr>
        <p:spPr>
          <a:xfrm flipV="1">
            <a:off x="4505325" y="5067300"/>
            <a:ext cx="0" cy="266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38925" y="2162175"/>
            <a:ext cx="0" cy="3238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70552" y="6348501"/>
            <a:ext cx="1461619" cy="400110"/>
          </a:xfrm>
          <a:prstGeom prst="rect">
            <a:avLst/>
          </a:prstGeom>
          <a:noFill/>
        </p:spPr>
        <p:txBody>
          <a:bodyPr wrap="none" rtlCol="0">
            <a:spAutoFit/>
          </a:bodyPr>
          <a:lstStyle/>
          <a:p>
            <a:r>
              <a:rPr lang="en-GB" sz="2000" b="1" dirty="0" smtClean="0">
                <a:solidFill>
                  <a:schemeClr val="accent1">
                    <a:lumMod val="75000"/>
                  </a:schemeClr>
                </a:solidFill>
              </a:rPr>
              <a:t>Our coyotes</a:t>
            </a:r>
            <a:endParaRPr lang="en-GB" sz="2000" b="1" dirty="0">
              <a:solidFill>
                <a:schemeClr val="accent1">
                  <a:lumMod val="75000"/>
                </a:schemeClr>
              </a:solidFill>
            </a:endParaRPr>
          </a:p>
        </p:txBody>
      </p:sp>
      <p:sp>
        <p:nvSpPr>
          <p:cNvPr id="23" name="TextBox 22"/>
          <p:cNvSpPr txBox="1"/>
          <p:nvPr/>
        </p:nvSpPr>
        <p:spPr>
          <a:xfrm rot="16200000">
            <a:off x="1836852" y="3710076"/>
            <a:ext cx="1542217" cy="400110"/>
          </a:xfrm>
          <a:prstGeom prst="rect">
            <a:avLst/>
          </a:prstGeom>
          <a:noFill/>
        </p:spPr>
        <p:txBody>
          <a:bodyPr wrap="none" rtlCol="0">
            <a:spAutoFit/>
          </a:bodyPr>
          <a:lstStyle/>
          <a:p>
            <a:r>
              <a:rPr lang="en-GB" sz="2000" b="1" dirty="0">
                <a:solidFill>
                  <a:schemeClr val="accent1">
                    <a:lumMod val="75000"/>
                  </a:schemeClr>
                </a:solidFill>
              </a:rPr>
              <a:t>F</a:t>
            </a:r>
            <a:r>
              <a:rPr lang="en-GB" sz="2000" b="1" dirty="0" smtClean="0">
                <a:solidFill>
                  <a:schemeClr val="accent1">
                    <a:lumMod val="75000"/>
                  </a:schemeClr>
                </a:solidFill>
              </a:rPr>
              <a:t>ake coyotes</a:t>
            </a:r>
            <a:endParaRPr lang="en-GB" sz="2000" b="1" dirty="0">
              <a:solidFill>
                <a:schemeClr val="accent1">
                  <a:lumMod val="75000"/>
                </a:schemeClr>
              </a:solidFill>
            </a:endParaRPr>
          </a:p>
        </p:txBody>
      </p:sp>
      <p:sp>
        <p:nvSpPr>
          <p:cNvPr id="24" name="TextBox 23"/>
          <p:cNvSpPr txBox="1"/>
          <p:nvPr/>
        </p:nvSpPr>
        <p:spPr>
          <a:xfrm>
            <a:off x="143758" y="1096441"/>
            <a:ext cx="2940036" cy="1477328"/>
          </a:xfrm>
          <a:prstGeom prst="rect">
            <a:avLst/>
          </a:prstGeom>
          <a:noFill/>
        </p:spPr>
        <p:txBody>
          <a:bodyPr wrap="none" rtlCol="0">
            <a:spAutoFit/>
          </a:bodyPr>
          <a:lstStyle/>
          <a:p>
            <a:pPr algn="ctr"/>
            <a:r>
              <a:rPr lang="en-GB" b="1" dirty="0" smtClean="0">
                <a:solidFill>
                  <a:schemeClr val="accent1">
                    <a:lumMod val="75000"/>
                  </a:schemeClr>
                </a:solidFill>
              </a:rPr>
              <a:t>Same mean</a:t>
            </a:r>
          </a:p>
          <a:p>
            <a:pPr algn="ctr"/>
            <a:r>
              <a:rPr lang="en-GB" b="1" dirty="0" smtClean="0">
                <a:solidFill>
                  <a:schemeClr val="accent1">
                    <a:lumMod val="75000"/>
                  </a:schemeClr>
                </a:solidFill>
              </a:rPr>
              <a:t>Same SD</a:t>
            </a:r>
          </a:p>
          <a:p>
            <a:pPr algn="ctr"/>
            <a:r>
              <a:rPr lang="en-GB" b="1" dirty="0" smtClean="0">
                <a:solidFill>
                  <a:schemeClr val="accent1">
                    <a:lumMod val="75000"/>
                  </a:schemeClr>
                </a:solidFill>
              </a:rPr>
              <a:t>Same sample size</a:t>
            </a:r>
          </a:p>
          <a:p>
            <a:pPr algn="ctr"/>
            <a:r>
              <a:rPr lang="en-GB" b="1" dirty="0" smtClean="0">
                <a:solidFill>
                  <a:schemeClr val="accent1">
                    <a:lumMod val="75000"/>
                  </a:schemeClr>
                </a:solidFill>
              </a:rPr>
              <a:t>BUT </a:t>
            </a:r>
          </a:p>
          <a:p>
            <a:pPr algn="ctr"/>
            <a:r>
              <a:rPr lang="en-GB" b="1" dirty="0" smtClean="0">
                <a:solidFill>
                  <a:schemeClr val="accent1">
                    <a:lumMod val="75000"/>
                  </a:schemeClr>
                </a:solidFill>
              </a:rPr>
              <a:t>perfectly normal distribution</a:t>
            </a:r>
            <a:endParaRPr lang="en-GB" b="1" dirty="0">
              <a:solidFill>
                <a:schemeClr val="accent1">
                  <a:lumMod val="75000"/>
                </a:schemeClr>
              </a:solidFill>
            </a:endParaRPr>
          </a:p>
        </p:txBody>
      </p:sp>
      <p:sp>
        <p:nvSpPr>
          <p:cNvPr id="26" name="Rounded Rectangle 25"/>
          <p:cNvSpPr/>
          <p:nvPr/>
        </p:nvSpPr>
        <p:spPr>
          <a:xfrm>
            <a:off x="104775" y="1076325"/>
            <a:ext cx="3038475" cy="15240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16200000">
            <a:off x="2291183" y="3648194"/>
            <a:ext cx="1542217" cy="54292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p:nvPr/>
        </p:nvCxnSpPr>
        <p:spPr>
          <a:xfrm flipH="1" flipV="1">
            <a:off x="2701377" y="2609850"/>
            <a:ext cx="382417" cy="5386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10350" y="1569019"/>
            <a:ext cx="4046044" cy="523220"/>
          </a:xfrm>
          <a:prstGeom prst="rect">
            <a:avLst/>
          </a:prstGeom>
          <a:noFill/>
        </p:spPr>
        <p:txBody>
          <a:bodyPr wrap="none" rtlCol="0">
            <a:spAutoFit/>
          </a:bodyPr>
          <a:lstStyle/>
          <a:p>
            <a:r>
              <a:rPr lang="en-GB" sz="2800" b="1" dirty="0" smtClean="0">
                <a:solidFill>
                  <a:srgbClr val="0070C0"/>
                </a:solidFill>
              </a:rPr>
              <a:t>= </a:t>
            </a:r>
            <a:r>
              <a:rPr lang="en-GB" sz="2800" b="1" dirty="0" smtClean="0">
                <a:solidFill>
                  <a:schemeClr val="accent5">
                    <a:lumMod val="50000"/>
                  </a:schemeClr>
                </a:solidFill>
              </a:rPr>
              <a:t>Q</a:t>
            </a:r>
            <a:r>
              <a:rPr lang="en-GB" sz="2800" b="1" dirty="0" smtClean="0">
                <a:solidFill>
                  <a:srgbClr val="0070C0"/>
                </a:solidFill>
              </a:rPr>
              <a:t>uantile – </a:t>
            </a:r>
            <a:r>
              <a:rPr lang="en-GB" sz="2800" b="1" dirty="0" smtClean="0">
                <a:solidFill>
                  <a:schemeClr val="accent5">
                    <a:lumMod val="50000"/>
                  </a:schemeClr>
                </a:solidFill>
              </a:rPr>
              <a:t>Q</a:t>
            </a:r>
            <a:r>
              <a:rPr lang="en-GB" sz="2800" b="1" dirty="0" smtClean="0">
                <a:solidFill>
                  <a:srgbClr val="0070C0"/>
                </a:solidFill>
              </a:rPr>
              <a:t>uantile plot</a:t>
            </a:r>
            <a:endParaRPr lang="en-GB" sz="2800" b="1" dirty="0">
              <a:solidFill>
                <a:srgbClr val="0070C0"/>
              </a:solidFill>
            </a:endParaRPr>
          </a:p>
        </p:txBody>
      </p:sp>
      <p:sp>
        <p:nvSpPr>
          <p:cNvPr id="2" name="Oval 1"/>
          <p:cNvSpPr/>
          <p:nvPr/>
        </p:nvSpPr>
        <p:spPr>
          <a:xfrm rot="2529352">
            <a:off x="3832172" y="4689550"/>
            <a:ext cx="407323" cy="6527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30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animBg="1"/>
      <p:bldP spid="28" grpId="0" animBg="1"/>
      <p:bldP spid="31" grpId="0"/>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96320" y="152813"/>
            <a:ext cx="6199361" cy="55290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smtClean="0">
                <a:solidFill>
                  <a:srgbClr val="D60093"/>
                </a:solidFill>
                <a:latin typeface="+mn-lt"/>
              </a:rPr>
              <a:t>Independent </a:t>
            </a:r>
            <a:r>
              <a:rPr lang="en-GB" sz="4000" b="1" i="1" dirty="0" smtClean="0">
                <a:solidFill>
                  <a:srgbClr val="D60093"/>
                </a:solidFill>
                <a:latin typeface="+mn-lt"/>
              </a:rPr>
              <a:t>t</a:t>
            </a:r>
            <a:r>
              <a:rPr lang="en-GB" sz="4000" b="1" dirty="0" smtClean="0">
                <a:solidFill>
                  <a:srgbClr val="D60093"/>
                </a:solidFill>
                <a:latin typeface="+mn-lt"/>
              </a:rPr>
              <a:t>-test: results</a:t>
            </a:r>
          </a:p>
        </p:txBody>
      </p:sp>
      <p:pic>
        <p:nvPicPr>
          <p:cNvPr id="3" name="Picture 2"/>
          <p:cNvPicPr>
            <a:picLocks noChangeAspect="1"/>
          </p:cNvPicPr>
          <p:nvPr/>
        </p:nvPicPr>
        <p:blipFill>
          <a:blip r:embed="rId2"/>
          <a:stretch>
            <a:fillRect/>
          </a:stretch>
        </p:blipFill>
        <p:spPr>
          <a:xfrm>
            <a:off x="1154317" y="1032095"/>
            <a:ext cx="3515009" cy="5534449"/>
          </a:xfrm>
          <a:prstGeom prst="rect">
            <a:avLst/>
          </a:prstGeom>
        </p:spPr>
      </p:pic>
      <p:sp>
        <p:nvSpPr>
          <p:cNvPr id="4" name="TextBox 3"/>
          <p:cNvSpPr txBox="1"/>
          <p:nvPr/>
        </p:nvSpPr>
        <p:spPr>
          <a:xfrm>
            <a:off x="4952246" y="1943303"/>
            <a:ext cx="6129195" cy="830997"/>
          </a:xfrm>
          <a:prstGeom prst="rect">
            <a:avLst/>
          </a:prstGeom>
          <a:noFill/>
        </p:spPr>
        <p:txBody>
          <a:bodyPr wrap="square" rtlCol="0">
            <a:spAutoFit/>
          </a:bodyPr>
          <a:lstStyle/>
          <a:p>
            <a:pPr algn="just"/>
            <a:r>
              <a:rPr lang="en-GB" sz="2400" b="1" dirty="0">
                <a:latin typeface="Calibri" panose="020F0502020204030204" pitchFamily="34" charset="0"/>
              </a:rPr>
              <a:t>Males tend to be longer than females </a:t>
            </a:r>
          </a:p>
          <a:p>
            <a:pPr algn="just"/>
            <a:r>
              <a:rPr lang="en-GB" sz="2400" b="1" dirty="0">
                <a:latin typeface="Calibri" panose="020F0502020204030204" pitchFamily="34" charset="0"/>
              </a:rPr>
              <a:t>but not significantly so (p=0.1045</a:t>
            </a:r>
            <a:r>
              <a:rPr lang="en-GB" sz="2400" b="1" dirty="0" smtClean="0">
                <a:latin typeface="Calibri" panose="020F0502020204030204" pitchFamily="34" charset="0"/>
              </a:rPr>
              <a:t>)</a:t>
            </a:r>
            <a:endParaRPr lang="en-GB" sz="2400" b="1" dirty="0">
              <a:latin typeface="Calibri" panose="020F0502020204030204" pitchFamily="34" charset="0"/>
            </a:endParaRPr>
          </a:p>
        </p:txBody>
      </p:sp>
      <p:sp>
        <p:nvSpPr>
          <p:cNvPr id="5" name="Oval 4"/>
          <p:cNvSpPr/>
          <p:nvPr/>
        </p:nvSpPr>
        <p:spPr>
          <a:xfrm>
            <a:off x="3367889" y="2643612"/>
            <a:ext cx="579422" cy="26137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952246" y="4224832"/>
            <a:ext cx="3706656" cy="830997"/>
          </a:xfrm>
          <a:prstGeom prst="rect">
            <a:avLst/>
          </a:prstGeom>
          <a:noFill/>
        </p:spPr>
        <p:txBody>
          <a:bodyPr wrap="none" rtlCol="0">
            <a:spAutoFit/>
          </a:bodyPr>
          <a:lstStyle/>
          <a:p>
            <a:r>
              <a:rPr lang="en-GB" sz="2400" b="1" dirty="0">
                <a:latin typeface="Calibri" panose="020F0502020204030204" pitchFamily="34" charset="0"/>
              </a:rPr>
              <a:t>Homogeneity in variance </a:t>
            </a:r>
            <a:r>
              <a:rPr lang="en-GB" sz="2400" b="1" dirty="0">
                <a:latin typeface="Bookman Old Style" pitchFamily="18" charset="0"/>
                <a:sym typeface="Wingdings"/>
              </a:rPr>
              <a:t></a:t>
            </a:r>
            <a:endParaRPr lang="en-GB" sz="2400" b="1" dirty="0">
              <a:latin typeface="Bookman Old Style" pitchFamily="18" charset="0"/>
            </a:endParaRPr>
          </a:p>
          <a:p>
            <a:endParaRPr lang="en-GB" sz="2400" dirty="0"/>
          </a:p>
        </p:txBody>
      </p:sp>
      <p:sp>
        <p:nvSpPr>
          <p:cNvPr id="8" name="TextBox 7"/>
          <p:cNvSpPr txBox="1"/>
          <p:nvPr/>
        </p:nvSpPr>
        <p:spPr>
          <a:xfrm>
            <a:off x="5169529" y="6064065"/>
            <a:ext cx="6799425" cy="584775"/>
          </a:xfrm>
          <a:prstGeom prst="rect">
            <a:avLst/>
          </a:prstGeom>
          <a:noFill/>
        </p:spPr>
        <p:txBody>
          <a:bodyPr wrap="none" rtlCol="0">
            <a:spAutoFit/>
          </a:bodyPr>
          <a:lstStyle/>
          <a:p>
            <a:r>
              <a:rPr lang="en-GB" sz="3200" b="1" dirty="0" smtClean="0">
                <a:solidFill>
                  <a:srgbClr val="C00000"/>
                </a:solidFill>
                <a:latin typeface="Calibri" panose="020F0502020204030204" pitchFamily="34" charset="0"/>
              </a:rPr>
              <a:t>What about the power of the analysis?</a:t>
            </a:r>
          </a:p>
        </p:txBody>
      </p:sp>
    </p:spTree>
    <p:extLst>
      <p:ext uri="{BB962C8B-B14F-4D97-AF65-F5344CB8AC3E}">
        <p14:creationId xmlns:p14="http://schemas.microsoft.com/office/powerpoint/2010/main" val="412313782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04559" y="679010"/>
            <a:ext cx="3431937" cy="5405594"/>
          </a:xfrm>
          <a:prstGeom prst="rect">
            <a:avLst/>
          </a:prstGeom>
        </p:spPr>
      </p:pic>
      <p:pic>
        <p:nvPicPr>
          <p:cNvPr id="3" name="Picture 2"/>
          <p:cNvPicPr/>
          <p:nvPr/>
        </p:nvPicPr>
        <p:blipFill>
          <a:blip r:embed="rId3" cstate="print"/>
          <a:srcRect/>
          <a:stretch>
            <a:fillRect/>
          </a:stretch>
        </p:blipFill>
        <p:spPr bwMode="auto">
          <a:xfrm>
            <a:off x="1919536" y="1844824"/>
            <a:ext cx="5256584" cy="3816424"/>
          </a:xfrm>
          <a:prstGeom prst="rect">
            <a:avLst/>
          </a:prstGeom>
          <a:noFill/>
          <a:ln w="9525">
            <a:noFill/>
            <a:miter lim="800000"/>
            <a:headEnd/>
            <a:tailEnd/>
          </a:ln>
        </p:spPr>
      </p:pic>
      <p:sp>
        <p:nvSpPr>
          <p:cNvPr id="5" name="TextBox 4"/>
          <p:cNvSpPr txBox="1"/>
          <p:nvPr/>
        </p:nvSpPr>
        <p:spPr>
          <a:xfrm>
            <a:off x="4424196" y="103565"/>
            <a:ext cx="3343608" cy="707886"/>
          </a:xfrm>
          <a:prstGeom prst="rect">
            <a:avLst/>
          </a:prstGeom>
          <a:noFill/>
        </p:spPr>
        <p:txBody>
          <a:bodyPr wrap="none" rtlCol="0">
            <a:spAutoFit/>
          </a:bodyPr>
          <a:lstStyle/>
          <a:p>
            <a:pPr fontAlgn="base">
              <a:spcBef>
                <a:spcPct val="0"/>
              </a:spcBef>
              <a:spcAft>
                <a:spcPct val="0"/>
              </a:spcAft>
            </a:pPr>
            <a:r>
              <a:rPr lang="en-GB" sz="4000" b="1" dirty="0">
                <a:solidFill>
                  <a:srgbClr val="C00000"/>
                </a:solidFill>
                <a:latin typeface="Calibri" panose="020F0502020204030204" pitchFamily="34" charset="0"/>
              </a:rPr>
              <a:t>Power analysis</a:t>
            </a:r>
          </a:p>
        </p:txBody>
      </p:sp>
      <p:sp>
        <p:nvSpPr>
          <p:cNvPr id="6" name="Oval 5"/>
          <p:cNvSpPr/>
          <p:nvPr/>
        </p:nvSpPr>
        <p:spPr>
          <a:xfrm>
            <a:off x="9791133" y="2410879"/>
            <a:ext cx="1122652" cy="4138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3800">
              <a:solidFill>
                <a:prstClr val="white"/>
              </a:solidFill>
              <a:latin typeface="Arial"/>
            </a:endParaRPr>
          </a:p>
        </p:txBody>
      </p:sp>
      <p:cxnSp>
        <p:nvCxnSpPr>
          <p:cNvPr id="8" name="Straight Arrow Connector 7"/>
          <p:cNvCxnSpPr>
            <a:endCxn id="9" idx="7"/>
          </p:cNvCxnSpPr>
          <p:nvPr/>
        </p:nvCxnSpPr>
        <p:spPr>
          <a:xfrm flipH="1">
            <a:off x="7212873" y="2652665"/>
            <a:ext cx="2578260" cy="1622959"/>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68008" y="4149080"/>
            <a:ext cx="1224136"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3800">
              <a:solidFill>
                <a:prstClr val="white"/>
              </a:solidFill>
              <a:latin typeface="Arial"/>
            </a:endParaRPr>
          </a:p>
        </p:txBody>
      </p:sp>
      <p:sp>
        <p:nvSpPr>
          <p:cNvPr id="15" name="TextBox 14"/>
          <p:cNvSpPr txBox="1"/>
          <p:nvPr/>
        </p:nvSpPr>
        <p:spPr>
          <a:xfrm>
            <a:off x="275538" y="972071"/>
            <a:ext cx="6900581" cy="338554"/>
          </a:xfrm>
          <a:prstGeom prst="rect">
            <a:avLst/>
          </a:prstGeom>
          <a:noFill/>
        </p:spPr>
        <p:txBody>
          <a:bodyPr wrap="square" rtlCol="0">
            <a:spAutoFit/>
          </a:bodyPr>
          <a:lstStyle/>
          <a:p>
            <a:pPr fontAlgn="base">
              <a:spcBef>
                <a:spcPct val="0"/>
              </a:spcBef>
              <a:spcAft>
                <a:spcPct val="0"/>
              </a:spcAft>
            </a:pPr>
            <a:r>
              <a:rPr lang="en-GB" sz="1600" dirty="0">
                <a:solidFill>
                  <a:prstClr val="black"/>
                </a:solidFill>
                <a:latin typeface="Calibri" panose="020F0502020204030204" pitchFamily="34" charset="0"/>
              </a:rPr>
              <a:t>You would need a sample </a:t>
            </a:r>
            <a:r>
              <a:rPr lang="en-GB" sz="1600" u="sng" dirty="0">
                <a:solidFill>
                  <a:prstClr val="black"/>
                </a:solidFill>
                <a:latin typeface="Calibri" panose="020F0502020204030204" pitchFamily="34" charset="0"/>
              </a:rPr>
              <a:t>3 times bigger </a:t>
            </a:r>
            <a:r>
              <a:rPr lang="en-GB" sz="1600" dirty="0" smtClean="0">
                <a:solidFill>
                  <a:prstClr val="black"/>
                </a:solidFill>
                <a:latin typeface="Calibri" panose="020F0502020204030204" pitchFamily="34" charset="0"/>
              </a:rPr>
              <a:t>to </a:t>
            </a:r>
            <a:r>
              <a:rPr lang="en-GB" sz="1600" dirty="0">
                <a:solidFill>
                  <a:prstClr val="black"/>
                </a:solidFill>
                <a:latin typeface="Calibri" panose="020F0502020204030204" pitchFamily="34" charset="0"/>
              </a:rPr>
              <a:t>reach the accepted power of 80%.</a:t>
            </a:r>
          </a:p>
        </p:txBody>
      </p:sp>
      <p:sp>
        <p:nvSpPr>
          <p:cNvPr id="17" name="Rounded Rectangle 16"/>
          <p:cNvSpPr/>
          <p:nvPr/>
        </p:nvSpPr>
        <p:spPr>
          <a:xfrm>
            <a:off x="4764060" y="4481545"/>
            <a:ext cx="720080"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3800">
              <a:solidFill>
                <a:prstClr val="white"/>
              </a:solidFill>
              <a:latin typeface="Arial"/>
            </a:endParaRPr>
          </a:p>
        </p:txBody>
      </p:sp>
      <p:cxnSp>
        <p:nvCxnSpPr>
          <p:cNvPr id="19" name="Straight Arrow Connector 18"/>
          <p:cNvCxnSpPr/>
          <p:nvPr/>
        </p:nvCxnSpPr>
        <p:spPr>
          <a:xfrm rot="5400000">
            <a:off x="4259796" y="2528900"/>
            <a:ext cx="3096344" cy="864096"/>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75538" y="6232866"/>
            <a:ext cx="9312806" cy="461665"/>
          </a:xfrm>
          <a:prstGeom prst="rect">
            <a:avLst/>
          </a:prstGeom>
          <a:noFill/>
        </p:spPr>
        <p:txBody>
          <a:bodyPr wrap="none" rtlCol="0">
            <a:spAutoFit/>
          </a:bodyPr>
          <a:lstStyle/>
          <a:p>
            <a:pPr fontAlgn="base">
              <a:spcBef>
                <a:spcPct val="0"/>
              </a:spcBef>
              <a:spcAft>
                <a:spcPct val="0"/>
              </a:spcAft>
            </a:pPr>
            <a:r>
              <a:rPr lang="en-GB" sz="2400" b="1" dirty="0">
                <a:solidFill>
                  <a:prstClr val="black"/>
                </a:solidFill>
                <a:latin typeface="Calibri" panose="020F0502020204030204" pitchFamily="34" charset="0"/>
              </a:rPr>
              <a:t>But is a 2.3 cm difference between genders biologically relevant (&lt;3%) ?</a:t>
            </a:r>
          </a:p>
        </p:txBody>
      </p:sp>
    </p:spTree>
    <p:extLst>
      <p:ext uri="{BB962C8B-B14F-4D97-AF65-F5344CB8AC3E}">
        <p14:creationId xmlns:p14="http://schemas.microsoft.com/office/powerpoint/2010/main" val="31204347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4035" y="260649"/>
            <a:ext cx="7563930" cy="707886"/>
          </a:xfrm>
          <a:prstGeom prst="rect">
            <a:avLst/>
          </a:prstGeom>
          <a:noFill/>
        </p:spPr>
        <p:txBody>
          <a:bodyPr wrap="none" rtlCol="0">
            <a:spAutoFit/>
          </a:bodyPr>
          <a:lstStyle/>
          <a:p>
            <a:r>
              <a:rPr lang="en-GB" sz="4000" b="1" dirty="0">
                <a:solidFill>
                  <a:srgbClr val="CC0099"/>
                </a:solidFill>
                <a:latin typeface="+mn-lt"/>
              </a:rPr>
              <a:t>Sample size: the bigger the better?</a:t>
            </a:r>
          </a:p>
        </p:txBody>
      </p:sp>
      <p:sp>
        <p:nvSpPr>
          <p:cNvPr id="4" name="TextBox 3"/>
          <p:cNvSpPr txBox="1"/>
          <p:nvPr/>
        </p:nvSpPr>
        <p:spPr>
          <a:xfrm>
            <a:off x="407368" y="2254220"/>
            <a:ext cx="7560840" cy="3046988"/>
          </a:xfrm>
          <a:prstGeom prst="rect">
            <a:avLst/>
          </a:prstGeom>
          <a:noFill/>
        </p:spPr>
        <p:txBody>
          <a:bodyPr wrap="square" rtlCol="0">
            <a:spAutoFit/>
          </a:bodyPr>
          <a:lstStyle/>
          <a:p>
            <a:pPr marL="571500" indent="-571500">
              <a:buFont typeface="Arial" panose="020B0604020202020204" pitchFamily="34" charset="0"/>
              <a:buChar char="•"/>
            </a:pPr>
            <a:r>
              <a:rPr lang="en-GB" sz="2400" dirty="0" smtClean="0">
                <a:latin typeface="+mn-lt"/>
              </a:rPr>
              <a:t>What </a:t>
            </a:r>
            <a:r>
              <a:rPr lang="en-GB" sz="2400" dirty="0">
                <a:latin typeface="+mn-lt"/>
              </a:rPr>
              <a:t>if the tiny difference is meaningless?</a:t>
            </a:r>
          </a:p>
          <a:p>
            <a:pPr marL="1028700" lvl="1" indent="-571500">
              <a:buFont typeface="Arial" panose="020B0604020202020204" pitchFamily="34" charset="0"/>
              <a:buChar char="•"/>
            </a:pPr>
            <a:r>
              <a:rPr lang="en-GB" sz="2400" dirty="0">
                <a:latin typeface="+mn-lt"/>
              </a:rPr>
              <a:t>Beware of </a:t>
            </a:r>
            <a:r>
              <a:rPr lang="en-GB" sz="2400" b="1" dirty="0">
                <a:latin typeface="+mn-lt"/>
              </a:rPr>
              <a:t>overpower</a:t>
            </a:r>
          </a:p>
          <a:p>
            <a:pPr marL="1028700" lvl="1" indent="-571500">
              <a:buFont typeface="Arial" panose="020B0604020202020204" pitchFamily="34" charset="0"/>
              <a:buChar char="•"/>
            </a:pPr>
            <a:r>
              <a:rPr lang="en-GB" sz="2400" dirty="0">
                <a:latin typeface="+mn-lt"/>
              </a:rPr>
              <a:t>Nothing wrong with the stats: it is all about interpretation of the results of the test.</a:t>
            </a:r>
          </a:p>
          <a:p>
            <a:pPr marL="1028700" lvl="1" indent="-571500">
              <a:buFont typeface="Arial" panose="020B0604020202020204" pitchFamily="34" charset="0"/>
              <a:buChar char="•"/>
            </a:pPr>
            <a:endParaRPr lang="en-GB" sz="2400" dirty="0">
              <a:latin typeface="+mn-lt"/>
            </a:endParaRPr>
          </a:p>
          <a:p>
            <a:endParaRPr lang="en-GB" sz="2400" dirty="0">
              <a:latin typeface="+mn-lt"/>
            </a:endParaRPr>
          </a:p>
          <a:p>
            <a:pPr marL="571500" indent="-571500">
              <a:buFont typeface="Arial" panose="020B0604020202020204" pitchFamily="34" charset="0"/>
              <a:buChar char="•"/>
            </a:pPr>
            <a:r>
              <a:rPr lang="en-GB" sz="2400" dirty="0">
                <a:latin typeface="+mn-lt"/>
              </a:rPr>
              <a:t>Remember the important first step of power analysis</a:t>
            </a:r>
          </a:p>
          <a:p>
            <a:pPr marL="1028700" lvl="1" indent="-571500">
              <a:buFont typeface="Arial" panose="020B0604020202020204" pitchFamily="34" charset="0"/>
              <a:buChar char="•"/>
            </a:pPr>
            <a:r>
              <a:rPr lang="en-GB" sz="2400" b="1" dirty="0">
                <a:latin typeface="+mn-lt"/>
              </a:rPr>
              <a:t>What is the effect size of biological interest?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813" y="2204864"/>
            <a:ext cx="2736304" cy="3302188"/>
          </a:xfrm>
          <a:prstGeom prst="rect">
            <a:avLst/>
          </a:prstGeom>
        </p:spPr>
      </p:pic>
      <p:sp>
        <p:nvSpPr>
          <p:cNvPr id="5" name="TextBox 4"/>
          <p:cNvSpPr txBox="1"/>
          <p:nvPr/>
        </p:nvSpPr>
        <p:spPr>
          <a:xfrm>
            <a:off x="47328" y="1124744"/>
            <a:ext cx="12144672" cy="830997"/>
          </a:xfrm>
          <a:prstGeom prst="rect">
            <a:avLst/>
          </a:prstGeom>
          <a:noFill/>
        </p:spPr>
        <p:txBody>
          <a:bodyPr wrap="square" rtlCol="0">
            <a:spAutoFit/>
          </a:bodyPr>
          <a:lstStyle/>
          <a:p>
            <a:pPr marL="571500" indent="-571500">
              <a:buFont typeface="Arial" panose="020B0604020202020204" pitchFamily="34" charset="0"/>
              <a:buChar char="•"/>
            </a:pPr>
            <a:r>
              <a:rPr lang="en-GB" sz="2400" dirty="0">
                <a:latin typeface="+mn-lt"/>
              </a:rPr>
              <a:t>It takes huge samples to detect tiny differences but tiny samples to detect huge differences. </a:t>
            </a:r>
          </a:p>
          <a:p>
            <a:endParaRPr lang="en-GB" sz="2400" dirty="0">
              <a:latin typeface="+mn-lt"/>
            </a:endParaRPr>
          </a:p>
        </p:txBody>
      </p:sp>
    </p:spTree>
    <p:extLst>
      <p:ext uri="{BB962C8B-B14F-4D97-AF65-F5344CB8AC3E}">
        <p14:creationId xmlns:p14="http://schemas.microsoft.com/office/powerpoint/2010/main" val="18466664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7474" y="175587"/>
            <a:ext cx="1877052" cy="707886"/>
          </a:xfrm>
          <a:prstGeom prst="rect">
            <a:avLst/>
          </a:prstGeom>
          <a:noFill/>
        </p:spPr>
        <p:txBody>
          <a:bodyPr wrap="none" rtlCol="0">
            <a:spAutoFit/>
          </a:bodyPr>
          <a:lstStyle/>
          <a:p>
            <a:pPr algn="ctr" fontAlgn="base">
              <a:spcBef>
                <a:spcPct val="0"/>
              </a:spcBef>
              <a:spcAft>
                <a:spcPct val="0"/>
              </a:spcAft>
              <a:defRPr/>
            </a:pPr>
            <a:r>
              <a:rPr lang="en-GB" sz="4000" b="1" dirty="0" smtClean="0">
                <a:solidFill>
                  <a:srgbClr val="D60093"/>
                </a:solidFill>
              </a:rPr>
              <a:t>Coyotes</a:t>
            </a:r>
            <a:endParaRPr lang="en-GB" sz="4000" b="1" dirty="0">
              <a:solidFill>
                <a:srgbClr val="D60093"/>
              </a:solidFill>
            </a:endParaRPr>
          </a:p>
        </p:txBody>
      </p:sp>
      <p:graphicFrame>
        <p:nvGraphicFramePr>
          <p:cNvPr id="3" name="Object 2"/>
          <p:cNvGraphicFramePr>
            <a:graphicFrameLocks noChangeAspect="1"/>
          </p:cNvGraphicFramePr>
          <p:nvPr>
            <p:extLst/>
          </p:nvPr>
        </p:nvGraphicFramePr>
        <p:xfrm>
          <a:off x="127071" y="1558925"/>
          <a:ext cx="11864183" cy="4434469"/>
        </p:xfrm>
        <a:graphic>
          <a:graphicData uri="http://schemas.openxmlformats.org/presentationml/2006/ole">
            <mc:AlternateContent xmlns:mc="http://schemas.openxmlformats.org/markup-compatibility/2006">
              <mc:Choice xmlns:v="urn:schemas-microsoft-com:vml" Requires="v">
                <p:oleObj spid="_x0000_s13316" name="Prism 8" r:id="rId3" imgW="9998088" imgH="3736958" progId="Prism8.Document">
                  <p:embed/>
                </p:oleObj>
              </mc:Choice>
              <mc:Fallback>
                <p:oleObj name="Prism 8" r:id="rId3" imgW="9998088" imgH="3736958" progId="Prism8.Document">
                  <p:embed/>
                  <p:pic>
                    <p:nvPicPr>
                      <p:cNvPr id="3" name="Object 2"/>
                      <p:cNvPicPr/>
                      <p:nvPr/>
                    </p:nvPicPr>
                    <p:blipFill>
                      <a:blip r:embed="rId4"/>
                      <a:stretch>
                        <a:fillRect/>
                      </a:stretch>
                    </p:blipFill>
                    <p:spPr>
                      <a:xfrm>
                        <a:off x="127071" y="1558925"/>
                        <a:ext cx="11864183" cy="4434469"/>
                      </a:xfrm>
                      <a:prstGeom prst="rect">
                        <a:avLst/>
                      </a:prstGeom>
                    </p:spPr>
                  </p:pic>
                </p:oleObj>
              </mc:Fallback>
            </mc:AlternateContent>
          </a:graphicData>
        </a:graphic>
      </p:graphicFrame>
    </p:spTree>
    <p:extLst>
      <p:ext uri="{BB962C8B-B14F-4D97-AF65-F5344CB8AC3E}">
        <p14:creationId xmlns:p14="http://schemas.microsoft.com/office/powerpoint/2010/main" val="381904346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p:cNvSpPr/>
          <p:nvPr/>
        </p:nvSpPr>
        <p:spPr>
          <a:xfrm>
            <a:off x="166601" y="1363888"/>
            <a:ext cx="5004048" cy="523220"/>
          </a:xfrm>
          <a:prstGeom prst="rect">
            <a:avLst/>
          </a:prstGeom>
        </p:spPr>
        <p:txBody>
          <a:bodyPr wrap="square">
            <a:spAutoFit/>
          </a:bodyPr>
          <a:lstStyle/>
          <a:p>
            <a:r>
              <a:rPr lang="en-GB" sz="2800" b="1" dirty="0">
                <a:solidFill>
                  <a:srgbClr val="CC0099"/>
                </a:solidFill>
                <a:latin typeface="Calibri" panose="020F0502020204030204" pitchFamily="34" charset="0"/>
              </a:rPr>
              <a:t>working memory.xlsx</a:t>
            </a:r>
            <a:endParaRPr lang="en-GB" sz="2800"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8148761" y="300150"/>
            <a:ext cx="3878581" cy="2905604"/>
          </a:xfrm>
          <a:prstGeom prst="rect">
            <a:avLst/>
          </a:prstGeom>
        </p:spPr>
      </p:pic>
      <p:sp>
        <p:nvSpPr>
          <p:cNvPr id="6" name="TextBox 5"/>
          <p:cNvSpPr txBox="1"/>
          <p:nvPr/>
        </p:nvSpPr>
        <p:spPr>
          <a:xfrm>
            <a:off x="166601" y="3935575"/>
            <a:ext cx="11433906" cy="1938992"/>
          </a:xfrm>
          <a:prstGeom prst="rect">
            <a:avLst/>
          </a:prstGeom>
          <a:noFill/>
        </p:spPr>
        <p:txBody>
          <a:bodyPr wrap="square" rtlCol="0">
            <a:spAutoFit/>
          </a:bodyPr>
          <a:lstStyle/>
          <a:p>
            <a:r>
              <a:rPr lang="en-GB" sz="2400" dirty="0">
                <a:latin typeface="Calibri" panose="020F0502020204030204" pitchFamily="34" charset="0"/>
              </a:rPr>
              <a:t>A group of rhesus monkeys (n=15) performs a task involving memory after having received a placebo. Their performance is graded on a scale from 0 to 100. They are then asked to perform the same task after having received a dopamine depleting agent. </a:t>
            </a:r>
          </a:p>
          <a:p>
            <a:endParaRPr lang="en-GB" sz="2400" dirty="0">
              <a:latin typeface="Calibri" panose="020F0502020204030204" pitchFamily="34" charset="0"/>
            </a:endParaRPr>
          </a:p>
          <a:p>
            <a:r>
              <a:rPr lang="en-GB" sz="2400" dirty="0">
                <a:latin typeface="Calibri" panose="020F0502020204030204" pitchFamily="34" charset="0"/>
              </a:rPr>
              <a:t>Is there an effect of treatment on the monkeys' performance?</a:t>
            </a:r>
          </a:p>
        </p:txBody>
      </p:sp>
      <p:sp>
        <p:nvSpPr>
          <p:cNvPr id="7" name="Rectangle 2"/>
          <p:cNvSpPr txBox="1">
            <a:spLocks noChangeArrowheads="1"/>
          </p:cNvSpPr>
          <p:nvPr/>
        </p:nvSpPr>
        <p:spPr>
          <a:xfrm>
            <a:off x="0" y="370962"/>
            <a:ext cx="8856984" cy="837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4000" b="1" u="sng" kern="0" dirty="0">
                <a:solidFill>
                  <a:srgbClr val="C00000"/>
                </a:solidFill>
                <a:latin typeface="+mn-lt"/>
              </a:rPr>
              <a:t>Exercise </a:t>
            </a:r>
            <a:r>
              <a:rPr lang="en-GB" sz="4000" b="1" u="sng" kern="0" dirty="0" smtClean="0">
                <a:solidFill>
                  <a:srgbClr val="C00000"/>
                </a:solidFill>
                <a:latin typeface="+mn-lt"/>
              </a:rPr>
              <a:t>5</a:t>
            </a:r>
            <a:r>
              <a:rPr lang="en-GB" sz="4000" b="1" kern="0" dirty="0" smtClean="0">
                <a:solidFill>
                  <a:srgbClr val="C00000"/>
                </a:solidFill>
                <a:latin typeface="+mn-lt"/>
              </a:rPr>
              <a:t>: </a:t>
            </a:r>
            <a:r>
              <a:rPr lang="en-GB" sz="3200" b="1" kern="0" dirty="0" smtClean="0">
                <a:solidFill>
                  <a:srgbClr val="CC0099"/>
                </a:solidFill>
                <a:latin typeface="+mn-lt"/>
              </a:rPr>
              <a:t>Dependent </a:t>
            </a:r>
            <a:r>
              <a:rPr lang="en-GB" sz="3200" b="1" kern="0" dirty="0">
                <a:solidFill>
                  <a:srgbClr val="CC0099"/>
                </a:solidFill>
                <a:latin typeface="+mn-lt"/>
              </a:rPr>
              <a:t>or Paired </a:t>
            </a:r>
            <a:r>
              <a:rPr lang="en-GB" sz="3200" b="1" i="1" kern="0" dirty="0" smtClean="0">
                <a:solidFill>
                  <a:srgbClr val="CC0099"/>
                </a:solidFill>
                <a:latin typeface="+mn-lt"/>
              </a:rPr>
              <a:t>t</a:t>
            </a:r>
            <a:r>
              <a:rPr lang="en-GB" sz="3200" b="1" kern="0" dirty="0" smtClean="0">
                <a:solidFill>
                  <a:srgbClr val="CC0099"/>
                </a:solidFill>
                <a:latin typeface="+mn-lt"/>
              </a:rPr>
              <a:t>-test</a:t>
            </a:r>
            <a:endParaRPr lang="en-GB" sz="3600" b="1" kern="0" dirty="0">
              <a:latin typeface="+mn-lt"/>
            </a:endParaRPr>
          </a:p>
        </p:txBody>
      </p:sp>
    </p:spTree>
    <p:extLst>
      <p:ext uri="{BB962C8B-B14F-4D97-AF65-F5344CB8AC3E}">
        <p14:creationId xmlns:p14="http://schemas.microsoft.com/office/powerpoint/2010/main" val="59716767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p:cNvSpPr/>
          <p:nvPr/>
        </p:nvSpPr>
        <p:spPr>
          <a:xfrm>
            <a:off x="266190" y="1003459"/>
            <a:ext cx="5004048" cy="523220"/>
          </a:xfrm>
          <a:prstGeom prst="rect">
            <a:avLst/>
          </a:prstGeom>
        </p:spPr>
        <p:txBody>
          <a:bodyPr wrap="square">
            <a:spAutoFit/>
          </a:bodyPr>
          <a:lstStyle/>
          <a:p>
            <a:r>
              <a:rPr lang="en-GB" sz="2800" b="1" dirty="0">
                <a:solidFill>
                  <a:srgbClr val="CC0099"/>
                </a:solidFill>
                <a:latin typeface="Calibri" panose="020F0502020204030204" pitchFamily="34" charset="0"/>
              </a:rPr>
              <a:t>working memory.xlsx</a:t>
            </a:r>
            <a:endParaRPr lang="en-GB" sz="2800"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7392982" y="270897"/>
            <a:ext cx="3878581" cy="2905604"/>
          </a:xfrm>
          <a:prstGeom prst="rect">
            <a:avLst/>
          </a:prstGeom>
        </p:spPr>
      </p:pic>
      <p:sp>
        <p:nvSpPr>
          <p:cNvPr id="9" name="Text Box 10"/>
          <p:cNvSpPr txBox="1">
            <a:spLocks noChangeArrowheads="1"/>
          </p:cNvSpPr>
          <p:nvPr/>
        </p:nvSpPr>
        <p:spPr bwMode="auto">
          <a:xfrm>
            <a:off x="266190" y="270897"/>
            <a:ext cx="5255285" cy="646331"/>
          </a:xfrm>
          <a:prstGeom prst="rect">
            <a:avLst/>
          </a:prstGeom>
          <a:noFill/>
          <a:ln w="9525">
            <a:noFill/>
            <a:miter lim="800000"/>
            <a:headEnd/>
            <a:tailEnd/>
          </a:ln>
        </p:spPr>
        <p:txBody>
          <a:bodyPr wrap="none">
            <a:spAutoFit/>
          </a:bodyPr>
          <a:lstStyle/>
          <a:p>
            <a:pPr algn="ctr"/>
            <a:r>
              <a:rPr lang="en-GB" sz="3600" b="1" dirty="0">
                <a:solidFill>
                  <a:srgbClr val="C00000"/>
                </a:solidFill>
                <a:latin typeface="Calibri" panose="020F0502020204030204" pitchFamily="34" charset="0"/>
              </a:rPr>
              <a:t>Another example of </a:t>
            </a:r>
            <a:r>
              <a:rPr lang="en-GB" sz="3600" b="1" i="1" dirty="0">
                <a:solidFill>
                  <a:srgbClr val="C00000"/>
                </a:solidFill>
                <a:latin typeface="Calibri" panose="020F0502020204030204" pitchFamily="34" charset="0"/>
              </a:rPr>
              <a:t>t</a:t>
            </a:r>
            <a:r>
              <a:rPr lang="en-GB" sz="3600" b="1" dirty="0">
                <a:solidFill>
                  <a:srgbClr val="C00000"/>
                </a:solidFill>
                <a:latin typeface="Calibri" panose="020F0502020204030204" pitchFamily="34" charset="0"/>
              </a:rPr>
              <a:t>-test:</a:t>
            </a:r>
            <a:endParaRPr lang="en-GB" sz="3600" b="1" dirty="0">
              <a:solidFill>
                <a:srgbClr val="CC0099"/>
              </a:solidFill>
              <a:latin typeface="Calibri" panose="020F0502020204030204" pitchFamily="34" charset="0"/>
            </a:endParaRPr>
          </a:p>
        </p:txBody>
      </p:sp>
      <p:sp>
        <p:nvSpPr>
          <p:cNvPr id="12" name="TextBox 11"/>
          <p:cNvSpPr txBox="1"/>
          <p:nvPr/>
        </p:nvSpPr>
        <p:spPr>
          <a:xfrm>
            <a:off x="359992" y="6199751"/>
            <a:ext cx="1558440" cy="369332"/>
          </a:xfrm>
          <a:prstGeom prst="rect">
            <a:avLst/>
          </a:prstGeom>
          <a:solidFill>
            <a:srgbClr val="FFFFFF"/>
          </a:solidFill>
        </p:spPr>
        <p:txBody>
          <a:bodyPr wrap="none" rtlCol="0">
            <a:spAutoFit/>
          </a:bodyPr>
          <a:lstStyle/>
          <a:p>
            <a:r>
              <a:rPr lang="en-GB" sz="1800" b="1" dirty="0" err="1" smtClean="0">
                <a:latin typeface="Bookman Old Style" pitchFamily="18" charset="0"/>
              </a:rPr>
              <a:t>Normaliy</a:t>
            </a:r>
            <a:r>
              <a:rPr lang="en-GB" sz="1800" b="1" dirty="0" smtClean="0">
                <a:latin typeface="Bookman Old Style" pitchFamily="18" charset="0"/>
              </a:rPr>
              <a:t> </a:t>
            </a:r>
            <a:r>
              <a:rPr lang="en-GB" sz="1800" b="1" dirty="0" smtClean="0">
                <a:latin typeface="Bookman Old Style" pitchFamily="18" charset="0"/>
                <a:sym typeface="Wingdings"/>
              </a:rPr>
              <a:t></a:t>
            </a:r>
            <a:endParaRPr lang="en-GB" sz="1800" b="1" dirty="0">
              <a:latin typeface="Bookman Old Style" pitchFamily="18" charset="0"/>
            </a:endParaRPr>
          </a:p>
        </p:txBody>
      </p:sp>
      <p:graphicFrame>
        <p:nvGraphicFramePr>
          <p:cNvPr id="6" name="Object 5"/>
          <p:cNvGraphicFramePr>
            <a:graphicFrameLocks noChangeAspect="1"/>
          </p:cNvGraphicFramePr>
          <p:nvPr>
            <p:extLst/>
          </p:nvPr>
        </p:nvGraphicFramePr>
        <p:xfrm>
          <a:off x="356637" y="2007311"/>
          <a:ext cx="3059874" cy="3692839"/>
        </p:xfrm>
        <a:graphic>
          <a:graphicData uri="http://schemas.openxmlformats.org/presentationml/2006/ole">
            <mc:AlternateContent xmlns:mc="http://schemas.openxmlformats.org/markup-compatibility/2006">
              <mc:Choice xmlns:v="urn:schemas-microsoft-com:vml" Requires="v">
                <p:oleObj spid="_x0000_s14342" name="Prism 8" r:id="rId4" imgW="6043437" imgH="7292399" progId="Prism8.Document">
                  <p:embed/>
                </p:oleObj>
              </mc:Choice>
              <mc:Fallback>
                <p:oleObj name="Prism 8" r:id="rId4" imgW="6043437" imgH="7292399" progId="Prism8.Document">
                  <p:embed/>
                  <p:pic>
                    <p:nvPicPr>
                      <p:cNvPr id="6" name="Object 5"/>
                      <p:cNvPicPr/>
                      <p:nvPr/>
                    </p:nvPicPr>
                    <p:blipFill>
                      <a:blip r:embed="rId5"/>
                      <a:stretch>
                        <a:fillRect/>
                      </a:stretch>
                    </p:blipFill>
                    <p:spPr>
                      <a:xfrm>
                        <a:off x="356637" y="2007311"/>
                        <a:ext cx="3059874" cy="3692839"/>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309244" y="2001854"/>
          <a:ext cx="3064396" cy="3698296"/>
        </p:xfrm>
        <a:graphic>
          <a:graphicData uri="http://schemas.openxmlformats.org/presentationml/2006/ole">
            <mc:AlternateContent xmlns:mc="http://schemas.openxmlformats.org/markup-compatibility/2006">
              <mc:Choice xmlns:v="urn:schemas-microsoft-com:vml" Requires="v">
                <p:oleObj spid="_x0000_s14343" name="Prism 8" r:id="rId6" imgW="6043437" imgH="7292399" progId="Prism8.Document">
                  <p:embed/>
                </p:oleObj>
              </mc:Choice>
              <mc:Fallback>
                <p:oleObj name="Prism 8" r:id="rId6" imgW="6043437" imgH="7292399" progId="Prism8.Document">
                  <p:embed/>
                  <p:pic>
                    <p:nvPicPr>
                      <p:cNvPr id="7" name="Object 6"/>
                      <p:cNvPicPr/>
                      <p:nvPr/>
                    </p:nvPicPr>
                    <p:blipFill>
                      <a:blip r:embed="rId7"/>
                      <a:stretch>
                        <a:fillRect/>
                      </a:stretch>
                    </p:blipFill>
                    <p:spPr>
                      <a:xfrm>
                        <a:off x="3309244" y="2001854"/>
                        <a:ext cx="3064396" cy="3698296"/>
                      </a:xfrm>
                      <a:prstGeom prst="rect">
                        <a:avLst/>
                      </a:prstGeom>
                    </p:spPr>
                  </p:pic>
                </p:oleObj>
              </mc:Fallback>
            </mc:AlternateContent>
          </a:graphicData>
        </a:graphic>
      </p:graphicFrame>
    </p:spTree>
    <p:extLst>
      <p:ext uri="{BB962C8B-B14F-4D97-AF65-F5344CB8AC3E}">
        <p14:creationId xmlns:p14="http://schemas.microsoft.com/office/powerpoint/2010/main" val="320873554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3326" y="1656788"/>
            <a:ext cx="3086591" cy="4681998"/>
          </a:xfrm>
          <a:prstGeom prst="rect">
            <a:avLst/>
          </a:prstGeom>
        </p:spPr>
      </p:pic>
      <p:sp>
        <p:nvSpPr>
          <p:cNvPr id="262146"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p:cNvSpPr/>
          <p:nvPr/>
        </p:nvSpPr>
        <p:spPr>
          <a:xfrm>
            <a:off x="266190" y="1003459"/>
            <a:ext cx="5004048" cy="523220"/>
          </a:xfrm>
          <a:prstGeom prst="rect">
            <a:avLst/>
          </a:prstGeom>
        </p:spPr>
        <p:txBody>
          <a:bodyPr wrap="square">
            <a:spAutoFit/>
          </a:bodyPr>
          <a:lstStyle/>
          <a:p>
            <a:r>
              <a:rPr lang="en-GB" sz="2800" b="1" dirty="0">
                <a:solidFill>
                  <a:srgbClr val="CC0099"/>
                </a:solidFill>
                <a:latin typeface="Calibri" panose="020F0502020204030204" pitchFamily="34" charset="0"/>
              </a:rPr>
              <a:t>working memory.xlsx</a:t>
            </a:r>
            <a:endParaRPr lang="en-GB" sz="2800" dirty="0">
              <a:latin typeface="Calibri" panose="020F0502020204030204" pitchFamily="34" charset="0"/>
            </a:endParaRPr>
          </a:p>
        </p:txBody>
      </p:sp>
      <p:pic>
        <p:nvPicPr>
          <p:cNvPr id="4" name="Picture 3"/>
          <p:cNvPicPr>
            <a:picLocks noChangeAspect="1"/>
          </p:cNvPicPr>
          <p:nvPr/>
        </p:nvPicPr>
        <p:blipFill>
          <a:blip r:embed="rId4"/>
          <a:stretch>
            <a:fillRect/>
          </a:stretch>
        </p:blipFill>
        <p:spPr>
          <a:xfrm>
            <a:off x="7392982" y="270897"/>
            <a:ext cx="3878581" cy="2905604"/>
          </a:xfrm>
          <a:prstGeom prst="rect">
            <a:avLst/>
          </a:prstGeom>
        </p:spPr>
      </p:pic>
      <p:sp>
        <p:nvSpPr>
          <p:cNvPr id="9" name="Text Box 10"/>
          <p:cNvSpPr txBox="1">
            <a:spLocks noChangeArrowheads="1"/>
          </p:cNvSpPr>
          <p:nvPr/>
        </p:nvSpPr>
        <p:spPr bwMode="auto">
          <a:xfrm>
            <a:off x="266190" y="270897"/>
            <a:ext cx="5255285" cy="646331"/>
          </a:xfrm>
          <a:prstGeom prst="rect">
            <a:avLst/>
          </a:prstGeom>
          <a:noFill/>
          <a:ln w="9525">
            <a:noFill/>
            <a:miter lim="800000"/>
            <a:headEnd/>
            <a:tailEnd/>
          </a:ln>
        </p:spPr>
        <p:txBody>
          <a:bodyPr wrap="none">
            <a:spAutoFit/>
          </a:bodyPr>
          <a:lstStyle/>
          <a:p>
            <a:pPr algn="ctr"/>
            <a:r>
              <a:rPr lang="en-GB" sz="3600" b="1" dirty="0">
                <a:solidFill>
                  <a:srgbClr val="C00000"/>
                </a:solidFill>
                <a:latin typeface="Calibri" panose="020F0502020204030204" pitchFamily="34" charset="0"/>
              </a:rPr>
              <a:t>Another example of </a:t>
            </a:r>
            <a:r>
              <a:rPr lang="en-GB" sz="3600" b="1" i="1" dirty="0">
                <a:solidFill>
                  <a:srgbClr val="C00000"/>
                </a:solidFill>
                <a:latin typeface="Calibri" panose="020F0502020204030204" pitchFamily="34" charset="0"/>
              </a:rPr>
              <a:t>t</a:t>
            </a:r>
            <a:r>
              <a:rPr lang="en-GB" sz="3600" b="1" dirty="0">
                <a:solidFill>
                  <a:srgbClr val="C00000"/>
                </a:solidFill>
                <a:latin typeface="Calibri" panose="020F0502020204030204" pitchFamily="34" charset="0"/>
              </a:rPr>
              <a:t>-test:</a:t>
            </a:r>
            <a:endParaRPr lang="en-GB" sz="3600" b="1" dirty="0">
              <a:solidFill>
                <a:srgbClr val="CC0099"/>
              </a:solidFill>
              <a:latin typeface="Calibri" panose="020F0502020204030204" pitchFamily="34" charset="0"/>
            </a:endParaRPr>
          </a:p>
        </p:txBody>
      </p:sp>
      <p:sp>
        <p:nvSpPr>
          <p:cNvPr id="11" name="Oval 10"/>
          <p:cNvSpPr/>
          <p:nvPr/>
        </p:nvSpPr>
        <p:spPr>
          <a:xfrm>
            <a:off x="2120142" y="3012360"/>
            <a:ext cx="1296144"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Object 2"/>
          <p:cNvGraphicFramePr>
            <a:graphicFrameLocks noChangeAspect="1"/>
          </p:cNvGraphicFramePr>
          <p:nvPr>
            <p:extLst/>
          </p:nvPr>
        </p:nvGraphicFramePr>
        <p:xfrm>
          <a:off x="3750285" y="1723699"/>
          <a:ext cx="3577489" cy="4317528"/>
        </p:xfrm>
        <a:graphic>
          <a:graphicData uri="http://schemas.openxmlformats.org/presentationml/2006/ole">
            <mc:AlternateContent xmlns:mc="http://schemas.openxmlformats.org/markup-compatibility/2006">
              <mc:Choice xmlns:v="urn:schemas-microsoft-com:vml" Requires="v">
                <p:oleObj spid="_x0000_s15364" name="Prism 8" r:id="rId5" imgW="6043437" imgH="7292399" progId="Prism8.Document">
                  <p:embed/>
                </p:oleObj>
              </mc:Choice>
              <mc:Fallback>
                <p:oleObj name="Prism 8" r:id="rId5" imgW="6043437" imgH="7292399" progId="Prism8.Document">
                  <p:embed/>
                  <p:pic>
                    <p:nvPicPr>
                      <p:cNvPr id="3" name="Object 2"/>
                      <p:cNvPicPr/>
                      <p:nvPr/>
                    </p:nvPicPr>
                    <p:blipFill>
                      <a:blip r:embed="rId6"/>
                      <a:stretch>
                        <a:fillRect/>
                      </a:stretch>
                    </p:blipFill>
                    <p:spPr>
                      <a:xfrm>
                        <a:off x="3750285" y="1723699"/>
                        <a:ext cx="3577489" cy="4317528"/>
                      </a:xfrm>
                      <a:prstGeom prst="rect">
                        <a:avLst/>
                      </a:prstGeom>
                    </p:spPr>
                  </p:pic>
                </p:oleObj>
              </mc:Fallback>
            </mc:AlternateContent>
          </a:graphicData>
        </a:graphic>
      </p:graphicFrame>
    </p:spTree>
    <p:extLst>
      <p:ext uri="{BB962C8B-B14F-4D97-AF65-F5344CB8AC3E}">
        <p14:creationId xmlns:p14="http://schemas.microsoft.com/office/powerpoint/2010/main" val="220343793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775520" y="116632"/>
            <a:ext cx="8661648" cy="739968"/>
          </a:xfrm>
          <a:prstGeom prst="rect">
            <a:avLst/>
          </a:prstGeom>
        </p:spPr>
        <p:txBody>
          <a:bodyPr/>
          <a:lstStyle/>
          <a:p>
            <a:pPr algn="ctr" fontAlgn="base">
              <a:spcBef>
                <a:spcPct val="0"/>
              </a:spcBef>
              <a:spcAft>
                <a:spcPct val="0"/>
              </a:spcAft>
              <a:defRPr/>
            </a:pPr>
            <a:r>
              <a:rPr lang="en-GB" sz="4000" b="1" kern="0" dirty="0">
                <a:solidFill>
                  <a:srgbClr val="D60093"/>
                </a:solidFill>
                <a:latin typeface="Calibri" panose="020F0502020204030204" pitchFamily="34" charset="0"/>
                <a:ea typeface="+mj-ea"/>
                <a:cs typeface="+mj-cs"/>
              </a:rPr>
              <a:t>Paired </a:t>
            </a:r>
            <a:r>
              <a:rPr lang="en-GB" sz="4000" b="1" i="1" kern="0" dirty="0">
                <a:solidFill>
                  <a:srgbClr val="D60093"/>
                </a:solidFill>
                <a:latin typeface="Calibri" panose="020F0502020204030204" pitchFamily="34" charset="0"/>
                <a:ea typeface="+mj-ea"/>
                <a:cs typeface="+mj-cs"/>
              </a:rPr>
              <a:t>t</a:t>
            </a:r>
            <a:r>
              <a:rPr lang="en-GB" sz="4000" b="1" kern="0" dirty="0">
                <a:solidFill>
                  <a:srgbClr val="D60093"/>
                </a:solidFill>
                <a:latin typeface="Calibri" panose="020F0502020204030204" pitchFamily="34" charset="0"/>
                <a:ea typeface="+mj-ea"/>
                <a:cs typeface="+mj-cs"/>
              </a:rPr>
              <a:t>-test: Results</a:t>
            </a:r>
          </a:p>
          <a:p>
            <a:pPr algn="ctr">
              <a:defRPr/>
            </a:pPr>
            <a:r>
              <a:rPr lang="en-GB" sz="3200" b="1" dirty="0">
                <a:solidFill>
                  <a:schemeClr val="tx2"/>
                </a:solidFill>
                <a:latin typeface="Calibri" panose="020F0502020204030204" pitchFamily="34" charset="0"/>
              </a:rPr>
              <a:t>working memory.xlsx</a:t>
            </a:r>
            <a:endParaRPr lang="en-GB" sz="3200" dirty="0">
              <a:solidFill>
                <a:schemeClr val="tx2"/>
              </a:solidFill>
              <a:latin typeface="Calibri" panose="020F0502020204030204" pitchFamily="34" charset="0"/>
            </a:endParaRPr>
          </a:p>
          <a:p>
            <a:pPr algn="ctr" fontAlgn="base">
              <a:spcBef>
                <a:spcPct val="0"/>
              </a:spcBef>
              <a:spcAft>
                <a:spcPct val="0"/>
              </a:spcAft>
              <a:defRPr/>
            </a:pPr>
            <a:r>
              <a:rPr lang="en-GB" sz="4000" b="1" kern="0" dirty="0">
                <a:solidFill>
                  <a:schemeClr val="tx2"/>
                </a:solidFill>
                <a:latin typeface="Calibri" panose="020F0502020204030204" pitchFamily="34" charset="0"/>
                <a:ea typeface="+mj-ea"/>
                <a:cs typeface="+mj-cs"/>
              </a:rPr>
              <a:t/>
            </a:r>
            <a:br>
              <a:rPr lang="en-GB" sz="4000" b="1" kern="0" dirty="0">
                <a:solidFill>
                  <a:schemeClr val="tx2"/>
                </a:solidFill>
                <a:latin typeface="Calibri" panose="020F0502020204030204" pitchFamily="34" charset="0"/>
                <a:ea typeface="+mj-ea"/>
                <a:cs typeface="+mj-cs"/>
              </a:rPr>
            </a:br>
            <a:endParaRPr lang="en-GB" sz="4000" b="1" kern="0" dirty="0">
              <a:solidFill>
                <a:srgbClr val="FF3399"/>
              </a:solidFill>
              <a:latin typeface="Calibri" panose="020F0502020204030204" pitchFamily="34" charset="0"/>
              <a:ea typeface="+mj-ea"/>
              <a:cs typeface="+mj-cs"/>
            </a:endParaRPr>
          </a:p>
        </p:txBody>
      </p:sp>
      <p:pic>
        <p:nvPicPr>
          <p:cNvPr id="16" name="Picture 15"/>
          <p:cNvPicPr>
            <a:picLocks noChangeAspect="1"/>
          </p:cNvPicPr>
          <p:nvPr/>
        </p:nvPicPr>
        <p:blipFill>
          <a:blip r:embed="rId2"/>
          <a:stretch>
            <a:fillRect/>
          </a:stretch>
        </p:blipFill>
        <p:spPr>
          <a:xfrm>
            <a:off x="2002789" y="2867804"/>
            <a:ext cx="3601699" cy="2499292"/>
          </a:xfrm>
          <a:prstGeom prst="rect">
            <a:avLst/>
          </a:prstGeom>
        </p:spPr>
      </p:pic>
      <p:cxnSp>
        <p:nvCxnSpPr>
          <p:cNvPr id="21" name="Straight Connector 20"/>
          <p:cNvCxnSpPr/>
          <p:nvPr/>
        </p:nvCxnSpPr>
        <p:spPr>
          <a:xfrm>
            <a:off x="2513732" y="2930239"/>
            <a:ext cx="2664296" cy="23762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87150" y="2826328"/>
            <a:ext cx="2762886" cy="254076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312025" y="1412777"/>
            <a:ext cx="3541965" cy="4731901"/>
          </a:xfrm>
          <a:prstGeom prst="rect">
            <a:avLst/>
          </a:prstGeom>
        </p:spPr>
      </p:pic>
    </p:spTree>
    <p:extLst>
      <p:ext uri="{BB962C8B-B14F-4D97-AF65-F5344CB8AC3E}">
        <p14:creationId xmlns:p14="http://schemas.microsoft.com/office/powerpoint/2010/main" val="12592007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90682" y="2237513"/>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Calibri" panose="020F0502020204030204" pitchFamily="34" charset="0"/>
                <a:cs typeface="Calibri" panose="020F0502020204030204" pitchFamily="34" charset="0"/>
              </a:rPr>
              <a:t>Comparison between 2 groups</a:t>
            </a:r>
          </a:p>
          <a:p>
            <a:pPr eaLnBrk="1" hangingPunct="1"/>
            <a:r>
              <a:rPr lang="en-GB" b="1" kern="0" dirty="0" smtClean="0">
                <a:solidFill>
                  <a:schemeClr val="tx2">
                    <a:lumMod val="75000"/>
                  </a:schemeClr>
                </a:solidFill>
                <a:latin typeface="Calibri" panose="020F0502020204030204" pitchFamily="34" charset="0"/>
                <a:cs typeface="Calibri" panose="020F0502020204030204" pitchFamily="34" charset="0"/>
              </a:rPr>
              <a:t>Non-Parametric data</a:t>
            </a:r>
            <a:endParaRPr lang="en-GB" b="1" kern="0" dirty="0">
              <a:solidFill>
                <a:schemeClr val="tx2">
                  <a:lumMod val="75000"/>
                </a:schemeClr>
              </a:solidFill>
              <a:latin typeface="Calibri" panose="020F0502020204030204" pitchFamily="34" charset="0"/>
              <a:cs typeface="Calibri" panose="020F0502020204030204" pitchFamily="34" charset="0"/>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1007475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380647" y="4556227"/>
            <a:ext cx="4676775" cy="1543051"/>
            <a:chOff x="3341560" y="3258935"/>
            <a:chExt cx="4676775" cy="1543050"/>
          </a:xfrm>
        </p:grpSpPr>
        <p:pic>
          <p:nvPicPr>
            <p:cNvPr id="3" name="Picture 2"/>
            <p:cNvPicPr>
              <a:picLocks noChangeAspect="1"/>
            </p:cNvPicPr>
            <p:nvPr/>
          </p:nvPicPr>
          <p:blipFill>
            <a:blip r:embed="rId3"/>
            <a:stretch>
              <a:fillRect/>
            </a:stretch>
          </p:blipFill>
          <p:spPr>
            <a:xfrm>
              <a:off x="3341560" y="3258935"/>
              <a:ext cx="4676775" cy="1543050"/>
            </a:xfrm>
            <a:prstGeom prst="rect">
              <a:avLst/>
            </a:prstGeom>
          </p:spPr>
        </p:pic>
        <p:sp>
          <p:nvSpPr>
            <p:cNvPr id="56" name="Oval 55"/>
            <p:cNvSpPr/>
            <p:nvPr/>
          </p:nvSpPr>
          <p:spPr>
            <a:xfrm>
              <a:off x="3417661" y="3258935"/>
              <a:ext cx="306441" cy="342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5699773" y="3270837"/>
              <a:ext cx="306441" cy="3427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346243" y="1895280"/>
            <a:ext cx="1797991" cy="664188"/>
            <a:chOff x="5414772" y="1195442"/>
            <a:chExt cx="3020928" cy="720000"/>
          </a:xfrm>
          <a:solidFill>
            <a:schemeClr val="accent1">
              <a:lumMod val="40000"/>
              <a:lumOff val="6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22222" y="1246900"/>
              <a:ext cx="2784501" cy="6420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Split-plot</a:t>
              </a:r>
            </a:p>
          </p:txBody>
        </p:sp>
      </p:grpSp>
      <p:sp>
        <p:nvSpPr>
          <p:cNvPr id="4" name="TextBox 3"/>
          <p:cNvSpPr txBox="1"/>
          <p:nvPr/>
        </p:nvSpPr>
        <p:spPr>
          <a:xfrm>
            <a:off x="1664216" y="4624487"/>
            <a:ext cx="1788951" cy="584775"/>
          </a:xfrm>
          <a:prstGeom prst="rect">
            <a:avLst/>
          </a:prstGeom>
          <a:noFill/>
          <a:ln w="9525">
            <a:solidFill>
              <a:schemeClr val="accent1">
                <a:lumMod val="50000"/>
              </a:schemeClr>
            </a:solidFill>
          </a:ln>
        </p:spPr>
        <p:txBody>
          <a:bodyPr wrap="none" rtlCol="0">
            <a:spAutoFit/>
          </a:bodyPr>
          <a:lstStyle/>
          <a:p>
            <a:r>
              <a:rPr lang="en-GB" sz="1600" dirty="0"/>
              <a:t>Mouse/Plant = plot</a:t>
            </a:r>
          </a:p>
          <a:p>
            <a:r>
              <a:rPr lang="en-GB" sz="1600" dirty="0"/>
              <a:t>= random factor</a:t>
            </a:r>
          </a:p>
        </p:txBody>
      </p:sp>
      <p:sp>
        <p:nvSpPr>
          <p:cNvPr id="32" name="TextBox 31"/>
          <p:cNvSpPr txBox="1"/>
          <p:nvPr/>
        </p:nvSpPr>
        <p:spPr>
          <a:xfrm>
            <a:off x="938106" y="5346444"/>
            <a:ext cx="2518638" cy="584775"/>
          </a:xfrm>
          <a:prstGeom prst="rect">
            <a:avLst/>
          </a:prstGeom>
          <a:noFill/>
          <a:ln w="9525">
            <a:solidFill>
              <a:schemeClr val="accent1">
                <a:lumMod val="50000"/>
              </a:schemeClr>
            </a:solidFill>
          </a:ln>
        </p:spPr>
        <p:txBody>
          <a:bodyPr wrap="none" rtlCol="0">
            <a:spAutoFit/>
          </a:bodyPr>
          <a:lstStyle/>
          <a:p>
            <a:r>
              <a:rPr lang="en-GB" sz="1600" dirty="0"/>
              <a:t>Tissue = subplot (split-plots)</a:t>
            </a:r>
          </a:p>
          <a:p>
            <a:r>
              <a:rPr lang="en-GB" sz="1600" dirty="0"/>
              <a:t>= nested factor</a:t>
            </a:r>
          </a:p>
        </p:txBody>
      </p:sp>
      <p:cxnSp>
        <p:nvCxnSpPr>
          <p:cNvPr id="15" name="Straight Arrow Connector 14"/>
          <p:cNvCxnSpPr/>
          <p:nvPr/>
        </p:nvCxnSpPr>
        <p:spPr>
          <a:xfrm>
            <a:off x="3422366" y="4899010"/>
            <a:ext cx="656705" cy="137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2" idx="3"/>
          </p:cNvCxnSpPr>
          <p:nvPr/>
        </p:nvCxnSpPr>
        <p:spPr>
          <a:xfrm flipV="1">
            <a:off x="3456744" y="5209271"/>
            <a:ext cx="747017" cy="429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304264" y="4746711"/>
            <a:ext cx="3256404" cy="584775"/>
          </a:xfrm>
          <a:prstGeom prst="rect">
            <a:avLst/>
          </a:prstGeom>
          <a:noFill/>
          <a:ln w="9525">
            <a:solidFill>
              <a:schemeClr val="accent1">
                <a:lumMod val="50000"/>
              </a:schemeClr>
            </a:solidFill>
          </a:ln>
        </p:spPr>
        <p:txBody>
          <a:bodyPr wrap="none" rtlCol="0">
            <a:spAutoFit/>
          </a:bodyPr>
          <a:lstStyle/>
          <a:p>
            <a:r>
              <a:rPr lang="en-GB" sz="1600" dirty="0"/>
              <a:t>Housing unit/Bench = blocking factor</a:t>
            </a:r>
          </a:p>
          <a:p>
            <a:r>
              <a:rPr lang="en-GB" sz="1600" dirty="0"/>
              <a:t>= nuisance factor</a:t>
            </a:r>
          </a:p>
        </p:txBody>
      </p:sp>
      <p:cxnSp>
        <p:nvCxnSpPr>
          <p:cNvPr id="20" name="Straight Arrow Connector 19"/>
          <p:cNvCxnSpPr>
            <a:stCxn id="35" idx="1"/>
          </p:cNvCxnSpPr>
          <p:nvPr/>
        </p:nvCxnSpPr>
        <p:spPr>
          <a:xfrm flipH="1">
            <a:off x="7304414" y="5039099"/>
            <a:ext cx="999850" cy="124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03751" y="2048414"/>
            <a:ext cx="6191375" cy="400110"/>
          </a:xfrm>
          <a:prstGeom prst="rect">
            <a:avLst/>
          </a:prstGeom>
          <a:noFill/>
        </p:spPr>
        <p:txBody>
          <a:bodyPr wrap="none" rtlCol="0">
            <a:spAutoFit/>
          </a:bodyPr>
          <a:lstStyle/>
          <a:p>
            <a:r>
              <a:rPr lang="en-GB" sz="2000" dirty="0"/>
              <a:t>: from agriculture: fields are </a:t>
            </a:r>
            <a:r>
              <a:rPr lang="en-GB" sz="2000" b="1" dirty="0"/>
              <a:t>split</a:t>
            </a:r>
            <a:r>
              <a:rPr lang="en-GB" sz="2000" dirty="0"/>
              <a:t> into </a:t>
            </a:r>
            <a:r>
              <a:rPr lang="en-GB" sz="2000" b="1" dirty="0"/>
              <a:t>plots</a:t>
            </a:r>
            <a:r>
              <a:rPr lang="en-GB" sz="2000" dirty="0"/>
              <a:t> and subplots. </a:t>
            </a:r>
          </a:p>
        </p:txBody>
      </p:sp>
      <p:sp>
        <p:nvSpPr>
          <p:cNvPr id="36" name="TextBox 35"/>
          <p:cNvSpPr txBox="1"/>
          <p:nvPr/>
        </p:nvSpPr>
        <p:spPr>
          <a:xfrm>
            <a:off x="260680" y="3510908"/>
            <a:ext cx="11834777" cy="461665"/>
          </a:xfrm>
          <a:prstGeom prst="rect">
            <a:avLst/>
          </a:prstGeom>
          <a:noFill/>
        </p:spPr>
        <p:txBody>
          <a:bodyPr wrap="square" rtlCol="0">
            <a:spAutoFit/>
          </a:bodyPr>
          <a:lstStyle/>
          <a:p>
            <a:pPr marL="285737" indent="-285737">
              <a:buFont typeface="Arial" panose="020B0604020202020204" pitchFamily="34" charset="0"/>
              <a:buChar char="•"/>
            </a:pPr>
            <a:r>
              <a:rPr lang="en-GB" sz="2400" u="sng" dirty="0"/>
              <a:t>Example</a:t>
            </a:r>
            <a:r>
              <a:rPr lang="en-GB" sz="2400" dirty="0"/>
              <a:t>: </a:t>
            </a:r>
            <a:r>
              <a:rPr lang="en-GB" sz="2400" i="1" dirty="0"/>
              <a:t>in vivo </a:t>
            </a:r>
            <a:r>
              <a:rPr lang="en-GB" sz="2400" dirty="0"/>
              <a:t>effect of a drug on gene expression on 2 tissues</a:t>
            </a:r>
            <a:r>
              <a:rPr lang="en-GB" sz="2400" dirty="0" smtClean="0"/>
              <a:t>.</a:t>
            </a:r>
            <a:endParaRPr lang="en-GB" sz="2400" dirty="0"/>
          </a:p>
        </p:txBody>
      </p:sp>
      <p:sp>
        <p:nvSpPr>
          <p:cNvPr id="59" name="Right Arrow 58"/>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60" name="Group 59"/>
          <p:cNvGrpSpPr/>
          <p:nvPr/>
        </p:nvGrpSpPr>
        <p:grpSpPr>
          <a:xfrm>
            <a:off x="1918282" y="389426"/>
            <a:ext cx="3958389" cy="899839"/>
            <a:chOff x="5414772" y="1195442"/>
            <a:chExt cx="3020928" cy="720000"/>
          </a:xfrm>
          <a:solidFill>
            <a:srgbClr val="4496C1"/>
          </a:solidFill>
        </p:grpSpPr>
        <p:sp>
          <p:nvSpPr>
            <p:cNvPr id="61" name="Rounded Rectangle 60"/>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2"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3" name="Group 62"/>
          <p:cNvGrpSpPr/>
          <p:nvPr/>
        </p:nvGrpSpPr>
        <p:grpSpPr>
          <a:xfrm>
            <a:off x="6669342" y="425098"/>
            <a:ext cx="3081333" cy="838439"/>
            <a:chOff x="5414772" y="1195442"/>
            <a:chExt cx="3020928" cy="720000"/>
          </a:xfrm>
          <a:solidFill>
            <a:srgbClr val="9DC3E6"/>
          </a:solidFill>
        </p:grpSpPr>
        <p:sp>
          <p:nvSpPr>
            <p:cNvPr id="64" name="Rounded Rectangle 6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5"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pic>
        <p:nvPicPr>
          <p:cNvPr id="8" name="Picture 7"/>
          <p:cNvPicPr>
            <a:picLocks noChangeAspect="1"/>
          </p:cNvPicPr>
          <p:nvPr/>
        </p:nvPicPr>
        <p:blipFill>
          <a:blip r:embed="rId4"/>
          <a:stretch>
            <a:fillRect/>
          </a:stretch>
        </p:blipFill>
        <p:spPr>
          <a:xfrm>
            <a:off x="8185156" y="1561589"/>
            <a:ext cx="3827527" cy="1679056"/>
          </a:xfrm>
          <a:prstGeom prst="rect">
            <a:avLst/>
          </a:prstGeom>
        </p:spPr>
      </p:pic>
      <p:sp>
        <p:nvSpPr>
          <p:cNvPr id="41" name="TextBox 40"/>
          <p:cNvSpPr txBox="1"/>
          <p:nvPr/>
        </p:nvSpPr>
        <p:spPr>
          <a:xfrm>
            <a:off x="10165620" y="6533601"/>
            <a:ext cx="1983235" cy="276999"/>
          </a:xfrm>
          <a:prstGeom prst="rect">
            <a:avLst/>
          </a:prstGeom>
          <a:noFill/>
        </p:spPr>
        <p:txBody>
          <a:bodyPr wrap="none" rtlCol="0">
            <a:spAutoFit/>
          </a:bodyPr>
          <a:lstStyle/>
          <a:p>
            <a:r>
              <a:rPr lang="en-GB" sz="1200" dirty="0" err="1"/>
              <a:t>Krzywinski</a:t>
            </a:r>
            <a:r>
              <a:rPr lang="en-GB" sz="1200" dirty="0"/>
              <a:t> and Altman, 2015</a:t>
            </a:r>
          </a:p>
        </p:txBody>
      </p:sp>
    </p:spTree>
    <p:extLst>
      <p:ext uri="{BB962C8B-B14F-4D97-AF65-F5344CB8AC3E}">
        <p14:creationId xmlns:p14="http://schemas.microsoft.com/office/powerpoint/2010/main" val="7488154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677852" y="116632"/>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Calibri" panose="020F0502020204030204"/>
              </a:rPr>
              <a:t>Non-parametric test</a:t>
            </a:r>
            <a:r>
              <a:rPr lang="en-GB" sz="4000" b="1" kern="0" dirty="0">
                <a:solidFill>
                  <a:srgbClr val="646B86"/>
                </a:solidFill>
                <a:latin typeface="Calibri" panose="020F0502020204030204"/>
              </a:rPr>
              <a:t>: </a:t>
            </a:r>
          </a:p>
          <a:p>
            <a:pPr eaLnBrk="1" hangingPunct="1"/>
            <a:r>
              <a:rPr lang="en-GB" sz="3600" b="1" kern="0" dirty="0">
                <a:solidFill>
                  <a:srgbClr val="C5D1D7">
                    <a:lumMod val="25000"/>
                  </a:srgbClr>
                </a:solidFill>
                <a:latin typeface="Calibri" panose="020F0502020204030204"/>
              </a:rPr>
              <a:t>Mann-Whitney </a:t>
            </a:r>
            <a:r>
              <a:rPr lang="en-GB" sz="3600" b="1" kern="0" dirty="0">
                <a:solidFill>
                  <a:srgbClr val="646B86"/>
                </a:solidFill>
                <a:latin typeface="Calibri" panose="020F0502020204030204"/>
              </a:rPr>
              <a:t>= Wilcoxon rank test</a:t>
            </a:r>
          </a:p>
        </p:txBody>
      </p:sp>
      <p:sp>
        <p:nvSpPr>
          <p:cNvPr id="6" name="Rectangle 3"/>
          <p:cNvSpPr txBox="1">
            <a:spLocks noChangeArrowheads="1"/>
          </p:cNvSpPr>
          <p:nvPr/>
        </p:nvSpPr>
        <p:spPr>
          <a:xfrm>
            <a:off x="363959" y="1446738"/>
            <a:ext cx="11369331" cy="165618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dirty="0">
                <a:solidFill>
                  <a:prstClr val="black"/>
                </a:solidFill>
                <a:latin typeface="Calibri" panose="020F0502020204030204"/>
              </a:rPr>
              <a:t>Non-parametric equivalent of the t-test.</a:t>
            </a:r>
          </a:p>
          <a:p>
            <a:r>
              <a:rPr lang="en-GB" sz="2000" b="1" dirty="0">
                <a:solidFill>
                  <a:prstClr val="black"/>
                </a:solidFill>
                <a:latin typeface="Calibri" panose="020F0502020204030204"/>
              </a:rPr>
              <a:t>What if the data do not meet the assumptions for parametric tests? </a:t>
            </a:r>
          </a:p>
          <a:p>
            <a:pPr lvl="1"/>
            <a:r>
              <a:rPr lang="en-GB" sz="1600" dirty="0">
                <a:solidFill>
                  <a:prstClr val="black"/>
                </a:solidFill>
                <a:latin typeface="Calibri" panose="020F0502020204030204"/>
              </a:rPr>
              <a:t>The outcome is a rank or a score with limited amount of possible values: non-parametric approach.</a:t>
            </a:r>
          </a:p>
          <a:p>
            <a:pPr lvl="1"/>
            <a:endParaRPr lang="en-GB" sz="800" dirty="0">
              <a:solidFill>
                <a:prstClr val="black"/>
              </a:solidFill>
              <a:latin typeface="Calibri" panose="020F0502020204030204"/>
            </a:endParaRPr>
          </a:p>
          <a:p>
            <a:r>
              <a:rPr lang="en-GB" sz="2000" b="1" kern="0" dirty="0">
                <a:solidFill>
                  <a:prstClr val="black"/>
                </a:solidFill>
                <a:latin typeface="Calibri" panose="020F0502020204030204"/>
              </a:rPr>
              <a:t>How does the Mann-Whitney test work?</a:t>
            </a:r>
          </a:p>
          <a:p>
            <a:pPr eaLnBrk="1" hangingPunct="1"/>
            <a:endParaRPr lang="en-GB" sz="1000" b="1" kern="0" dirty="0">
              <a:solidFill>
                <a:prstClr val="black"/>
              </a:solidFill>
              <a:latin typeface="Calibri" panose="020F0502020204030204"/>
            </a:endParaRPr>
          </a:p>
        </p:txBody>
      </p:sp>
      <p:graphicFrame>
        <p:nvGraphicFramePr>
          <p:cNvPr id="7" name="Table 6"/>
          <p:cNvGraphicFramePr>
            <a:graphicFrameLocks noGrp="1"/>
          </p:cNvGraphicFramePr>
          <p:nvPr>
            <p:extLst/>
          </p:nvPr>
        </p:nvGraphicFramePr>
        <p:xfrm>
          <a:off x="2135560" y="3573015"/>
          <a:ext cx="1219200" cy="7620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853882829"/>
                    </a:ext>
                  </a:extLst>
                </a:gridCol>
                <a:gridCol w="609600">
                  <a:extLst>
                    <a:ext uri="{9D8B030D-6E8A-4147-A177-3AD203B41FA5}">
                      <a16:colId xmlns:a16="http://schemas.microsoft.com/office/drawing/2014/main" val="716162616"/>
                    </a:ext>
                  </a:extLst>
                </a:gridCol>
              </a:tblGrid>
              <a:tr h="190500">
                <a:tc>
                  <a:txBody>
                    <a:bodyPr/>
                    <a:lstStyle/>
                    <a:p>
                      <a:pPr algn="l" fontAlgn="b"/>
                      <a:r>
                        <a:rPr lang="en-GB" sz="1100" u="none" strike="noStrike" dirty="0">
                          <a:effectLst/>
                        </a:rPr>
                        <a:t>Group 1</a:t>
                      </a:r>
                      <a:endParaRPr lang="en-GB"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Group 2</a:t>
                      </a:r>
                      <a:endParaRPr lang="en-GB"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40258662"/>
                  </a:ext>
                </a:extLst>
              </a:tr>
              <a:tr h="190500">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7683805"/>
                  </a:ext>
                </a:extLst>
              </a:tr>
              <a:tr h="190500">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42403548"/>
                  </a:ext>
                </a:extLst>
              </a:tr>
              <a:tr h="190500">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6</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917520"/>
                  </a:ext>
                </a:extLst>
              </a:tr>
            </a:tbl>
          </a:graphicData>
        </a:graphic>
      </p:graphicFrame>
      <p:sp>
        <p:nvSpPr>
          <p:cNvPr id="10" name="TextBox 9"/>
          <p:cNvSpPr txBox="1"/>
          <p:nvPr/>
        </p:nvSpPr>
        <p:spPr>
          <a:xfrm>
            <a:off x="337516" y="5141934"/>
            <a:ext cx="6766596" cy="1200329"/>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Statistic of the Mann-Whitney test: </a:t>
            </a:r>
            <a:r>
              <a:rPr lang="en-GB" sz="2000" b="1" dirty="0">
                <a:solidFill>
                  <a:prstClr val="black"/>
                </a:solidFill>
                <a:latin typeface="Calibri" panose="020F0502020204030204"/>
              </a:rPr>
              <a:t>W (U)</a:t>
            </a:r>
          </a:p>
          <a:p>
            <a:pPr marL="800100" lvl="1"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W = sum of ranks – mean rank: W</a:t>
            </a:r>
            <a:r>
              <a:rPr lang="en-GB" baseline="-25000" dirty="0">
                <a:solidFill>
                  <a:prstClr val="black"/>
                </a:solidFill>
                <a:latin typeface="Calibri" panose="020F0502020204030204"/>
              </a:rPr>
              <a:t>1</a:t>
            </a:r>
            <a:r>
              <a:rPr lang="en-GB" sz="2000" dirty="0">
                <a:solidFill>
                  <a:prstClr val="black"/>
                </a:solidFill>
                <a:latin typeface="Calibri" panose="020F0502020204030204"/>
              </a:rPr>
              <a:t>=3.5 and W</a:t>
            </a:r>
            <a:r>
              <a:rPr lang="en-GB" sz="2000" baseline="-25000" dirty="0">
                <a:solidFill>
                  <a:prstClr val="black"/>
                </a:solidFill>
                <a:latin typeface="Calibri" panose="020F0502020204030204"/>
              </a:rPr>
              <a:t>2</a:t>
            </a:r>
            <a:r>
              <a:rPr lang="en-GB" sz="2000" dirty="0">
                <a:solidFill>
                  <a:prstClr val="black"/>
                </a:solidFill>
                <a:latin typeface="Calibri" panose="020F0502020204030204"/>
              </a:rPr>
              <a:t>=10.5</a:t>
            </a:r>
          </a:p>
          <a:p>
            <a:pPr marL="800100" lvl="1"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Smallest of the 2 </a:t>
            </a:r>
            <a:r>
              <a:rPr lang="en-GB" sz="2000" dirty="0" err="1">
                <a:solidFill>
                  <a:prstClr val="black"/>
                </a:solidFill>
                <a:latin typeface="Calibri" panose="020F0502020204030204"/>
              </a:rPr>
              <a:t>Ws</a:t>
            </a:r>
            <a:r>
              <a:rPr lang="en-GB" sz="2000" dirty="0">
                <a:solidFill>
                  <a:prstClr val="black"/>
                </a:solidFill>
                <a:latin typeface="Calibri" panose="020F0502020204030204"/>
              </a:rPr>
              <a:t>: W</a:t>
            </a:r>
            <a:r>
              <a:rPr lang="en-GB" baseline="-25000" dirty="0">
                <a:solidFill>
                  <a:prstClr val="black"/>
                </a:solidFill>
                <a:latin typeface="Calibri" panose="020F0502020204030204"/>
              </a:rPr>
              <a:t>1</a:t>
            </a:r>
            <a:r>
              <a:rPr lang="en-GB" sz="2000" dirty="0">
                <a:solidFill>
                  <a:prstClr val="black"/>
                </a:solidFill>
                <a:latin typeface="Calibri" panose="020F0502020204030204"/>
              </a:rPr>
              <a:t> + sample size   </a:t>
            </a:r>
            <a:r>
              <a:rPr lang="en-GB" sz="2000" dirty="0" smtClean="0">
                <a:solidFill>
                  <a:prstClr val="black"/>
                </a:solidFill>
                <a:latin typeface="Calibri" panose="020F0502020204030204"/>
              </a:rPr>
              <a:t>       </a:t>
            </a:r>
            <a:r>
              <a:rPr lang="en-GB" sz="2000" b="1" dirty="0" smtClean="0">
                <a:solidFill>
                  <a:prstClr val="black"/>
                </a:solidFill>
                <a:latin typeface="Calibri" panose="020F0502020204030204"/>
              </a:rPr>
              <a:t>p-value</a:t>
            </a:r>
            <a:endParaRPr lang="en-GB" sz="2000" b="1" dirty="0">
              <a:solidFill>
                <a:prstClr val="black"/>
              </a:solidFill>
              <a:latin typeface="Calibri" panose="020F0502020204030204"/>
            </a:endParaRPr>
          </a:p>
          <a:p>
            <a:pPr marL="800100" lvl="1" indent="-342900" fontAlgn="base">
              <a:spcBef>
                <a:spcPct val="0"/>
              </a:spcBef>
              <a:spcAft>
                <a:spcPct val="0"/>
              </a:spcAft>
              <a:buFont typeface="Arial" panose="020B0604020202020204" pitchFamily="34" charset="0"/>
              <a:buChar char="•"/>
            </a:pPr>
            <a:endParaRPr lang="en-GB" sz="1200" b="1" dirty="0">
              <a:solidFill>
                <a:prstClr val="black"/>
              </a:solidFill>
              <a:latin typeface="Calibri" panose="020F0502020204030204"/>
            </a:endParaRPr>
          </a:p>
        </p:txBody>
      </p:sp>
      <p:graphicFrame>
        <p:nvGraphicFramePr>
          <p:cNvPr id="11" name="Table 10"/>
          <p:cNvGraphicFramePr>
            <a:graphicFrameLocks noGrp="1"/>
          </p:cNvGraphicFramePr>
          <p:nvPr>
            <p:extLst/>
          </p:nvPr>
        </p:nvGraphicFramePr>
        <p:xfrm>
          <a:off x="4583832" y="3356992"/>
          <a:ext cx="1418208" cy="1543050"/>
        </p:xfrm>
        <a:graphic>
          <a:graphicData uri="http://schemas.openxmlformats.org/drawingml/2006/table">
            <a:tbl>
              <a:tblPr>
                <a:tableStyleId>{5C22544A-7EE6-4342-B048-85BDC9FD1C3A}</a:tableStyleId>
              </a:tblPr>
              <a:tblGrid>
                <a:gridCol w="808608">
                  <a:extLst>
                    <a:ext uri="{9D8B030D-6E8A-4147-A177-3AD203B41FA5}">
                      <a16:colId xmlns:a16="http://schemas.microsoft.com/office/drawing/2014/main" val="2415306739"/>
                    </a:ext>
                  </a:extLst>
                </a:gridCol>
                <a:gridCol w="609600">
                  <a:extLst>
                    <a:ext uri="{9D8B030D-6E8A-4147-A177-3AD203B41FA5}">
                      <a16:colId xmlns:a16="http://schemas.microsoft.com/office/drawing/2014/main" val="2337255724"/>
                    </a:ext>
                  </a:extLst>
                </a:gridCol>
              </a:tblGrid>
              <a:tr h="190500">
                <a:tc>
                  <a:txBody>
                    <a:bodyPr/>
                    <a:lstStyle/>
                    <a:p>
                      <a:pPr algn="l" fontAlgn="b"/>
                      <a:r>
                        <a:rPr lang="en-GB" sz="1100" u="none" strike="noStrike">
                          <a:effectLst/>
                        </a:rPr>
                        <a:t>Real values</a:t>
                      </a:r>
                      <a:endParaRPr lang="en-GB"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Ranks</a:t>
                      </a:r>
                      <a:endParaRPr lang="en-GB"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7208569"/>
                  </a:ext>
                </a:extLst>
              </a:tr>
              <a:tr h="190500">
                <a:tc>
                  <a:txBody>
                    <a:bodyPr/>
                    <a:lstStyle/>
                    <a:p>
                      <a:pPr algn="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7664686"/>
                  </a:ext>
                </a:extLst>
              </a:tr>
              <a:tr h="190500">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0331933"/>
                  </a:ext>
                </a:extLst>
              </a:tr>
              <a:tr h="190500">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5536138"/>
                  </a:ext>
                </a:extLst>
              </a:tr>
              <a:tr h="200025">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3853760"/>
                  </a:ext>
                </a:extLst>
              </a:tr>
              <a:tr h="190500">
                <a:tc>
                  <a:txBody>
                    <a:bodyPr/>
                    <a:lstStyle/>
                    <a:p>
                      <a:pPr algn="r" fontAlgn="b"/>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0418452"/>
                  </a:ext>
                </a:extLst>
              </a:tr>
              <a:tr h="190500">
                <a:tc>
                  <a:txBody>
                    <a:bodyPr/>
                    <a:lstStyle/>
                    <a:p>
                      <a:pPr algn="r" fontAlgn="b"/>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7439950"/>
                  </a:ext>
                </a:extLst>
              </a:tr>
              <a:tr h="200025">
                <a:tc>
                  <a:txBody>
                    <a:bodyPr/>
                    <a:lstStyle/>
                    <a:p>
                      <a:pPr algn="l" fontAlgn="b"/>
                      <a:r>
                        <a:rPr lang="en-GB" sz="1100" u="none" strike="noStrike">
                          <a:effectLst/>
                        </a:rPr>
                        <a:t>Mean</a:t>
                      </a:r>
                      <a:endParaRPr lang="en-GB"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200" u="none" strike="noStrike" dirty="0">
                          <a:effectLst/>
                        </a:rPr>
                        <a:t>3.5</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1142670"/>
                  </a:ext>
                </a:extLst>
              </a:tr>
            </a:tbl>
          </a:graphicData>
        </a:graphic>
      </p:graphicFrame>
      <p:graphicFrame>
        <p:nvGraphicFramePr>
          <p:cNvPr id="12" name="Table 11"/>
          <p:cNvGraphicFramePr>
            <a:graphicFrameLocks noGrp="1"/>
          </p:cNvGraphicFramePr>
          <p:nvPr>
            <p:extLst/>
          </p:nvPr>
        </p:nvGraphicFramePr>
        <p:xfrm>
          <a:off x="7392144" y="3473003"/>
          <a:ext cx="1828800" cy="96202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849440301"/>
                    </a:ext>
                  </a:extLst>
                </a:gridCol>
                <a:gridCol w="609600">
                  <a:extLst>
                    <a:ext uri="{9D8B030D-6E8A-4147-A177-3AD203B41FA5}">
                      <a16:colId xmlns:a16="http://schemas.microsoft.com/office/drawing/2014/main" val="3633629441"/>
                    </a:ext>
                  </a:extLst>
                </a:gridCol>
                <a:gridCol w="609600">
                  <a:extLst>
                    <a:ext uri="{9D8B030D-6E8A-4147-A177-3AD203B41FA5}">
                      <a16:colId xmlns:a16="http://schemas.microsoft.com/office/drawing/2014/main" val="3775782707"/>
                    </a:ext>
                  </a:extLst>
                </a:gridCol>
              </a:tblGrid>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Group 1</a:t>
                      </a:r>
                      <a:endParaRPr lang="en-GB"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Group 2</a:t>
                      </a:r>
                      <a:endParaRPr lang="en-GB"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8062528"/>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6529756"/>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2483653"/>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5596694"/>
                  </a:ext>
                </a:extLst>
              </a:tr>
              <a:tr h="200025">
                <a:tc>
                  <a:txBody>
                    <a:bodyPr/>
                    <a:lstStyle/>
                    <a:p>
                      <a:pPr algn="l" fontAlgn="b"/>
                      <a:r>
                        <a:rPr lang="en-GB" sz="1100" u="none" strike="noStrike">
                          <a:effectLst/>
                        </a:rPr>
                        <a:t>Sum</a:t>
                      </a:r>
                      <a:endParaRPr lang="en-GB"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200" u="none" strike="noStrike">
                          <a:effectLst/>
                        </a:rPr>
                        <a:t>7</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200" u="none" strike="noStrike" dirty="0">
                          <a:effectLst/>
                        </a:rPr>
                        <a:t>14</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8130098"/>
                  </a:ext>
                </a:extLst>
              </a:tr>
            </a:tbl>
          </a:graphicData>
        </a:graphic>
      </p:graphicFrame>
      <p:cxnSp>
        <p:nvCxnSpPr>
          <p:cNvPr id="14" name="Straight Arrow Connector 13"/>
          <p:cNvCxnSpPr/>
          <p:nvPr/>
        </p:nvCxnSpPr>
        <p:spPr>
          <a:xfrm>
            <a:off x="3647728" y="3954015"/>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312024" y="3933055"/>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341209" y="5977326"/>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9771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45568" y="332656"/>
            <a:ext cx="6480720" cy="9223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3200" b="1" u="sng" dirty="0">
                <a:solidFill>
                  <a:srgbClr val="C00000"/>
                </a:solidFill>
                <a:latin typeface="Calibri" panose="020F0502020204030204"/>
              </a:rPr>
              <a:t>Exercise </a:t>
            </a:r>
            <a:r>
              <a:rPr lang="en-GB" sz="3200" b="1" u="sng" dirty="0" smtClean="0">
                <a:solidFill>
                  <a:srgbClr val="C00000"/>
                </a:solidFill>
                <a:latin typeface="Calibri" panose="020F0502020204030204"/>
              </a:rPr>
              <a:t>6</a:t>
            </a:r>
            <a:r>
              <a:rPr lang="en-GB" sz="3200" b="1" dirty="0" smtClean="0">
                <a:solidFill>
                  <a:srgbClr val="C00000"/>
                </a:solidFill>
                <a:latin typeface="Calibri" panose="020F0502020204030204"/>
              </a:rPr>
              <a:t>:</a:t>
            </a:r>
            <a:r>
              <a:rPr lang="en-GB" sz="3200" b="1" kern="0" dirty="0" smtClean="0">
                <a:solidFill>
                  <a:srgbClr val="646B86"/>
                </a:solidFill>
                <a:latin typeface="Calibri" panose="020F0502020204030204"/>
              </a:rPr>
              <a:t> </a:t>
            </a:r>
            <a:r>
              <a:rPr lang="en-GB" sz="2800" b="1" dirty="0">
                <a:solidFill>
                  <a:srgbClr val="646B86">
                    <a:lumMod val="75000"/>
                  </a:srgbClr>
                </a:solidFill>
                <a:latin typeface="Calibri" panose="020F0502020204030204"/>
                <a:cs typeface="Arial" panose="020B0604020202020204" pitchFamily="34" charset="0"/>
              </a:rPr>
              <a:t>smelly teeshirt.xlsx</a:t>
            </a:r>
          </a:p>
          <a:p>
            <a:pPr algn="l" eaLnBrk="1" hangingPunct="1"/>
            <a:endParaRPr lang="en-GB" sz="2400" b="1" kern="0" dirty="0">
              <a:solidFill>
                <a:srgbClr val="CC0099"/>
              </a:solidFill>
              <a:latin typeface="Calibri" panose="020F0502020204030204"/>
            </a:endParaRPr>
          </a:p>
        </p:txBody>
      </p:sp>
      <p:sp>
        <p:nvSpPr>
          <p:cNvPr id="3" name="TextBox 2"/>
          <p:cNvSpPr txBox="1"/>
          <p:nvPr/>
        </p:nvSpPr>
        <p:spPr>
          <a:xfrm>
            <a:off x="345567" y="2222552"/>
            <a:ext cx="11487311" cy="440120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Hypothesis: Group body odour is less disgusting when associated with an in-group member versus an out-group member. </a:t>
            </a:r>
          </a:p>
          <a:p>
            <a:pPr marL="342900" indent="-342900" fontAlgn="base">
              <a:spcBef>
                <a:spcPct val="0"/>
              </a:spcBef>
              <a:spcAft>
                <a:spcPct val="0"/>
              </a:spcAft>
              <a:buFont typeface="Arial" panose="020B0604020202020204" pitchFamily="34" charset="0"/>
              <a:buChar char="•"/>
            </a:pPr>
            <a:endParaRPr lang="en-GB" sz="1000" dirty="0">
              <a:solidFill>
                <a:prstClr val="black"/>
              </a:solidFill>
              <a:latin typeface="Calibri" panose="020F0502020204030204"/>
            </a:endParaRPr>
          </a:p>
          <a:p>
            <a:pPr marL="342900"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Study: Two groups of Cambridge University students are presented with one of two smelly, worn t-shirts with university logos. </a:t>
            </a:r>
          </a:p>
          <a:p>
            <a:pPr fontAlgn="base">
              <a:spcBef>
                <a:spcPct val="0"/>
              </a:spcBef>
              <a:spcAft>
                <a:spcPct val="0"/>
              </a:spcAft>
            </a:pPr>
            <a:endParaRPr lang="en-GB" sz="2000" b="1" dirty="0">
              <a:solidFill>
                <a:prstClr val="black"/>
              </a:solidFill>
              <a:latin typeface="Calibri" panose="020F0502020204030204"/>
            </a:endParaRPr>
          </a:p>
          <a:p>
            <a:pPr marL="285750" indent="-285750" fontAlgn="base">
              <a:spcBef>
                <a:spcPct val="0"/>
              </a:spcBef>
              <a:spcAft>
                <a:spcPct val="0"/>
              </a:spcAft>
              <a:buFont typeface="Arial" panose="020B0604020202020204" pitchFamily="34" charset="0"/>
              <a:buChar char="•"/>
            </a:pPr>
            <a:r>
              <a:rPr lang="en-GB" sz="2000" b="1" dirty="0">
                <a:solidFill>
                  <a:prstClr val="black"/>
                </a:solidFill>
                <a:latin typeface="Calibri" panose="020F0502020204030204"/>
              </a:rPr>
              <a:t>Question</a:t>
            </a:r>
            <a:r>
              <a:rPr lang="en-GB" sz="2000" dirty="0">
                <a:solidFill>
                  <a:prstClr val="black"/>
                </a:solidFill>
                <a:latin typeface="Calibri" panose="020F0502020204030204"/>
              </a:rPr>
              <a:t>: </a:t>
            </a:r>
            <a:r>
              <a:rPr lang="en-GB" sz="2000" dirty="0">
                <a:solidFill>
                  <a:prstClr val="black"/>
                </a:solidFill>
                <a:latin typeface="Calibri" panose="020F0502020204030204"/>
                <a:cs typeface="Arial" panose="020B0604020202020204" pitchFamily="34" charset="0"/>
              </a:rPr>
              <a:t>are Cambridge students more disgusted by worn smelly T-shirts</a:t>
            </a:r>
          </a:p>
          <a:p>
            <a:pPr fontAlgn="base">
              <a:spcBef>
                <a:spcPct val="0"/>
              </a:spcBef>
              <a:spcAft>
                <a:spcPct val="0"/>
              </a:spcAft>
            </a:pPr>
            <a:r>
              <a:rPr lang="en-GB" sz="2000" dirty="0">
                <a:solidFill>
                  <a:prstClr val="black"/>
                </a:solidFill>
                <a:latin typeface="Calibri" panose="020F0502020204030204"/>
                <a:cs typeface="Arial" panose="020B0604020202020204" pitchFamily="34" charset="0"/>
              </a:rPr>
              <a:t> from Oxford or Cambridge? Disgust score: 1 to 7, with 7 the most disgusting</a:t>
            </a:r>
          </a:p>
          <a:p>
            <a:pPr marL="800100" lvl="1" indent="-342900" fontAlgn="base">
              <a:spcBef>
                <a:spcPct val="0"/>
              </a:spcBef>
              <a:spcAft>
                <a:spcPct val="0"/>
              </a:spcAft>
              <a:buFont typeface="Arial" panose="020B0604020202020204" pitchFamily="34" charset="0"/>
              <a:buChar char="•"/>
            </a:pPr>
            <a:endParaRPr lang="en-GB" sz="2000" kern="0" dirty="0">
              <a:solidFill>
                <a:prstClr val="black"/>
              </a:solidFill>
              <a:latin typeface="Calibri" panose="020F0502020204030204"/>
            </a:endParaRPr>
          </a:p>
          <a:p>
            <a:pPr marL="800100" lvl="1" indent="-342900" fontAlgn="base">
              <a:spcBef>
                <a:spcPct val="0"/>
              </a:spcBef>
              <a:spcAft>
                <a:spcPct val="0"/>
              </a:spcAft>
              <a:buFont typeface="Arial" panose="020B0604020202020204" pitchFamily="34" charset="0"/>
              <a:buChar char="•"/>
            </a:pPr>
            <a:r>
              <a:rPr lang="en-GB" sz="2000" kern="0" dirty="0">
                <a:solidFill>
                  <a:prstClr val="black"/>
                </a:solidFill>
                <a:latin typeface="Calibri" panose="020F0502020204030204"/>
              </a:rPr>
              <a:t>Explore the data with an appropriate combination of 2 graphs</a:t>
            </a:r>
          </a:p>
          <a:p>
            <a:pPr marL="800100" lvl="1" indent="-342900" fontAlgn="base">
              <a:spcBef>
                <a:spcPct val="0"/>
              </a:spcBef>
              <a:spcAft>
                <a:spcPct val="0"/>
              </a:spcAft>
              <a:buFont typeface="Arial" panose="020B0604020202020204" pitchFamily="34" charset="0"/>
              <a:buChar char="•"/>
            </a:pPr>
            <a:endParaRPr lang="en-GB" sz="2000" kern="0" dirty="0">
              <a:solidFill>
                <a:prstClr val="black"/>
              </a:solidFill>
              <a:latin typeface="Calibri" panose="020F0502020204030204"/>
            </a:endParaRPr>
          </a:p>
          <a:p>
            <a:pPr marL="800100" lvl="1" indent="-342900" fontAlgn="base">
              <a:spcBef>
                <a:spcPct val="0"/>
              </a:spcBef>
              <a:spcAft>
                <a:spcPct val="0"/>
              </a:spcAft>
              <a:buFont typeface="Arial" panose="020B0604020202020204" pitchFamily="34" charset="0"/>
              <a:buChar char="•"/>
            </a:pPr>
            <a:r>
              <a:rPr lang="en-GB" sz="2000" kern="0" dirty="0">
                <a:solidFill>
                  <a:prstClr val="black"/>
                </a:solidFill>
                <a:latin typeface="Calibri" panose="020F0502020204030204"/>
              </a:rPr>
              <a:t>Answer the question with a non-parametric approach</a:t>
            </a:r>
          </a:p>
          <a:p>
            <a:pPr marL="800100" lvl="1" indent="-342900" fontAlgn="base">
              <a:spcBef>
                <a:spcPct val="0"/>
              </a:spcBef>
              <a:spcAft>
                <a:spcPct val="0"/>
              </a:spcAft>
              <a:buFont typeface="Arial" panose="020B0604020202020204" pitchFamily="34" charset="0"/>
              <a:buChar char="•"/>
            </a:pPr>
            <a:endParaRPr lang="en-GB" sz="2000" kern="0" dirty="0">
              <a:solidFill>
                <a:prstClr val="black"/>
              </a:solidFill>
              <a:latin typeface="Calibri" panose="020F0502020204030204"/>
            </a:endParaRPr>
          </a:p>
          <a:p>
            <a:pPr marL="800100" lvl="1" indent="-342900" fontAlgn="base">
              <a:spcBef>
                <a:spcPct val="0"/>
              </a:spcBef>
              <a:spcAft>
                <a:spcPct val="0"/>
              </a:spcAft>
              <a:buFont typeface="Arial" panose="020B0604020202020204" pitchFamily="34" charset="0"/>
              <a:buChar char="•"/>
            </a:pPr>
            <a:r>
              <a:rPr lang="en-GB" sz="2000" kern="0" dirty="0">
                <a:solidFill>
                  <a:prstClr val="black"/>
                </a:solidFill>
                <a:latin typeface="Calibri" panose="020F0502020204030204"/>
                <a:cs typeface="Courier New" panose="02070309020205020404" pitchFamily="49" charset="0"/>
              </a:rPr>
              <a:t>What do you think about the design?</a:t>
            </a:r>
            <a:endParaRPr lang="en-GB" sz="2000" dirty="0">
              <a:solidFill>
                <a:prstClr val="black"/>
              </a:solidFill>
              <a:latin typeface="Calibri" panose="020F0502020204030204"/>
              <a:cs typeface="Courier New" panose="02070309020205020404" pitchFamily="49" charset="0"/>
            </a:endParaRPr>
          </a:p>
        </p:txBody>
      </p:sp>
      <p:pic>
        <p:nvPicPr>
          <p:cNvPr id="5" name="Picture 4"/>
          <p:cNvPicPr>
            <a:picLocks noChangeAspect="1"/>
          </p:cNvPicPr>
          <p:nvPr/>
        </p:nvPicPr>
        <p:blipFill>
          <a:blip r:embed="rId2"/>
          <a:stretch>
            <a:fillRect/>
          </a:stretch>
        </p:blipFill>
        <p:spPr>
          <a:xfrm>
            <a:off x="9007180" y="332656"/>
            <a:ext cx="1553316" cy="1656184"/>
          </a:xfrm>
          <a:prstGeom prst="rect">
            <a:avLst/>
          </a:prstGeom>
        </p:spPr>
      </p:pic>
      <p:pic>
        <p:nvPicPr>
          <p:cNvPr id="6" name="Picture 5"/>
          <p:cNvPicPr>
            <a:picLocks noChangeAspect="1"/>
          </p:cNvPicPr>
          <p:nvPr/>
        </p:nvPicPr>
        <p:blipFill>
          <a:blip r:embed="rId3"/>
          <a:stretch>
            <a:fillRect/>
          </a:stretch>
        </p:blipFill>
        <p:spPr>
          <a:xfrm>
            <a:off x="7553252" y="332656"/>
            <a:ext cx="1625675" cy="1656184"/>
          </a:xfrm>
          <a:prstGeom prst="rect">
            <a:avLst/>
          </a:prstGeom>
        </p:spPr>
      </p:pic>
    </p:spTree>
    <p:extLst>
      <p:ext uri="{BB962C8B-B14F-4D97-AF65-F5344CB8AC3E}">
        <p14:creationId xmlns:p14="http://schemas.microsoft.com/office/powerpoint/2010/main" val="17166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080" y="2132855"/>
            <a:ext cx="11206730" cy="452431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b="1" dirty="0">
                <a:solidFill>
                  <a:prstClr val="black"/>
                </a:solidFill>
                <a:latin typeface="Calibri" panose="020F0502020204030204"/>
              </a:rPr>
              <a:t>Question</a:t>
            </a:r>
            <a:r>
              <a:rPr lang="en-GB" dirty="0">
                <a:solidFill>
                  <a:prstClr val="black"/>
                </a:solidFill>
                <a:latin typeface="Calibri" panose="020F0502020204030204"/>
              </a:rPr>
              <a:t>: </a:t>
            </a:r>
            <a:r>
              <a:rPr lang="en-GB" dirty="0">
                <a:solidFill>
                  <a:prstClr val="black"/>
                </a:solidFill>
                <a:latin typeface="Calibri" panose="020F0502020204030204"/>
                <a:cs typeface="Arial" panose="020B0604020202020204" pitchFamily="34" charset="0"/>
              </a:rPr>
              <a:t>are Cambridge students more disgusted by worn smelly </a:t>
            </a:r>
            <a:r>
              <a:rPr lang="en-GB" dirty="0" smtClean="0">
                <a:solidFill>
                  <a:prstClr val="black"/>
                </a:solidFill>
                <a:latin typeface="Calibri" panose="020F0502020204030204"/>
                <a:cs typeface="Arial" panose="020B0604020202020204" pitchFamily="34" charset="0"/>
              </a:rPr>
              <a:t>T-shirts from </a:t>
            </a:r>
            <a:r>
              <a:rPr lang="en-GB" dirty="0">
                <a:solidFill>
                  <a:prstClr val="black"/>
                </a:solidFill>
                <a:latin typeface="Calibri" panose="020F0502020204030204"/>
                <a:cs typeface="Arial" panose="020B0604020202020204" pitchFamily="34" charset="0"/>
              </a:rPr>
              <a:t>Oxford or Cambridge? </a:t>
            </a:r>
            <a:endParaRPr lang="en-GB" dirty="0" smtClean="0">
              <a:solidFill>
                <a:prstClr val="black"/>
              </a:solidFill>
              <a:latin typeface="Calibri" panose="020F0502020204030204"/>
              <a:cs typeface="Arial" panose="020B0604020202020204" pitchFamily="34" charset="0"/>
            </a:endParaRPr>
          </a:p>
          <a:p>
            <a:pPr fontAlgn="base">
              <a:spcBef>
                <a:spcPct val="0"/>
              </a:spcBef>
              <a:spcAft>
                <a:spcPct val="0"/>
              </a:spcAft>
            </a:pPr>
            <a:r>
              <a:rPr lang="en-GB" dirty="0" smtClean="0">
                <a:solidFill>
                  <a:prstClr val="black"/>
                </a:solidFill>
                <a:latin typeface="Calibri" panose="020F0502020204030204"/>
                <a:cs typeface="Arial" panose="020B0604020202020204" pitchFamily="34" charset="0"/>
              </a:rPr>
              <a:t>Disgust </a:t>
            </a:r>
            <a:r>
              <a:rPr lang="en-GB" dirty="0">
                <a:solidFill>
                  <a:prstClr val="black"/>
                </a:solidFill>
                <a:latin typeface="Calibri" panose="020F0502020204030204"/>
                <a:cs typeface="Arial" panose="020B0604020202020204" pitchFamily="34" charset="0"/>
              </a:rPr>
              <a:t>score: 1 to 7, with 7 the most disgusting</a:t>
            </a: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fontAlgn="base">
              <a:spcBef>
                <a:spcPct val="0"/>
              </a:spcBef>
              <a:spcAft>
                <a:spcPct val="0"/>
              </a:spcAft>
            </a:pPr>
            <a:endParaRPr lang="en-GB" dirty="0">
              <a:solidFill>
                <a:prstClr val="black"/>
              </a:solidFill>
              <a:latin typeface="Calibri" panose="020F0502020204030204"/>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GB" dirty="0">
                <a:solidFill>
                  <a:prstClr val="black"/>
                </a:solidFill>
                <a:latin typeface="Calibri" panose="020F0502020204030204"/>
                <a:cs typeface="Arial" panose="020B0604020202020204" pitchFamily="34" charset="0"/>
              </a:rPr>
              <a:t>A paired design would have been better.</a:t>
            </a:r>
          </a:p>
        </p:txBody>
      </p:sp>
      <p:pic>
        <p:nvPicPr>
          <p:cNvPr id="5" name="Picture 4"/>
          <p:cNvPicPr>
            <a:picLocks noChangeAspect="1"/>
          </p:cNvPicPr>
          <p:nvPr/>
        </p:nvPicPr>
        <p:blipFill>
          <a:blip r:embed="rId2"/>
          <a:stretch>
            <a:fillRect/>
          </a:stretch>
        </p:blipFill>
        <p:spPr>
          <a:xfrm>
            <a:off x="9796087" y="178748"/>
            <a:ext cx="1553316" cy="1656184"/>
          </a:xfrm>
          <a:prstGeom prst="rect">
            <a:avLst/>
          </a:prstGeom>
        </p:spPr>
      </p:pic>
      <p:pic>
        <p:nvPicPr>
          <p:cNvPr id="6" name="Picture 5"/>
          <p:cNvPicPr>
            <a:picLocks noChangeAspect="1"/>
          </p:cNvPicPr>
          <p:nvPr/>
        </p:nvPicPr>
        <p:blipFill>
          <a:blip r:embed="rId3"/>
          <a:stretch>
            <a:fillRect/>
          </a:stretch>
        </p:blipFill>
        <p:spPr>
          <a:xfrm>
            <a:off x="8342159" y="205908"/>
            <a:ext cx="1625675" cy="1656184"/>
          </a:xfrm>
          <a:prstGeom prst="rect">
            <a:avLst/>
          </a:prstGeom>
        </p:spPr>
      </p:pic>
      <p:pic>
        <p:nvPicPr>
          <p:cNvPr id="4" name="Picture 3"/>
          <p:cNvPicPr>
            <a:picLocks noChangeAspect="1"/>
          </p:cNvPicPr>
          <p:nvPr/>
        </p:nvPicPr>
        <p:blipFill>
          <a:blip r:embed="rId4"/>
          <a:stretch>
            <a:fillRect/>
          </a:stretch>
        </p:blipFill>
        <p:spPr>
          <a:xfrm>
            <a:off x="6048634" y="3079687"/>
            <a:ext cx="3041786" cy="3240360"/>
          </a:xfrm>
          <a:prstGeom prst="rect">
            <a:avLst/>
          </a:prstGeom>
        </p:spPr>
      </p:pic>
      <p:pic>
        <p:nvPicPr>
          <p:cNvPr id="7" name="Picture 6"/>
          <p:cNvPicPr>
            <a:picLocks noChangeAspect="1"/>
          </p:cNvPicPr>
          <p:nvPr/>
        </p:nvPicPr>
        <p:blipFill>
          <a:blip r:embed="rId5"/>
          <a:stretch>
            <a:fillRect/>
          </a:stretch>
        </p:blipFill>
        <p:spPr>
          <a:xfrm>
            <a:off x="1021145" y="3079687"/>
            <a:ext cx="3384376" cy="2916042"/>
          </a:xfrm>
          <a:prstGeom prst="rect">
            <a:avLst/>
          </a:prstGeom>
        </p:spPr>
      </p:pic>
      <p:sp>
        <p:nvSpPr>
          <p:cNvPr id="9" name="Rectangle 2"/>
          <p:cNvSpPr txBox="1">
            <a:spLocks noChangeArrowheads="1"/>
          </p:cNvSpPr>
          <p:nvPr/>
        </p:nvSpPr>
        <p:spPr>
          <a:xfrm>
            <a:off x="345568" y="332656"/>
            <a:ext cx="6480720" cy="9223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3200" b="1" u="sng" dirty="0">
                <a:solidFill>
                  <a:srgbClr val="C00000"/>
                </a:solidFill>
                <a:latin typeface="Calibri" panose="020F0502020204030204"/>
              </a:rPr>
              <a:t>Exercise </a:t>
            </a:r>
            <a:r>
              <a:rPr lang="en-GB" sz="3200" b="1" u="sng" dirty="0" smtClean="0">
                <a:solidFill>
                  <a:srgbClr val="C00000"/>
                </a:solidFill>
                <a:latin typeface="Calibri" panose="020F0502020204030204"/>
              </a:rPr>
              <a:t>6</a:t>
            </a:r>
            <a:r>
              <a:rPr lang="en-GB" sz="3200" b="1" dirty="0" smtClean="0">
                <a:solidFill>
                  <a:srgbClr val="C00000"/>
                </a:solidFill>
                <a:latin typeface="Calibri" panose="020F0502020204030204"/>
              </a:rPr>
              <a:t>:</a:t>
            </a:r>
            <a:r>
              <a:rPr lang="en-GB" sz="3200" b="1" kern="0" dirty="0" smtClean="0">
                <a:solidFill>
                  <a:srgbClr val="646B86"/>
                </a:solidFill>
                <a:latin typeface="Calibri" panose="020F0502020204030204"/>
              </a:rPr>
              <a:t> </a:t>
            </a:r>
            <a:r>
              <a:rPr lang="en-GB" sz="2800" b="1" dirty="0">
                <a:solidFill>
                  <a:srgbClr val="646B86">
                    <a:lumMod val="75000"/>
                  </a:srgbClr>
                </a:solidFill>
                <a:latin typeface="Calibri" panose="020F0502020204030204"/>
                <a:cs typeface="Arial" panose="020B0604020202020204" pitchFamily="34" charset="0"/>
              </a:rPr>
              <a:t>smelly teeshirt.xlsx</a:t>
            </a:r>
          </a:p>
          <a:p>
            <a:pPr algn="l" eaLnBrk="1" hangingPunct="1"/>
            <a:endParaRPr lang="en-GB" sz="2400" b="1" kern="0" dirty="0">
              <a:solidFill>
                <a:srgbClr val="CC0099"/>
              </a:solidFill>
              <a:latin typeface="Calibri" panose="020F0502020204030204"/>
            </a:endParaRPr>
          </a:p>
        </p:txBody>
      </p:sp>
    </p:spTree>
    <p:extLst>
      <p:ext uri="{BB962C8B-B14F-4D97-AF65-F5344CB8AC3E}">
        <p14:creationId xmlns:p14="http://schemas.microsoft.com/office/powerpoint/2010/main" val="46198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677852" y="116632"/>
            <a:ext cx="88106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Calibri" panose="020F0502020204030204"/>
              </a:rPr>
              <a:t>Non-parametric test: </a:t>
            </a:r>
          </a:p>
          <a:p>
            <a:pPr eaLnBrk="1" hangingPunct="1"/>
            <a:r>
              <a:rPr lang="en-GB" sz="3200" b="1" kern="0" dirty="0">
                <a:solidFill>
                  <a:srgbClr val="646B86">
                    <a:lumMod val="75000"/>
                  </a:srgbClr>
                </a:solidFill>
                <a:latin typeface="Calibri" panose="020F0502020204030204"/>
              </a:rPr>
              <a:t>Wilcoxon’s signed-rank</a:t>
            </a:r>
            <a:endParaRPr lang="en-GB" sz="2400" b="1" kern="0" dirty="0">
              <a:solidFill>
                <a:srgbClr val="646B86">
                  <a:lumMod val="75000"/>
                </a:srgbClr>
              </a:solidFill>
              <a:latin typeface="Calibri" panose="020F0502020204030204"/>
            </a:endParaRPr>
          </a:p>
        </p:txBody>
      </p:sp>
      <p:sp>
        <p:nvSpPr>
          <p:cNvPr id="6" name="Rectangle 3"/>
          <p:cNvSpPr txBox="1">
            <a:spLocks noChangeArrowheads="1"/>
          </p:cNvSpPr>
          <p:nvPr/>
        </p:nvSpPr>
        <p:spPr>
          <a:xfrm>
            <a:off x="310778" y="1411422"/>
            <a:ext cx="8856984" cy="60615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a:solidFill>
                  <a:prstClr val="black"/>
                </a:solidFill>
                <a:latin typeface="Calibri" panose="020F0502020204030204"/>
              </a:rPr>
              <a:t>Non-parametric equivalent of the paired t-test</a:t>
            </a:r>
          </a:p>
          <a:p>
            <a:r>
              <a:rPr lang="en-GB" sz="2000" b="1" kern="0" dirty="0">
                <a:solidFill>
                  <a:prstClr val="black"/>
                </a:solidFill>
                <a:latin typeface="Calibri" panose="020F0502020204030204"/>
              </a:rPr>
              <a:t>How does the test work?</a:t>
            </a:r>
          </a:p>
          <a:p>
            <a:pPr eaLnBrk="1" hangingPunct="1"/>
            <a:endParaRPr lang="en-GB" sz="1000" b="1" kern="0" dirty="0">
              <a:solidFill>
                <a:prstClr val="black"/>
              </a:solidFill>
              <a:latin typeface="Calibri" panose="020F0502020204030204"/>
            </a:endParaRPr>
          </a:p>
        </p:txBody>
      </p:sp>
      <p:sp>
        <p:nvSpPr>
          <p:cNvPr id="10" name="TextBox 9"/>
          <p:cNvSpPr txBox="1"/>
          <p:nvPr/>
        </p:nvSpPr>
        <p:spPr>
          <a:xfrm>
            <a:off x="404712" y="5170799"/>
            <a:ext cx="8555336" cy="1200329"/>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Statistic of the </a:t>
            </a:r>
            <a:r>
              <a:rPr lang="en-GB" sz="2000" kern="0" dirty="0">
                <a:solidFill>
                  <a:prstClr val="black"/>
                </a:solidFill>
                <a:latin typeface="Calibri" panose="020F0502020204030204"/>
              </a:rPr>
              <a:t>Wilcoxon’s signed-rank</a:t>
            </a:r>
            <a:r>
              <a:rPr lang="en-GB" sz="1600" kern="0" dirty="0">
                <a:solidFill>
                  <a:srgbClr val="CC0099"/>
                </a:solidFill>
                <a:latin typeface="Calibri" panose="020F0502020204030204"/>
              </a:rPr>
              <a:t> </a:t>
            </a:r>
            <a:r>
              <a:rPr lang="en-GB" sz="2000" dirty="0">
                <a:solidFill>
                  <a:prstClr val="black"/>
                </a:solidFill>
                <a:latin typeface="Calibri" panose="020F0502020204030204"/>
              </a:rPr>
              <a:t>test: </a:t>
            </a:r>
            <a:r>
              <a:rPr lang="en-GB" sz="2000" b="1" dirty="0">
                <a:solidFill>
                  <a:prstClr val="black"/>
                </a:solidFill>
                <a:latin typeface="Calibri" panose="020F0502020204030204"/>
              </a:rPr>
              <a:t>T (W)</a:t>
            </a:r>
          </a:p>
          <a:p>
            <a:pPr marL="800100" lvl="1" indent="-34290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rPr>
              <a:t>Here: Wilcoxon’s T = 4.5 (smallest of the 2 </a:t>
            </a:r>
            <a:r>
              <a:rPr lang="en-GB" sz="1600" dirty="0">
                <a:solidFill>
                  <a:prstClr val="black"/>
                </a:solidFill>
                <a:latin typeface="Calibri" panose="020F0502020204030204"/>
              </a:rPr>
              <a:t>(absolute value)</a:t>
            </a:r>
            <a:r>
              <a:rPr lang="en-GB" sz="2000" dirty="0">
                <a:solidFill>
                  <a:prstClr val="black"/>
                </a:solidFill>
                <a:latin typeface="Calibri" panose="020F0502020204030204"/>
              </a:rPr>
              <a:t>)</a:t>
            </a:r>
          </a:p>
          <a:p>
            <a:pPr marL="800100" lvl="1" indent="-342900" fontAlgn="base">
              <a:spcBef>
                <a:spcPct val="0"/>
              </a:spcBef>
              <a:spcAft>
                <a:spcPct val="0"/>
              </a:spcAft>
              <a:buFont typeface="Arial" panose="020B0604020202020204" pitchFamily="34" charset="0"/>
              <a:buChar char="•"/>
            </a:pPr>
            <a:r>
              <a:rPr lang="en-GB" sz="2000" dirty="0" smtClean="0">
                <a:solidFill>
                  <a:prstClr val="black"/>
                </a:solidFill>
                <a:latin typeface="Calibri" panose="020F0502020204030204"/>
              </a:rPr>
              <a:t>Sample size N </a:t>
            </a:r>
            <a:r>
              <a:rPr lang="en-GB" sz="2000" dirty="0">
                <a:solidFill>
                  <a:prstClr val="black"/>
                </a:solidFill>
                <a:latin typeface="Calibri" panose="020F0502020204030204"/>
              </a:rPr>
              <a:t>= 9 (we ignore the 0 difference): T + N         </a:t>
            </a:r>
            <a:r>
              <a:rPr lang="en-GB" sz="2000" b="1" dirty="0">
                <a:solidFill>
                  <a:prstClr val="black"/>
                </a:solidFill>
                <a:latin typeface="Calibri" panose="020F0502020204030204"/>
              </a:rPr>
              <a:t>p-value</a:t>
            </a:r>
          </a:p>
          <a:p>
            <a:pPr marL="800100" lvl="1" indent="-342900" fontAlgn="base">
              <a:spcBef>
                <a:spcPct val="0"/>
              </a:spcBef>
              <a:spcAft>
                <a:spcPct val="0"/>
              </a:spcAft>
              <a:buFont typeface="Arial" panose="020B0604020202020204" pitchFamily="34" charset="0"/>
              <a:buChar char="•"/>
            </a:pPr>
            <a:endParaRPr lang="en-GB" sz="1200" b="1" dirty="0">
              <a:solidFill>
                <a:prstClr val="black"/>
              </a:solidFill>
              <a:latin typeface="Calibri" panose="020F0502020204030204"/>
            </a:endParaRPr>
          </a:p>
        </p:txBody>
      </p:sp>
      <p:cxnSp>
        <p:nvCxnSpPr>
          <p:cNvPr id="14" name="Straight Arrow Connector 13"/>
          <p:cNvCxnSpPr/>
          <p:nvPr/>
        </p:nvCxnSpPr>
        <p:spPr>
          <a:xfrm>
            <a:off x="3606900" y="3601433"/>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983164" y="3601433"/>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nvPr>
        </p:nvGraphicFramePr>
        <p:xfrm>
          <a:off x="1422378" y="2632537"/>
          <a:ext cx="1968499" cy="1905000"/>
        </p:xfrm>
        <a:graphic>
          <a:graphicData uri="http://schemas.openxmlformats.org/drawingml/2006/table">
            <a:tbl>
              <a:tblPr>
                <a:tableStyleId>{5C22544A-7EE6-4342-B048-85BDC9FD1C3A}</a:tableStyleId>
              </a:tblPr>
              <a:tblGrid>
                <a:gridCol w="608618">
                  <a:extLst>
                    <a:ext uri="{9D8B030D-6E8A-4147-A177-3AD203B41FA5}">
                      <a16:colId xmlns:a16="http://schemas.microsoft.com/office/drawing/2014/main" val="2827484845"/>
                    </a:ext>
                  </a:extLst>
                </a:gridCol>
                <a:gridCol w="608618">
                  <a:extLst>
                    <a:ext uri="{9D8B030D-6E8A-4147-A177-3AD203B41FA5}">
                      <a16:colId xmlns:a16="http://schemas.microsoft.com/office/drawing/2014/main" val="3474268590"/>
                    </a:ext>
                  </a:extLst>
                </a:gridCol>
                <a:gridCol w="751263">
                  <a:extLst>
                    <a:ext uri="{9D8B030D-6E8A-4147-A177-3AD203B41FA5}">
                      <a16:colId xmlns:a16="http://schemas.microsoft.com/office/drawing/2014/main" val="837010792"/>
                    </a:ext>
                  </a:extLst>
                </a:gridCol>
              </a:tblGrid>
              <a:tr h="190500">
                <a:tc>
                  <a:txBody>
                    <a:bodyPr/>
                    <a:lstStyle/>
                    <a:p>
                      <a:pPr algn="l" fontAlgn="b"/>
                      <a:r>
                        <a:rPr lang="en-GB" sz="1100" u="none" strike="noStrike">
                          <a:effectLst/>
                        </a:rPr>
                        <a:t>Before</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After</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Differences</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1103790"/>
                  </a:ext>
                </a:extLst>
              </a:tr>
              <a:tr h="190500">
                <a:tc>
                  <a:txBody>
                    <a:bodyPr/>
                    <a:lstStyle/>
                    <a:p>
                      <a:pPr algn="r" fontAlgn="b"/>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4786645"/>
                  </a:ext>
                </a:extLst>
              </a:tr>
              <a:tr h="190500">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9741532"/>
                  </a:ext>
                </a:extLst>
              </a:tr>
              <a:tr h="190500">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-6</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36562801"/>
                  </a:ext>
                </a:extLst>
              </a:tr>
              <a:tr h="190500">
                <a:tc>
                  <a:txBody>
                    <a:bodyPr/>
                    <a:lstStyle/>
                    <a:p>
                      <a:pPr algn="r" fontAlgn="b"/>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8375952"/>
                  </a:ext>
                </a:extLst>
              </a:tr>
              <a:tr h="190500">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9530708"/>
                  </a:ext>
                </a:extLst>
              </a:tr>
              <a:tr h="190500">
                <a:tc>
                  <a:txBody>
                    <a:bodyPr/>
                    <a:lstStyle/>
                    <a:p>
                      <a:pPr algn="r" fontAlgn="b"/>
                      <a:r>
                        <a:rPr lang="en-GB" sz="1100" u="none" strike="noStrike">
                          <a:effectLst/>
                        </a:rPr>
                        <a:t>8</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84302789"/>
                  </a:ext>
                </a:extLst>
              </a:tr>
              <a:tr h="190500">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0</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80621456"/>
                  </a:ext>
                </a:extLst>
              </a:tr>
              <a:tr h="190500">
                <a:tc>
                  <a:txBody>
                    <a:bodyPr/>
                    <a:lstStyle/>
                    <a:p>
                      <a:pPr algn="r" fontAlgn="b"/>
                      <a:r>
                        <a:rPr lang="en-GB" sz="1100" u="none" strike="noStrike">
                          <a:effectLst/>
                        </a:rPr>
                        <a:t>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94287221"/>
                  </a:ext>
                </a:extLst>
              </a:tr>
              <a:tr h="190500">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-5</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9848950"/>
                  </a:ext>
                </a:extLst>
              </a:tr>
            </a:tbl>
          </a:graphicData>
        </a:graphic>
      </p:graphicFrame>
      <p:graphicFrame>
        <p:nvGraphicFramePr>
          <p:cNvPr id="3" name="Table 2"/>
          <p:cNvGraphicFramePr>
            <a:graphicFrameLocks noGrp="1"/>
          </p:cNvGraphicFramePr>
          <p:nvPr>
            <p:extLst/>
          </p:nvPr>
        </p:nvGraphicFramePr>
        <p:xfrm>
          <a:off x="4645348" y="2632537"/>
          <a:ext cx="1193800" cy="1905000"/>
        </p:xfrm>
        <a:graphic>
          <a:graphicData uri="http://schemas.openxmlformats.org/drawingml/2006/table">
            <a:tbl>
              <a:tblPr>
                <a:tableStyleId>{5C22544A-7EE6-4342-B048-85BDC9FD1C3A}</a:tableStyleId>
              </a:tblPr>
              <a:tblGrid>
                <a:gridCol w="584200">
                  <a:extLst>
                    <a:ext uri="{9D8B030D-6E8A-4147-A177-3AD203B41FA5}">
                      <a16:colId xmlns:a16="http://schemas.microsoft.com/office/drawing/2014/main" val="1510355842"/>
                    </a:ext>
                  </a:extLst>
                </a:gridCol>
                <a:gridCol w="609600">
                  <a:extLst>
                    <a:ext uri="{9D8B030D-6E8A-4147-A177-3AD203B41FA5}">
                      <a16:colId xmlns:a16="http://schemas.microsoft.com/office/drawing/2014/main" val="3351875398"/>
                    </a:ext>
                  </a:extLst>
                </a:gridCol>
              </a:tblGrid>
              <a:tr h="190500">
                <a:tc>
                  <a:txBody>
                    <a:bodyPr/>
                    <a:lstStyle/>
                    <a:p>
                      <a:pPr algn="l" fontAlgn="b"/>
                      <a:r>
                        <a:rPr lang="en-GB" sz="1100" u="none" strike="noStrike" dirty="0">
                          <a:effectLst/>
                        </a:rPr>
                        <a:t>Ranking</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Ranks</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9076627"/>
                  </a:ext>
                </a:extLst>
              </a:tr>
              <a:tr h="190500">
                <a:tc>
                  <a:txBody>
                    <a:bodyPr/>
                    <a:lstStyle/>
                    <a:p>
                      <a:pPr algn="r" fontAlgn="b"/>
                      <a:r>
                        <a:rPr lang="en-GB" sz="1100" u="none" strike="noStrike" dirty="0">
                          <a:effectLst/>
                        </a:rPr>
                        <a:t>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9667699"/>
                  </a:ext>
                </a:extLst>
              </a:tr>
              <a:tr h="190500">
                <a:tc>
                  <a:txBody>
                    <a:bodyPr/>
                    <a:lstStyle/>
                    <a:p>
                      <a:pPr algn="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2515472"/>
                  </a:ext>
                </a:extLst>
              </a:tr>
              <a:tr h="190500">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4502772"/>
                  </a:ext>
                </a:extLst>
              </a:tr>
              <a:tr h="190500">
                <a:tc>
                  <a:txBody>
                    <a:bodyPr/>
                    <a:lstStyle/>
                    <a:p>
                      <a:pPr algn="r" fontAlgn="b"/>
                      <a:r>
                        <a:rPr lang="en-GB" sz="1100" u="none" strike="noStrike">
                          <a:effectLst/>
                        </a:rPr>
                        <a:t>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0933359"/>
                  </a:ext>
                </a:extLst>
              </a:tr>
              <a:tr h="190500">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51966948"/>
                  </a:ext>
                </a:extLst>
              </a:tr>
              <a:tr h="190500">
                <a:tc>
                  <a:txBody>
                    <a:bodyPr/>
                    <a:lstStyle/>
                    <a:p>
                      <a:pPr algn="r" fontAlgn="b"/>
                      <a:r>
                        <a:rPr lang="en-GB" sz="1100" u="none" strike="noStrike">
                          <a:effectLst/>
                        </a:rPr>
                        <a:t>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1237775"/>
                  </a:ext>
                </a:extLst>
              </a:tr>
              <a:tr h="190500">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0278432"/>
                  </a:ext>
                </a:extLst>
              </a:tr>
              <a:tr h="190500">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4063467"/>
                  </a:ext>
                </a:extLst>
              </a:tr>
              <a:tr h="190500">
                <a:tc>
                  <a:txBody>
                    <a:bodyPr/>
                    <a:lstStyle/>
                    <a:p>
                      <a:pPr algn="r" fontAlgn="b"/>
                      <a:r>
                        <a:rPr lang="en-GB" sz="1100" u="none" strike="noStrike">
                          <a:effectLst/>
                        </a:rPr>
                        <a:t>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7</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9808166"/>
                  </a:ext>
                </a:extLst>
              </a:tr>
            </a:tbl>
          </a:graphicData>
        </a:graphic>
      </p:graphicFrame>
      <p:graphicFrame>
        <p:nvGraphicFramePr>
          <p:cNvPr id="5" name="Table 4"/>
          <p:cNvGraphicFramePr>
            <a:graphicFrameLocks noGrp="1"/>
          </p:cNvGraphicFramePr>
          <p:nvPr>
            <p:extLst/>
          </p:nvPr>
        </p:nvGraphicFramePr>
        <p:xfrm>
          <a:off x="6958732" y="2586053"/>
          <a:ext cx="2336801" cy="2095500"/>
        </p:xfrm>
        <a:graphic>
          <a:graphicData uri="http://schemas.openxmlformats.org/drawingml/2006/table">
            <a:tbl>
              <a:tblPr>
                <a:tableStyleId>{5C22544A-7EE6-4342-B048-85BDC9FD1C3A}</a:tableStyleId>
              </a:tblPr>
              <a:tblGrid>
                <a:gridCol w="608773">
                  <a:extLst>
                    <a:ext uri="{9D8B030D-6E8A-4147-A177-3AD203B41FA5}">
                      <a16:colId xmlns:a16="http://schemas.microsoft.com/office/drawing/2014/main" val="2394004428"/>
                    </a:ext>
                  </a:extLst>
                </a:gridCol>
                <a:gridCol w="900477">
                  <a:extLst>
                    <a:ext uri="{9D8B030D-6E8A-4147-A177-3AD203B41FA5}">
                      <a16:colId xmlns:a16="http://schemas.microsoft.com/office/drawing/2014/main" val="1325736886"/>
                    </a:ext>
                  </a:extLst>
                </a:gridCol>
                <a:gridCol w="827551">
                  <a:extLst>
                    <a:ext uri="{9D8B030D-6E8A-4147-A177-3AD203B41FA5}">
                      <a16:colId xmlns:a16="http://schemas.microsoft.com/office/drawing/2014/main" val="3070317832"/>
                    </a:ext>
                  </a:extLst>
                </a:gridCol>
              </a:tblGrid>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Negative rank</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Positive rank</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2292036"/>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9177568"/>
                  </a:ext>
                </a:extLst>
              </a:tr>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9798966"/>
                  </a:ext>
                </a:extLst>
              </a:tr>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543150"/>
                  </a:ext>
                </a:extLst>
              </a:tr>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9787717"/>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4.5</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0763874"/>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6740996"/>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8599442"/>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7822822"/>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174191"/>
                  </a:ext>
                </a:extLst>
              </a:tr>
              <a:tr h="190500">
                <a:tc>
                  <a:txBody>
                    <a:bodyPr/>
                    <a:lstStyle/>
                    <a:p>
                      <a:pPr algn="l" fontAlgn="b"/>
                      <a:r>
                        <a:rPr lang="en-GB" sz="1100" u="none" strike="noStrike">
                          <a:effectLst/>
                        </a:rPr>
                        <a:t>Sum</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-31.5</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4.5</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54482835"/>
                  </a:ext>
                </a:extLst>
              </a:tr>
            </a:tbl>
          </a:graphicData>
        </a:graphic>
      </p:graphicFrame>
      <p:cxnSp>
        <p:nvCxnSpPr>
          <p:cNvPr id="8" name="Straight Arrow Connector 7"/>
          <p:cNvCxnSpPr/>
          <p:nvPr/>
        </p:nvCxnSpPr>
        <p:spPr>
          <a:xfrm>
            <a:off x="6755226" y="5977326"/>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7748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70776" y="358500"/>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u="sng" dirty="0">
                <a:solidFill>
                  <a:srgbClr val="C00000"/>
                </a:solidFill>
                <a:latin typeface="Calibri" panose="020F0502020204030204"/>
              </a:rPr>
              <a:t>Exercise </a:t>
            </a:r>
            <a:r>
              <a:rPr lang="en-GB" sz="3200" b="1" u="sng" dirty="0" smtClean="0">
                <a:solidFill>
                  <a:srgbClr val="C00000"/>
                </a:solidFill>
                <a:latin typeface="Calibri" panose="020F0502020204030204"/>
              </a:rPr>
              <a:t>7</a:t>
            </a:r>
            <a:r>
              <a:rPr lang="en-GB" sz="3200" b="1" dirty="0" smtClean="0">
                <a:solidFill>
                  <a:srgbClr val="C00000"/>
                </a:solidFill>
                <a:latin typeface="Calibri" panose="020F0502020204030204"/>
              </a:rPr>
              <a:t>: </a:t>
            </a:r>
            <a:r>
              <a:rPr lang="en-GB" sz="3200" b="1" dirty="0">
                <a:solidFill>
                  <a:srgbClr val="646B86">
                    <a:lumMod val="75000"/>
                  </a:srgbClr>
                </a:solidFill>
                <a:latin typeface="Calibri" panose="020F0502020204030204"/>
                <a:cs typeface="Arial" panose="020B0604020202020204" pitchFamily="34" charset="0"/>
              </a:rPr>
              <a:t>botulinum.xlsx</a:t>
            </a:r>
          </a:p>
        </p:txBody>
      </p:sp>
      <p:sp>
        <p:nvSpPr>
          <p:cNvPr id="10" name="TextBox 9"/>
          <p:cNvSpPr txBox="1"/>
          <p:nvPr/>
        </p:nvSpPr>
        <p:spPr>
          <a:xfrm>
            <a:off x="321567" y="2448889"/>
            <a:ext cx="11520366" cy="2862322"/>
          </a:xfrm>
          <a:prstGeom prst="rect">
            <a:avLst/>
          </a:prstGeom>
          <a:noFill/>
        </p:spPr>
        <p:txBody>
          <a:bodyPr wrap="square" rtlCol="0">
            <a:spAutoFit/>
          </a:bodyPr>
          <a:lstStyle/>
          <a:p>
            <a:pPr fontAlgn="base">
              <a:spcBef>
                <a:spcPct val="0"/>
              </a:spcBef>
              <a:spcAft>
                <a:spcPct val="0"/>
              </a:spcAft>
            </a:pPr>
            <a:r>
              <a:rPr lang="en-US" sz="2000" dirty="0">
                <a:solidFill>
                  <a:prstClr val="black"/>
                </a:solidFill>
                <a:latin typeface="Calibri" panose="020F0502020204030204"/>
              </a:rPr>
              <a:t>A group of 9 disabled children with muscle spasticity (or extreme muscle tightness limiting movement) in their right upper limb underwent a course of injections with botulinum toxin to reduce spasticity levels. </a:t>
            </a:r>
          </a:p>
          <a:p>
            <a:pPr fontAlgn="base">
              <a:spcBef>
                <a:spcPct val="0"/>
              </a:spcBef>
              <a:spcAft>
                <a:spcPct val="0"/>
              </a:spcAft>
            </a:pPr>
            <a:r>
              <a:rPr lang="en-US" sz="2000" dirty="0" smtClean="0">
                <a:solidFill>
                  <a:prstClr val="black"/>
                </a:solidFill>
                <a:latin typeface="Calibri" panose="020F0502020204030204"/>
              </a:rPr>
              <a:t>A </a:t>
            </a:r>
            <a:r>
              <a:rPr lang="en-US" sz="2000" dirty="0">
                <a:solidFill>
                  <a:prstClr val="black"/>
                </a:solidFill>
                <a:latin typeface="Calibri" panose="020F0502020204030204"/>
              </a:rPr>
              <a:t>neurologist (blind to group membership) assessed levels of spasticity pre- and post-treatment for all 9</a:t>
            </a:r>
            <a:r>
              <a:rPr lang="en-US" sz="2000" dirty="0" smtClean="0">
                <a:solidFill>
                  <a:prstClr val="black"/>
                </a:solidFill>
                <a:latin typeface="Calibri" panose="020F0502020204030204"/>
              </a:rPr>
              <a:t> </a:t>
            </a:r>
            <a:r>
              <a:rPr lang="en-US" sz="2000" dirty="0">
                <a:solidFill>
                  <a:prstClr val="black"/>
                </a:solidFill>
                <a:latin typeface="Calibri" panose="020F0502020204030204"/>
              </a:rPr>
              <a:t>children using a 10-point ordinal scale. </a:t>
            </a:r>
          </a:p>
          <a:p>
            <a:pPr fontAlgn="base">
              <a:spcBef>
                <a:spcPct val="0"/>
              </a:spcBef>
              <a:spcAft>
                <a:spcPct val="0"/>
              </a:spcAft>
            </a:pPr>
            <a:endParaRPr lang="en-US" sz="2000" dirty="0" smtClean="0">
              <a:solidFill>
                <a:prstClr val="black"/>
              </a:solidFill>
              <a:latin typeface="Calibri" panose="020F0502020204030204"/>
            </a:endParaRPr>
          </a:p>
          <a:p>
            <a:pPr fontAlgn="base">
              <a:spcBef>
                <a:spcPct val="0"/>
              </a:spcBef>
              <a:spcAft>
                <a:spcPct val="0"/>
              </a:spcAft>
            </a:pPr>
            <a:r>
              <a:rPr lang="en-US" sz="2000" dirty="0" smtClean="0">
                <a:solidFill>
                  <a:prstClr val="black"/>
                </a:solidFill>
                <a:latin typeface="Calibri" panose="020F0502020204030204"/>
              </a:rPr>
              <a:t>Higher </a:t>
            </a:r>
            <a:r>
              <a:rPr lang="en-US" sz="2000" dirty="0">
                <a:solidFill>
                  <a:prstClr val="black"/>
                </a:solidFill>
                <a:latin typeface="Calibri" panose="020F0502020204030204"/>
              </a:rPr>
              <a:t>ratings indicated higher levels of spasticity.</a:t>
            </a:r>
            <a:endParaRPr lang="en-GB" sz="2000" b="1" dirty="0">
              <a:solidFill>
                <a:prstClr val="black"/>
              </a:solidFill>
              <a:latin typeface="Calibri" panose="020F0502020204030204"/>
              <a:cs typeface="Arial" panose="020B0604020202020204" pitchFamily="34" charset="0"/>
            </a:endParaRPr>
          </a:p>
          <a:p>
            <a:pPr marL="285750" indent="-285750" fontAlgn="base">
              <a:spcBef>
                <a:spcPct val="0"/>
              </a:spcBef>
              <a:spcAft>
                <a:spcPct val="0"/>
              </a:spcAft>
              <a:buFont typeface="Arial" panose="020B0604020202020204" pitchFamily="34" charset="0"/>
              <a:buChar char="•"/>
            </a:pPr>
            <a:endParaRPr lang="en-GB" sz="2000" b="1" dirty="0" smtClean="0">
              <a:solidFill>
                <a:prstClr val="black"/>
              </a:solidFill>
              <a:latin typeface="Calibri" panose="020F0502020204030204"/>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GB" sz="2000" b="1" dirty="0" smtClean="0">
                <a:solidFill>
                  <a:prstClr val="black"/>
                </a:solidFill>
                <a:latin typeface="Calibri" panose="020F0502020204030204"/>
                <a:cs typeface="Arial" panose="020B0604020202020204" pitchFamily="34" charset="0"/>
              </a:rPr>
              <a:t>Question</a:t>
            </a:r>
            <a:r>
              <a:rPr lang="en-GB" sz="2000" dirty="0">
                <a:solidFill>
                  <a:prstClr val="black"/>
                </a:solidFill>
                <a:latin typeface="Calibri" panose="020F0502020204030204"/>
                <a:cs typeface="Arial" panose="020B0604020202020204" pitchFamily="34" charset="0"/>
              </a:rPr>
              <a:t>: do botulinum toxin injections reduce muscle spasticity levels?</a:t>
            </a:r>
          </a:p>
          <a:p>
            <a:pPr marL="742950" lvl="1" indent="-285750" fontAlgn="base">
              <a:spcBef>
                <a:spcPct val="0"/>
              </a:spcBef>
              <a:spcAft>
                <a:spcPct val="0"/>
              </a:spcAft>
              <a:buFont typeface="Arial" panose="020B0604020202020204" pitchFamily="34" charset="0"/>
              <a:buChar char="•"/>
            </a:pPr>
            <a:r>
              <a:rPr lang="en-GB" sz="2000" dirty="0">
                <a:solidFill>
                  <a:prstClr val="black"/>
                </a:solidFill>
                <a:latin typeface="Calibri" panose="020F0502020204030204"/>
                <a:cs typeface="Arial" panose="020B0604020202020204" pitchFamily="34" charset="0"/>
              </a:rPr>
              <a:t>Score: 1 to 10, with 10 the highest spasticity</a:t>
            </a:r>
          </a:p>
        </p:txBody>
      </p:sp>
      <p:pic>
        <p:nvPicPr>
          <p:cNvPr id="233474" name="Picture 2" descr="Image result for botulinum tox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358500"/>
            <a:ext cx="1612311" cy="13547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888088" y="276204"/>
            <a:ext cx="1152128" cy="1426445"/>
          </a:xfrm>
          <a:prstGeom prst="rect">
            <a:avLst/>
          </a:prstGeom>
        </p:spPr>
      </p:pic>
    </p:spTree>
    <p:extLst>
      <p:ext uri="{BB962C8B-B14F-4D97-AF65-F5344CB8AC3E}">
        <p14:creationId xmlns:p14="http://schemas.microsoft.com/office/powerpoint/2010/main" val="197937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0776" y="1562242"/>
            <a:ext cx="9172876" cy="400110"/>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sz="2000" b="1" dirty="0">
                <a:solidFill>
                  <a:prstClr val="black"/>
                </a:solidFill>
                <a:latin typeface="Calibri" panose="020F0502020204030204"/>
                <a:cs typeface="Arial" panose="020B0604020202020204" pitchFamily="34" charset="0"/>
              </a:rPr>
              <a:t>Question</a:t>
            </a:r>
            <a:r>
              <a:rPr lang="en-GB" sz="2000" dirty="0">
                <a:solidFill>
                  <a:prstClr val="black"/>
                </a:solidFill>
                <a:latin typeface="Calibri" panose="020F0502020204030204"/>
                <a:cs typeface="Arial" panose="020B0604020202020204" pitchFamily="34" charset="0"/>
              </a:rPr>
              <a:t>: do botulinum toxin injections reduce muscle spasticity levels?</a:t>
            </a:r>
          </a:p>
        </p:txBody>
      </p:sp>
      <p:sp>
        <p:nvSpPr>
          <p:cNvPr id="20" name="TextBox 19"/>
          <p:cNvSpPr txBox="1"/>
          <p:nvPr/>
        </p:nvSpPr>
        <p:spPr>
          <a:xfrm>
            <a:off x="96166" y="6130704"/>
            <a:ext cx="11711635" cy="646331"/>
          </a:xfrm>
          <a:prstGeom prst="rect">
            <a:avLst/>
          </a:prstGeom>
          <a:noFill/>
        </p:spPr>
        <p:txBody>
          <a:bodyPr wrap="square" rtlCol="0">
            <a:spAutoFit/>
          </a:bodyPr>
          <a:lstStyle/>
          <a:p>
            <a:pPr fontAlgn="base">
              <a:spcBef>
                <a:spcPct val="0"/>
              </a:spcBef>
              <a:spcAft>
                <a:spcPct val="0"/>
              </a:spcAft>
            </a:pPr>
            <a:r>
              <a:rPr lang="en-GB" b="1" dirty="0">
                <a:solidFill>
                  <a:prstClr val="black"/>
                </a:solidFill>
                <a:latin typeface="Calibri" panose="020F0502020204030204"/>
                <a:cs typeface="Arial" panose="020B0604020202020204" pitchFamily="34" charset="0"/>
              </a:rPr>
              <a:t>Answer</a:t>
            </a:r>
            <a:r>
              <a:rPr lang="en-GB" dirty="0">
                <a:solidFill>
                  <a:prstClr val="black"/>
                </a:solidFill>
                <a:latin typeface="Calibri" panose="020F0502020204030204"/>
                <a:cs typeface="Arial" panose="020B0604020202020204" pitchFamily="34" charset="0"/>
              </a:rPr>
              <a:t>: There was a </a:t>
            </a:r>
            <a:r>
              <a:rPr lang="en-US" dirty="0">
                <a:solidFill>
                  <a:prstClr val="black"/>
                </a:solidFill>
                <a:latin typeface="Calibri" panose="020F0502020204030204"/>
                <a:cs typeface="Arial" panose="020B0604020202020204" pitchFamily="34" charset="0"/>
              </a:rPr>
              <a:t>significant difference pre- and post- treatment in ratings of muscle spasticity. </a:t>
            </a:r>
            <a:r>
              <a:rPr lang="en-GB" dirty="0" smtClean="0">
                <a:solidFill>
                  <a:prstClr val="black"/>
                </a:solidFill>
                <a:latin typeface="Calibri" panose="020F0502020204030204"/>
                <a:cs typeface="Arial" panose="020B0604020202020204" pitchFamily="34" charset="0"/>
              </a:rPr>
              <a:t>(</a:t>
            </a:r>
            <a:r>
              <a:rPr lang="en-GB" dirty="0">
                <a:solidFill>
                  <a:prstClr val="black"/>
                </a:solidFill>
                <a:latin typeface="Calibri" panose="020F0502020204030204"/>
                <a:cs typeface="Arial" panose="020B0604020202020204" pitchFamily="34" charset="0"/>
              </a:rPr>
              <a:t>T=-45, p=0.004).  </a:t>
            </a:r>
            <a:endParaRPr lang="en-GB" dirty="0" smtClean="0">
              <a:solidFill>
                <a:prstClr val="black"/>
              </a:solidFill>
              <a:latin typeface="Calibri" panose="020F0502020204030204"/>
              <a:cs typeface="Arial" panose="020B0604020202020204" pitchFamily="34" charset="0"/>
            </a:endParaRPr>
          </a:p>
          <a:p>
            <a:pPr fontAlgn="base">
              <a:spcBef>
                <a:spcPct val="0"/>
              </a:spcBef>
              <a:spcAft>
                <a:spcPct val="0"/>
              </a:spcAft>
            </a:pPr>
            <a:r>
              <a:rPr lang="en-GB" i="1" dirty="0" smtClean="0">
                <a:solidFill>
                  <a:prstClr val="black"/>
                </a:solidFill>
                <a:latin typeface="Calibri" panose="020F0502020204030204"/>
                <a:cs typeface="Arial" panose="020B0604020202020204" pitchFamily="34" charset="0"/>
              </a:rPr>
              <a:t>Note</a:t>
            </a:r>
            <a:r>
              <a:rPr lang="en-GB" i="1" dirty="0">
                <a:solidFill>
                  <a:prstClr val="black"/>
                </a:solidFill>
                <a:latin typeface="Calibri" panose="020F0502020204030204"/>
                <a:cs typeface="Arial" panose="020B0604020202020204" pitchFamily="34" charset="0"/>
              </a:rPr>
              <a:t>: T=W</a:t>
            </a:r>
          </a:p>
        </p:txBody>
      </p:sp>
      <p:pic>
        <p:nvPicPr>
          <p:cNvPr id="233474" name="Picture 2" descr="Image result for botulinum tox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4312" y="167005"/>
            <a:ext cx="1518060" cy="12755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752185" y="167005"/>
            <a:ext cx="801375" cy="992179"/>
          </a:xfrm>
          <a:prstGeom prst="rect">
            <a:avLst/>
          </a:prstGeom>
        </p:spPr>
      </p:pic>
      <p:pic>
        <p:nvPicPr>
          <p:cNvPr id="4" name="Picture 3"/>
          <p:cNvPicPr>
            <a:picLocks noChangeAspect="1"/>
          </p:cNvPicPr>
          <p:nvPr/>
        </p:nvPicPr>
        <p:blipFill>
          <a:blip r:embed="rId4"/>
          <a:stretch>
            <a:fillRect/>
          </a:stretch>
        </p:blipFill>
        <p:spPr>
          <a:xfrm>
            <a:off x="2243879" y="2527200"/>
            <a:ext cx="2713335" cy="3130117"/>
          </a:xfrm>
          <a:prstGeom prst="rect">
            <a:avLst/>
          </a:prstGeom>
        </p:spPr>
      </p:pic>
      <p:pic>
        <p:nvPicPr>
          <p:cNvPr id="5" name="Picture 4"/>
          <p:cNvPicPr>
            <a:picLocks noChangeAspect="1"/>
          </p:cNvPicPr>
          <p:nvPr/>
        </p:nvPicPr>
        <p:blipFill>
          <a:blip r:embed="rId5"/>
          <a:stretch>
            <a:fillRect/>
          </a:stretch>
        </p:blipFill>
        <p:spPr>
          <a:xfrm>
            <a:off x="5951984" y="2765520"/>
            <a:ext cx="2861380" cy="2679705"/>
          </a:xfrm>
          <a:prstGeom prst="rect">
            <a:avLst/>
          </a:prstGeom>
        </p:spPr>
      </p:pic>
      <p:sp>
        <p:nvSpPr>
          <p:cNvPr id="9" name="Rectangle 2"/>
          <p:cNvSpPr txBox="1">
            <a:spLocks noChangeArrowheads="1"/>
          </p:cNvSpPr>
          <p:nvPr/>
        </p:nvSpPr>
        <p:spPr>
          <a:xfrm>
            <a:off x="370776" y="358500"/>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u="sng" dirty="0">
                <a:solidFill>
                  <a:srgbClr val="C00000"/>
                </a:solidFill>
                <a:latin typeface="Calibri" panose="020F0502020204030204"/>
              </a:rPr>
              <a:t>Exercise </a:t>
            </a:r>
            <a:r>
              <a:rPr lang="en-GB" sz="3200" b="1" u="sng" dirty="0" smtClean="0">
                <a:solidFill>
                  <a:srgbClr val="C00000"/>
                </a:solidFill>
                <a:latin typeface="Calibri" panose="020F0502020204030204"/>
              </a:rPr>
              <a:t>7</a:t>
            </a:r>
            <a:r>
              <a:rPr lang="en-GB" sz="3200" b="1" dirty="0" smtClean="0">
                <a:solidFill>
                  <a:srgbClr val="C00000"/>
                </a:solidFill>
                <a:latin typeface="Calibri" panose="020F0502020204030204"/>
              </a:rPr>
              <a:t>: </a:t>
            </a:r>
            <a:r>
              <a:rPr lang="en-GB" sz="3200" b="1" dirty="0">
                <a:solidFill>
                  <a:srgbClr val="646B86">
                    <a:lumMod val="75000"/>
                  </a:srgbClr>
                </a:solidFill>
                <a:latin typeface="Calibri" panose="020F0502020204030204"/>
                <a:cs typeface="Arial" panose="020B0604020202020204" pitchFamily="34" charset="0"/>
              </a:rPr>
              <a:t>botulinum.xlsx</a:t>
            </a:r>
          </a:p>
        </p:txBody>
      </p:sp>
    </p:spTree>
    <p:extLst>
      <p:ext uri="{BB962C8B-B14F-4D97-AF65-F5344CB8AC3E}">
        <p14:creationId xmlns:p14="http://schemas.microsoft.com/office/powerpoint/2010/main" val="12848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7082" y="2237510"/>
            <a:ext cx="111978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Calibri" panose="020F0502020204030204" pitchFamily="34" charset="0"/>
                <a:cs typeface="Calibri" panose="020F0502020204030204" pitchFamily="34" charset="0"/>
              </a:rPr>
              <a:t>Comparison between more than 2 groups</a:t>
            </a:r>
          </a:p>
          <a:p>
            <a:pPr eaLnBrk="1" hangingPunct="1"/>
            <a:r>
              <a:rPr lang="en-GB" b="1" kern="0" dirty="0" smtClean="0">
                <a:solidFill>
                  <a:schemeClr val="bg2">
                    <a:lumMod val="25000"/>
                  </a:schemeClr>
                </a:solidFill>
                <a:latin typeface="Calibri" panose="020F0502020204030204" pitchFamily="34" charset="0"/>
                <a:cs typeface="Calibri" panose="020F0502020204030204" pitchFamily="34" charset="0"/>
              </a:rPr>
              <a:t>One factor</a:t>
            </a:r>
            <a:endParaRPr lang="en-GB" b="1" kern="0" dirty="0">
              <a:solidFill>
                <a:schemeClr val="bg2">
                  <a:lumMod val="25000"/>
                </a:schemeClr>
              </a:solidFill>
              <a:latin typeface="Calibri" panose="020F0502020204030204" pitchFamily="34" charset="0"/>
              <a:cs typeface="Calibri" panose="020F0502020204030204" pitchFamily="34" charset="0"/>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36359400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351584" y="188641"/>
            <a:ext cx="7488832" cy="638175"/>
          </a:xfrm>
        </p:spPr>
        <p:txBody>
          <a:bodyPr>
            <a:noAutofit/>
          </a:bodyPr>
          <a:lstStyle/>
          <a:p>
            <a:pPr eaLnBrk="1" hangingPunct="1"/>
            <a:r>
              <a:rPr lang="en-GB" sz="4000" b="1" dirty="0">
                <a:solidFill>
                  <a:srgbClr val="CC0099"/>
                </a:solidFill>
                <a:latin typeface="+mn-lt"/>
              </a:rPr>
              <a:t>Comparison of more than 2 means</a:t>
            </a:r>
          </a:p>
        </p:txBody>
      </p:sp>
      <p:sp>
        <p:nvSpPr>
          <p:cNvPr id="47107" name="Rectangle 3"/>
          <p:cNvSpPr>
            <a:spLocks noGrp="1" noChangeArrowheads="1"/>
          </p:cNvSpPr>
          <p:nvPr>
            <p:ph idx="1"/>
          </p:nvPr>
        </p:nvSpPr>
        <p:spPr>
          <a:xfrm>
            <a:off x="335360" y="1340768"/>
            <a:ext cx="11665296" cy="3672408"/>
          </a:xfrm>
        </p:spPr>
        <p:txBody>
          <a:bodyPr/>
          <a:lstStyle/>
          <a:p>
            <a:pPr eaLnBrk="1" hangingPunct="1"/>
            <a:r>
              <a:rPr lang="en-GB" sz="2400" dirty="0"/>
              <a:t>Running multiple tests on the same data increases the </a:t>
            </a:r>
            <a:r>
              <a:rPr lang="en-GB" sz="2400" b="1" dirty="0"/>
              <a:t>familywise error rate</a:t>
            </a:r>
            <a:r>
              <a:rPr lang="en-GB" sz="2400" dirty="0"/>
              <a:t>.</a:t>
            </a:r>
            <a:endParaRPr lang="en-GB" sz="2400" b="1" dirty="0"/>
          </a:p>
          <a:p>
            <a:pPr lvl="1" eaLnBrk="1" hangingPunct="1"/>
            <a:endParaRPr lang="en-GB" sz="1000" dirty="0">
              <a:solidFill>
                <a:srgbClr val="FF3399"/>
              </a:solidFill>
            </a:endParaRPr>
          </a:p>
          <a:p>
            <a:pPr eaLnBrk="1" hangingPunct="1"/>
            <a:r>
              <a:rPr lang="en-GB" sz="2400" dirty="0"/>
              <a:t>What is the </a:t>
            </a:r>
            <a:r>
              <a:rPr lang="en-GB" sz="2400" dirty="0" err="1"/>
              <a:t>familywise</a:t>
            </a:r>
            <a:r>
              <a:rPr lang="en-GB" sz="2400" dirty="0"/>
              <a:t> error rate?</a:t>
            </a:r>
          </a:p>
          <a:p>
            <a:pPr lvl="1" eaLnBrk="1" hangingPunct="1"/>
            <a:r>
              <a:rPr lang="en-GB" sz="2400" dirty="0"/>
              <a:t>The error rate across tests conducted on the same experimental data.</a:t>
            </a:r>
          </a:p>
          <a:p>
            <a:pPr lvl="1" eaLnBrk="1" hangingPunct="1"/>
            <a:endParaRPr lang="en-GB" sz="2000" dirty="0"/>
          </a:p>
          <a:p>
            <a:r>
              <a:rPr lang="en-GB" sz="2400" dirty="0"/>
              <a:t>One of the basic rules (‘laws’) of probability:</a:t>
            </a:r>
          </a:p>
          <a:p>
            <a:pPr lvl="1"/>
            <a:r>
              <a:rPr lang="en-GB" sz="2400" dirty="0"/>
              <a:t>The Multiplicative Rule: The probability of the joint occurrence of 2 or more independent events is the product of the individual probabilities.</a:t>
            </a:r>
          </a:p>
          <a:p>
            <a:pPr lvl="1"/>
            <a:endParaRPr lang="en-GB" sz="2400" dirty="0"/>
          </a:p>
          <a:p>
            <a:pPr lvl="1" eaLnBrk="1" hangingPunct="1"/>
            <a:endParaRPr lang="en-GB" sz="2400" dirty="0"/>
          </a:p>
          <a:p>
            <a:pPr lvl="1" eaLnBrk="1" hangingPunct="1"/>
            <a:endParaRPr lang="en-GB" sz="2400" dirty="0"/>
          </a:p>
        </p:txBody>
      </p:sp>
      <p:pic>
        <p:nvPicPr>
          <p:cNvPr id="3" name="Picture 2"/>
          <p:cNvPicPr>
            <a:picLocks noChangeAspect="1"/>
          </p:cNvPicPr>
          <p:nvPr/>
        </p:nvPicPr>
        <p:blipFill>
          <a:blip r:embed="rId3"/>
          <a:stretch>
            <a:fillRect/>
          </a:stretch>
        </p:blipFill>
        <p:spPr>
          <a:xfrm>
            <a:off x="3791744" y="4784849"/>
            <a:ext cx="3929640" cy="1380455"/>
          </a:xfrm>
          <a:prstGeom prst="rect">
            <a:avLst/>
          </a:prstGeom>
        </p:spPr>
      </p:pic>
    </p:spTree>
    <p:extLst>
      <p:ext uri="{BB962C8B-B14F-4D97-AF65-F5344CB8AC3E}">
        <p14:creationId xmlns:p14="http://schemas.microsoft.com/office/powerpoint/2010/main" val="333548845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611724" y="188641"/>
            <a:ext cx="4968552" cy="691753"/>
          </a:xfrm>
        </p:spPr>
        <p:txBody>
          <a:bodyPr/>
          <a:lstStyle/>
          <a:p>
            <a:pPr eaLnBrk="1" hangingPunct="1"/>
            <a:r>
              <a:rPr lang="en-GB" sz="4000" b="1" dirty="0">
                <a:solidFill>
                  <a:srgbClr val="CC0099"/>
                </a:solidFill>
                <a:latin typeface="+mn-lt"/>
              </a:rPr>
              <a:t>Familywise error rate</a:t>
            </a:r>
          </a:p>
        </p:txBody>
      </p:sp>
      <p:sp>
        <p:nvSpPr>
          <p:cNvPr id="48131" name="Rectangle 3"/>
          <p:cNvSpPr>
            <a:spLocks noGrp="1" noChangeArrowheads="1"/>
          </p:cNvSpPr>
          <p:nvPr>
            <p:ph idx="1"/>
          </p:nvPr>
        </p:nvSpPr>
        <p:spPr>
          <a:xfrm>
            <a:off x="335360" y="1340768"/>
            <a:ext cx="11521280" cy="4392488"/>
          </a:xfrm>
        </p:spPr>
        <p:txBody>
          <a:bodyPr>
            <a:noAutofit/>
          </a:bodyPr>
          <a:lstStyle/>
          <a:p>
            <a:pPr eaLnBrk="1" hangingPunct="1">
              <a:lnSpc>
                <a:spcPct val="80000"/>
              </a:lnSpc>
            </a:pPr>
            <a:r>
              <a:rPr lang="en-GB" sz="2400" b="1" u="sng" dirty="0"/>
              <a:t>Example</a:t>
            </a:r>
            <a:r>
              <a:rPr lang="en-GB" sz="2400" dirty="0"/>
              <a:t>: All pairwise comparisons between 3 groups A, B and C: </a:t>
            </a:r>
          </a:p>
          <a:p>
            <a:pPr lvl="1" eaLnBrk="1" hangingPunct="1">
              <a:lnSpc>
                <a:spcPct val="80000"/>
              </a:lnSpc>
            </a:pPr>
            <a:r>
              <a:rPr lang="en-GB" sz="2400" dirty="0"/>
              <a:t>A-B, A-C and B-C</a:t>
            </a:r>
          </a:p>
          <a:p>
            <a:pPr eaLnBrk="1" hangingPunct="1">
              <a:lnSpc>
                <a:spcPct val="80000"/>
              </a:lnSpc>
            </a:pPr>
            <a:endParaRPr lang="en-GB" sz="1600" dirty="0"/>
          </a:p>
          <a:p>
            <a:pPr eaLnBrk="1" hangingPunct="1">
              <a:lnSpc>
                <a:spcPct val="80000"/>
              </a:lnSpc>
            </a:pPr>
            <a:r>
              <a:rPr lang="en-GB" sz="2400" dirty="0"/>
              <a:t>Probability of making the Type I Error: </a:t>
            </a:r>
            <a:r>
              <a:rPr lang="en-GB" sz="2400" b="1" dirty="0"/>
              <a:t>5%</a:t>
            </a:r>
          </a:p>
          <a:p>
            <a:pPr lvl="1">
              <a:lnSpc>
                <a:spcPct val="80000"/>
              </a:lnSpc>
            </a:pPr>
            <a:r>
              <a:rPr lang="en-GB" sz="2400" dirty="0"/>
              <a:t>The probability of </a:t>
            </a:r>
            <a:r>
              <a:rPr lang="en-GB" sz="2400" u="sng" dirty="0"/>
              <a:t>not making the Type I Error </a:t>
            </a:r>
            <a:r>
              <a:rPr lang="en-GB" sz="2400" dirty="0"/>
              <a:t>is 95% (=1 – 0.05)</a:t>
            </a:r>
          </a:p>
          <a:p>
            <a:pPr lvl="1">
              <a:lnSpc>
                <a:spcPct val="80000"/>
              </a:lnSpc>
            </a:pPr>
            <a:endParaRPr lang="en-GB" sz="1600" dirty="0"/>
          </a:p>
          <a:p>
            <a:pPr>
              <a:lnSpc>
                <a:spcPct val="80000"/>
              </a:lnSpc>
            </a:pPr>
            <a:r>
              <a:rPr lang="en-GB" sz="2400" dirty="0"/>
              <a:t>Multiplicative Rule:</a:t>
            </a:r>
          </a:p>
          <a:p>
            <a:pPr lvl="1" eaLnBrk="1" hangingPunct="1">
              <a:lnSpc>
                <a:spcPct val="80000"/>
              </a:lnSpc>
            </a:pPr>
            <a:r>
              <a:rPr lang="en-GB" sz="2400" dirty="0"/>
              <a:t>Overall probability of </a:t>
            </a:r>
            <a:r>
              <a:rPr lang="en-GB" sz="2400" u="sng" dirty="0"/>
              <a:t>no Type I errors </a:t>
            </a:r>
            <a:r>
              <a:rPr lang="en-GB" sz="2400" dirty="0"/>
              <a:t>is: </a:t>
            </a:r>
            <a:r>
              <a:rPr lang="en-GB" sz="2400" dirty="0" smtClean="0"/>
              <a:t> 0.95 </a:t>
            </a:r>
            <a:r>
              <a:rPr lang="en-GB" sz="2400" dirty="0"/>
              <a:t>* 0.95 * 0.95 = 0.857</a:t>
            </a:r>
          </a:p>
          <a:p>
            <a:pPr lvl="1" eaLnBrk="1" hangingPunct="1">
              <a:lnSpc>
                <a:spcPct val="80000"/>
              </a:lnSpc>
            </a:pPr>
            <a:endParaRPr lang="en-GB" sz="2000" dirty="0"/>
          </a:p>
          <a:p>
            <a:pPr>
              <a:lnSpc>
                <a:spcPct val="80000"/>
              </a:lnSpc>
            </a:pPr>
            <a:r>
              <a:rPr lang="en-GB" sz="2400" dirty="0"/>
              <a:t>So the probability of making </a:t>
            </a:r>
            <a:r>
              <a:rPr lang="en-GB" sz="2400" u="sng" dirty="0"/>
              <a:t>at least one Type I Error </a:t>
            </a:r>
            <a:r>
              <a:rPr lang="en-GB" sz="2400" dirty="0"/>
              <a:t>is </a:t>
            </a:r>
            <a:r>
              <a:rPr lang="en-GB" sz="2400" dirty="0" smtClean="0"/>
              <a:t> 1-0.857 </a:t>
            </a:r>
            <a:r>
              <a:rPr lang="en-GB" sz="2400" dirty="0"/>
              <a:t>= 0.143 or </a:t>
            </a:r>
            <a:r>
              <a:rPr lang="en-GB" sz="2400" b="1" dirty="0"/>
              <a:t>14.3%</a:t>
            </a:r>
          </a:p>
          <a:p>
            <a:pPr lvl="2">
              <a:lnSpc>
                <a:spcPct val="80000"/>
              </a:lnSpc>
            </a:pPr>
            <a:r>
              <a:rPr lang="en-GB" dirty="0"/>
              <a:t>The probability has increased from 5% to 14.3</a:t>
            </a:r>
            <a:r>
              <a:rPr lang="en-GB" dirty="0" smtClean="0"/>
              <a:t>%</a:t>
            </a:r>
            <a:endParaRPr lang="en-GB" dirty="0"/>
          </a:p>
          <a:p>
            <a:pPr lvl="1" eaLnBrk="1" hangingPunct="1">
              <a:lnSpc>
                <a:spcPct val="80000"/>
              </a:lnSpc>
            </a:pPr>
            <a:endParaRPr lang="en-GB" sz="2000" dirty="0"/>
          </a:p>
          <a:p>
            <a:pPr>
              <a:lnSpc>
                <a:spcPct val="80000"/>
              </a:lnSpc>
            </a:pPr>
            <a:r>
              <a:rPr lang="en-GB" sz="2400" dirty="0"/>
              <a:t>Comparisons between 5 groups instead of 3, the familywise error rate is </a:t>
            </a:r>
            <a:r>
              <a:rPr lang="en-GB" sz="2400" b="1" dirty="0"/>
              <a:t>40%</a:t>
            </a:r>
            <a:r>
              <a:rPr lang="en-GB" sz="2400" dirty="0"/>
              <a:t> (=1-(0.95)</a:t>
            </a:r>
            <a:r>
              <a:rPr lang="en-GB" sz="2400" baseline="30000" dirty="0"/>
              <a:t>n</a:t>
            </a:r>
            <a:r>
              <a:rPr lang="en-GB" sz="2400" dirty="0"/>
              <a:t>)</a:t>
            </a:r>
          </a:p>
          <a:p>
            <a:pPr lvl="1" eaLnBrk="1" hangingPunct="1">
              <a:lnSpc>
                <a:spcPct val="80000"/>
              </a:lnSpc>
            </a:pPr>
            <a:endParaRPr lang="en-GB" sz="2400" dirty="0"/>
          </a:p>
          <a:p>
            <a:pPr marL="0" indent="0" eaLnBrk="1" hangingPunct="1">
              <a:lnSpc>
                <a:spcPct val="80000"/>
              </a:lnSpc>
              <a:buNone/>
            </a:pPr>
            <a:endParaRPr lang="en-GB" sz="2400" b="1" dirty="0">
              <a:solidFill>
                <a:srgbClr val="FF3399"/>
              </a:solidFill>
            </a:endParaRPr>
          </a:p>
          <a:p>
            <a:pPr eaLnBrk="1" hangingPunct="1">
              <a:lnSpc>
                <a:spcPct val="80000"/>
              </a:lnSpc>
            </a:pPr>
            <a:endParaRPr lang="en-GB" sz="2400" dirty="0"/>
          </a:p>
        </p:txBody>
      </p:sp>
    </p:spTree>
    <p:extLst>
      <p:ext uri="{BB962C8B-B14F-4D97-AF65-F5344CB8AC3E}">
        <p14:creationId xmlns:p14="http://schemas.microsoft.com/office/powerpoint/2010/main" val="305326481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98315" y="1486037"/>
            <a:ext cx="11665296" cy="3593306"/>
          </a:xfrm>
        </p:spPr>
        <p:txBody>
          <a:bodyPr>
            <a:noAutofit/>
          </a:bodyPr>
          <a:lstStyle/>
          <a:p>
            <a:pPr eaLnBrk="1" hangingPunct="1">
              <a:lnSpc>
                <a:spcPct val="80000"/>
              </a:lnSpc>
            </a:pPr>
            <a:r>
              <a:rPr lang="en-GB" sz="2400" u="sng" dirty="0"/>
              <a:t>Solution</a:t>
            </a:r>
            <a:r>
              <a:rPr lang="en-GB" sz="2400" dirty="0"/>
              <a:t> to the increase of familywise error rate: correction for multiple comparisons</a:t>
            </a:r>
          </a:p>
          <a:p>
            <a:pPr lvl="1">
              <a:lnSpc>
                <a:spcPct val="80000"/>
              </a:lnSpc>
            </a:pPr>
            <a:r>
              <a:rPr lang="en-GB" sz="2400" b="1" dirty="0"/>
              <a:t>Post-hoc tests</a:t>
            </a:r>
            <a:endParaRPr lang="en-GB" sz="2400" dirty="0"/>
          </a:p>
          <a:p>
            <a:pPr lvl="1">
              <a:lnSpc>
                <a:spcPct val="80000"/>
              </a:lnSpc>
            </a:pPr>
            <a:endParaRPr lang="en-GB" sz="1600" dirty="0"/>
          </a:p>
          <a:p>
            <a:pPr>
              <a:lnSpc>
                <a:spcPct val="80000"/>
              </a:lnSpc>
            </a:pPr>
            <a:r>
              <a:rPr lang="en-GB" sz="2400" dirty="0"/>
              <a:t>Many different ways to correct for multiple comparisons:</a:t>
            </a:r>
          </a:p>
          <a:p>
            <a:pPr lvl="1">
              <a:lnSpc>
                <a:spcPct val="80000"/>
              </a:lnSpc>
            </a:pPr>
            <a:r>
              <a:rPr lang="en-GB" sz="2400" dirty="0"/>
              <a:t> Different statisticians have designed corrections  addressing different issues</a:t>
            </a:r>
          </a:p>
          <a:p>
            <a:pPr lvl="2">
              <a:lnSpc>
                <a:spcPct val="80000"/>
              </a:lnSpc>
            </a:pPr>
            <a:r>
              <a:rPr lang="en-GB" sz="2000" dirty="0"/>
              <a:t>e.g. unbalanced design, heterogeneity of variance, liberal vs conservative</a:t>
            </a:r>
          </a:p>
          <a:p>
            <a:pPr lvl="2">
              <a:lnSpc>
                <a:spcPct val="80000"/>
              </a:lnSpc>
            </a:pPr>
            <a:endParaRPr lang="en-GB" sz="1600" dirty="0"/>
          </a:p>
          <a:p>
            <a:pPr>
              <a:lnSpc>
                <a:spcPct val="80000"/>
              </a:lnSpc>
            </a:pPr>
            <a:r>
              <a:rPr lang="en-GB" sz="2400" dirty="0"/>
              <a:t>However, they all have </a:t>
            </a:r>
            <a:r>
              <a:rPr lang="en-GB" sz="2400" b="1" dirty="0"/>
              <a:t>one thing in common</a:t>
            </a:r>
            <a:r>
              <a:rPr lang="en-GB" sz="2400" dirty="0"/>
              <a:t>: </a:t>
            </a:r>
          </a:p>
          <a:p>
            <a:pPr lvl="1">
              <a:lnSpc>
                <a:spcPct val="80000"/>
              </a:lnSpc>
            </a:pPr>
            <a:r>
              <a:rPr lang="en-GB" sz="2400" dirty="0"/>
              <a:t>the more tests, the higher the familywise error rate: the more stringent the correction</a:t>
            </a:r>
          </a:p>
          <a:p>
            <a:pPr lvl="2">
              <a:lnSpc>
                <a:spcPct val="80000"/>
              </a:lnSpc>
            </a:pPr>
            <a:endParaRPr lang="en-GB" sz="1600" dirty="0"/>
          </a:p>
          <a:p>
            <a:pPr>
              <a:lnSpc>
                <a:spcPct val="80000"/>
              </a:lnSpc>
            </a:pPr>
            <a:r>
              <a:rPr lang="en-GB" sz="2400" dirty="0"/>
              <a:t>Tukey, </a:t>
            </a:r>
            <a:r>
              <a:rPr lang="en-GB" sz="2400" dirty="0" err="1"/>
              <a:t>Bonferroni</a:t>
            </a:r>
            <a:r>
              <a:rPr lang="en-GB" sz="2400" dirty="0"/>
              <a:t>, </a:t>
            </a:r>
            <a:r>
              <a:rPr lang="en-GB" sz="2400" dirty="0" err="1"/>
              <a:t>Sidak</a:t>
            </a:r>
            <a:r>
              <a:rPr lang="en-GB" sz="2400" dirty="0"/>
              <a:t>, </a:t>
            </a:r>
            <a:r>
              <a:rPr lang="en-GB" sz="2400" dirty="0" err="1"/>
              <a:t>Benjamini</a:t>
            </a:r>
            <a:r>
              <a:rPr lang="en-GB" sz="2400" dirty="0"/>
              <a:t>-Hochberg …</a:t>
            </a:r>
          </a:p>
          <a:p>
            <a:pPr lvl="1">
              <a:lnSpc>
                <a:spcPct val="80000"/>
              </a:lnSpc>
            </a:pPr>
            <a:r>
              <a:rPr lang="en-GB" sz="2400" dirty="0"/>
              <a:t>Two ways to address the multiple testing problem</a:t>
            </a:r>
          </a:p>
          <a:p>
            <a:pPr lvl="2">
              <a:lnSpc>
                <a:spcPct val="80000"/>
              </a:lnSpc>
            </a:pPr>
            <a:r>
              <a:rPr lang="en-GB" b="1" dirty="0"/>
              <a:t>Familywise Error Rate </a:t>
            </a:r>
            <a:r>
              <a:rPr lang="en-GB" dirty="0"/>
              <a:t>(FWER) vs. </a:t>
            </a:r>
            <a:r>
              <a:rPr lang="en-GB" b="1" dirty="0"/>
              <a:t>False Discovery Rate </a:t>
            </a:r>
            <a:r>
              <a:rPr lang="en-GB" dirty="0"/>
              <a:t>(FDR</a:t>
            </a:r>
            <a:r>
              <a:rPr lang="en-GB" dirty="0" smtClean="0"/>
              <a:t>)</a:t>
            </a:r>
            <a:endParaRPr lang="en-GB" b="1" dirty="0">
              <a:solidFill>
                <a:srgbClr val="FF3399"/>
              </a:solidFill>
            </a:endParaRPr>
          </a:p>
          <a:p>
            <a:pPr eaLnBrk="1" hangingPunct="1">
              <a:lnSpc>
                <a:spcPct val="80000"/>
              </a:lnSpc>
            </a:pPr>
            <a:endParaRPr lang="en-GB" sz="2400" dirty="0"/>
          </a:p>
        </p:txBody>
      </p:sp>
      <p:sp>
        <p:nvSpPr>
          <p:cNvPr id="5" name="Rectangle 2"/>
          <p:cNvSpPr txBox="1">
            <a:spLocks noChangeArrowheads="1"/>
          </p:cNvSpPr>
          <p:nvPr/>
        </p:nvSpPr>
        <p:spPr bwMode="auto">
          <a:xfrm>
            <a:off x="3611724" y="188641"/>
            <a:ext cx="4968552" cy="6917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a:ln>
                  <a:noFill/>
                </a:ln>
                <a:solidFill>
                  <a:srgbClr val="CC0099"/>
                </a:solidFill>
                <a:effectLst/>
                <a:uLnTx/>
                <a:uFillTx/>
                <a:latin typeface="Calibri" panose="020F0502020204030204"/>
                <a:ea typeface="+mj-ea"/>
                <a:cs typeface="+mj-cs"/>
              </a:rPr>
              <a:t>Familywise error rate</a:t>
            </a:r>
          </a:p>
        </p:txBody>
      </p:sp>
    </p:spTree>
    <p:extLst>
      <p:ext uri="{BB962C8B-B14F-4D97-AF65-F5344CB8AC3E}">
        <p14:creationId xmlns:p14="http://schemas.microsoft.com/office/powerpoint/2010/main" val="3654127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00243" y="1770151"/>
            <a:ext cx="1797991" cy="664188"/>
            <a:chOff x="5414772" y="1195442"/>
            <a:chExt cx="3020928" cy="720000"/>
          </a:xfrm>
          <a:solidFill>
            <a:schemeClr val="accent1">
              <a:lumMod val="40000"/>
              <a:lumOff val="6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22222" y="1246900"/>
              <a:ext cx="2784501" cy="6420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Split-plot</a:t>
              </a:r>
            </a:p>
          </p:txBody>
        </p:sp>
      </p:grpSp>
      <p:sp>
        <p:nvSpPr>
          <p:cNvPr id="21" name="TextBox 20"/>
          <p:cNvSpPr txBox="1"/>
          <p:nvPr/>
        </p:nvSpPr>
        <p:spPr>
          <a:xfrm>
            <a:off x="10116153" y="6459247"/>
            <a:ext cx="1983235" cy="276999"/>
          </a:xfrm>
          <a:prstGeom prst="rect">
            <a:avLst/>
          </a:prstGeom>
          <a:noFill/>
        </p:spPr>
        <p:txBody>
          <a:bodyPr wrap="none" rtlCol="0">
            <a:spAutoFit/>
          </a:bodyPr>
          <a:lstStyle/>
          <a:p>
            <a:r>
              <a:rPr lang="en-GB" sz="1200" dirty="0" err="1"/>
              <a:t>Krzywinski</a:t>
            </a:r>
            <a:r>
              <a:rPr lang="en-GB" sz="1200" dirty="0"/>
              <a:t> and Altman, 2015</a:t>
            </a:r>
          </a:p>
        </p:txBody>
      </p:sp>
      <p:sp>
        <p:nvSpPr>
          <p:cNvPr id="36" name="TextBox 35"/>
          <p:cNvSpPr txBox="1"/>
          <p:nvPr/>
        </p:nvSpPr>
        <p:spPr>
          <a:xfrm>
            <a:off x="107090" y="3327171"/>
            <a:ext cx="11834777" cy="1077218"/>
          </a:xfrm>
          <a:prstGeom prst="rect">
            <a:avLst/>
          </a:prstGeom>
          <a:noFill/>
        </p:spPr>
        <p:txBody>
          <a:bodyPr wrap="square" rtlCol="0">
            <a:spAutoFit/>
          </a:bodyPr>
          <a:lstStyle/>
          <a:p>
            <a:pPr marL="285737" indent="-285737">
              <a:buFont typeface="Arial" panose="020B0604020202020204" pitchFamily="34" charset="0"/>
              <a:buChar char="•"/>
            </a:pPr>
            <a:r>
              <a:rPr lang="en-GB" dirty="0" smtClean="0"/>
              <a:t>More complex design:</a:t>
            </a:r>
          </a:p>
          <a:p>
            <a:pPr marL="742937" lvl="1" indent="-285737">
              <a:buFont typeface="Arial" panose="020B0604020202020204" pitchFamily="34" charset="0"/>
              <a:buChar char="•"/>
            </a:pPr>
            <a:r>
              <a:rPr lang="en-GB" b="1" dirty="0"/>
              <a:t>Split-plot + Completely Random Design</a:t>
            </a:r>
            <a:r>
              <a:rPr lang="en-GB" dirty="0"/>
              <a:t>: commonly used for repeated measures designs</a:t>
            </a:r>
          </a:p>
          <a:p>
            <a:pPr marL="742937" lvl="1" indent="-285737">
              <a:buFont typeface="Arial" panose="020B0604020202020204" pitchFamily="34" charset="0"/>
              <a:buChar char="•"/>
            </a:pPr>
            <a:endParaRPr lang="en-GB" dirty="0"/>
          </a:p>
          <a:p>
            <a:pPr marL="285737" indent="-285737">
              <a:buFont typeface="Arial" panose="020B0604020202020204" pitchFamily="34" charset="0"/>
              <a:buChar char="•"/>
            </a:pPr>
            <a:endParaRPr lang="en-GB" sz="1000" dirty="0"/>
          </a:p>
        </p:txBody>
      </p:sp>
      <p:pic>
        <p:nvPicPr>
          <p:cNvPr id="37" name="Picture 36"/>
          <p:cNvPicPr>
            <a:picLocks noChangeAspect="1"/>
          </p:cNvPicPr>
          <p:nvPr/>
        </p:nvPicPr>
        <p:blipFill>
          <a:blip r:embed="rId3"/>
          <a:stretch>
            <a:fillRect/>
          </a:stretch>
        </p:blipFill>
        <p:spPr>
          <a:xfrm>
            <a:off x="2232903" y="4741174"/>
            <a:ext cx="1253843" cy="1291383"/>
          </a:xfrm>
          <a:prstGeom prst="rect">
            <a:avLst/>
          </a:prstGeom>
        </p:spPr>
      </p:pic>
      <p:sp>
        <p:nvSpPr>
          <p:cNvPr id="38" name="TextBox 37"/>
          <p:cNvSpPr txBox="1"/>
          <p:nvPr/>
        </p:nvSpPr>
        <p:spPr>
          <a:xfrm>
            <a:off x="2298234" y="6174030"/>
            <a:ext cx="3041217" cy="584775"/>
          </a:xfrm>
          <a:prstGeom prst="rect">
            <a:avLst/>
          </a:prstGeom>
          <a:noFill/>
          <a:ln w="9525">
            <a:solidFill>
              <a:schemeClr val="accent1">
                <a:lumMod val="50000"/>
              </a:schemeClr>
            </a:solidFill>
          </a:ln>
        </p:spPr>
        <p:txBody>
          <a:bodyPr wrap="none" rtlCol="0">
            <a:spAutoFit/>
          </a:bodyPr>
          <a:lstStyle/>
          <a:p>
            <a:r>
              <a:rPr lang="en-GB" sz="1600" dirty="0"/>
              <a:t>Time = nested within mouse/plant</a:t>
            </a:r>
          </a:p>
          <a:p>
            <a:r>
              <a:rPr lang="en-GB" sz="1600" dirty="0"/>
              <a:t>= repeated </a:t>
            </a:r>
            <a:r>
              <a:rPr lang="en-GB" sz="1600" dirty="0" smtClean="0"/>
              <a:t>measures = subplot</a:t>
            </a:r>
            <a:endParaRPr lang="en-GB" sz="1600" dirty="0"/>
          </a:p>
        </p:txBody>
      </p:sp>
      <p:cxnSp>
        <p:nvCxnSpPr>
          <p:cNvPr id="40" name="Straight Arrow Connector 39"/>
          <p:cNvCxnSpPr>
            <a:stCxn id="38" idx="0"/>
          </p:cNvCxnSpPr>
          <p:nvPr/>
        </p:nvCxnSpPr>
        <p:spPr>
          <a:xfrm flipH="1" flipV="1">
            <a:off x="3195587" y="6030704"/>
            <a:ext cx="623256" cy="143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823421" y="4839615"/>
            <a:ext cx="1739264" cy="1089939"/>
            <a:chOff x="6313594" y="5472230"/>
            <a:chExt cx="1739264" cy="1089939"/>
          </a:xfrm>
        </p:grpSpPr>
        <p:pic>
          <p:nvPicPr>
            <p:cNvPr id="42" name="Picture 41"/>
            <p:cNvPicPr>
              <a:picLocks noChangeAspect="1"/>
            </p:cNvPicPr>
            <p:nvPr/>
          </p:nvPicPr>
          <p:blipFill>
            <a:blip r:embed="rId4"/>
            <a:stretch>
              <a:fillRect/>
            </a:stretch>
          </p:blipFill>
          <p:spPr>
            <a:xfrm>
              <a:off x="6313594" y="5472230"/>
              <a:ext cx="1739264" cy="1089939"/>
            </a:xfrm>
            <a:prstGeom prst="rect">
              <a:avLst/>
            </a:prstGeom>
          </p:spPr>
        </p:pic>
        <p:sp>
          <p:nvSpPr>
            <p:cNvPr id="43" name="Oval 42"/>
            <p:cNvSpPr/>
            <p:nvPr/>
          </p:nvSpPr>
          <p:spPr>
            <a:xfrm>
              <a:off x="6313594" y="5472230"/>
              <a:ext cx="266008" cy="3042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p:cNvSpPr txBox="1"/>
          <p:nvPr/>
        </p:nvSpPr>
        <p:spPr>
          <a:xfrm>
            <a:off x="5952429" y="4967465"/>
            <a:ext cx="1788951" cy="338554"/>
          </a:xfrm>
          <a:prstGeom prst="rect">
            <a:avLst/>
          </a:prstGeom>
          <a:noFill/>
          <a:ln w="9525">
            <a:solidFill>
              <a:schemeClr val="accent1">
                <a:lumMod val="50000"/>
              </a:schemeClr>
            </a:solidFill>
          </a:ln>
        </p:spPr>
        <p:txBody>
          <a:bodyPr wrap="none" rtlCol="0">
            <a:spAutoFit/>
          </a:bodyPr>
          <a:lstStyle/>
          <a:p>
            <a:r>
              <a:rPr lang="en-GB" sz="1600" dirty="0"/>
              <a:t>Mouse/Plant = plot</a:t>
            </a:r>
          </a:p>
        </p:txBody>
      </p:sp>
      <p:sp>
        <p:nvSpPr>
          <p:cNvPr id="46" name="TextBox 45"/>
          <p:cNvSpPr txBox="1"/>
          <p:nvPr/>
        </p:nvSpPr>
        <p:spPr>
          <a:xfrm>
            <a:off x="9636910" y="5692150"/>
            <a:ext cx="1776448" cy="338554"/>
          </a:xfrm>
          <a:prstGeom prst="rect">
            <a:avLst/>
          </a:prstGeom>
          <a:noFill/>
          <a:ln w="9525">
            <a:solidFill>
              <a:schemeClr val="accent1">
                <a:lumMod val="50000"/>
              </a:schemeClr>
            </a:solidFill>
          </a:ln>
        </p:spPr>
        <p:txBody>
          <a:bodyPr wrap="none" rtlCol="0">
            <a:spAutoFit/>
          </a:bodyPr>
          <a:lstStyle/>
          <a:p>
            <a:r>
              <a:rPr lang="en-GB" sz="1600" dirty="0"/>
              <a:t>Time = sub-subplot</a:t>
            </a:r>
          </a:p>
        </p:txBody>
      </p:sp>
      <p:sp>
        <p:nvSpPr>
          <p:cNvPr id="47" name="TextBox 46"/>
          <p:cNvSpPr txBox="1"/>
          <p:nvPr/>
        </p:nvSpPr>
        <p:spPr>
          <a:xfrm>
            <a:off x="6202273" y="5706504"/>
            <a:ext cx="1523174" cy="338554"/>
          </a:xfrm>
          <a:prstGeom prst="rect">
            <a:avLst/>
          </a:prstGeom>
          <a:noFill/>
          <a:ln w="9525">
            <a:solidFill>
              <a:schemeClr val="accent1">
                <a:lumMod val="50000"/>
              </a:schemeClr>
            </a:solidFill>
          </a:ln>
        </p:spPr>
        <p:txBody>
          <a:bodyPr wrap="none" rtlCol="0">
            <a:spAutoFit/>
          </a:bodyPr>
          <a:lstStyle/>
          <a:p>
            <a:r>
              <a:rPr lang="en-GB" sz="1600" dirty="0"/>
              <a:t>Tissue = subplot</a:t>
            </a:r>
          </a:p>
        </p:txBody>
      </p:sp>
      <p:sp>
        <p:nvSpPr>
          <p:cNvPr id="48" name="Rounded Rectangle 47"/>
          <p:cNvSpPr/>
          <p:nvPr/>
        </p:nvSpPr>
        <p:spPr>
          <a:xfrm>
            <a:off x="1758197" y="4282678"/>
            <a:ext cx="2723087" cy="324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00000"/>
                </a:solidFill>
              </a:rPr>
              <a:t>Two-factor design: </a:t>
            </a:r>
            <a:r>
              <a:rPr lang="en-GB" sz="1500" b="1" dirty="0" err="1">
                <a:solidFill>
                  <a:srgbClr val="C00000"/>
                </a:solidFill>
              </a:rPr>
              <a:t>drug+time</a:t>
            </a:r>
            <a:endParaRPr lang="en-GB" sz="1500" b="1" dirty="0">
              <a:solidFill>
                <a:srgbClr val="C00000"/>
              </a:solidFill>
            </a:endParaRPr>
          </a:p>
        </p:txBody>
      </p:sp>
      <p:sp>
        <p:nvSpPr>
          <p:cNvPr id="49" name="Rounded Rectangle 48"/>
          <p:cNvSpPr/>
          <p:nvPr/>
        </p:nvSpPr>
        <p:spPr>
          <a:xfrm>
            <a:off x="6840723" y="4326910"/>
            <a:ext cx="3551473" cy="324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C00000"/>
                </a:solidFill>
              </a:rPr>
              <a:t>Three-factor </a:t>
            </a:r>
            <a:r>
              <a:rPr lang="en-GB" sz="1500" b="1" dirty="0" smtClean="0">
                <a:solidFill>
                  <a:srgbClr val="C00000"/>
                </a:solidFill>
              </a:rPr>
              <a:t>design: </a:t>
            </a:r>
            <a:r>
              <a:rPr lang="en-GB" sz="1500" b="1" dirty="0" err="1">
                <a:solidFill>
                  <a:srgbClr val="C00000"/>
                </a:solidFill>
              </a:rPr>
              <a:t>drug+time+tissue</a:t>
            </a:r>
            <a:endParaRPr lang="en-GB" sz="1500" b="1" dirty="0">
              <a:solidFill>
                <a:srgbClr val="C00000"/>
              </a:solidFill>
            </a:endParaRPr>
          </a:p>
        </p:txBody>
      </p:sp>
      <p:cxnSp>
        <p:nvCxnSpPr>
          <p:cNvPr id="51" name="Straight Arrow Connector 50"/>
          <p:cNvCxnSpPr>
            <a:stCxn id="45" idx="3"/>
          </p:cNvCxnSpPr>
          <p:nvPr/>
        </p:nvCxnSpPr>
        <p:spPr>
          <a:xfrm>
            <a:off x="7741380" y="5136742"/>
            <a:ext cx="215045" cy="205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7" idx="3"/>
          </p:cNvCxnSpPr>
          <p:nvPr/>
        </p:nvCxnSpPr>
        <p:spPr>
          <a:xfrm flipV="1">
            <a:off x="7725447" y="5759879"/>
            <a:ext cx="266013" cy="115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6" idx="1"/>
          </p:cNvCxnSpPr>
          <p:nvPr/>
        </p:nvCxnSpPr>
        <p:spPr>
          <a:xfrm flipH="1" flipV="1">
            <a:off x="9400156" y="5757216"/>
            <a:ext cx="236754" cy="104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ight Arrow 58"/>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60" name="Group 59"/>
          <p:cNvGrpSpPr/>
          <p:nvPr/>
        </p:nvGrpSpPr>
        <p:grpSpPr>
          <a:xfrm>
            <a:off x="1918282" y="389426"/>
            <a:ext cx="3958389" cy="899839"/>
            <a:chOff x="5414772" y="1195442"/>
            <a:chExt cx="3020928" cy="720000"/>
          </a:xfrm>
          <a:solidFill>
            <a:srgbClr val="4496C1"/>
          </a:solidFill>
        </p:grpSpPr>
        <p:sp>
          <p:nvSpPr>
            <p:cNvPr id="61" name="Rounded Rectangle 60"/>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2"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3" name="Group 62"/>
          <p:cNvGrpSpPr/>
          <p:nvPr/>
        </p:nvGrpSpPr>
        <p:grpSpPr>
          <a:xfrm>
            <a:off x="6669342" y="425098"/>
            <a:ext cx="3081333" cy="838439"/>
            <a:chOff x="5414772" y="1195442"/>
            <a:chExt cx="3020928" cy="720000"/>
          </a:xfrm>
          <a:solidFill>
            <a:srgbClr val="9DC3E6"/>
          </a:solidFill>
        </p:grpSpPr>
        <p:sp>
          <p:nvSpPr>
            <p:cNvPr id="64" name="Rounded Rectangle 6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5"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
        <p:nvSpPr>
          <p:cNvPr id="66" name="Rounded Rectangle 65"/>
          <p:cNvSpPr/>
          <p:nvPr/>
        </p:nvSpPr>
        <p:spPr>
          <a:xfrm>
            <a:off x="9284431" y="1730882"/>
            <a:ext cx="2208566" cy="324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smtClean="0">
                <a:solidFill>
                  <a:srgbClr val="C00000"/>
                </a:solidFill>
              </a:rPr>
              <a:t>One-factor </a:t>
            </a:r>
            <a:r>
              <a:rPr lang="en-GB" sz="1500" b="1" dirty="0">
                <a:solidFill>
                  <a:srgbClr val="C00000"/>
                </a:solidFill>
              </a:rPr>
              <a:t>design: </a:t>
            </a:r>
            <a:r>
              <a:rPr lang="en-GB" sz="1500" b="1" dirty="0" smtClean="0">
                <a:solidFill>
                  <a:srgbClr val="C00000"/>
                </a:solidFill>
              </a:rPr>
              <a:t>drug</a:t>
            </a:r>
            <a:endParaRPr lang="en-GB" sz="1500" b="1" dirty="0">
              <a:solidFill>
                <a:srgbClr val="C00000"/>
              </a:solidFill>
            </a:endParaRPr>
          </a:p>
        </p:txBody>
      </p:sp>
      <p:pic>
        <p:nvPicPr>
          <p:cNvPr id="11" name="Picture 10"/>
          <p:cNvPicPr>
            <a:picLocks noChangeAspect="1"/>
          </p:cNvPicPr>
          <p:nvPr/>
        </p:nvPicPr>
        <p:blipFill>
          <a:blip r:embed="rId5"/>
          <a:stretch>
            <a:fillRect/>
          </a:stretch>
        </p:blipFill>
        <p:spPr>
          <a:xfrm>
            <a:off x="6669342" y="2186967"/>
            <a:ext cx="4150858" cy="1372914"/>
          </a:xfrm>
          <a:prstGeom prst="rect">
            <a:avLst/>
          </a:prstGeom>
        </p:spPr>
      </p:pic>
      <p:sp>
        <p:nvSpPr>
          <p:cNvPr id="67" name="TextBox 66"/>
          <p:cNvSpPr txBox="1"/>
          <p:nvPr/>
        </p:nvSpPr>
        <p:spPr>
          <a:xfrm>
            <a:off x="352282" y="5363178"/>
            <a:ext cx="1788951" cy="338554"/>
          </a:xfrm>
          <a:prstGeom prst="rect">
            <a:avLst/>
          </a:prstGeom>
          <a:noFill/>
          <a:ln w="9525">
            <a:solidFill>
              <a:schemeClr val="accent1">
                <a:lumMod val="50000"/>
              </a:schemeClr>
            </a:solidFill>
          </a:ln>
        </p:spPr>
        <p:txBody>
          <a:bodyPr wrap="none" rtlCol="0">
            <a:spAutoFit/>
          </a:bodyPr>
          <a:lstStyle/>
          <a:p>
            <a:r>
              <a:rPr lang="en-GB" sz="1600" dirty="0" smtClean="0"/>
              <a:t>Mouse/Plant </a:t>
            </a:r>
            <a:r>
              <a:rPr lang="en-GB" sz="1600" dirty="0"/>
              <a:t>= </a:t>
            </a:r>
            <a:r>
              <a:rPr lang="en-GB" sz="1600" dirty="0" smtClean="0"/>
              <a:t>plot</a:t>
            </a:r>
            <a:endParaRPr lang="en-GB" sz="1600" dirty="0"/>
          </a:p>
        </p:txBody>
      </p:sp>
      <p:cxnSp>
        <p:nvCxnSpPr>
          <p:cNvPr id="68" name="Straight Arrow Connector 67"/>
          <p:cNvCxnSpPr>
            <a:stCxn id="67" idx="3"/>
          </p:cNvCxnSpPr>
          <p:nvPr/>
        </p:nvCxnSpPr>
        <p:spPr>
          <a:xfrm flipV="1">
            <a:off x="2141233" y="5304517"/>
            <a:ext cx="353687" cy="227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6"/>
          <a:stretch>
            <a:fillRect/>
          </a:stretch>
        </p:blipFill>
        <p:spPr>
          <a:xfrm>
            <a:off x="5715824" y="6488596"/>
            <a:ext cx="1533525" cy="247650"/>
          </a:xfrm>
          <a:prstGeom prst="rect">
            <a:avLst/>
          </a:prstGeom>
        </p:spPr>
      </p:pic>
    </p:spTree>
    <p:extLst>
      <p:ext uri="{BB962C8B-B14F-4D97-AF65-F5344CB8AC3E}">
        <p14:creationId xmlns:p14="http://schemas.microsoft.com/office/powerpoint/2010/main" val="27587638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35360" y="1306711"/>
            <a:ext cx="11593288" cy="3850481"/>
          </a:xfrm>
        </p:spPr>
        <p:txBody>
          <a:bodyPr>
            <a:noAutofit/>
          </a:bodyPr>
          <a:lstStyle/>
          <a:p>
            <a:pPr>
              <a:lnSpc>
                <a:spcPct val="80000"/>
              </a:lnSpc>
            </a:pPr>
            <a:r>
              <a:rPr lang="en-GB" sz="2400" b="1" u="sng" dirty="0"/>
              <a:t>FWER</a:t>
            </a:r>
            <a:r>
              <a:rPr lang="en-GB" sz="2400" dirty="0"/>
              <a:t>: </a:t>
            </a:r>
            <a:r>
              <a:rPr lang="en-GB" sz="2400" b="1" dirty="0" err="1"/>
              <a:t>Bonferroni</a:t>
            </a:r>
            <a:r>
              <a:rPr lang="en-GB" sz="2400" dirty="0"/>
              <a:t>: </a:t>
            </a:r>
            <a:r>
              <a:rPr lang="el-GR" sz="2400" dirty="0"/>
              <a:t>α</a:t>
            </a:r>
            <a:r>
              <a:rPr lang="en-GB" sz="2400" baseline="-25000" dirty="0"/>
              <a:t>adjust  </a:t>
            </a:r>
            <a:r>
              <a:rPr lang="en-GB" sz="2400" dirty="0"/>
              <a:t>= 0.05/n comparisons e.g. 3 comparisons: 0.05/3=0.016</a:t>
            </a:r>
          </a:p>
          <a:p>
            <a:pPr lvl="1">
              <a:lnSpc>
                <a:spcPct val="80000"/>
              </a:lnSpc>
            </a:pPr>
            <a:r>
              <a:rPr lang="en-GB" sz="2000" dirty="0"/>
              <a:t>Problem: very conservative leading to </a:t>
            </a:r>
            <a:r>
              <a:rPr lang="en-GB" sz="2000" u="sng" dirty="0"/>
              <a:t>loss of power </a:t>
            </a:r>
            <a:r>
              <a:rPr lang="en-GB" sz="2000" dirty="0"/>
              <a:t>(lots of false negative)</a:t>
            </a:r>
          </a:p>
          <a:p>
            <a:pPr lvl="1">
              <a:lnSpc>
                <a:spcPct val="80000"/>
              </a:lnSpc>
            </a:pPr>
            <a:r>
              <a:rPr lang="en-GB" sz="2000" dirty="0"/>
              <a:t>10 comparisons: threshold for significance: 0.05/10: 0.005</a:t>
            </a:r>
          </a:p>
          <a:p>
            <a:pPr lvl="1">
              <a:lnSpc>
                <a:spcPct val="80000"/>
              </a:lnSpc>
            </a:pPr>
            <a:r>
              <a:rPr lang="en-GB" sz="2000" dirty="0"/>
              <a:t>Pairwise comparisons across 20.000 genes </a:t>
            </a:r>
            <a:r>
              <a:rPr lang="en-GB" sz="2000" dirty="0">
                <a:sym typeface="Wingdings" panose="05000000000000000000" pitchFamily="2" charset="2"/>
              </a:rPr>
              <a:t></a:t>
            </a:r>
            <a:endParaRPr lang="en-GB" sz="2000" dirty="0"/>
          </a:p>
          <a:p>
            <a:pPr lvl="1">
              <a:lnSpc>
                <a:spcPct val="80000"/>
              </a:lnSpc>
            </a:pPr>
            <a:endParaRPr lang="en-GB" sz="2000" dirty="0"/>
          </a:p>
          <a:p>
            <a:pPr>
              <a:lnSpc>
                <a:spcPct val="80000"/>
              </a:lnSpc>
            </a:pPr>
            <a:r>
              <a:rPr lang="en-GB" sz="2400" b="1" u="sng" dirty="0"/>
              <a:t>FDR</a:t>
            </a:r>
            <a:r>
              <a:rPr lang="en-GB" sz="2400" dirty="0"/>
              <a:t>: </a:t>
            </a:r>
            <a:r>
              <a:rPr lang="en-GB" sz="2400" b="1" dirty="0" err="1"/>
              <a:t>Benjamini</a:t>
            </a:r>
            <a:r>
              <a:rPr lang="en-GB" sz="2400" b="1" dirty="0"/>
              <a:t>-Hochberg</a:t>
            </a:r>
            <a:r>
              <a:rPr lang="en-GB" sz="2400" dirty="0"/>
              <a:t>: the procedure controls the expected proportion of “discoveries” (significant tests) that are false (false positive).</a:t>
            </a:r>
          </a:p>
          <a:p>
            <a:pPr lvl="1">
              <a:lnSpc>
                <a:spcPct val="80000"/>
              </a:lnSpc>
            </a:pPr>
            <a:r>
              <a:rPr lang="en-GB" sz="2000" dirty="0"/>
              <a:t>Less stringent control of Type I Error than FWER procedures which control the probability of </a:t>
            </a:r>
            <a:r>
              <a:rPr lang="en-GB" sz="2000" u="sng" dirty="0"/>
              <a:t>at least one </a:t>
            </a:r>
            <a:r>
              <a:rPr lang="en-GB" sz="2000" dirty="0"/>
              <a:t>Type I Error</a:t>
            </a:r>
          </a:p>
          <a:p>
            <a:pPr lvl="1">
              <a:lnSpc>
                <a:spcPct val="80000"/>
              </a:lnSpc>
            </a:pPr>
            <a:r>
              <a:rPr lang="en-GB" sz="2000" u="sng" dirty="0"/>
              <a:t>More power </a:t>
            </a:r>
            <a:r>
              <a:rPr lang="en-GB" sz="2000" dirty="0"/>
              <a:t>at the cost of increased numbers of Type I Errors.</a:t>
            </a:r>
          </a:p>
          <a:p>
            <a:pPr>
              <a:lnSpc>
                <a:spcPct val="80000"/>
              </a:lnSpc>
            </a:pPr>
            <a:endParaRPr lang="en-GB" sz="2000" dirty="0"/>
          </a:p>
          <a:p>
            <a:r>
              <a:rPr lang="en-US" sz="2400" b="1" dirty="0"/>
              <a:t>Difference between FWER and FDR</a:t>
            </a:r>
            <a:r>
              <a:rPr lang="en-US" sz="2400" dirty="0"/>
              <a:t>: </a:t>
            </a:r>
          </a:p>
          <a:p>
            <a:pPr lvl="1"/>
            <a:r>
              <a:rPr lang="en-US" sz="2000" dirty="0"/>
              <a:t>a p-value of 0.05 implies that 5% of all tests will result in false positives. </a:t>
            </a:r>
          </a:p>
          <a:p>
            <a:pPr lvl="1"/>
            <a:r>
              <a:rPr lang="en-US" sz="2000" dirty="0"/>
              <a:t>a FDR adjusted p-value (or </a:t>
            </a:r>
            <a:r>
              <a:rPr lang="en-US" sz="2000" b="1" dirty="0"/>
              <a:t>q-value</a:t>
            </a:r>
            <a:r>
              <a:rPr lang="en-US" sz="2000" dirty="0"/>
              <a:t>) of 0.05 implies that 5% of significant tests will result in false positives. </a:t>
            </a:r>
          </a:p>
          <a:p>
            <a:endParaRPr lang="en-US" sz="2200" dirty="0"/>
          </a:p>
          <a:p>
            <a:pPr>
              <a:lnSpc>
                <a:spcPct val="80000"/>
              </a:lnSpc>
            </a:pPr>
            <a:endParaRPr lang="en-GB" sz="2400" dirty="0"/>
          </a:p>
          <a:p>
            <a:pPr lvl="1" eaLnBrk="1" hangingPunct="1">
              <a:lnSpc>
                <a:spcPct val="80000"/>
              </a:lnSpc>
            </a:pPr>
            <a:endParaRPr lang="en-GB" sz="2400" dirty="0"/>
          </a:p>
          <a:p>
            <a:pPr marL="0" indent="0" eaLnBrk="1" hangingPunct="1">
              <a:lnSpc>
                <a:spcPct val="80000"/>
              </a:lnSpc>
              <a:buNone/>
            </a:pPr>
            <a:endParaRPr lang="en-GB" sz="2400" b="1" dirty="0">
              <a:solidFill>
                <a:srgbClr val="FF3399"/>
              </a:solidFill>
            </a:endParaRPr>
          </a:p>
          <a:p>
            <a:pPr eaLnBrk="1" hangingPunct="1">
              <a:lnSpc>
                <a:spcPct val="80000"/>
              </a:lnSpc>
            </a:pPr>
            <a:endParaRPr lang="en-GB" sz="2400" dirty="0"/>
          </a:p>
        </p:txBody>
      </p:sp>
      <p:sp>
        <p:nvSpPr>
          <p:cNvPr id="5" name="Rectangle 2"/>
          <p:cNvSpPr>
            <a:spLocks noGrp="1" noChangeArrowheads="1"/>
          </p:cNvSpPr>
          <p:nvPr>
            <p:ph type="title"/>
          </p:nvPr>
        </p:nvSpPr>
        <p:spPr>
          <a:xfrm>
            <a:off x="3611724" y="188641"/>
            <a:ext cx="4968552" cy="691753"/>
          </a:xfrm>
        </p:spPr>
        <p:txBody>
          <a:bodyPr/>
          <a:lstStyle/>
          <a:p>
            <a:pPr eaLnBrk="1" hangingPunct="1"/>
            <a:r>
              <a:rPr lang="en-GB" sz="3600" b="1" dirty="0">
                <a:solidFill>
                  <a:srgbClr val="CC0099"/>
                </a:solidFill>
                <a:latin typeface="+mn-lt"/>
              </a:rPr>
              <a:t>Multiple testing problem</a:t>
            </a:r>
          </a:p>
        </p:txBody>
      </p:sp>
    </p:spTree>
    <p:extLst>
      <p:ext uri="{BB962C8B-B14F-4D97-AF65-F5344CB8AC3E}">
        <p14:creationId xmlns:p14="http://schemas.microsoft.com/office/powerpoint/2010/main" val="230880297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479376" y="1196753"/>
            <a:ext cx="11377264" cy="4968875"/>
          </a:xfrm>
        </p:spPr>
        <p:txBody>
          <a:bodyPr/>
          <a:lstStyle/>
          <a:p>
            <a:pPr eaLnBrk="1" hangingPunct="1"/>
            <a:r>
              <a:rPr lang="en-GB" sz="2400" dirty="0">
                <a:latin typeface="+mj-lt"/>
                <a:cs typeface="Arial" panose="020B0604020202020204" pitchFamily="34" charset="0"/>
              </a:rPr>
              <a:t>Extension of the 2 groups comparison of a </a:t>
            </a:r>
            <a:r>
              <a:rPr lang="en-GB" sz="2400" i="1" dirty="0">
                <a:latin typeface="+mj-lt"/>
                <a:cs typeface="Arial" panose="020B0604020202020204" pitchFamily="34" charset="0"/>
              </a:rPr>
              <a:t>t</a:t>
            </a:r>
            <a:r>
              <a:rPr lang="en-GB" sz="2400" dirty="0">
                <a:latin typeface="+mj-lt"/>
                <a:cs typeface="Arial" panose="020B0604020202020204" pitchFamily="34" charset="0"/>
              </a:rPr>
              <a:t>-test but with a slightly different logic:</a:t>
            </a:r>
          </a:p>
          <a:p>
            <a:pPr eaLnBrk="1" hangingPunct="1"/>
            <a:endParaRPr lang="en-GB" sz="1400" dirty="0">
              <a:latin typeface="+mj-lt"/>
              <a:cs typeface="Arial" panose="020B0604020202020204" pitchFamily="34" charset="0"/>
            </a:endParaRPr>
          </a:p>
          <a:p>
            <a:pPr eaLnBrk="1" hangingPunct="1"/>
            <a:r>
              <a:rPr lang="en-GB" sz="2400" i="1" dirty="0">
                <a:latin typeface="+mj-lt"/>
                <a:cs typeface="Arial" panose="020B0604020202020204" pitchFamily="34" charset="0"/>
              </a:rPr>
              <a:t>t</a:t>
            </a:r>
            <a:r>
              <a:rPr lang="en-GB" sz="2400" dirty="0">
                <a:latin typeface="+mj-lt"/>
                <a:cs typeface="Arial" panose="020B0604020202020204" pitchFamily="34" charset="0"/>
              </a:rPr>
              <a:t>-test</a:t>
            </a:r>
            <a:r>
              <a:rPr lang="en-GB" sz="1800" dirty="0">
                <a:latin typeface="+mj-lt"/>
                <a:cs typeface="Arial" panose="020B0604020202020204" pitchFamily="34" charset="0"/>
              </a:rPr>
              <a:t> = </a:t>
            </a:r>
            <a:r>
              <a:rPr lang="en-GB" sz="1800" u="sng" dirty="0">
                <a:latin typeface="+mj-lt"/>
                <a:cs typeface="Arial" panose="020B0604020202020204" pitchFamily="34" charset="0"/>
              </a:rPr>
              <a:t>mean1 – mean2</a:t>
            </a:r>
          </a:p>
          <a:p>
            <a:pPr marL="1371600" lvl="3" indent="0" eaLnBrk="1" hangingPunct="1">
              <a:buNone/>
            </a:pPr>
            <a:r>
              <a:rPr lang="en-GB" sz="1600" dirty="0">
                <a:latin typeface="+mj-lt"/>
                <a:cs typeface="Arial" panose="020B0604020202020204" pitchFamily="34" charset="0"/>
              </a:rPr>
              <a:t>   Pooled SEM</a:t>
            </a:r>
            <a:endParaRPr lang="en-GB" sz="1000" dirty="0">
              <a:latin typeface="+mj-lt"/>
              <a:cs typeface="Arial" panose="020B0604020202020204" pitchFamily="34" charset="0"/>
            </a:endParaRPr>
          </a:p>
          <a:p>
            <a:pPr lvl="1" eaLnBrk="1" hangingPunct="1"/>
            <a:endParaRPr lang="en-GB" sz="2400" dirty="0">
              <a:latin typeface="+mj-lt"/>
              <a:cs typeface="Arial" panose="020B0604020202020204" pitchFamily="34" charset="0"/>
            </a:endParaRPr>
          </a:p>
          <a:p>
            <a:pPr eaLnBrk="1" hangingPunct="1"/>
            <a:r>
              <a:rPr lang="en-GB" sz="2400" dirty="0">
                <a:latin typeface="+mj-lt"/>
                <a:cs typeface="Arial" panose="020B0604020202020204" pitchFamily="34" charset="0"/>
              </a:rPr>
              <a:t>ANOVA =</a:t>
            </a:r>
            <a:r>
              <a:rPr lang="en-GB" sz="1000" dirty="0">
                <a:latin typeface="+mj-lt"/>
                <a:cs typeface="Arial" panose="020B0604020202020204" pitchFamily="34" charset="0"/>
              </a:rPr>
              <a:t> </a:t>
            </a:r>
            <a:r>
              <a:rPr lang="en-GB" sz="1800" u="sng" dirty="0">
                <a:latin typeface="+mj-lt"/>
                <a:cs typeface="Arial" panose="020B0604020202020204" pitchFamily="34" charset="0"/>
              </a:rPr>
              <a:t>variance between means</a:t>
            </a:r>
          </a:p>
          <a:p>
            <a:pPr marL="457200" lvl="1" indent="0" eaLnBrk="1" hangingPunct="1">
              <a:buNone/>
            </a:pPr>
            <a:r>
              <a:rPr lang="en-GB" sz="2400" dirty="0">
                <a:latin typeface="+mj-lt"/>
                <a:cs typeface="Arial" panose="020B0604020202020204" pitchFamily="34" charset="0"/>
              </a:rPr>
              <a:t>                         </a:t>
            </a:r>
            <a:r>
              <a:rPr lang="en-GB" sz="1600" dirty="0">
                <a:latin typeface="+mj-lt"/>
                <a:cs typeface="Arial" panose="020B0604020202020204" pitchFamily="34" charset="0"/>
              </a:rPr>
              <a:t>Pooled SEM                                                     </a:t>
            </a:r>
          </a:p>
          <a:p>
            <a:pPr eaLnBrk="1" hangingPunct="1"/>
            <a:endParaRPr lang="en-GB" sz="1400" dirty="0">
              <a:latin typeface="+mj-lt"/>
              <a:cs typeface="Arial" panose="020B0604020202020204" pitchFamily="34" charset="0"/>
            </a:endParaRPr>
          </a:p>
          <a:p>
            <a:pPr eaLnBrk="1" hangingPunct="1"/>
            <a:endParaRPr lang="en-GB" sz="2400" dirty="0" smtClean="0">
              <a:latin typeface="+mj-lt"/>
              <a:cs typeface="Arial" panose="020B0604020202020204" pitchFamily="34" charset="0"/>
            </a:endParaRPr>
          </a:p>
          <a:p>
            <a:pPr eaLnBrk="1" hangingPunct="1"/>
            <a:r>
              <a:rPr lang="en-GB" sz="2400" dirty="0" smtClean="0">
                <a:latin typeface="+mj-lt"/>
                <a:cs typeface="Arial" panose="020B0604020202020204" pitchFamily="34" charset="0"/>
              </a:rPr>
              <a:t>ANOVA </a:t>
            </a:r>
            <a:r>
              <a:rPr lang="en-GB" sz="2400" dirty="0">
                <a:latin typeface="+mj-lt"/>
                <a:cs typeface="Arial" panose="020B0604020202020204" pitchFamily="34" charset="0"/>
              </a:rPr>
              <a:t>compares variances: </a:t>
            </a:r>
          </a:p>
          <a:p>
            <a:pPr lvl="1" eaLnBrk="1" hangingPunct="1"/>
            <a:r>
              <a:rPr lang="en-GB" sz="2000" dirty="0">
                <a:latin typeface="+mj-lt"/>
                <a:cs typeface="Arial" panose="020B0604020202020204" pitchFamily="34" charset="0"/>
              </a:rPr>
              <a:t>If variance between the several  means &gt; variance within the groups (random </a:t>
            </a:r>
            <a:r>
              <a:rPr lang="en-GB" sz="2000" dirty="0" smtClean="0">
                <a:latin typeface="+mj-lt"/>
                <a:cs typeface="Arial" panose="020B0604020202020204" pitchFamily="34" charset="0"/>
              </a:rPr>
              <a:t>error) then </a:t>
            </a:r>
            <a:r>
              <a:rPr lang="en-GB" sz="1900" dirty="0" smtClean="0">
                <a:latin typeface="+mj-lt"/>
                <a:cs typeface="Arial" panose="020B0604020202020204" pitchFamily="34" charset="0"/>
              </a:rPr>
              <a:t>the </a:t>
            </a:r>
            <a:r>
              <a:rPr lang="en-GB" sz="1900" dirty="0">
                <a:latin typeface="+mj-lt"/>
                <a:cs typeface="Arial" panose="020B0604020202020204" pitchFamily="34" charset="0"/>
              </a:rPr>
              <a:t>means must be more spread out than it would have been by chance.</a:t>
            </a:r>
          </a:p>
          <a:p>
            <a:pPr eaLnBrk="1" hangingPunct="1">
              <a:buFontTx/>
              <a:buNone/>
            </a:pPr>
            <a:endParaRPr lang="en-GB" sz="1800" dirty="0">
              <a:latin typeface="+mj-lt"/>
              <a:cs typeface="Arial" panose="020B0604020202020204" pitchFamily="34" charset="0"/>
            </a:endParaRPr>
          </a:p>
        </p:txBody>
      </p:sp>
      <p:grpSp>
        <p:nvGrpSpPr>
          <p:cNvPr id="14" name="Group 13"/>
          <p:cNvGrpSpPr/>
          <p:nvPr/>
        </p:nvGrpSpPr>
        <p:grpSpPr>
          <a:xfrm>
            <a:off x="4340957" y="1844824"/>
            <a:ext cx="1154160" cy="288032"/>
            <a:chOff x="5940152" y="2708920"/>
            <a:chExt cx="1154160" cy="288032"/>
          </a:xfrm>
        </p:grpSpPr>
        <p:sp>
          <p:nvSpPr>
            <p:cNvPr id="2" name="Oval 1"/>
            <p:cNvSpPr/>
            <p:nvPr/>
          </p:nvSpPr>
          <p:spPr>
            <a:xfrm>
              <a:off x="5940152" y="270892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806280" y="270892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p:cNvCxnSpPr>
              <a:stCxn id="2" idx="6"/>
              <a:endCxn id="5" idx="2"/>
            </p:cNvCxnSpPr>
            <p:nvPr/>
          </p:nvCxnSpPr>
          <p:spPr>
            <a:xfrm>
              <a:off x="6228184" y="2852936"/>
              <a:ext cx="57809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cxnSp>
        <p:nvCxnSpPr>
          <p:cNvPr id="16" name="Straight Connector 15"/>
          <p:cNvCxnSpPr/>
          <p:nvPr/>
        </p:nvCxnSpPr>
        <p:spPr>
          <a:xfrm>
            <a:off x="4295800" y="2288738"/>
            <a:ext cx="1296144" cy="0"/>
          </a:xfrm>
          <a:prstGeom prst="line">
            <a:avLst/>
          </a:prstGeom>
          <a:ln w="28575">
            <a:solidFill>
              <a:srgbClr val="00040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895491" y="4121921"/>
            <a:ext cx="1296144" cy="0"/>
          </a:xfrm>
          <a:prstGeom prst="line">
            <a:avLst/>
          </a:prstGeom>
          <a:ln w="28575">
            <a:solidFill>
              <a:srgbClr val="00040C"/>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5807968" y="2575628"/>
            <a:ext cx="1313202" cy="1459396"/>
            <a:chOff x="4626950" y="3505247"/>
            <a:chExt cx="1313202" cy="1459396"/>
          </a:xfrm>
        </p:grpSpPr>
        <p:sp>
          <p:nvSpPr>
            <p:cNvPr id="6" name="Oval 5"/>
            <p:cNvSpPr/>
            <p:nvPr/>
          </p:nvSpPr>
          <p:spPr>
            <a:xfrm>
              <a:off x="4626950" y="376536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5148064" y="404551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5436096" y="3505247"/>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860032" y="4617033"/>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5598330" y="4676611"/>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p:cNvCxnSpPr/>
            <p:nvPr/>
          </p:nvCxnSpPr>
          <p:spPr>
            <a:xfrm>
              <a:off x="4644008" y="4437013"/>
              <a:ext cx="1296144" cy="0"/>
            </a:xfrm>
            <a:prstGeom prst="line">
              <a:avLst/>
            </a:prstGeom>
            <a:ln w="19050">
              <a:solidFill>
                <a:srgbClr val="00040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0966" y="4076651"/>
              <a:ext cx="0" cy="348575"/>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5292080" y="4328036"/>
              <a:ext cx="0" cy="108977"/>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5742346" y="4437013"/>
              <a:ext cx="0" cy="239598"/>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5598330" y="3793279"/>
              <a:ext cx="0" cy="631947"/>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5004048" y="4425226"/>
              <a:ext cx="0" cy="191807"/>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cxnSp>
        <p:nvCxnSpPr>
          <p:cNvPr id="49153" name="Straight Arrow Connector 49152"/>
          <p:cNvCxnSpPr/>
          <p:nvPr/>
        </p:nvCxnSpPr>
        <p:spPr>
          <a:xfrm>
            <a:off x="3611724" y="2292165"/>
            <a:ext cx="50405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157" name="Straight Connector 49156"/>
          <p:cNvCxnSpPr/>
          <p:nvPr/>
        </p:nvCxnSpPr>
        <p:spPr>
          <a:xfrm>
            <a:off x="6672064" y="2213962"/>
            <a:ext cx="1656184"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19150" y="2204864"/>
            <a:ext cx="0" cy="158893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824192" y="3788325"/>
            <a:ext cx="50405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628989" y="3429000"/>
            <a:ext cx="504056"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
          <p:cNvSpPr>
            <a:spLocks noGrp="1" noChangeArrowheads="1"/>
          </p:cNvSpPr>
          <p:nvPr>
            <p:ph type="title"/>
          </p:nvPr>
        </p:nvSpPr>
        <p:spPr>
          <a:xfrm>
            <a:off x="3611724" y="188641"/>
            <a:ext cx="4968552" cy="691753"/>
          </a:xfrm>
        </p:spPr>
        <p:txBody>
          <a:bodyPr/>
          <a:lstStyle/>
          <a:p>
            <a:pPr eaLnBrk="1" hangingPunct="1"/>
            <a:r>
              <a:rPr lang="en-GB" sz="4000" b="1" dirty="0">
                <a:solidFill>
                  <a:srgbClr val="CC0099"/>
                </a:solidFill>
                <a:latin typeface="+mn-lt"/>
              </a:rPr>
              <a:t>Analysis of variance</a:t>
            </a:r>
          </a:p>
        </p:txBody>
      </p:sp>
      <p:sp>
        <p:nvSpPr>
          <p:cNvPr id="4" name="TextBox 3"/>
          <p:cNvSpPr txBox="1"/>
          <p:nvPr/>
        </p:nvSpPr>
        <p:spPr>
          <a:xfrm>
            <a:off x="4442009" y="2381221"/>
            <a:ext cx="1053109"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Pooled SEM</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6017008" y="4132378"/>
            <a:ext cx="105310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Pooled SEM</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71037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sz="half" idx="1"/>
          </p:nvPr>
        </p:nvSpPr>
        <p:spPr>
          <a:xfrm>
            <a:off x="263352" y="1452140"/>
            <a:ext cx="11665296" cy="4929188"/>
          </a:xfrm>
        </p:spPr>
        <p:txBody>
          <a:bodyPr/>
          <a:lstStyle/>
          <a:p>
            <a:pPr eaLnBrk="1" hangingPunct="1">
              <a:lnSpc>
                <a:spcPct val="90000"/>
              </a:lnSpc>
            </a:pPr>
            <a:r>
              <a:rPr lang="en-GB" sz="2400" dirty="0"/>
              <a:t>The statistic for ANOVA is the </a:t>
            </a:r>
            <a:r>
              <a:rPr lang="en-GB" sz="2400" b="1" dirty="0">
                <a:solidFill>
                  <a:srgbClr val="CC0099"/>
                </a:solidFill>
              </a:rPr>
              <a:t>F ratio</a:t>
            </a:r>
            <a:r>
              <a:rPr lang="en-GB" sz="2400" dirty="0"/>
              <a:t>.</a:t>
            </a:r>
          </a:p>
          <a:p>
            <a:pPr eaLnBrk="1" hangingPunct="1">
              <a:lnSpc>
                <a:spcPct val="90000"/>
              </a:lnSpc>
            </a:pPr>
            <a:endParaRPr lang="en-GB" sz="900" dirty="0"/>
          </a:p>
          <a:p>
            <a:pPr eaLnBrk="1" hangingPunct="1">
              <a:lnSpc>
                <a:spcPct val="90000"/>
              </a:lnSpc>
            </a:pPr>
            <a:endParaRPr lang="en-GB" sz="2400" dirty="0"/>
          </a:p>
          <a:p>
            <a:pPr eaLnBrk="1" hangingPunct="1">
              <a:lnSpc>
                <a:spcPct val="90000"/>
              </a:lnSpc>
            </a:pPr>
            <a:r>
              <a:rPr lang="en-GB" sz="2400" dirty="0"/>
              <a:t>F =</a:t>
            </a:r>
            <a:endParaRPr lang="en-GB" sz="1600" dirty="0"/>
          </a:p>
          <a:p>
            <a:pPr eaLnBrk="1" hangingPunct="1">
              <a:lnSpc>
                <a:spcPct val="90000"/>
              </a:lnSpc>
            </a:pPr>
            <a:endParaRPr lang="en-GB" sz="2400" dirty="0"/>
          </a:p>
          <a:p>
            <a:pPr eaLnBrk="1" hangingPunct="1">
              <a:lnSpc>
                <a:spcPct val="90000"/>
              </a:lnSpc>
            </a:pPr>
            <a:endParaRPr lang="en-GB" sz="2400" dirty="0"/>
          </a:p>
          <a:p>
            <a:pPr eaLnBrk="1" hangingPunct="1">
              <a:lnSpc>
                <a:spcPct val="90000"/>
              </a:lnSpc>
            </a:pPr>
            <a:r>
              <a:rPr lang="en-GB" sz="2400" dirty="0"/>
              <a:t>F =</a:t>
            </a:r>
          </a:p>
          <a:p>
            <a:pPr eaLnBrk="1" hangingPunct="1">
              <a:lnSpc>
                <a:spcPct val="90000"/>
              </a:lnSpc>
            </a:pPr>
            <a:endParaRPr lang="en-GB" sz="900" dirty="0"/>
          </a:p>
          <a:p>
            <a:pPr eaLnBrk="1" hangingPunct="1">
              <a:lnSpc>
                <a:spcPct val="90000"/>
              </a:lnSpc>
            </a:pPr>
            <a:endParaRPr lang="en-GB" sz="2400" dirty="0">
              <a:solidFill>
                <a:srgbClr val="FF3399"/>
              </a:solidFill>
            </a:endParaRPr>
          </a:p>
          <a:p>
            <a:pPr eaLnBrk="1" hangingPunct="1">
              <a:lnSpc>
                <a:spcPct val="90000"/>
              </a:lnSpc>
            </a:pPr>
            <a:endParaRPr lang="en-GB" sz="2400" dirty="0">
              <a:solidFill>
                <a:srgbClr val="FF3399"/>
              </a:solidFill>
            </a:endParaRPr>
          </a:p>
          <a:p>
            <a:pPr eaLnBrk="1" hangingPunct="1">
              <a:lnSpc>
                <a:spcPct val="90000"/>
              </a:lnSpc>
            </a:pPr>
            <a:r>
              <a:rPr lang="en-GB" sz="2400" dirty="0"/>
              <a:t>If the variance amongst sample means is greater than the error/random variance, then F&gt;1</a:t>
            </a:r>
          </a:p>
          <a:p>
            <a:pPr lvl="1" eaLnBrk="1" hangingPunct="1">
              <a:lnSpc>
                <a:spcPct val="90000"/>
              </a:lnSpc>
            </a:pPr>
            <a:r>
              <a:rPr lang="en-GB" sz="2000" dirty="0"/>
              <a:t>In an ANOVA, </a:t>
            </a:r>
            <a:r>
              <a:rPr lang="en-GB" sz="2000" dirty="0">
                <a:solidFill>
                  <a:srgbClr val="CC0099"/>
                </a:solidFill>
              </a:rPr>
              <a:t>we test whether F is significantly higher than 1 or not</a:t>
            </a:r>
            <a:r>
              <a:rPr lang="en-GB" sz="2000" dirty="0"/>
              <a:t>.</a:t>
            </a:r>
          </a:p>
        </p:txBody>
      </p:sp>
      <p:graphicFrame>
        <p:nvGraphicFramePr>
          <p:cNvPr id="168051" name="Group 115"/>
          <p:cNvGraphicFramePr>
            <a:graphicFrameLocks noGrp="1"/>
          </p:cNvGraphicFramePr>
          <p:nvPr>
            <p:ph sz="quarter" idx="2"/>
            <p:extLst/>
          </p:nvPr>
        </p:nvGraphicFramePr>
        <p:xfrm>
          <a:off x="1353965" y="2172865"/>
          <a:ext cx="6553200" cy="863600"/>
        </p:xfrm>
        <a:graphic>
          <a:graphicData uri="http://schemas.openxmlformats.org/drawingml/2006/table">
            <a:tbl>
              <a:tblPr/>
              <a:tblGrid>
                <a:gridCol w="6553200">
                  <a:extLst>
                    <a:ext uri="{9D8B030D-6E8A-4147-A177-3AD203B41FA5}">
                      <a16:colId xmlns:a16="http://schemas.microsoft.com/office/drawing/2014/main" val="20000"/>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Bookman Old Style" pitchFamily="18" charset="0"/>
                        </a:rPr>
                        <a:t>Variance between the groups</a:t>
                      </a:r>
                    </a:p>
                  </a:txBody>
                  <a:tcPr horzOverflow="overflow">
                    <a:lnL cap="flat">
                      <a:noFill/>
                    </a:lnL>
                    <a:lnR cap="flat">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Bookman Old Style" pitchFamily="18" charset="0"/>
                        </a:rPr>
                        <a:t>Variance within the groups (individual variability)</a:t>
                      </a: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68049" name="Group 113"/>
          <p:cNvGraphicFramePr>
            <a:graphicFrameLocks noGrp="1"/>
          </p:cNvGraphicFramePr>
          <p:nvPr>
            <p:ph sz="quarter" idx="3"/>
            <p:extLst/>
          </p:nvPr>
        </p:nvGraphicFramePr>
        <p:xfrm>
          <a:off x="1282528" y="3396829"/>
          <a:ext cx="7559675" cy="863601"/>
        </p:xfrm>
        <a:graphic>
          <a:graphicData uri="http://schemas.openxmlformats.org/drawingml/2006/table">
            <a:tbl>
              <a:tblPr/>
              <a:tblGrid>
                <a:gridCol w="7559675">
                  <a:extLst>
                    <a:ext uri="{9D8B030D-6E8A-4147-A177-3AD203B41FA5}">
                      <a16:colId xmlns:a16="http://schemas.microsoft.com/office/drawing/2014/main" val="20000"/>
                    </a:ext>
                  </a:extLst>
                </a:gridCol>
              </a:tblGrid>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Bookman Old Style" pitchFamily="18" charset="0"/>
                        </a:rPr>
                        <a:t>Variation explained by the model (= systematic)</a:t>
                      </a:r>
                    </a:p>
                  </a:txBody>
                  <a:tcPr horzOverflow="overflow">
                    <a:lnL cap="flat">
                      <a:noFill/>
                    </a:lnL>
                    <a:lnR cap="flat">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9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Bookman Old Style" pitchFamily="18" charset="0"/>
                        </a:rPr>
                        <a:t>Variation explained by unsystematic factors (= random variation)</a:t>
                      </a: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Rectangle 2"/>
          <p:cNvSpPr>
            <a:spLocks noGrp="1" noChangeArrowheads="1"/>
          </p:cNvSpPr>
          <p:nvPr>
            <p:ph type="title"/>
          </p:nvPr>
        </p:nvSpPr>
        <p:spPr>
          <a:xfrm>
            <a:off x="3611724" y="188641"/>
            <a:ext cx="4968552" cy="691753"/>
          </a:xfrm>
        </p:spPr>
        <p:txBody>
          <a:bodyPr/>
          <a:lstStyle/>
          <a:p>
            <a:pPr eaLnBrk="1" hangingPunct="1"/>
            <a:r>
              <a:rPr lang="en-GB" sz="4000" b="1" dirty="0">
                <a:solidFill>
                  <a:srgbClr val="CC0099"/>
                </a:solidFill>
                <a:latin typeface="+mn-lt"/>
              </a:rPr>
              <a:t>Analysis of variance</a:t>
            </a:r>
          </a:p>
        </p:txBody>
      </p:sp>
    </p:spTree>
    <p:extLst>
      <p:ext uri="{BB962C8B-B14F-4D97-AF65-F5344CB8AC3E}">
        <p14:creationId xmlns:p14="http://schemas.microsoft.com/office/powerpoint/2010/main" val="4918652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50" name="Object 14"/>
          <p:cNvGraphicFramePr>
            <a:graphicFrameLocks noChangeAspect="1"/>
          </p:cNvGraphicFramePr>
          <p:nvPr>
            <p:extLst/>
          </p:nvPr>
        </p:nvGraphicFramePr>
        <p:xfrm>
          <a:off x="6086476" y="3551362"/>
          <a:ext cx="3979863" cy="3498850"/>
        </p:xfrm>
        <a:graphic>
          <a:graphicData uri="http://schemas.openxmlformats.org/presentationml/2006/ole">
            <mc:AlternateContent xmlns:mc="http://schemas.openxmlformats.org/markup-compatibility/2006">
              <mc:Choice xmlns:v="urn:schemas-microsoft-com:vml" Requires="v">
                <p:oleObj spid="_x0000_s16390" name="Prism Project" r:id="rId3" imgW="7956000" imgH="6660000" progId="Prism5.Document">
                  <p:embed/>
                </p:oleObj>
              </mc:Choice>
              <mc:Fallback>
                <p:oleObj name="Prism Project" r:id="rId3" imgW="7956000" imgH="6660000" progId="Prism5.Document">
                  <p:embed/>
                  <p:pic>
                    <p:nvPicPr>
                      <p:cNvPr id="19355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3551362"/>
                        <a:ext cx="3979863" cy="349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1" name="Rectangle 4"/>
          <p:cNvSpPr>
            <a:spLocks noGrp="1" noChangeArrowheads="1"/>
          </p:cNvSpPr>
          <p:nvPr>
            <p:ph idx="1"/>
          </p:nvPr>
        </p:nvSpPr>
        <p:spPr>
          <a:xfrm>
            <a:off x="441531" y="1384177"/>
            <a:ext cx="8229600" cy="2332855"/>
          </a:xfrm>
        </p:spPr>
        <p:txBody>
          <a:bodyPr/>
          <a:lstStyle/>
          <a:p>
            <a:pPr eaLnBrk="1" hangingPunct="1"/>
            <a:endParaRPr lang="en-GB" sz="2800" dirty="0"/>
          </a:p>
          <a:p>
            <a:pPr eaLnBrk="1" hangingPunct="1"/>
            <a:endParaRPr lang="en-GB" sz="2800" dirty="0"/>
          </a:p>
          <a:p>
            <a:pPr eaLnBrk="1" hangingPunct="1"/>
            <a:endParaRPr lang="en-GB" sz="2000" dirty="0"/>
          </a:p>
          <a:p>
            <a:pPr eaLnBrk="1" hangingPunct="1"/>
            <a:r>
              <a:rPr lang="en-GB" sz="2000" dirty="0"/>
              <a:t>Variance (=  SS / N-1) is the mean square</a:t>
            </a:r>
          </a:p>
          <a:p>
            <a:pPr lvl="1" eaLnBrk="1" hangingPunct="1"/>
            <a:r>
              <a:rPr lang="en-GB" sz="1800" dirty="0" err="1"/>
              <a:t>df</a:t>
            </a:r>
            <a:r>
              <a:rPr lang="en-GB" sz="1800" dirty="0"/>
              <a:t>: degree of freedom with </a:t>
            </a:r>
            <a:r>
              <a:rPr lang="en-GB" sz="1800" dirty="0" err="1"/>
              <a:t>df</a:t>
            </a:r>
            <a:r>
              <a:rPr lang="en-GB" sz="1800" dirty="0"/>
              <a:t> = N-1</a:t>
            </a:r>
          </a:p>
        </p:txBody>
      </p:sp>
      <p:sp>
        <p:nvSpPr>
          <p:cNvPr id="53253" name="Text Box 11"/>
          <p:cNvSpPr txBox="1">
            <a:spLocks noChangeArrowheads="1"/>
          </p:cNvSpPr>
          <p:nvPr/>
        </p:nvSpPr>
        <p:spPr bwMode="auto">
          <a:xfrm>
            <a:off x="2961779" y="6404818"/>
            <a:ext cx="1932324"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3399"/>
                </a:solidFill>
                <a:effectLst/>
                <a:uLnTx/>
                <a:uFillTx/>
                <a:latin typeface="Calibri" panose="020F0502020204030204"/>
                <a:ea typeface="+mn-ea"/>
                <a:cs typeface="+mn-cs"/>
              </a:rPr>
              <a:t>Total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sum of squares</a:t>
            </a:r>
          </a:p>
        </p:txBody>
      </p:sp>
      <p:sp>
        <p:nvSpPr>
          <p:cNvPr id="53254" name="Text Box 20"/>
          <p:cNvSpPr txBox="1">
            <a:spLocks noChangeArrowheads="1"/>
          </p:cNvSpPr>
          <p:nvPr/>
        </p:nvSpPr>
        <p:spPr bwMode="auto">
          <a:xfrm>
            <a:off x="6312024" y="4016098"/>
            <a:ext cx="1867114"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70C0"/>
                </a:solidFill>
                <a:effectLst/>
                <a:uLnTx/>
                <a:uFillTx/>
                <a:latin typeface="Calibri" panose="020F0502020204030204"/>
                <a:ea typeface="+mn-ea"/>
                <a:cs typeface="+mn-cs"/>
              </a:rPr>
              <a:t>Between groups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variability</a:t>
            </a:r>
          </a:p>
        </p:txBody>
      </p:sp>
      <p:sp>
        <p:nvSpPr>
          <p:cNvPr id="193538" name="Rectangle 2"/>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0" name="Rectangle 4"/>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193542" name="Rectangle 6"/>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cxnSp>
        <p:nvCxnSpPr>
          <p:cNvPr id="33" name="Straight Connector 32"/>
          <p:cNvCxnSpPr/>
          <p:nvPr/>
        </p:nvCxnSpPr>
        <p:spPr>
          <a:xfrm>
            <a:off x="6168008" y="5373216"/>
            <a:ext cx="410445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8472542" y="5252880"/>
            <a:ext cx="239877" cy="794"/>
          </a:xfrm>
          <a:prstGeom prst="straightConnector1">
            <a:avLst/>
          </a:prstGeom>
          <a:ln w="1905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3254" idx="2"/>
          </p:cNvCxnSpPr>
          <p:nvPr/>
        </p:nvCxnSpPr>
        <p:spPr>
          <a:xfrm>
            <a:off x="7245581" y="4293096"/>
            <a:ext cx="1298690" cy="93610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0" name="Table 59"/>
          <p:cNvGraphicFramePr>
            <a:graphicFrameLocks noGrp="1"/>
          </p:cNvGraphicFramePr>
          <p:nvPr>
            <p:extLst/>
          </p:nvPr>
        </p:nvGraphicFramePr>
        <p:xfrm>
          <a:off x="2063553" y="1146231"/>
          <a:ext cx="6480719" cy="1440161"/>
        </p:xfrm>
        <a:graphic>
          <a:graphicData uri="http://schemas.openxmlformats.org/drawingml/2006/table">
            <a:tbl>
              <a:tblPr/>
              <a:tblGrid>
                <a:gridCol w="1602190">
                  <a:extLst>
                    <a:ext uri="{9D8B030D-6E8A-4147-A177-3AD203B41FA5}">
                      <a16:colId xmlns:a16="http://schemas.microsoft.com/office/drawing/2014/main" val="20000"/>
                    </a:ext>
                  </a:extLst>
                </a:gridCol>
                <a:gridCol w="1297522">
                  <a:extLst>
                    <a:ext uri="{9D8B030D-6E8A-4147-A177-3AD203B41FA5}">
                      <a16:colId xmlns:a16="http://schemas.microsoft.com/office/drawing/2014/main" val="20001"/>
                    </a:ext>
                  </a:extLst>
                </a:gridCol>
                <a:gridCol w="632302">
                  <a:extLst>
                    <a:ext uri="{9D8B030D-6E8A-4147-A177-3AD203B41FA5}">
                      <a16:colId xmlns:a16="http://schemas.microsoft.com/office/drawing/2014/main" val="20002"/>
                    </a:ext>
                  </a:extLst>
                </a:gridCol>
                <a:gridCol w="1178869">
                  <a:extLst>
                    <a:ext uri="{9D8B030D-6E8A-4147-A177-3AD203B41FA5}">
                      <a16:colId xmlns:a16="http://schemas.microsoft.com/office/drawing/2014/main" val="20003"/>
                    </a:ext>
                  </a:extLst>
                </a:gridCol>
                <a:gridCol w="684357">
                  <a:extLst>
                    <a:ext uri="{9D8B030D-6E8A-4147-A177-3AD203B41FA5}">
                      <a16:colId xmlns:a16="http://schemas.microsoft.com/office/drawing/2014/main" val="20004"/>
                    </a:ext>
                  </a:extLst>
                </a:gridCol>
                <a:gridCol w="1085479">
                  <a:extLst>
                    <a:ext uri="{9D8B030D-6E8A-4147-A177-3AD203B41FA5}">
                      <a16:colId xmlns:a16="http://schemas.microsoft.com/office/drawing/2014/main" val="20005"/>
                    </a:ext>
                  </a:extLst>
                </a:gridCol>
              </a:tblGrid>
              <a:tr h="388109">
                <a:tc>
                  <a:txBody>
                    <a:bodyPr/>
                    <a:lstStyle/>
                    <a:p>
                      <a:pPr>
                        <a:lnSpc>
                          <a:spcPct val="115000"/>
                        </a:lnSpc>
                        <a:spcAft>
                          <a:spcPts val="0"/>
                        </a:spcAft>
                      </a:pPr>
                      <a:r>
                        <a:rPr lang="en-GB" sz="1400" b="1" dirty="0">
                          <a:latin typeface="Calibri"/>
                          <a:ea typeface="Calibri"/>
                          <a:cs typeface="Times New Roman"/>
                        </a:rPr>
                        <a:t>Source of </a:t>
                      </a:r>
                      <a:r>
                        <a:rPr lang="en-GB" sz="1400" b="1" dirty="0" smtClean="0">
                          <a:latin typeface="Calibri"/>
                          <a:ea typeface="Calibri"/>
                          <a:cs typeface="Times New Roman"/>
                        </a:rPr>
                        <a:t> variation</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b="1">
                          <a:latin typeface="Calibri"/>
                          <a:ea typeface="Calibri"/>
                          <a:cs typeface="Times New Roman"/>
                        </a:rPr>
                        <a:t>Sum of Squares</a:t>
                      </a: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b="1">
                          <a:latin typeface="Calibri"/>
                          <a:ea typeface="Calibri"/>
                          <a:cs typeface="Times New Roman"/>
                        </a:rPr>
                        <a:t>df</a:t>
                      </a: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b="1">
                          <a:latin typeface="Calibri"/>
                          <a:ea typeface="Calibri"/>
                          <a:cs typeface="Times New Roman"/>
                        </a:rPr>
                        <a:t>Mean Square</a:t>
                      </a: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b="1">
                          <a:latin typeface="Calibri"/>
                          <a:ea typeface="Calibri"/>
                          <a:cs typeface="Times New Roman"/>
                        </a:rPr>
                        <a:t>F</a:t>
                      </a: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b="1">
                          <a:latin typeface="Calibri"/>
                          <a:ea typeface="Calibri"/>
                          <a:cs typeface="Times New Roman"/>
                        </a:rPr>
                        <a:t>p-value</a:t>
                      </a: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684">
                <a:tc>
                  <a:txBody>
                    <a:bodyPr/>
                    <a:lstStyle/>
                    <a:p>
                      <a:pPr>
                        <a:lnSpc>
                          <a:spcPct val="115000"/>
                        </a:lnSpc>
                        <a:spcAft>
                          <a:spcPts val="0"/>
                        </a:spcAft>
                      </a:pPr>
                      <a:r>
                        <a:rPr lang="en-GB" sz="1400" dirty="0">
                          <a:latin typeface="Calibri"/>
                          <a:ea typeface="Calibri"/>
                          <a:cs typeface="Times New Roman"/>
                        </a:rPr>
                        <a:t>Between 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2.665</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0.6663</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8.423</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a:latin typeface="Calibri"/>
                          <a:ea typeface="Calibri"/>
                          <a:cs typeface="Times New Roman"/>
                        </a:rPr>
                        <a:t>&lt;0.0001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684">
                <a:tc>
                  <a:txBody>
                    <a:bodyPr/>
                    <a:lstStyle/>
                    <a:p>
                      <a:pPr>
                        <a:lnSpc>
                          <a:spcPct val="115000"/>
                        </a:lnSpc>
                        <a:spcAft>
                          <a:spcPts val="0"/>
                        </a:spcAft>
                      </a:pPr>
                      <a:r>
                        <a:rPr lang="en-GB" sz="1400">
                          <a:latin typeface="Calibri"/>
                          <a:ea typeface="Calibri"/>
                          <a:cs typeface="Times New Roman"/>
                        </a:rPr>
                        <a:t>Within 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5.775</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73</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0.0791</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4">
                <a:tc>
                  <a:txBody>
                    <a:bodyPr/>
                    <a:lstStyle/>
                    <a:p>
                      <a:pPr>
                        <a:lnSpc>
                          <a:spcPct val="115000"/>
                        </a:lnSpc>
                        <a:spcAft>
                          <a:spcPts val="0"/>
                        </a:spcAft>
                      </a:pPr>
                      <a:r>
                        <a:rPr lang="en-GB" sz="1400">
                          <a:latin typeface="Calibri"/>
                          <a:ea typeface="Calibri"/>
                          <a:cs typeface="Times New Roman"/>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8.44</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smtClean="0">
                          <a:latin typeface="Calibri"/>
                          <a:ea typeface="Calibri"/>
                          <a:cs typeface="Times New Roman"/>
                        </a:rPr>
                        <a:t>77</a:t>
                      </a: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65" name="Straight Arrow Connector 64"/>
          <p:cNvCxnSpPr/>
          <p:nvPr/>
        </p:nvCxnSpPr>
        <p:spPr>
          <a:xfrm rot="5400000">
            <a:off x="7320136" y="5948486"/>
            <a:ext cx="432842" cy="7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70" name="Text Box 20"/>
          <p:cNvSpPr txBox="1">
            <a:spLocks noChangeArrowheads="1"/>
          </p:cNvSpPr>
          <p:nvPr/>
        </p:nvSpPr>
        <p:spPr bwMode="auto">
          <a:xfrm>
            <a:off x="7968209" y="6176338"/>
            <a:ext cx="173630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5050"/>
                </a:solidFill>
                <a:effectLst/>
                <a:uLnTx/>
                <a:uFillTx/>
                <a:latin typeface="Calibri" panose="020F0502020204030204"/>
                <a:ea typeface="+mn-ea"/>
                <a:cs typeface="+mn-cs"/>
              </a:rPr>
              <a:t>Within groups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variability</a:t>
            </a:r>
          </a:p>
        </p:txBody>
      </p:sp>
      <p:cxnSp>
        <p:nvCxnSpPr>
          <p:cNvPr id="72" name="Straight Arrow Connector 71"/>
          <p:cNvCxnSpPr/>
          <p:nvPr/>
        </p:nvCxnSpPr>
        <p:spPr>
          <a:xfrm rot="10800000">
            <a:off x="7536160" y="5949280"/>
            <a:ext cx="47225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3549" name="Rectangle 13"/>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graphicFrame>
        <p:nvGraphicFramePr>
          <p:cNvPr id="193548" name="Object 12"/>
          <p:cNvGraphicFramePr>
            <a:graphicFrameLocks noChangeAspect="1"/>
          </p:cNvGraphicFramePr>
          <p:nvPr>
            <p:extLst/>
          </p:nvPr>
        </p:nvGraphicFramePr>
        <p:xfrm>
          <a:off x="1851026" y="3429124"/>
          <a:ext cx="3846513" cy="3240088"/>
        </p:xfrm>
        <a:graphic>
          <a:graphicData uri="http://schemas.openxmlformats.org/presentationml/2006/ole">
            <mc:AlternateContent xmlns:mc="http://schemas.openxmlformats.org/markup-compatibility/2006">
              <mc:Choice xmlns:v="urn:schemas-microsoft-com:vml" Requires="v">
                <p:oleObj spid="_x0000_s16391" name="Prism Project" r:id="rId5" imgW="8460000" imgH="6336000" progId="Prism5.Document">
                  <p:embed/>
                </p:oleObj>
              </mc:Choice>
              <mc:Fallback>
                <p:oleObj name="Prism Project" r:id="rId5" imgW="8460000" imgH="6336000" progId="Prism5.Document">
                  <p:embed/>
                  <p:pic>
                    <p:nvPicPr>
                      <p:cNvPr id="193548"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26" y="3429124"/>
                        <a:ext cx="3846513" cy="3240088"/>
                      </a:xfrm>
                      <a:prstGeom prst="rect">
                        <a:avLst/>
                      </a:prstGeom>
                      <a:noFill/>
                      <a:extLst/>
                    </p:spPr>
                  </p:pic>
                </p:oleObj>
              </mc:Fallback>
            </mc:AlternateContent>
          </a:graphicData>
        </a:graphic>
      </p:graphicFrame>
      <p:cxnSp>
        <p:nvCxnSpPr>
          <p:cNvPr id="23" name="Straight Arrow Connector 22"/>
          <p:cNvCxnSpPr/>
          <p:nvPr/>
        </p:nvCxnSpPr>
        <p:spPr>
          <a:xfrm rot="5400000">
            <a:off x="2543532" y="4749221"/>
            <a:ext cx="1057061" cy="794"/>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193551" name="Rectangle 15"/>
          <p:cNvSpPr>
            <a:spLocks noChangeArrowheads="1"/>
          </p:cNvSpPr>
          <p:nvPr/>
        </p:nvSpPr>
        <p:spPr bwMode="auto">
          <a:xfrm>
            <a:off x="1524001" y="-338554"/>
            <a:ext cx="184731" cy="67710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2" name="Oval 1"/>
          <p:cNvSpPr/>
          <p:nvPr/>
        </p:nvSpPr>
        <p:spPr>
          <a:xfrm>
            <a:off x="5519936" y="1794302"/>
            <a:ext cx="79208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a:stCxn id="5" idx="1"/>
          </p:cNvCxnSpPr>
          <p:nvPr/>
        </p:nvCxnSpPr>
        <p:spPr>
          <a:xfrm flipH="1" flipV="1">
            <a:off x="6312025" y="2010326"/>
            <a:ext cx="1584848" cy="3261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7896874" y="2034883"/>
                <a:ext cx="2409699" cy="603178"/>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 Power Analysis: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Pooled SD=</a:t>
                </a:r>
                <a14:m>
                  <m:oMath xmlns:m="http://schemas.openxmlformats.org/officeDocument/2006/math">
                    <m:r>
                      <a:rPr kumimoji="0" lang="en-GB" sz="16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oMath>
                </a14:m>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MS(Residual)</a:t>
                </a:r>
              </a:p>
            </p:txBody>
          </p:sp>
        </mc:Choice>
        <mc:Fallback xmlns="">
          <p:sp>
            <p:nvSpPr>
              <p:cNvPr id="5" name="TextBox 4"/>
              <p:cNvSpPr txBox="1">
                <a:spLocks noRot="1" noChangeAspect="1" noMove="1" noResize="1" noEditPoints="1" noAdjustHandles="1" noChangeArrowheads="1" noChangeShapeType="1" noTextEdit="1"/>
              </p:cNvSpPr>
              <p:nvPr/>
            </p:nvSpPr>
            <p:spPr>
              <a:xfrm>
                <a:off x="7896874" y="2034883"/>
                <a:ext cx="2409699" cy="603178"/>
              </a:xfrm>
              <a:prstGeom prst="rect">
                <a:avLst/>
              </a:prstGeom>
              <a:blipFill>
                <a:blip r:embed="rId7"/>
                <a:stretch>
                  <a:fillRect l="-1263" t="-3030" b="-12121"/>
                </a:stretch>
              </a:blipFill>
            </p:spPr>
            <p:txBody>
              <a:bodyPr/>
              <a:lstStyle/>
              <a:p>
                <a:r>
                  <a:rPr lang="en-GB">
                    <a:noFill/>
                  </a:rPr>
                  <a:t> </a:t>
                </a:r>
              </a:p>
            </p:txBody>
          </p:sp>
        </mc:Fallback>
      </mc:AlternateContent>
      <p:sp>
        <p:nvSpPr>
          <p:cNvPr id="25" name="Rectangle 2"/>
          <p:cNvSpPr>
            <a:spLocks noGrp="1" noChangeArrowheads="1"/>
          </p:cNvSpPr>
          <p:nvPr>
            <p:ph type="title"/>
          </p:nvPr>
        </p:nvSpPr>
        <p:spPr>
          <a:xfrm>
            <a:off x="3611724" y="188641"/>
            <a:ext cx="4968552" cy="551685"/>
          </a:xfrm>
        </p:spPr>
        <p:txBody>
          <a:bodyPr>
            <a:normAutofit fontScale="90000"/>
          </a:bodyPr>
          <a:lstStyle/>
          <a:p>
            <a:pPr eaLnBrk="1" hangingPunct="1"/>
            <a:r>
              <a:rPr lang="en-GB" sz="4000" b="1" dirty="0">
                <a:solidFill>
                  <a:srgbClr val="CC0099"/>
                </a:solidFill>
                <a:latin typeface="+mn-lt"/>
              </a:rPr>
              <a:t>Analysis of variance</a:t>
            </a:r>
          </a:p>
        </p:txBody>
      </p:sp>
    </p:spTree>
    <p:extLst>
      <p:ext uri="{BB962C8B-B14F-4D97-AF65-F5344CB8AC3E}">
        <p14:creationId xmlns:p14="http://schemas.microsoft.com/office/powerpoint/2010/main" val="54141434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07368" y="2352230"/>
            <a:ext cx="11017224" cy="3007414"/>
          </a:xfrm>
        </p:spPr>
        <p:txBody>
          <a:bodyPr/>
          <a:lstStyle/>
          <a:p>
            <a:pPr eaLnBrk="1" hangingPunct="1"/>
            <a:r>
              <a:rPr lang="en-GB" b="1" u="sng" dirty="0" smtClean="0"/>
              <a:t>Question</a:t>
            </a:r>
            <a:r>
              <a:rPr lang="en-GB" dirty="0" smtClean="0"/>
              <a:t>: is there a difference in protein expression between the 5 cell lines?</a:t>
            </a:r>
          </a:p>
          <a:p>
            <a:pPr marL="457200" lvl="1" indent="0" eaLnBrk="1" hangingPunct="1">
              <a:buNone/>
            </a:pPr>
            <a:endParaRPr lang="en-GB" sz="2000" dirty="0"/>
          </a:p>
          <a:p>
            <a:pPr eaLnBrk="1" hangingPunct="1"/>
            <a:endParaRPr lang="en-GB" sz="1000" b="1" dirty="0"/>
          </a:p>
          <a:p>
            <a:pPr eaLnBrk="1" hangingPunct="1"/>
            <a:r>
              <a:rPr lang="en-GB" sz="2800" b="1" dirty="0"/>
              <a:t>1 Plot the data</a:t>
            </a:r>
          </a:p>
          <a:p>
            <a:pPr eaLnBrk="1" hangingPunct="1"/>
            <a:endParaRPr lang="en-GB" sz="1000" b="1" dirty="0"/>
          </a:p>
          <a:p>
            <a:pPr eaLnBrk="1" hangingPunct="1"/>
            <a:r>
              <a:rPr lang="en-GB" sz="2800" b="1" dirty="0"/>
              <a:t>2 Check the assumptions for parametric test</a:t>
            </a:r>
          </a:p>
          <a:p>
            <a:pPr eaLnBrk="1" hangingPunct="1"/>
            <a:endParaRPr lang="en-GB" sz="1000" b="1" dirty="0"/>
          </a:p>
        </p:txBody>
      </p:sp>
      <p:sp>
        <p:nvSpPr>
          <p:cNvPr id="4" name="Rectangle 2"/>
          <p:cNvSpPr txBox="1">
            <a:spLocks noChangeArrowheads="1"/>
          </p:cNvSpPr>
          <p:nvPr/>
        </p:nvSpPr>
        <p:spPr>
          <a:xfrm>
            <a:off x="407368" y="260648"/>
            <a:ext cx="6480720"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GB" sz="4000" b="1" u="sng" kern="0" dirty="0">
                <a:solidFill>
                  <a:srgbClr val="C00000"/>
                </a:solidFill>
                <a:latin typeface="+mn-lt"/>
              </a:rPr>
              <a:t>Exercise </a:t>
            </a:r>
            <a:r>
              <a:rPr lang="en-GB" sz="4000" b="1" u="sng" kern="0" dirty="0" smtClean="0">
                <a:solidFill>
                  <a:srgbClr val="C00000"/>
                </a:solidFill>
                <a:latin typeface="+mn-lt"/>
              </a:rPr>
              <a:t>8</a:t>
            </a:r>
            <a:r>
              <a:rPr lang="en-GB" sz="4000" b="1" kern="0" dirty="0" smtClean="0">
                <a:solidFill>
                  <a:srgbClr val="C00000"/>
                </a:solidFill>
                <a:latin typeface="+mn-lt"/>
              </a:rPr>
              <a:t>:</a:t>
            </a:r>
            <a:r>
              <a:rPr lang="en-GB" sz="4000" b="1" kern="0" dirty="0" smtClean="0">
                <a:solidFill>
                  <a:srgbClr val="646B86"/>
                </a:solidFill>
                <a:latin typeface="+mn-lt"/>
              </a:rPr>
              <a:t> </a:t>
            </a:r>
            <a:r>
              <a:rPr lang="en-GB" sz="4000" b="1" kern="0" dirty="0">
                <a:solidFill>
                  <a:srgbClr val="CC0099"/>
                </a:solidFill>
                <a:latin typeface="+mn-lt"/>
              </a:rPr>
              <a:t>One-way ANOVA</a:t>
            </a:r>
            <a:r>
              <a:rPr lang="en-GB" sz="4000" b="1" kern="0" dirty="0">
                <a:solidFill>
                  <a:srgbClr val="646B86"/>
                </a:solidFill>
                <a:latin typeface="+mn-lt"/>
              </a:rPr>
              <a:t/>
            </a:r>
            <a:br>
              <a:rPr lang="en-GB" sz="4000" b="1" kern="0" dirty="0">
                <a:solidFill>
                  <a:srgbClr val="646B86"/>
                </a:solidFill>
                <a:latin typeface="+mn-lt"/>
              </a:rPr>
            </a:br>
            <a:r>
              <a:rPr lang="en-GB" sz="3600" b="1" dirty="0" smtClean="0">
                <a:latin typeface="+mn-lt"/>
              </a:rPr>
              <a:t>protein expression.xlsx</a:t>
            </a:r>
            <a:endParaRPr lang="en-GB" sz="3600" b="1" kern="0" dirty="0">
              <a:latin typeface="+mn-lt"/>
            </a:endParaRPr>
          </a:p>
        </p:txBody>
      </p:sp>
    </p:spTree>
    <p:extLst>
      <p:ext uri="{BB962C8B-B14F-4D97-AF65-F5344CB8AC3E}">
        <p14:creationId xmlns:p14="http://schemas.microsoft.com/office/powerpoint/2010/main" val="381963130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113074" y="207602"/>
          <a:ext cx="5184576" cy="3411101"/>
        </p:xfrm>
        <a:graphic>
          <a:graphicData uri="http://schemas.openxmlformats.org/presentationml/2006/ole">
            <mc:AlternateContent xmlns:mc="http://schemas.openxmlformats.org/markup-compatibility/2006">
              <mc:Choice xmlns:v="urn:schemas-microsoft-com:vml" Requires="v">
                <p:oleObj spid="_x0000_s17414" name="Prism 7" r:id="rId3" imgW="7755523" imgH="5101582" progId="Prism7.Document">
                  <p:embed/>
                </p:oleObj>
              </mc:Choice>
              <mc:Fallback>
                <p:oleObj name="Prism 7" r:id="rId3" imgW="7755523" imgH="5101582" progId="Prism7.Document">
                  <p:embed/>
                  <p:pic>
                    <p:nvPicPr>
                      <p:cNvPr id="2" name="Object 1"/>
                      <p:cNvPicPr/>
                      <p:nvPr/>
                    </p:nvPicPr>
                    <p:blipFill>
                      <a:blip r:embed="rId4"/>
                      <a:stretch>
                        <a:fillRect/>
                      </a:stretch>
                    </p:blipFill>
                    <p:spPr>
                      <a:xfrm>
                        <a:off x="3113074" y="207602"/>
                        <a:ext cx="5184576" cy="3411101"/>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3199120" y="3473190"/>
          <a:ext cx="5167150" cy="3384810"/>
        </p:xfrm>
        <a:graphic>
          <a:graphicData uri="http://schemas.openxmlformats.org/presentationml/2006/ole">
            <mc:AlternateContent xmlns:mc="http://schemas.openxmlformats.org/markup-compatibility/2006">
              <mc:Choice xmlns:v="urn:schemas-microsoft-com:vml" Requires="v">
                <p:oleObj spid="_x0000_s17415" name="Prism 7" r:id="rId5" imgW="7755523" imgH="5101582" progId="Prism7.Document">
                  <p:embed/>
                </p:oleObj>
              </mc:Choice>
              <mc:Fallback>
                <p:oleObj name="Prism 7" r:id="rId5" imgW="7755523" imgH="5101582" progId="Prism7.Document">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9120" y="3473190"/>
                        <a:ext cx="5167150" cy="3384810"/>
                      </a:xfrm>
                      <a:prstGeom prst="rect">
                        <a:avLst/>
                      </a:prstGeom>
                      <a:noFill/>
                    </p:spPr>
                  </p:pic>
                </p:oleObj>
              </mc:Fallback>
            </mc:AlternateContent>
          </a:graphicData>
        </a:graphic>
      </p:graphicFrame>
    </p:spTree>
    <p:extLst>
      <p:ext uri="{BB962C8B-B14F-4D97-AF65-F5344CB8AC3E}">
        <p14:creationId xmlns:p14="http://schemas.microsoft.com/office/powerpoint/2010/main" val="15622143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66575" y="1061401"/>
            <a:ext cx="6073790" cy="5321286"/>
          </a:xfrm>
          <a:prstGeom prst="rect">
            <a:avLst/>
          </a:prstGeom>
        </p:spPr>
      </p:pic>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mn-lt"/>
              </a:rPr>
              <a:t>Parametric tests assumptions</a:t>
            </a:r>
            <a:endParaRPr lang="en-GB" sz="4000" b="1" kern="0" dirty="0">
              <a:solidFill>
                <a:srgbClr val="CC0099"/>
              </a:solidFill>
              <a:latin typeface="+mn-lt"/>
            </a:endParaRPr>
          </a:p>
        </p:txBody>
      </p:sp>
      <p:sp>
        <p:nvSpPr>
          <p:cNvPr id="4" name="Oval 3"/>
          <p:cNvSpPr/>
          <p:nvPr/>
        </p:nvSpPr>
        <p:spPr>
          <a:xfrm>
            <a:off x="6651523" y="2869946"/>
            <a:ext cx="1282623" cy="340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61256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402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402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1402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Object 7"/>
          <p:cNvGraphicFramePr>
            <a:graphicFrameLocks noChangeAspect="1"/>
          </p:cNvGraphicFramePr>
          <p:nvPr>
            <p:extLst/>
          </p:nvPr>
        </p:nvGraphicFramePr>
        <p:xfrm>
          <a:off x="3612741" y="89859"/>
          <a:ext cx="5205830" cy="3400719"/>
        </p:xfrm>
        <a:graphic>
          <a:graphicData uri="http://schemas.openxmlformats.org/presentationml/2006/ole">
            <mc:AlternateContent xmlns:mc="http://schemas.openxmlformats.org/markup-compatibility/2006">
              <mc:Choice xmlns:v="urn:schemas-microsoft-com:vml" Requires="v">
                <p:oleObj spid="_x0000_s18436" name="Prism 7" r:id="rId3" imgW="7810263" imgH="5101582" progId="Prism7.Document">
                  <p:embed/>
                </p:oleObj>
              </mc:Choice>
              <mc:Fallback>
                <p:oleObj name="Prism 7" r:id="rId3" imgW="7810263" imgH="5101582" progId="Prism7.Document">
                  <p:embed/>
                  <p:pic>
                    <p:nvPicPr>
                      <p:cNvPr id="8" name="Object 7"/>
                      <p:cNvPicPr/>
                      <p:nvPr/>
                    </p:nvPicPr>
                    <p:blipFill>
                      <a:blip r:embed="rId4"/>
                      <a:stretch>
                        <a:fillRect/>
                      </a:stretch>
                    </p:blipFill>
                    <p:spPr>
                      <a:xfrm>
                        <a:off x="3612741" y="89859"/>
                        <a:ext cx="5205830" cy="3400719"/>
                      </a:xfrm>
                      <a:prstGeom prst="rect">
                        <a:avLst/>
                      </a:prstGeom>
                    </p:spPr>
                  </p:pic>
                </p:oleObj>
              </mc:Fallback>
            </mc:AlternateContent>
          </a:graphicData>
        </a:graphic>
      </p:graphicFrame>
      <p:cxnSp>
        <p:nvCxnSpPr>
          <p:cNvPr id="3" name="Straight Connector 2"/>
          <p:cNvCxnSpPr/>
          <p:nvPr/>
        </p:nvCxnSpPr>
        <p:spPr>
          <a:xfrm>
            <a:off x="1991544" y="3645024"/>
            <a:ext cx="3913876" cy="30243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775520" y="3739030"/>
            <a:ext cx="4032448" cy="28583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1595739" y="3791734"/>
            <a:ext cx="4619917" cy="3021643"/>
          </a:xfrm>
          <a:prstGeom prst="rect">
            <a:avLst/>
          </a:prstGeom>
        </p:spPr>
      </p:pic>
      <p:pic>
        <p:nvPicPr>
          <p:cNvPr id="4" name="Picture 3"/>
          <p:cNvPicPr>
            <a:picLocks noChangeAspect="1"/>
          </p:cNvPicPr>
          <p:nvPr/>
        </p:nvPicPr>
        <p:blipFill>
          <a:blip r:embed="rId6"/>
          <a:stretch>
            <a:fillRect/>
          </a:stretch>
        </p:blipFill>
        <p:spPr>
          <a:xfrm>
            <a:off x="5987750" y="3584160"/>
            <a:ext cx="4647841" cy="3229217"/>
          </a:xfrm>
          <a:prstGeom prst="rect">
            <a:avLst/>
          </a:prstGeom>
        </p:spPr>
      </p:pic>
    </p:spTree>
    <p:extLst>
      <p:ext uri="{BB962C8B-B14F-4D97-AF65-F5344CB8AC3E}">
        <p14:creationId xmlns:p14="http://schemas.microsoft.com/office/powerpoint/2010/main" val="255525766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1812" y="1083233"/>
            <a:ext cx="5902890" cy="5125056"/>
          </a:xfrm>
          <a:prstGeom prst="rect">
            <a:avLst/>
          </a:prstGeom>
        </p:spPr>
      </p:pic>
      <p:sp>
        <p:nvSpPr>
          <p:cNvPr id="3" name="Rectangle 2"/>
          <p:cNvSpPr txBox="1">
            <a:spLocks noChangeArrowheads="1"/>
          </p:cNvSpPr>
          <p:nvPr/>
        </p:nvSpPr>
        <p:spPr>
          <a:xfrm>
            <a:off x="1899719" y="80000"/>
            <a:ext cx="8392563" cy="69175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mn-lt"/>
              </a:rPr>
              <a:t>Parametric tests assumptions</a:t>
            </a:r>
            <a:endParaRPr lang="en-GB" sz="4000" b="1" kern="0" dirty="0">
              <a:solidFill>
                <a:srgbClr val="CC0099"/>
              </a:solidFill>
              <a:latin typeface="+mn-lt"/>
            </a:endParaRPr>
          </a:p>
        </p:txBody>
      </p:sp>
      <p:sp>
        <p:nvSpPr>
          <p:cNvPr id="4" name="Oval 3"/>
          <p:cNvSpPr/>
          <p:nvPr/>
        </p:nvSpPr>
        <p:spPr>
          <a:xfrm>
            <a:off x="6407070" y="2779408"/>
            <a:ext cx="1440160" cy="362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6613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11338" y="274639"/>
            <a:ext cx="8569325" cy="777875"/>
          </a:xfrm>
        </p:spPr>
        <p:txBody>
          <a:bodyPr/>
          <a:lstStyle/>
          <a:p>
            <a:pPr eaLnBrk="1" hangingPunct="1"/>
            <a:r>
              <a:rPr lang="en-GB" sz="4000" b="1" dirty="0">
                <a:solidFill>
                  <a:srgbClr val="CC0099"/>
                </a:solidFill>
                <a:latin typeface="+mn-lt"/>
              </a:rPr>
              <a:t>Analysis of variance: Post hoc tests</a:t>
            </a:r>
          </a:p>
        </p:txBody>
      </p:sp>
      <p:sp>
        <p:nvSpPr>
          <p:cNvPr id="55299" name="Rectangle 3"/>
          <p:cNvSpPr>
            <a:spLocks noGrp="1" noChangeArrowheads="1"/>
          </p:cNvSpPr>
          <p:nvPr>
            <p:ph idx="1"/>
          </p:nvPr>
        </p:nvSpPr>
        <p:spPr>
          <a:xfrm>
            <a:off x="191344" y="1628800"/>
            <a:ext cx="12000656" cy="4525963"/>
          </a:xfrm>
        </p:spPr>
        <p:txBody>
          <a:bodyPr/>
          <a:lstStyle/>
          <a:p>
            <a:pPr eaLnBrk="1" hangingPunct="1">
              <a:lnSpc>
                <a:spcPct val="90000"/>
              </a:lnSpc>
            </a:pPr>
            <a:r>
              <a:rPr lang="en-GB" sz="2800" dirty="0"/>
              <a:t>The ANOVA is an “omnibus” test: it tells you that there is (or not) a difference between your means but not exactly which means are significantly different from which other ones.</a:t>
            </a:r>
          </a:p>
          <a:p>
            <a:pPr eaLnBrk="1" hangingPunct="1">
              <a:lnSpc>
                <a:spcPct val="90000"/>
              </a:lnSpc>
            </a:pPr>
            <a:endParaRPr lang="en-GB" sz="2800" dirty="0"/>
          </a:p>
          <a:p>
            <a:pPr lvl="1" eaLnBrk="1" hangingPunct="1">
              <a:lnSpc>
                <a:spcPct val="90000"/>
              </a:lnSpc>
            </a:pPr>
            <a:r>
              <a:rPr lang="en-GB" dirty="0"/>
              <a:t>To find out, you need to apply </a:t>
            </a:r>
            <a:r>
              <a:rPr lang="en-GB" b="1" dirty="0">
                <a:solidFill>
                  <a:srgbClr val="CC0099"/>
                </a:solidFill>
              </a:rPr>
              <a:t>post hoc</a:t>
            </a:r>
            <a:r>
              <a:rPr lang="en-GB" dirty="0">
                <a:solidFill>
                  <a:srgbClr val="CC0099"/>
                </a:solidFill>
              </a:rPr>
              <a:t> tests</a:t>
            </a:r>
            <a:r>
              <a:rPr lang="en-GB" dirty="0"/>
              <a:t>.</a:t>
            </a:r>
          </a:p>
          <a:p>
            <a:pPr lvl="1" eaLnBrk="1" hangingPunct="1">
              <a:lnSpc>
                <a:spcPct val="90000"/>
              </a:lnSpc>
            </a:pPr>
            <a:endParaRPr lang="en-GB" dirty="0"/>
          </a:p>
          <a:p>
            <a:pPr lvl="1" eaLnBrk="1" hangingPunct="1">
              <a:lnSpc>
                <a:spcPct val="90000"/>
              </a:lnSpc>
            </a:pPr>
            <a:r>
              <a:rPr lang="en-GB" dirty="0"/>
              <a:t>These post hoc tests should only be used when the ANOVA finds a significant effect.</a:t>
            </a:r>
          </a:p>
        </p:txBody>
      </p:sp>
    </p:spTree>
    <p:extLst>
      <p:ext uri="{BB962C8B-B14F-4D97-AF65-F5344CB8AC3E}">
        <p14:creationId xmlns:p14="http://schemas.microsoft.com/office/powerpoint/2010/main" val="1684687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386638" y="1714376"/>
            <a:ext cx="11335347" cy="5016758"/>
          </a:xfrm>
          <a:prstGeom prst="rect">
            <a:avLst/>
          </a:prstGeom>
          <a:noFill/>
        </p:spPr>
        <p:txBody>
          <a:bodyPr wrap="none" rtlCol="0">
            <a:spAutoFit/>
          </a:bodyPr>
          <a:lstStyle/>
          <a:p>
            <a:pPr marL="285737" indent="-285737">
              <a:buFont typeface="Arial" panose="020B0604020202020204" pitchFamily="34" charset="0"/>
              <a:buChar char="•"/>
            </a:pPr>
            <a:r>
              <a:rPr lang="en-GB" sz="2000" dirty="0"/>
              <a:t>Other designs: crossover, sequential ….</a:t>
            </a:r>
          </a:p>
          <a:p>
            <a:pPr marL="285737" indent="-285737">
              <a:buFont typeface="Arial" panose="020B0604020202020204" pitchFamily="34" charset="0"/>
              <a:buChar char="•"/>
            </a:pPr>
            <a:endParaRPr lang="en-GB" sz="2000" dirty="0"/>
          </a:p>
          <a:p>
            <a:pPr marL="285737" indent="-285737">
              <a:buFont typeface="Arial" panose="020B0604020202020204" pitchFamily="34" charset="0"/>
              <a:buChar char="•"/>
            </a:pPr>
            <a:r>
              <a:rPr lang="en-GB" sz="2000" b="1" dirty="0"/>
              <a:t>Factorial designs</a:t>
            </a:r>
            <a:r>
              <a:rPr lang="en-GB" sz="2000" dirty="0"/>
              <a:t>:          : more an arrangement of factors than a design</a:t>
            </a:r>
          </a:p>
          <a:p>
            <a:pPr marL="285737" indent="-285737">
              <a:buFont typeface="Arial" panose="020B0604020202020204" pitchFamily="34" charset="0"/>
              <a:buChar char="•"/>
            </a:pPr>
            <a:endParaRPr lang="en-GB" sz="2000" dirty="0"/>
          </a:p>
          <a:p>
            <a:pPr marL="742913" lvl="1" indent="-285737">
              <a:buFont typeface="Arial" panose="020B0604020202020204" pitchFamily="34" charset="0"/>
              <a:buChar char="•"/>
            </a:pPr>
            <a:r>
              <a:rPr lang="en-GB" sz="2000" dirty="0"/>
              <a:t>When considering more than one factor</a:t>
            </a:r>
          </a:p>
          <a:p>
            <a:pPr marL="742913" lvl="1" indent="-285737">
              <a:buFont typeface="Arial" panose="020B0604020202020204" pitchFamily="34" charset="0"/>
              <a:buChar char="•"/>
            </a:pPr>
            <a:endParaRPr lang="en-GB" sz="2000" dirty="0"/>
          </a:p>
          <a:p>
            <a:pPr marL="285737" indent="-285737">
              <a:buFont typeface="Arial" panose="020B0604020202020204" pitchFamily="34" charset="0"/>
              <a:buChar char="•"/>
            </a:pPr>
            <a:r>
              <a:rPr lang="en-GB" sz="2000" dirty="0">
                <a:solidFill>
                  <a:schemeClr val="accent1">
                    <a:lumMod val="50000"/>
                  </a:schemeClr>
                </a:solidFill>
              </a:rPr>
              <a:t>Back to our neuronal density experiment: exercise has an effect on neuronal density in the hippocampus</a:t>
            </a:r>
          </a:p>
          <a:p>
            <a:pPr marL="285737" indent="-285737">
              <a:buFont typeface="Arial" panose="020B0604020202020204" pitchFamily="34" charset="0"/>
              <a:buChar char="•"/>
            </a:pPr>
            <a:endParaRPr lang="en-GB" sz="2000" dirty="0"/>
          </a:p>
          <a:p>
            <a:pPr marL="285737" indent="-285737">
              <a:buFont typeface="Arial" panose="020B0604020202020204" pitchFamily="34" charset="0"/>
              <a:buChar char="•"/>
            </a:pPr>
            <a:endParaRPr lang="en-GB" sz="2000" dirty="0"/>
          </a:p>
          <a:p>
            <a:pPr marL="285737" indent="-285737">
              <a:buFont typeface="Arial" panose="020B0604020202020204" pitchFamily="34" charset="0"/>
              <a:buChar char="•"/>
            </a:pPr>
            <a:endParaRPr lang="en-GB" sz="2000" dirty="0"/>
          </a:p>
          <a:p>
            <a:pPr marL="285737" indent="-285737">
              <a:buFont typeface="Arial" panose="020B0604020202020204" pitchFamily="34" charset="0"/>
              <a:buChar char="•"/>
            </a:pPr>
            <a:endParaRPr lang="en-GB" sz="2000" dirty="0" smtClean="0">
              <a:solidFill>
                <a:schemeClr val="accent1">
                  <a:lumMod val="50000"/>
                </a:schemeClr>
              </a:solidFill>
            </a:endParaRPr>
          </a:p>
          <a:p>
            <a:pPr marL="285737" indent="-285737">
              <a:buFont typeface="Arial" panose="020B0604020202020204" pitchFamily="34" charset="0"/>
              <a:buChar char="•"/>
            </a:pPr>
            <a:endParaRPr lang="en-GB" sz="1000" dirty="0">
              <a:solidFill>
                <a:schemeClr val="accent1">
                  <a:lumMod val="50000"/>
                </a:schemeClr>
              </a:solidFill>
            </a:endParaRPr>
          </a:p>
          <a:p>
            <a:pPr marL="285737" indent="-285737">
              <a:buFont typeface="Arial" panose="020B0604020202020204" pitchFamily="34" charset="0"/>
              <a:buChar char="•"/>
            </a:pPr>
            <a:r>
              <a:rPr lang="en-GB" sz="2000" dirty="0">
                <a:solidFill>
                  <a:schemeClr val="accent1">
                    <a:lumMod val="50000"/>
                  </a:schemeClr>
                </a:solidFill>
              </a:rPr>
              <a:t>Not enough: we want to account for:</a:t>
            </a:r>
          </a:p>
          <a:p>
            <a:pPr marL="742913" lvl="1" indent="-285737">
              <a:buFont typeface="Arial" panose="020B0604020202020204" pitchFamily="34" charset="0"/>
              <a:buChar char="•"/>
            </a:pPr>
            <a:r>
              <a:rPr lang="en-GB" sz="2000" u="sng" dirty="0">
                <a:solidFill>
                  <a:schemeClr val="accent1">
                    <a:lumMod val="50000"/>
                  </a:schemeClr>
                </a:solidFill>
              </a:rPr>
              <a:t>Sex</a:t>
            </a:r>
            <a:r>
              <a:rPr lang="en-GB" sz="2000" dirty="0">
                <a:solidFill>
                  <a:schemeClr val="accent1">
                    <a:lumMod val="50000"/>
                  </a:schemeClr>
                </a:solidFill>
              </a:rPr>
              <a:t>: factor of interest: </a:t>
            </a:r>
            <a:r>
              <a:rPr lang="en-GB" sz="2000" b="1" dirty="0">
                <a:solidFill>
                  <a:schemeClr val="accent1">
                    <a:lumMod val="50000"/>
                  </a:schemeClr>
                </a:solidFill>
              </a:rPr>
              <a:t>factorial design </a:t>
            </a:r>
            <a:r>
              <a:rPr lang="en-GB" sz="2000" dirty="0">
                <a:solidFill>
                  <a:schemeClr val="accent1">
                    <a:lumMod val="50000"/>
                  </a:schemeClr>
                </a:solidFill>
              </a:rPr>
              <a:t>(2 factors: running and sex)</a:t>
            </a:r>
          </a:p>
          <a:p>
            <a:pPr marL="742913" lvl="1" indent="-285737">
              <a:buFont typeface="Arial" panose="020B0604020202020204" pitchFamily="34" charset="0"/>
              <a:buChar char="•"/>
            </a:pPr>
            <a:r>
              <a:rPr lang="en-GB" sz="2000" u="sng" dirty="0">
                <a:solidFill>
                  <a:schemeClr val="accent1">
                    <a:lumMod val="50000"/>
                  </a:schemeClr>
                </a:solidFill>
              </a:rPr>
              <a:t>Experimental variability</a:t>
            </a:r>
            <a:r>
              <a:rPr lang="en-GB" sz="2000" dirty="0">
                <a:solidFill>
                  <a:schemeClr val="accent1">
                    <a:lumMod val="50000"/>
                  </a:schemeClr>
                </a:solidFill>
              </a:rPr>
              <a:t>: random factor: </a:t>
            </a:r>
            <a:r>
              <a:rPr lang="en-GB" sz="2000" b="1" dirty="0">
                <a:solidFill>
                  <a:schemeClr val="accent1">
                    <a:lumMod val="50000"/>
                  </a:schemeClr>
                </a:solidFill>
              </a:rPr>
              <a:t>blocking factor (one experiment = one block)</a:t>
            </a:r>
          </a:p>
          <a:p>
            <a:pPr marL="742913" lvl="1" indent="-285737">
              <a:buFont typeface="Arial" panose="020B0604020202020204" pitchFamily="34" charset="0"/>
              <a:buChar char="•"/>
            </a:pPr>
            <a:r>
              <a:rPr lang="en-GB" sz="2000" u="sng" dirty="0">
                <a:solidFill>
                  <a:schemeClr val="accent1">
                    <a:lumMod val="50000"/>
                  </a:schemeClr>
                </a:solidFill>
              </a:rPr>
              <a:t>Several histological slides</a:t>
            </a:r>
            <a:r>
              <a:rPr lang="en-GB" sz="2000" dirty="0">
                <a:solidFill>
                  <a:schemeClr val="accent1">
                    <a:lumMod val="50000"/>
                  </a:schemeClr>
                </a:solidFill>
              </a:rPr>
              <a:t>: </a:t>
            </a:r>
            <a:r>
              <a:rPr lang="en-GB" sz="2000" b="1" dirty="0">
                <a:solidFill>
                  <a:schemeClr val="accent1">
                    <a:lumMod val="50000"/>
                  </a:schemeClr>
                </a:solidFill>
              </a:rPr>
              <a:t>nested variable</a:t>
            </a:r>
          </a:p>
        </p:txBody>
      </p:sp>
      <p:pic>
        <p:nvPicPr>
          <p:cNvPr id="10" name="Picture 9"/>
          <p:cNvPicPr>
            <a:picLocks noChangeAspect="1"/>
          </p:cNvPicPr>
          <p:nvPr/>
        </p:nvPicPr>
        <p:blipFill>
          <a:blip r:embed="rId3"/>
          <a:stretch>
            <a:fillRect/>
          </a:stretch>
        </p:blipFill>
        <p:spPr>
          <a:xfrm>
            <a:off x="1872242" y="4222912"/>
            <a:ext cx="1833223" cy="571395"/>
          </a:xfrm>
          <a:prstGeom prst="rect">
            <a:avLst/>
          </a:prstGeom>
        </p:spPr>
      </p:pic>
      <p:grpSp>
        <p:nvGrpSpPr>
          <p:cNvPr id="11" name="Group 10"/>
          <p:cNvGrpSpPr/>
          <p:nvPr/>
        </p:nvGrpSpPr>
        <p:grpSpPr>
          <a:xfrm>
            <a:off x="4290888" y="4142206"/>
            <a:ext cx="2692787" cy="691303"/>
            <a:chOff x="5414772" y="1195442"/>
            <a:chExt cx="3020928" cy="720000"/>
          </a:xfrm>
          <a:solidFill>
            <a:schemeClr val="accent1">
              <a:lumMod val="40000"/>
              <a:lumOff val="60000"/>
            </a:schemeClr>
          </a:solidFill>
        </p:grpSpPr>
        <p:sp>
          <p:nvSpPr>
            <p:cNvPr id="12" name="Rounded Rectangle 1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 name="Rounded Rectangle 4"/>
            <p:cNvSpPr txBox="1"/>
            <p:nvPr/>
          </p:nvSpPr>
          <p:spPr>
            <a:xfrm>
              <a:off x="5665252" y="1230590"/>
              <a:ext cx="2546023" cy="6497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FF0000"/>
                  </a:solidFill>
                </a:rPr>
                <a:t>Completely random</a:t>
              </a:r>
            </a:p>
          </p:txBody>
        </p:sp>
      </p:grpSp>
      <p:cxnSp>
        <p:nvCxnSpPr>
          <p:cNvPr id="3" name="Straight Arrow Connector 2"/>
          <p:cNvCxnSpPr/>
          <p:nvPr/>
        </p:nvCxnSpPr>
        <p:spPr>
          <a:xfrm>
            <a:off x="3788650" y="4473225"/>
            <a:ext cx="37314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70948" y="2212625"/>
            <a:ext cx="2420195" cy="649619"/>
            <a:chOff x="5414772" y="1195442"/>
            <a:chExt cx="3020928" cy="720000"/>
          </a:xfrm>
          <a:solidFill>
            <a:schemeClr val="accent1">
              <a:lumMod val="40000"/>
              <a:lumOff val="60000"/>
            </a:schemeClr>
          </a:solidFill>
        </p:grpSpPr>
        <p:sp>
          <p:nvSpPr>
            <p:cNvPr id="18" name="Rounded Rectangle 17"/>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9" name="Rounded Rectangle 4"/>
            <p:cNvSpPr txBox="1"/>
            <p:nvPr/>
          </p:nvSpPr>
          <p:spPr>
            <a:xfrm>
              <a:off x="5522222" y="1246900"/>
              <a:ext cx="2784501" cy="64204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Factorial Design</a:t>
              </a:r>
            </a:p>
          </p:txBody>
        </p:sp>
      </p:grpSp>
      <p:sp>
        <p:nvSpPr>
          <p:cNvPr id="20" name="Right Arrow 19"/>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1" name="Group 20"/>
          <p:cNvGrpSpPr/>
          <p:nvPr/>
        </p:nvGrpSpPr>
        <p:grpSpPr>
          <a:xfrm>
            <a:off x="1918282" y="389426"/>
            <a:ext cx="3958389" cy="899839"/>
            <a:chOff x="5414772" y="1195442"/>
            <a:chExt cx="3020928" cy="720000"/>
          </a:xfrm>
          <a:solidFill>
            <a:srgbClr val="4496C1"/>
          </a:solidFill>
        </p:grpSpPr>
        <p:sp>
          <p:nvSpPr>
            <p:cNvPr id="22" name="Rounded Rectangle 2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3"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1" name="Group 30"/>
          <p:cNvGrpSpPr/>
          <p:nvPr/>
        </p:nvGrpSpPr>
        <p:grpSpPr>
          <a:xfrm>
            <a:off x="6669342" y="425098"/>
            <a:ext cx="3081333" cy="838439"/>
            <a:chOff x="5414772" y="1195442"/>
            <a:chExt cx="3020928" cy="720000"/>
          </a:xfrm>
          <a:solidFill>
            <a:srgbClr val="9DC3E6"/>
          </a:solidFill>
        </p:grpSpPr>
        <p:sp>
          <p:nvSpPr>
            <p:cNvPr id="32" name="Rounded Rectangle 3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3"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Tree>
    <p:extLst>
      <p:ext uri="{BB962C8B-B14F-4D97-AF65-F5344CB8AC3E}">
        <p14:creationId xmlns:p14="http://schemas.microsoft.com/office/powerpoint/2010/main" val="394853766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192" y="1557196"/>
            <a:ext cx="4542269" cy="4439216"/>
          </a:xfrm>
          <a:prstGeom prst="rect">
            <a:avLst/>
          </a:prstGeom>
        </p:spPr>
      </p:pic>
      <p:sp>
        <p:nvSpPr>
          <p:cNvPr id="3" name="Rectangle 2"/>
          <p:cNvSpPr txBox="1">
            <a:spLocks noChangeArrowheads="1"/>
          </p:cNvSpPr>
          <p:nvPr/>
        </p:nvSpPr>
        <p:spPr>
          <a:xfrm>
            <a:off x="1811338" y="172746"/>
            <a:ext cx="8569325"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rPr>
              <a:t>One-Way </a:t>
            </a:r>
            <a:r>
              <a:rPr lang="en-GB" sz="4000" b="1" kern="0" dirty="0" smtClean="0">
                <a:solidFill>
                  <a:srgbClr val="CC0099"/>
                </a:solidFill>
                <a:latin typeface="+mn-lt"/>
              </a:rPr>
              <a:t>Analysis of variance </a:t>
            </a:r>
            <a:endParaRPr lang="en-GB" sz="4000" b="1" kern="0" dirty="0">
              <a:solidFill>
                <a:srgbClr val="CC0099"/>
              </a:solidFill>
              <a:latin typeface="+mn-lt"/>
            </a:endParaRPr>
          </a:p>
        </p:txBody>
      </p:sp>
      <p:pic>
        <p:nvPicPr>
          <p:cNvPr id="4" name="Picture 3"/>
          <p:cNvPicPr>
            <a:picLocks noChangeAspect="1"/>
          </p:cNvPicPr>
          <p:nvPr/>
        </p:nvPicPr>
        <p:blipFill>
          <a:blip r:embed="rId3"/>
          <a:stretch>
            <a:fillRect/>
          </a:stretch>
        </p:blipFill>
        <p:spPr>
          <a:xfrm>
            <a:off x="3644303" y="1204110"/>
            <a:ext cx="3208785" cy="3808161"/>
          </a:xfrm>
          <a:prstGeom prst="rect">
            <a:avLst/>
          </a:prstGeom>
        </p:spPr>
      </p:pic>
      <p:pic>
        <p:nvPicPr>
          <p:cNvPr id="5" name="Picture 4"/>
          <p:cNvPicPr>
            <a:picLocks noChangeAspect="1"/>
          </p:cNvPicPr>
          <p:nvPr/>
        </p:nvPicPr>
        <p:blipFill>
          <a:blip r:embed="rId4"/>
          <a:stretch>
            <a:fillRect/>
          </a:stretch>
        </p:blipFill>
        <p:spPr>
          <a:xfrm>
            <a:off x="5371232" y="2846664"/>
            <a:ext cx="3211770" cy="3846865"/>
          </a:xfrm>
          <a:prstGeom prst="rect">
            <a:avLst/>
          </a:prstGeom>
        </p:spPr>
      </p:pic>
      <p:pic>
        <p:nvPicPr>
          <p:cNvPr id="6" name="Picture 5"/>
          <p:cNvPicPr>
            <a:picLocks noChangeAspect="1"/>
          </p:cNvPicPr>
          <p:nvPr/>
        </p:nvPicPr>
        <p:blipFill>
          <a:blip r:embed="rId5"/>
          <a:stretch>
            <a:fillRect/>
          </a:stretch>
        </p:blipFill>
        <p:spPr>
          <a:xfrm>
            <a:off x="8003580" y="1126506"/>
            <a:ext cx="3608998" cy="4275065"/>
          </a:xfrm>
          <a:prstGeom prst="rect">
            <a:avLst/>
          </a:prstGeom>
        </p:spPr>
      </p:pic>
    </p:spTree>
    <p:extLst>
      <p:ext uri="{BB962C8B-B14F-4D97-AF65-F5344CB8AC3E}">
        <p14:creationId xmlns:p14="http://schemas.microsoft.com/office/powerpoint/2010/main" val="28391581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211" y="172746"/>
            <a:ext cx="5329409" cy="4996783"/>
          </a:xfrm>
          <a:prstGeom prst="rect">
            <a:avLst/>
          </a:prstGeom>
        </p:spPr>
      </p:pic>
      <p:sp>
        <p:nvSpPr>
          <p:cNvPr id="3" name="Rectangle 2"/>
          <p:cNvSpPr txBox="1">
            <a:spLocks noChangeArrowheads="1"/>
          </p:cNvSpPr>
          <p:nvPr/>
        </p:nvSpPr>
        <p:spPr>
          <a:xfrm>
            <a:off x="5538848" y="942291"/>
            <a:ext cx="6261337" cy="7778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mn-lt"/>
              </a:rPr>
              <a:t>Analysis of variance: results</a:t>
            </a:r>
            <a:endParaRPr lang="en-GB" sz="4000" b="1" kern="0" dirty="0">
              <a:solidFill>
                <a:srgbClr val="CC0099"/>
              </a:solidFill>
              <a:latin typeface="+mn-lt"/>
            </a:endParaRPr>
          </a:p>
        </p:txBody>
      </p:sp>
      <p:pic>
        <p:nvPicPr>
          <p:cNvPr id="4" name="Picture 3"/>
          <p:cNvPicPr>
            <a:picLocks noChangeAspect="1"/>
          </p:cNvPicPr>
          <p:nvPr/>
        </p:nvPicPr>
        <p:blipFill>
          <a:blip r:embed="rId3"/>
          <a:stretch>
            <a:fillRect/>
          </a:stretch>
        </p:blipFill>
        <p:spPr>
          <a:xfrm>
            <a:off x="5538848" y="2235851"/>
            <a:ext cx="6411221" cy="4420332"/>
          </a:xfrm>
          <a:prstGeom prst="rect">
            <a:avLst/>
          </a:prstGeom>
        </p:spPr>
      </p:pic>
      <p:sp>
        <p:nvSpPr>
          <p:cNvPr id="5" name="Oval 4"/>
          <p:cNvSpPr/>
          <p:nvPr/>
        </p:nvSpPr>
        <p:spPr>
          <a:xfrm>
            <a:off x="1776523" y="1331228"/>
            <a:ext cx="645376" cy="3164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783129" y="2354717"/>
            <a:ext cx="645376" cy="3164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369"/>
          <p:cNvSpPr txBox="1">
            <a:spLocks noChangeArrowheads="1"/>
          </p:cNvSpPr>
          <p:nvPr/>
        </p:nvSpPr>
        <p:spPr bwMode="auto">
          <a:xfrm>
            <a:off x="2790915" y="1781252"/>
            <a:ext cx="3183196" cy="339026"/>
          </a:xfrm>
          <a:prstGeom prst="rect">
            <a:avLst/>
          </a:prstGeom>
          <a:solidFill>
            <a:schemeClr val="bg1"/>
          </a:solidFill>
          <a:ln>
            <a:noFill/>
          </a:ln>
          <a:effectLst/>
          <a:extLst/>
        </p:spPr>
        <p:txBody>
          <a:bodyPr rot="0" vert="horz" wrap="square" lIns="91440" tIns="45720" rIns="91440" bIns="45720" anchor="t" anchorCtr="0" upright="1">
            <a:noAutofit/>
          </a:bodyPr>
          <a:lstStyle/>
          <a:p>
            <a:pPr algn="just">
              <a:lnSpc>
                <a:spcPct val="120000"/>
              </a:lnSpc>
              <a:spcAft>
                <a:spcPts val="0"/>
              </a:spcAft>
            </a:pPr>
            <a:r>
              <a:rPr lang="en-GB" sz="1400" b="1" dirty="0" smtClean="0">
                <a:effectLst/>
                <a:latin typeface="Bookman Old Style" panose="02050604050505020204" pitchFamily="18" charset="0"/>
                <a:ea typeface="Times New Roman"/>
                <a:cs typeface="Times New Roman"/>
              </a:rPr>
              <a:t>Homogeneity of variance </a:t>
            </a:r>
            <a:r>
              <a:rPr lang="en-GB" sz="1400" b="1" dirty="0">
                <a:effectLst/>
                <a:latin typeface="Bookman Old Style" panose="02050604050505020204" pitchFamily="18" charset="0"/>
                <a:ea typeface="Times New Roman"/>
                <a:cs typeface="Times New Roman"/>
                <a:sym typeface="Wingdings"/>
              </a:rPr>
              <a:t></a:t>
            </a:r>
            <a:r>
              <a:rPr lang="en-GB" sz="1400" b="1" dirty="0">
                <a:effectLst/>
                <a:latin typeface="Bookman Old Style" panose="02050604050505020204" pitchFamily="18" charset="0"/>
                <a:ea typeface="Times New Roman"/>
                <a:cs typeface="Times New Roman"/>
              </a:rPr>
              <a:t> </a:t>
            </a:r>
          </a:p>
          <a:p>
            <a:pPr algn="just">
              <a:lnSpc>
                <a:spcPct val="120000"/>
              </a:lnSpc>
              <a:spcAft>
                <a:spcPts val="0"/>
              </a:spcAft>
            </a:pPr>
            <a:r>
              <a:rPr lang="en-GB" sz="1400" b="1" dirty="0">
                <a:effectLst/>
                <a:latin typeface="Bookman Old Style" panose="02050604050505020204" pitchFamily="18" charset="0"/>
                <a:ea typeface="Times New Roman"/>
                <a:cs typeface="Times New Roman"/>
              </a:rPr>
              <a:t> </a:t>
            </a:r>
          </a:p>
        </p:txBody>
      </p:sp>
      <p:cxnSp>
        <p:nvCxnSpPr>
          <p:cNvPr id="9" name="Straight Arrow Connector 8"/>
          <p:cNvCxnSpPr/>
          <p:nvPr/>
        </p:nvCxnSpPr>
        <p:spPr>
          <a:xfrm flipH="1">
            <a:off x="2428505" y="1964602"/>
            <a:ext cx="362410" cy="461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76523" y="3870102"/>
            <a:ext cx="3679097" cy="6961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Box 369"/>
          <p:cNvSpPr txBox="1">
            <a:spLocks noChangeArrowheads="1"/>
          </p:cNvSpPr>
          <p:nvPr/>
        </p:nvSpPr>
        <p:spPr bwMode="auto">
          <a:xfrm>
            <a:off x="3062383" y="3475390"/>
            <a:ext cx="2143359" cy="339026"/>
          </a:xfrm>
          <a:prstGeom prst="rect">
            <a:avLst/>
          </a:prstGeom>
          <a:solidFill>
            <a:schemeClr val="bg1"/>
          </a:solidFill>
          <a:ln>
            <a:noFill/>
          </a:ln>
          <a:effectLst/>
          <a:extLst/>
        </p:spPr>
        <p:txBody>
          <a:bodyPr rot="0" vert="horz" wrap="square" lIns="91440" tIns="45720" rIns="91440" bIns="45720" anchor="t" anchorCtr="0" upright="1">
            <a:noAutofit/>
          </a:bodyPr>
          <a:lstStyle/>
          <a:p>
            <a:pPr algn="just">
              <a:lnSpc>
                <a:spcPct val="120000"/>
              </a:lnSpc>
              <a:spcAft>
                <a:spcPts val="0"/>
              </a:spcAft>
            </a:pPr>
            <a:r>
              <a:rPr lang="en-GB" sz="1200" b="1" dirty="0" smtClean="0">
                <a:effectLst/>
                <a:latin typeface="Bookman Old Style" panose="02050604050505020204" pitchFamily="18" charset="0"/>
                <a:ea typeface="Times New Roman"/>
                <a:cs typeface="Times New Roman"/>
              </a:rPr>
              <a:t>F=0.6727/0.08278=8.13</a:t>
            </a:r>
            <a:endParaRPr lang="en-GB" sz="1200" b="1" dirty="0">
              <a:effectLst/>
              <a:latin typeface="Bookman Old Style" panose="02050604050505020204" pitchFamily="18" charset="0"/>
              <a:ea typeface="Times New Roman"/>
              <a:cs typeface="Times New Roman"/>
            </a:endParaRPr>
          </a:p>
          <a:p>
            <a:pPr algn="just">
              <a:lnSpc>
                <a:spcPct val="120000"/>
              </a:lnSpc>
              <a:spcAft>
                <a:spcPts val="0"/>
              </a:spcAft>
            </a:pPr>
            <a:r>
              <a:rPr lang="en-GB" sz="1200" b="1" dirty="0">
                <a:effectLst/>
                <a:latin typeface="Bookman Old Style" panose="02050604050505020204" pitchFamily="18" charset="0"/>
                <a:ea typeface="Times New Roman"/>
                <a:cs typeface="Times New Roman"/>
              </a:rPr>
              <a:t> </a:t>
            </a:r>
          </a:p>
        </p:txBody>
      </p:sp>
      <p:sp>
        <p:nvSpPr>
          <p:cNvPr id="12" name="Oval 11"/>
          <p:cNvSpPr/>
          <p:nvPr/>
        </p:nvSpPr>
        <p:spPr>
          <a:xfrm>
            <a:off x="9576153" y="3159660"/>
            <a:ext cx="815186" cy="18442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56044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4250" y="511207"/>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u="sng" dirty="0">
                <a:solidFill>
                  <a:srgbClr val="C00000"/>
                </a:solidFill>
                <a:latin typeface="Calibri" panose="020F0502020204030204"/>
              </a:rPr>
              <a:t>Exercise </a:t>
            </a:r>
            <a:r>
              <a:rPr lang="en-GB" sz="3600" b="1" u="sng" dirty="0" smtClean="0">
                <a:solidFill>
                  <a:srgbClr val="C00000"/>
                </a:solidFill>
                <a:latin typeface="Calibri" panose="020F0502020204030204"/>
              </a:rPr>
              <a:t>9</a:t>
            </a:r>
            <a:r>
              <a:rPr lang="en-GB" sz="3600" b="1" dirty="0" smtClean="0">
                <a:solidFill>
                  <a:srgbClr val="C00000"/>
                </a:solidFill>
                <a:latin typeface="Calibri" panose="020F0502020204030204"/>
              </a:rPr>
              <a:t>: </a:t>
            </a:r>
            <a:r>
              <a:rPr lang="en-GB" sz="3600" b="1" dirty="0" smtClean="0">
                <a:solidFill>
                  <a:srgbClr val="646B86">
                    <a:lumMod val="75000"/>
                  </a:srgbClr>
                </a:solidFill>
                <a:latin typeface="Calibri" panose="020F0502020204030204"/>
                <a:cs typeface="Arial" panose="020B0604020202020204" pitchFamily="34" charset="0"/>
              </a:rPr>
              <a:t>neutrophils.xlsx</a:t>
            </a:r>
            <a:endParaRPr lang="en-GB" sz="3600" b="1" dirty="0">
              <a:solidFill>
                <a:srgbClr val="646B86">
                  <a:lumMod val="75000"/>
                </a:srgbClr>
              </a:solidFill>
              <a:latin typeface="Calibri" panose="020F0502020204030204"/>
              <a:cs typeface="Arial" panose="020B0604020202020204" pitchFamily="34" charset="0"/>
            </a:endParaRPr>
          </a:p>
        </p:txBody>
      </p:sp>
      <p:sp>
        <p:nvSpPr>
          <p:cNvPr id="10" name="TextBox 9"/>
          <p:cNvSpPr txBox="1"/>
          <p:nvPr/>
        </p:nvSpPr>
        <p:spPr>
          <a:xfrm>
            <a:off x="270341" y="3041380"/>
            <a:ext cx="11345253" cy="1938992"/>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GB" sz="2400" dirty="0">
                <a:solidFill>
                  <a:prstClr val="black"/>
                </a:solidFill>
                <a:latin typeface="Calibri" panose="020F0502020204030204"/>
              </a:rPr>
              <a:t>A researcher is looking at the difference between 4 cell groups. He has run the experiment 5 times. Within each experiment, he has neutrophils from a WT (control), a KO, a </a:t>
            </a:r>
            <a:r>
              <a:rPr lang="en-GB" sz="2400" dirty="0" err="1">
                <a:solidFill>
                  <a:prstClr val="black"/>
                </a:solidFill>
                <a:latin typeface="Calibri" panose="020F0502020204030204"/>
              </a:rPr>
              <a:t>KO+Treatment</a:t>
            </a:r>
            <a:r>
              <a:rPr lang="en-GB" sz="2400" dirty="0">
                <a:solidFill>
                  <a:prstClr val="black"/>
                </a:solidFill>
                <a:latin typeface="Calibri" panose="020F0502020204030204"/>
              </a:rPr>
              <a:t> 1 and a KO+Treatment2.</a:t>
            </a:r>
          </a:p>
          <a:p>
            <a:pPr fontAlgn="base">
              <a:spcBef>
                <a:spcPct val="0"/>
              </a:spcBef>
              <a:spcAft>
                <a:spcPct val="0"/>
              </a:spcAft>
            </a:pPr>
            <a:endParaRPr lang="en-GB" sz="2400" b="1" dirty="0">
              <a:solidFill>
                <a:prstClr val="black"/>
              </a:solidFill>
              <a:latin typeface="Calibri" panose="020F0502020204030204"/>
            </a:endParaRPr>
          </a:p>
          <a:p>
            <a:pPr marL="342900" indent="-342900" fontAlgn="base">
              <a:spcBef>
                <a:spcPct val="0"/>
              </a:spcBef>
              <a:spcAft>
                <a:spcPct val="0"/>
              </a:spcAft>
              <a:buFont typeface="Arial" panose="020B0604020202020204" pitchFamily="34" charset="0"/>
              <a:buChar char="•"/>
            </a:pPr>
            <a:r>
              <a:rPr lang="en-GB" sz="2400" b="1" dirty="0">
                <a:solidFill>
                  <a:prstClr val="black"/>
                </a:solidFill>
                <a:latin typeface="Calibri" panose="020F0502020204030204"/>
              </a:rPr>
              <a:t>Question</a:t>
            </a:r>
            <a:r>
              <a:rPr lang="en-GB" sz="2400" dirty="0">
                <a:solidFill>
                  <a:prstClr val="black"/>
                </a:solidFill>
                <a:latin typeface="Calibri" panose="020F0502020204030204"/>
              </a:rPr>
              <a:t>: Is there a difference between KO with/without treatment and WT?</a:t>
            </a:r>
          </a:p>
        </p:txBody>
      </p:sp>
      <p:pic>
        <p:nvPicPr>
          <p:cNvPr id="6" name="Picture 5"/>
          <p:cNvPicPr>
            <a:picLocks noChangeAspect="1"/>
          </p:cNvPicPr>
          <p:nvPr/>
        </p:nvPicPr>
        <p:blipFill>
          <a:blip r:embed="rId2"/>
          <a:stretch>
            <a:fillRect/>
          </a:stretch>
        </p:blipFill>
        <p:spPr>
          <a:xfrm>
            <a:off x="9424657" y="198710"/>
            <a:ext cx="2336271" cy="2618359"/>
          </a:xfrm>
          <a:prstGeom prst="rect">
            <a:avLst/>
          </a:prstGeom>
        </p:spPr>
      </p:pic>
    </p:spTree>
    <p:extLst>
      <p:ext uri="{BB962C8B-B14F-4D97-AF65-F5344CB8AC3E}">
        <p14:creationId xmlns:p14="http://schemas.microsoft.com/office/powerpoint/2010/main" val="380366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703512" y="3185820"/>
            <a:ext cx="5153198" cy="2979485"/>
          </a:xfrm>
          <a:prstGeom prst="rect">
            <a:avLst/>
          </a:prstGeom>
        </p:spPr>
      </p:pic>
      <p:sp>
        <p:nvSpPr>
          <p:cNvPr id="16" name="TextBox 15"/>
          <p:cNvSpPr txBox="1"/>
          <p:nvPr/>
        </p:nvSpPr>
        <p:spPr>
          <a:xfrm>
            <a:off x="139650" y="6297429"/>
            <a:ext cx="11919565" cy="461665"/>
          </a:xfrm>
          <a:prstGeom prst="rect">
            <a:avLst/>
          </a:prstGeom>
          <a:noFill/>
        </p:spPr>
        <p:txBody>
          <a:bodyPr wrap="square" rtlCol="0">
            <a:spAutoFit/>
          </a:bodyPr>
          <a:lstStyle/>
          <a:p>
            <a:pPr fontAlgn="base">
              <a:spcBef>
                <a:spcPct val="0"/>
              </a:spcBef>
              <a:spcAft>
                <a:spcPct val="0"/>
              </a:spcAft>
            </a:pPr>
            <a:r>
              <a:rPr lang="en-GB" sz="2400" b="1" dirty="0">
                <a:solidFill>
                  <a:prstClr val="black"/>
                </a:solidFill>
                <a:latin typeface="Calibri" panose="020F0502020204030204"/>
              </a:rPr>
              <a:t>Answer</a:t>
            </a:r>
            <a:r>
              <a:rPr lang="en-GB" sz="2400" dirty="0">
                <a:solidFill>
                  <a:prstClr val="black"/>
                </a:solidFill>
                <a:latin typeface="Calibri" panose="020F0502020204030204"/>
              </a:rPr>
              <a:t>:  There is a significant difference from WT for the first and third groups.</a:t>
            </a:r>
          </a:p>
        </p:txBody>
      </p:sp>
      <p:pic>
        <p:nvPicPr>
          <p:cNvPr id="2" name="Picture 1"/>
          <p:cNvPicPr>
            <a:picLocks noChangeAspect="1"/>
          </p:cNvPicPr>
          <p:nvPr/>
        </p:nvPicPr>
        <p:blipFill>
          <a:blip r:embed="rId3"/>
          <a:stretch>
            <a:fillRect/>
          </a:stretch>
        </p:blipFill>
        <p:spPr>
          <a:xfrm>
            <a:off x="1327783" y="1040648"/>
            <a:ext cx="2952328" cy="2016337"/>
          </a:xfrm>
          <a:prstGeom prst="rect">
            <a:avLst/>
          </a:prstGeom>
        </p:spPr>
      </p:pic>
      <p:sp>
        <p:nvSpPr>
          <p:cNvPr id="19" name="Oval 18"/>
          <p:cNvSpPr/>
          <p:nvPr/>
        </p:nvSpPr>
        <p:spPr>
          <a:xfrm>
            <a:off x="2999656" y="3799516"/>
            <a:ext cx="360040" cy="4215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3800">
              <a:solidFill>
                <a:prstClr val="white"/>
              </a:solidFill>
              <a:latin typeface="Calibri" panose="020F0502020204030204"/>
            </a:endParaRPr>
          </a:p>
        </p:txBody>
      </p:sp>
      <p:pic>
        <p:nvPicPr>
          <p:cNvPr id="6" name="Picture 5"/>
          <p:cNvPicPr>
            <a:picLocks noChangeAspect="1"/>
          </p:cNvPicPr>
          <p:nvPr/>
        </p:nvPicPr>
        <p:blipFill>
          <a:blip r:embed="rId4"/>
          <a:stretch>
            <a:fillRect/>
          </a:stretch>
        </p:blipFill>
        <p:spPr>
          <a:xfrm>
            <a:off x="3863752" y="4081472"/>
            <a:ext cx="6517208" cy="968774"/>
          </a:xfrm>
          <a:prstGeom prst="rect">
            <a:avLst/>
          </a:prstGeom>
        </p:spPr>
      </p:pic>
      <p:sp>
        <p:nvSpPr>
          <p:cNvPr id="22" name="Oval 21"/>
          <p:cNvSpPr/>
          <p:nvPr/>
        </p:nvSpPr>
        <p:spPr>
          <a:xfrm rot="16200000">
            <a:off x="8243585" y="4426511"/>
            <a:ext cx="750500" cy="537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3800">
              <a:solidFill>
                <a:prstClr val="white"/>
              </a:solidFill>
              <a:latin typeface="Calibri" panose="020F0502020204030204"/>
            </a:endParaRPr>
          </a:p>
        </p:txBody>
      </p:sp>
      <p:pic>
        <p:nvPicPr>
          <p:cNvPr id="5" name="Picture 4"/>
          <p:cNvPicPr>
            <a:picLocks noChangeAspect="1"/>
          </p:cNvPicPr>
          <p:nvPr/>
        </p:nvPicPr>
        <p:blipFill>
          <a:blip r:embed="rId5"/>
          <a:stretch>
            <a:fillRect/>
          </a:stretch>
        </p:blipFill>
        <p:spPr>
          <a:xfrm>
            <a:off x="10164003" y="285664"/>
            <a:ext cx="1687460" cy="1891209"/>
          </a:xfrm>
          <a:prstGeom prst="rect">
            <a:avLst/>
          </a:prstGeom>
        </p:spPr>
      </p:pic>
      <p:sp>
        <p:nvSpPr>
          <p:cNvPr id="12" name="Rectangle 2"/>
          <p:cNvSpPr txBox="1">
            <a:spLocks noChangeArrowheads="1"/>
          </p:cNvSpPr>
          <p:nvPr/>
        </p:nvSpPr>
        <p:spPr>
          <a:xfrm>
            <a:off x="406144" y="339200"/>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u="sng" dirty="0">
                <a:solidFill>
                  <a:srgbClr val="C00000"/>
                </a:solidFill>
                <a:latin typeface="Calibri" panose="020F0502020204030204"/>
              </a:rPr>
              <a:t>Exercise </a:t>
            </a:r>
            <a:r>
              <a:rPr lang="en-GB" sz="3600" b="1" u="sng" dirty="0" smtClean="0">
                <a:solidFill>
                  <a:srgbClr val="C00000"/>
                </a:solidFill>
                <a:latin typeface="Calibri" panose="020F0502020204030204"/>
              </a:rPr>
              <a:t>9</a:t>
            </a:r>
            <a:r>
              <a:rPr lang="en-GB" sz="3600" b="1" dirty="0" smtClean="0">
                <a:solidFill>
                  <a:srgbClr val="C00000"/>
                </a:solidFill>
                <a:latin typeface="Calibri" panose="020F0502020204030204"/>
              </a:rPr>
              <a:t>: </a:t>
            </a:r>
            <a:r>
              <a:rPr lang="en-GB" sz="3600" b="1" dirty="0" smtClean="0">
                <a:solidFill>
                  <a:srgbClr val="646B86">
                    <a:lumMod val="75000"/>
                  </a:srgbClr>
                </a:solidFill>
                <a:latin typeface="Calibri" panose="020F0502020204030204"/>
                <a:cs typeface="Arial" panose="020B0604020202020204" pitchFamily="34" charset="0"/>
              </a:rPr>
              <a:t>neutrophils.xlsx</a:t>
            </a:r>
            <a:endParaRPr lang="en-GB" sz="3600" b="1" dirty="0">
              <a:solidFill>
                <a:srgbClr val="646B86">
                  <a:lumMod val="75000"/>
                </a:srgbClr>
              </a:solidFill>
              <a:latin typeface="Calibri" panose="020F0502020204030204"/>
              <a:cs typeface="Arial" panose="020B0604020202020204" pitchFamily="34" charset="0"/>
            </a:endParaRPr>
          </a:p>
        </p:txBody>
      </p:sp>
      <p:pic>
        <p:nvPicPr>
          <p:cNvPr id="9" name="Picture 8"/>
          <p:cNvPicPr>
            <a:picLocks noChangeAspect="1"/>
          </p:cNvPicPr>
          <p:nvPr/>
        </p:nvPicPr>
        <p:blipFill>
          <a:blip r:embed="rId6"/>
          <a:stretch>
            <a:fillRect/>
          </a:stretch>
        </p:blipFill>
        <p:spPr>
          <a:xfrm>
            <a:off x="6945642" y="285664"/>
            <a:ext cx="3015478" cy="3589219"/>
          </a:xfrm>
          <a:prstGeom prst="rect">
            <a:avLst/>
          </a:prstGeom>
        </p:spPr>
      </p:pic>
    </p:spTree>
    <p:extLst>
      <p:ext uri="{BB962C8B-B14F-4D97-AF65-F5344CB8AC3E}">
        <p14:creationId xmlns:p14="http://schemas.microsoft.com/office/powerpoint/2010/main" val="3293181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7818" y="2237510"/>
            <a:ext cx="11197836"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mn-lt"/>
              </a:rPr>
              <a:t>Comparison between more than 2 groups</a:t>
            </a:r>
          </a:p>
          <a:p>
            <a:pPr eaLnBrk="1" hangingPunct="1"/>
            <a:r>
              <a:rPr lang="en-GB" b="1" kern="0" dirty="0" smtClean="0">
                <a:solidFill>
                  <a:schemeClr val="bg2">
                    <a:lumMod val="25000"/>
                  </a:schemeClr>
                </a:solidFill>
                <a:latin typeface="+mn-lt"/>
              </a:rPr>
              <a:t>One factor</a:t>
            </a:r>
          </a:p>
          <a:p>
            <a:pPr eaLnBrk="1" hangingPunct="1"/>
            <a:r>
              <a:rPr lang="en-GB" b="1" kern="0" dirty="0" smtClean="0">
                <a:solidFill>
                  <a:schemeClr val="bg2">
                    <a:lumMod val="50000"/>
                  </a:schemeClr>
                </a:solidFill>
                <a:latin typeface="+mn-lt"/>
              </a:rPr>
              <a:t>What about power analysis?</a:t>
            </a:r>
            <a:endParaRPr lang="en-GB" b="1" kern="0" dirty="0">
              <a:solidFill>
                <a:schemeClr val="bg2">
                  <a:lumMod val="50000"/>
                </a:schemeClr>
              </a:solidFill>
              <a:latin typeface="+mn-lt"/>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18494168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27807" y="1658144"/>
            <a:ext cx="11664950" cy="416163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GB" sz="2400" kern="0" dirty="0">
                <a:solidFill>
                  <a:prstClr val="black"/>
                </a:solidFill>
              </a:rPr>
              <a:t>Different ways to go about power analysis in the context of ANOVA:</a:t>
            </a:r>
          </a:p>
          <a:p>
            <a:pPr eaLnBrk="1" hangingPunct="1">
              <a:defRPr/>
            </a:pPr>
            <a:endParaRPr lang="en-GB" sz="2400" kern="0" dirty="0">
              <a:solidFill>
                <a:prstClr val="black"/>
              </a:solidFill>
            </a:endParaRPr>
          </a:p>
          <a:p>
            <a:pPr lvl="1" eaLnBrk="1" hangingPunct="1">
              <a:defRPr/>
            </a:pPr>
            <a:r>
              <a:rPr lang="en-US" sz="2400" dirty="0">
                <a:solidFill>
                  <a:prstClr val="black"/>
                </a:solidFill>
              </a:rPr>
              <a:t>η</a:t>
            </a:r>
            <a:r>
              <a:rPr lang="en-US" sz="2400" baseline="30000" dirty="0">
                <a:solidFill>
                  <a:prstClr val="black"/>
                </a:solidFill>
              </a:rPr>
              <a:t>2</a:t>
            </a:r>
            <a:r>
              <a:rPr lang="en-US" sz="2400" dirty="0">
                <a:solidFill>
                  <a:prstClr val="black"/>
                </a:solidFill>
              </a:rPr>
              <a:t> : explained proportion variance of the total variance.</a:t>
            </a:r>
          </a:p>
          <a:p>
            <a:pPr lvl="2" eaLnBrk="1" hangingPunct="1">
              <a:defRPr/>
            </a:pPr>
            <a:r>
              <a:rPr lang="en-US" sz="2000" dirty="0">
                <a:solidFill>
                  <a:prstClr val="black"/>
                </a:solidFill>
              </a:rPr>
              <a:t>Can be translated into effect size d.</a:t>
            </a:r>
          </a:p>
          <a:p>
            <a:pPr lvl="2" eaLnBrk="1" hangingPunct="1">
              <a:defRPr/>
            </a:pPr>
            <a:r>
              <a:rPr lang="en-US" sz="2000" dirty="0">
                <a:solidFill>
                  <a:prstClr val="black"/>
                </a:solidFill>
              </a:rPr>
              <a:t>Not very useful: only looking at the omnibus part of the test</a:t>
            </a:r>
          </a:p>
          <a:p>
            <a:pPr lvl="2" eaLnBrk="1" hangingPunct="1">
              <a:defRPr/>
            </a:pPr>
            <a:endParaRPr lang="en-US" sz="1800" dirty="0">
              <a:solidFill>
                <a:prstClr val="black"/>
              </a:solidFill>
            </a:endParaRPr>
          </a:p>
          <a:p>
            <a:pPr lvl="1" eaLnBrk="1" hangingPunct="1">
              <a:defRPr/>
            </a:pPr>
            <a:r>
              <a:rPr lang="en-GB" sz="2400" dirty="0">
                <a:solidFill>
                  <a:prstClr val="black"/>
                </a:solidFill>
              </a:rPr>
              <a:t>Minimum power specification: looks at the difference between the smallest and the biggest means.</a:t>
            </a:r>
          </a:p>
          <a:p>
            <a:pPr lvl="2" eaLnBrk="1" hangingPunct="1">
              <a:defRPr/>
            </a:pPr>
            <a:r>
              <a:rPr lang="en-GB" sz="2000" dirty="0">
                <a:solidFill>
                  <a:prstClr val="black"/>
                </a:solidFill>
              </a:rPr>
              <a:t>All means other than the 2 extreme one are equal to the grand mean.</a:t>
            </a:r>
          </a:p>
          <a:p>
            <a:pPr lvl="2" eaLnBrk="1" hangingPunct="1">
              <a:defRPr/>
            </a:pPr>
            <a:endParaRPr lang="en-US" sz="1800" dirty="0">
              <a:solidFill>
                <a:prstClr val="black"/>
              </a:solidFill>
            </a:endParaRPr>
          </a:p>
          <a:p>
            <a:pPr lvl="1" eaLnBrk="1" hangingPunct="1">
              <a:defRPr/>
            </a:pPr>
            <a:r>
              <a:rPr lang="en-GB" sz="2400" kern="0" dirty="0">
                <a:solidFill>
                  <a:prstClr val="black"/>
                </a:solidFill>
              </a:rPr>
              <a:t>Smallest meaningful difference</a:t>
            </a:r>
          </a:p>
          <a:p>
            <a:pPr lvl="2" eaLnBrk="1" hangingPunct="1">
              <a:defRPr/>
            </a:pPr>
            <a:r>
              <a:rPr lang="en-GB" sz="2000" kern="0" dirty="0">
                <a:solidFill>
                  <a:prstClr val="black"/>
                </a:solidFill>
              </a:rPr>
              <a:t>Works like a post-hoc test.</a:t>
            </a:r>
          </a:p>
          <a:p>
            <a:pPr lvl="1" eaLnBrk="1" hangingPunct="1">
              <a:defRPr/>
            </a:pPr>
            <a:endParaRPr lang="en-GB" sz="2400" kern="0" dirty="0">
              <a:solidFill>
                <a:prstClr val="black"/>
              </a:solidFill>
            </a:endParaRPr>
          </a:p>
        </p:txBody>
      </p:sp>
      <p:sp>
        <p:nvSpPr>
          <p:cNvPr id="5" name="Rectangle 2"/>
          <p:cNvSpPr txBox="1">
            <a:spLocks noChangeArrowheads="1"/>
          </p:cNvSpPr>
          <p:nvPr/>
        </p:nvSpPr>
        <p:spPr>
          <a:xfrm>
            <a:off x="1631951" y="188640"/>
            <a:ext cx="8856663"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sz="4000" b="1" kern="0" dirty="0">
                <a:solidFill>
                  <a:srgbClr val="D60093"/>
                </a:solidFill>
                <a:latin typeface="+mn-lt"/>
              </a:rPr>
              <a:t>Comparison of more than 2 means</a:t>
            </a:r>
          </a:p>
        </p:txBody>
      </p:sp>
      <p:sp>
        <p:nvSpPr>
          <p:cNvPr id="6" name="Oval 5"/>
          <p:cNvSpPr/>
          <p:nvPr/>
        </p:nvSpPr>
        <p:spPr>
          <a:xfrm>
            <a:off x="519505" y="5205743"/>
            <a:ext cx="4536504" cy="13658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Tree>
    <p:extLst>
      <p:ext uri="{BB962C8B-B14F-4D97-AF65-F5344CB8AC3E}">
        <p14:creationId xmlns:p14="http://schemas.microsoft.com/office/powerpoint/2010/main" val="4234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93254" y="1682899"/>
            <a:ext cx="11570146" cy="475252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GB" sz="2400" u="sng" dirty="0">
                <a:solidFill>
                  <a:prstClr val="black"/>
                </a:solidFill>
              </a:rPr>
              <a:t>Research example</a:t>
            </a:r>
            <a:r>
              <a:rPr lang="en-GB" sz="2400" dirty="0">
                <a:solidFill>
                  <a:prstClr val="black"/>
                </a:solidFill>
              </a:rPr>
              <a:t>: </a:t>
            </a:r>
            <a:r>
              <a:rPr lang="en-GB" sz="2100" dirty="0">
                <a:solidFill>
                  <a:prstClr val="black"/>
                </a:solidFill>
              </a:rPr>
              <a:t>Comparison between 4 teaching methods</a:t>
            </a:r>
          </a:p>
          <a:p>
            <a:pPr eaLnBrk="1" hangingPunct="1">
              <a:defRPr/>
            </a:pPr>
            <a:r>
              <a:rPr lang="en-GB" sz="2400" dirty="0">
                <a:solidFill>
                  <a:prstClr val="black"/>
                </a:solidFill>
              </a:rPr>
              <a:t>Smallest meaningful difference</a:t>
            </a:r>
          </a:p>
          <a:p>
            <a:pPr eaLnBrk="1" hangingPunct="1">
              <a:defRPr/>
            </a:pPr>
            <a:endParaRPr lang="en-GB" sz="1000" dirty="0">
              <a:solidFill>
                <a:prstClr val="black"/>
              </a:solidFill>
            </a:endParaRPr>
          </a:p>
          <a:p>
            <a:pPr lvl="1" eaLnBrk="1" hangingPunct="1">
              <a:defRPr/>
            </a:pPr>
            <a:r>
              <a:rPr lang="en-GB" sz="2400" dirty="0">
                <a:solidFill>
                  <a:prstClr val="black"/>
                </a:solidFill>
              </a:rPr>
              <a:t>Same assumptions: </a:t>
            </a:r>
          </a:p>
          <a:p>
            <a:pPr lvl="2" eaLnBrk="1" hangingPunct="1">
              <a:defRPr/>
            </a:pPr>
            <a:r>
              <a:rPr lang="en-GB" sz="2000" dirty="0">
                <a:solidFill>
                  <a:prstClr val="black"/>
                </a:solidFill>
              </a:rPr>
              <a:t>Equal group sizes and equal variability (SD = 80)</a:t>
            </a:r>
          </a:p>
          <a:p>
            <a:pPr lvl="2" eaLnBrk="1" hangingPunct="1">
              <a:defRPr/>
            </a:pPr>
            <a:endParaRPr lang="en-GB" sz="2000" dirty="0">
              <a:solidFill>
                <a:prstClr val="black"/>
              </a:solidFill>
            </a:endParaRPr>
          </a:p>
          <a:p>
            <a:pPr lvl="1" eaLnBrk="1" hangingPunct="1">
              <a:defRPr/>
            </a:pPr>
            <a:r>
              <a:rPr lang="en-GB" sz="2400" dirty="0">
                <a:solidFill>
                  <a:prstClr val="black"/>
                </a:solidFill>
              </a:rPr>
              <a:t>3 comparisons of interest: vs. Group 1</a:t>
            </a:r>
          </a:p>
          <a:p>
            <a:pPr lvl="1" eaLnBrk="1" hangingPunct="1">
              <a:defRPr/>
            </a:pPr>
            <a:r>
              <a:rPr lang="en-GB" sz="2400" dirty="0">
                <a:solidFill>
                  <a:prstClr val="black"/>
                </a:solidFill>
              </a:rPr>
              <a:t>Smallest meaningful difference: group 1 vs. Group 2</a:t>
            </a:r>
          </a:p>
          <a:p>
            <a:pPr lvl="2" eaLnBrk="1" hangingPunct="1">
              <a:defRPr/>
            </a:pPr>
            <a:endParaRPr lang="en-GB" sz="1000" dirty="0">
              <a:solidFill>
                <a:prstClr val="black"/>
              </a:solidFill>
            </a:endParaRPr>
          </a:p>
          <a:p>
            <a:pPr lvl="2" eaLnBrk="1" hangingPunct="1">
              <a:defRPr/>
            </a:pPr>
            <a:r>
              <a:rPr lang="en-GB" sz="2000" dirty="0">
                <a:solidFill>
                  <a:prstClr val="black"/>
                </a:solidFill>
              </a:rPr>
              <a:t>t-test: Mean 1 = 550, SD = 80 and mean 2 = 598, SD = 80</a:t>
            </a:r>
          </a:p>
          <a:p>
            <a:pPr lvl="2" eaLnBrk="1" hangingPunct="1">
              <a:defRPr/>
            </a:pPr>
            <a:endParaRPr lang="en-GB" sz="1000" dirty="0">
              <a:solidFill>
                <a:prstClr val="black"/>
              </a:solidFill>
            </a:endParaRPr>
          </a:p>
          <a:p>
            <a:pPr lvl="2" eaLnBrk="1" hangingPunct="1">
              <a:defRPr/>
            </a:pPr>
            <a:r>
              <a:rPr lang="en-GB" sz="2000" dirty="0">
                <a:solidFill>
                  <a:prstClr val="black"/>
                </a:solidFill>
              </a:rPr>
              <a:t>Power calculation like for a t-test but with a </a:t>
            </a:r>
            <a:r>
              <a:rPr lang="en-GB" sz="2000" dirty="0" err="1">
                <a:solidFill>
                  <a:prstClr val="black"/>
                </a:solidFill>
              </a:rPr>
              <a:t>Bonferroni</a:t>
            </a:r>
            <a:r>
              <a:rPr lang="en-GB" sz="2000" dirty="0">
                <a:solidFill>
                  <a:prstClr val="black"/>
                </a:solidFill>
              </a:rPr>
              <a:t> correction (adjustment for multiple comparisons)</a:t>
            </a:r>
            <a:endParaRPr lang="en-GB" dirty="0">
              <a:solidFill>
                <a:prstClr val="black"/>
              </a:solidFill>
            </a:endParaRPr>
          </a:p>
          <a:p>
            <a:pPr lvl="1" eaLnBrk="1" hangingPunct="1">
              <a:defRPr/>
            </a:pPr>
            <a:endParaRPr lang="en-GB" dirty="0">
              <a:solidFill>
                <a:prstClr val="black"/>
              </a:solidFill>
            </a:endParaRPr>
          </a:p>
        </p:txBody>
      </p:sp>
      <p:sp>
        <p:nvSpPr>
          <p:cNvPr id="5" name="TextBox 4"/>
          <p:cNvSpPr txBox="1"/>
          <p:nvPr/>
        </p:nvSpPr>
        <p:spPr>
          <a:xfrm>
            <a:off x="3730626" y="175586"/>
            <a:ext cx="4781244"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Power Analysis</a:t>
            </a:r>
          </a:p>
          <a:p>
            <a:pPr algn="ctr" fontAlgn="base">
              <a:spcBef>
                <a:spcPct val="0"/>
              </a:spcBef>
              <a:spcAft>
                <a:spcPct val="0"/>
              </a:spcAft>
              <a:defRPr/>
            </a:pPr>
            <a:r>
              <a:rPr lang="en-GB" sz="2800" b="1" dirty="0">
                <a:solidFill>
                  <a:srgbClr val="D60093"/>
                </a:solidFill>
              </a:rPr>
              <a:t>Comparing more than 2 means</a:t>
            </a:r>
            <a:endParaRPr lang="en-GB" sz="2800" b="1" u="sng" dirty="0">
              <a:solidFill>
                <a:srgbClr val="D60093"/>
              </a:solidFill>
            </a:endParaRPr>
          </a:p>
        </p:txBody>
      </p:sp>
    </p:spTree>
    <p:extLst>
      <p:ext uri="{BB962C8B-B14F-4D97-AF65-F5344CB8AC3E}">
        <p14:creationId xmlns:p14="http://schemas.microsoft.com/office/powerpoint/2010/main" val="55463230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277981" y="2727865"/>
            <a:ext cx="4642001" cy="3853639"/>
          </a:xfrm>
          <a:prstGeom prst="rect">
            <a:avLst/>
          </a:prstGeom>
        </p:spPr>
      </p:pic>
      <p:sp>
        <p:nvSpPr>
          <p:cNvPr id="3" name="TextBox 2"/>
          <p:cNvSpPr txBox="1"/>
          <p:nvPr/>
        </p:nvSpPr>
        <p:spPr>
          <a:xfrm>
            <a:off x="3730626" y="175586"/>
            <a:ext cx="4781244"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Power Analysis</a:t>
            </a:r>
          </a:p>
          <a:p>
            <a:pPr algn="ctr" fontAlgn="base">
              <a:spcBef>
                <a:spcPct val="0"/>
              </a:spcBef>
              <a:spcAft>
                <a:spcPct val="0"/>
              </a:spcAft>
              <a:defRPr/>
            </a:pPr>
            <a:r>
              <a:rPr lang="en-GB" sz="2800" b="1" dirty="0">
                <a:solidFill>
                  <a:srgbClr val="D60093"/>
                </a:solidFill>
              </a:rPr>
              <a:t>Comparing more than 2 means</a:t>
            </a:r>
            <a:endParaRPr lang="en-GB" sz="2800" b="1" u="sng" dirty="0">
              <a:solidFill>
                <a:srgbClr val="D60093"/>
              </a:solidFill>
            </a:endParaRPr>
          </a:p>
        </p:txBody>
      </p:sp>
      <p:sp>
        <p:nvSpPr>
          <p:cNvPr id="4" name="TextBox 3"/>
          <p:cNvSpPr txBox="1"/>
          <p:nvPr/>
        </p:nvSpPr>
        <p:spPr>
          <a:xfrm>
            <a:off x="217990" y="1425364"/>
            <a:ext cx="9241184" cy="2677656"/>
          </a:xfrm>
          <a:prstGeom prst="rect">
            <a:avLst/>
          </a:prstGeom>
          <a:noFill/>
        </p:spPr>
        <p:txBody>
          <a:bodyPr wrap="none" rtlCol="0">
            <a:spAutoFit/>
          </a:bodyPr>
          <a:lstStyle/>
          <a:p>
            <a:pPr marL="342900" indent="-342900" fontAlgn="base">
              <a:spcBef>
                <a:spcPct val="0"/>
              </a:spcBef>
              <a:spcAft>
                <a:spcPct val="0"/>
              </a:spcAft>
              <a:buFont typeface="Arial" panose="020B0604020202020204" pitchFamily="34" charset="0"/>
              <a:buChar char="•"/>
              <a:defRPr/>
            </a:pPr>
            <a:r>
              <a:rPr lang="en-GB" sz="2400" dirty="0">
                <a:solidFill>
                  <a:prstClr val="black"/>
                </a:solidFill>
              </a:rPr>
              <a:t>Smallest meaningful </a:t>
            </a:r>
            <a:r>
              <a:rPr lang="en-GB" sz="2400" dirty="0" smtClean="0">
                <a:solidFill>
                  <a:prstClr val="black"/>
                </a:solidFill>
              </a:rPr>
              <a:t>difference</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Power calculation like for a t-test but with a </a:t>
            </a:r>
            <a:r>
              <a:rPr lang="en-GB" sz="2400" dirty="0" err="1">
                <a:solidFill>
                  <a:prstClr val="black"/>
                </a:solidFill>
              </a:rPr>
              <a:t>Bonferroni</a:t>
            </a:r>
            <a:r>
              <a:rPr lang="en-GB" sz="2400" dirty="0">
                <a:solidFill>
                  <a:prstClr val="black"/>
                </a:solidFill>
              </a:rPr>
              <a:t> </a:t>
            </a:r>
            <a:r>
              <a:rPr lang="en-GB" sz="2400" dirty="0" smtClean="0">
                <a:solidFill>
                  <a:prstClr val="black"/>
                </a:solidFill>
              </a:rPr>
              <a:t>correction.</a:t>
            </a:r>
          </a:p>
          <a:p>
            <a:pPr marL="800100" lvl="1" indent="-342900" fontAlgn="base">
              <a:spcBef>
                <a:spcPct val="0"/>
              </a:spcBef>
              <a:spcAft>
                <a:spcPct val="0"/>
              </a:spcAft>
              <a:buFont typeface="Arial" panose="020B0604020202020204" pitchFamily="34" charset="0"/>
              <a:buChar char="•"/>
              <a:defRPr/>
            </a:pPr>
            <a:r>
              <a:rPr lang="en-GB" sz="2400" dirty="0" smtClean="0">
                <a:solidFill>
                  <a:prstClr val="black"/>
                </a:solidFill>
              </a:rPr>
              <a:t>Protein expression example: </a:t>
            </a:r>
          </a:p>
          <a:p>
            <a:pPr marL="1257300" lvl="2" indent="-342900" fontAlgn="base">
              <a:spcBef>
                <a:spcPct val="0"/>
              </a:spcBef>
              <a:spcAft>
                <a:spcPct val="0"/>
              </a:spcAft>
              <a:buFont typeface="Arial" panose="020B0604020202020204" pitchFamily="34" charset="0"/>
              <a:buChar char="•"/>
              <a:defRPr/>
            </a:pPr>
            <a:r>
              <a:rPr lang="en-GB" sz="2400" dirty="0">
                <a:solidFill>
                  <a:prstClr val="black"/>
                </a:solidFill>
              </a:rPr>
              <a:t>C</a:t>
            </a:r>
            <a:r>
              <a:rPr lang="en-GB" sz="2400" dirty="0" smtClean="0">
                <a:solidFill>
                  <a:prstClr val="black"/>
                </a:solidFill>
              </a:rPr>
              <a:t>omparisons vs. cell line A.</a:t>
            </a:r>
          </a:p>
          <a:p>
            <a:pPr marL="1257300" lvl="2" indent="-342900" fontAlgn="base">
              <a:spcBef>
                <a:spcPct val="0"/>
              </a:spcBef>
              <a:spcAft>
                <a:spcPct val="0"/>
              </a:spcAft>
              <a:buFont typeface="Arial" panose="020B0604020202020204" pitchFamily="34" charset="0"/>
              <a:buChar char="•"/>
              <a:defRPr/>
            </a:pPr>
            <a:r>
              <a:rPr lang="en-GB" sz="2400" dirty="0" smtClean="0">
                <a:solidFill>
                  <a:prstClr val="black"/>
                </a:solidFill>
              </a:rPr>
              <a:t>Meaningful difference: D vs. A</a:t>
            </a:r>
          </a:p>
          <a:p>
            <a:pPr marL="800100" lvl="1" indent="-342900" fontAlgn="base">
              <a:spcBef>
                <a:spcPct val="0"/>
              </a:spcBef>
              <a:spcAft>
                <a:spcPct val="0"/>
              </a:spcAft>
              <a:buFont typeface="Arial" panose="020B0604020202020204" pitchFamily="34" charset="0"/>
              <a:buChar char="•"/>
              <a:defRPr/>
            </a:pPr>
            <a:endParaRPr lang="en-GB" sz="2400" dirty="0" smtClean="0">
              <a:solidFill>
                <a:prstClr val="black"/>
              </a:solidFill>
            </a:endParaRPr>
          </a:p>
          <a:p>
            <a:pPr marL="342900" indent="-342900" fontAlgn="base">
              <a:spcBef>
                <a:spcPct val="0"/>
              </a:spcBef>
              <a:spcAft>
                <a:spcPct val="0"/>
              </a:spcAft>
              <a:buFont typeface="Arial" panose="020B0604020202020204" pitchFamily="34" charset="0"/>
              <a:buChar char="•"/>
              <a:defRPr/>
            </a:pPr>
            <a:endParaRPr lang="en-GB" sz="2400" dirty="0">
              <a:solidFill>
                <a:prstClr val="black"/>
              </a:solidFill>
            </a:endParaRPr>
          </a:p>
        </p:txBody>
      </p:sp>
      <p:sp>
        <p:nvSpPr>
          <p:cNvPr id="6" name="TextBox 5"/>
          <p:cNvSpPr txBox="1"/>
          <p:nvPr/>
        </p:nvSpPr>
        <p:spPr>
          <a:xfrm>
            <a:off x="4704418" y="5478174"/>
            <a:ext cx="3463897" cy="707886"/>
          </a:xfrm>
          <a:prstGeom prst="rect">
            <a:avLst/>
          </a:prstGeom>
          <a:noFill/>
        </p:spPr>
        <p:txBody>
          <a:bodyPr wrap="none" rtlCol="0">
            <a:spAutoFit/>
          </a:bodyPr>
          <a:lstStyle/>
          <a:p>
            <a:pPr fontAlgn="base">
              <a:spcBef>
                <a:spcPct val="0"/>
              </a:spcBef>
              <a:spcAft>
                <a:spcPct val="0"/>
              </a:spcAft>
              <a:defRPr/>
            </a:pPr>
            <a:r>
              <a:rPr lang="en-GB" sz="2000" u="sng" dirty="0" err="1">
                <a:solidFill>
                  <a:prstClr val="black"/>
                </a:solidFill>
              </a:rPr>
              <a:t>Bonferroni</a:t>
            </a:r>
            <a:r>
              <a:rPr lang="en-GB" sz="2000" u="sng" dirty="0">
                <a:solidFill>
                  <a:prstClr val="black"/>
                </a:solidFill>
              </a:rPr>
              <a:t> correction </a:t>
            </a:r>
          </a:p>
          <a:p>
            <a:pPr fontAlgn="base">
              <a:spcBef>
                <a:spcPct val="0"/>
              </a:spcBef>
              <a:spcAft>
                <a:spcPct val="0"/>
              </a:spcAft>
              <a:defRPr/>
            </a:pPr>
            <a:r>
              <a:rPr lang="en-GB" sz="2000" dirty="0">
                <a:solidFill>
                  <a:prstClr val="black"/>
                </a:solidFill>
              </a:rPr>
              <a:t>3 comparisons: </a:t>
            </a:r>
            <a:r>
              <a:rPr lang="en-GB" sz="2000" dirty="0" smtClean="0">
                <a:solidFill>
                  <a:prstClr val="black"/>
                </a:solidFill>
              </a:rPr>
              <a:t>0.05/4 </a:t>
            </a:r>
            <a:r>
              <a:rPr lang="en-GB" sz="2000" dirty="0">
                <a:solidFill>
                  <a:prstClr val="black"/>
                </a:solidFill>
              </a:rPr>
              <a:t>= </a:t>
            </a:r>
            <a:r>
              <a:rPr lang="en-GB" sz="2000" dirty="0" smtClean="0">
                <a:solidFill>
                  <a:prstClr val="black"/>
                </a:solidFill>
              </a:rPr>
              <a:t>0.0125</a:t>
            </a:r>
            <a:endParaRPr lang="en-GB" sz="2000" dirty="0">
              <a:solidFill>
                <a:prstClr val="black"/>
              </a:solidFill>
            </a:endParaRPr>
          </a:p>
        </p:txBody>
      </p:sp>
      <p:cxnSp>
        <p:nvCxnSpPr>
          <p:cNvPr id="8" name="Straight Arrow Connector 7"/>
          <p:cNvCxnSpPr/>
          <p:nvPr/>
        </p:nvCxnSpPr>
        <p:spPr>
          <a:xfrm flipV="1">
            <a:off x="8181559" y="5400069"/>
            <a:ext cx="360040"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nvPr>
        </p:nvGraphicFramePr>
        <p:xfrm>
          <a:off x="556185" y="3812180"/>
          <a:ext cx="3535815" cy="2309778"/>
        </p:xfrm>
        <a:graphic>
          <a:graphicData uri="http://schemas.openxmlformats.org/presentationml/2006/ole">
            <mc:AlternateContent xmlns:mc="http://schemas.openxmlformats.org/markup-compatibility/2006">
              <mc:Choice xmlns:v="urn:schemas-microsoft-com:vml" Requires="v">
                <p:oleObj spid="_x0000_s19460" name="Prism 7" r:id="rId4" imgW="7810263" imgH="5101582" progId="Prism7.Document">
                  <p:embed/>
                </p:oleObj>
              </mc:Choice>
              <mc:Fallback>
                <p:oleObj name="Prism 7" r:id="rId4" imgW="7810263" imgH="5101582" progId="Prism7.Document">
                  <p:embed/>
                  <p:pic>
                    <p:nvPicPr>
                      <p:cNvPr id="9" name="Object 8"/>
                      <p:cNvPicPr/>
                      <p:nvPr/>
                    </p:nvPicPr>
                    <p:blipFill>
                      <a:blip r:embed="rId5"/>
                      <a:stretch>
                        <a:fillRect/>
                      </a:stretch>
                    </p:blipFill>
                    <p:spPr>
                      <a:xfrm>
                        <a:off x="556185" y="3812180"/>
                        <a:ext cx="3535815" cy="2309778"/>
                      </a:xfrm>
                      <a:prstGeom prst="rect">
                        <a:avLst/>
                      </a:prstGeom>
                    </p:spPr>
                  </p:pic>
                </p:oleObj>
              </mc:Fallback>
            </mc:AlternateContent>
          </a:graphicData>
        </a:graphic>
      </p:graphicFrame>
      <p:sp>
        <p:nvSpPr>
          <p:cNvPr id="5" name="Oval 4"/>
          <p:cNvSpPr/>
          <p:nvPr/>
        </p:nvSpPr>
        <p:spPr>
          <a:xfrm>
            <a:off x="8502817" y="5148138"/>
            <a:ext cx="359946" cy="2519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22" name="Left Brace 21"/>
          <p:cNvSpPr/>
          <p:nvPr/>
        </p:nvSpPr>
        <p:spPr>
          <a:xfrm rot="5400000">
            <a:off x="2528483" y="2873337"/>
            <a:ext cx="280658" cy="20497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8" name="Straight Connector 27"/>
          <p:cNvCxnSpPr/>
          <p:nvPr/>
        </p:nvCxnSpPr>
        <p:spPr>
          <a:xfrm flipH="1">
            <a:off x="1276539" y="3585172"/>
            <a:ext cx="13922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276539" y="3594228"/>
            <a:ext cx="0" cy="78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27510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7256" y="2237516"/>
            <a:ext cx="11597489"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mn-lt"/>
              </a:rPr>
              <a:t>Comparison between more than 2 groups</a:t>
            </a:r>
          </a:p>
          <a:p>
            <a:pPr eaLnBrk="1" hangingPunct="1"/>
            <a:r>
              <a:rPr lang="en-GB" sz="4800" b="1" kern="0" dirty="0" smtClean="0">
                <a:solidFill>
                  <a:schemeClr val="tx2">
                    <a:lumMod val="50000"/>
                  </a:schemeClr>
                </a:solidFill>
                <a:latin typeface="+mn-lt"/>
              </a:rPr>
              <a:t>One factor</a:t>
            </a:r>
          </a:p>
          <a:p>
            <a:pPr eaLnBrk="1" hangingPunct="1"/>
            <a:r>
              <a:rPr lang="en-GB" b="1" kern="0" dirty="0" smtClean="0">
                <a:solidFill>
                  <a:schemeClr val="tx2">
                    <a:lumMod val="75000"/>
                  </a:schemeClr>
                </a:solidFill>
                <a:latin typeface="+mn-lt"/>
              </a:rPr>
              <a:t>Non-Parametric data</a:t>
            </a:r>
            <a:endParaRPr lang="en-GB" b="1" kern="0" dirty="0">
              <a:solidFill>
                <a:schemeClr val="tx2">
                  <a:lumMod val="75000"/>
                </a:schemeClr>
              </a:solidFill>
              <a:latin typeface="+mn-lt"/>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189491765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07368" y="1988840"/>
            <a:ext cx="11449272" cy="38164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mn-lt"/>
              </a:rPr>
              <a:t>Non-parametric equivalent of the one-way ANOVA</a:t>
            </a:r>
          </a:p>
          <a:p>
            <a:pPr marL="342900" indent="-342900">
              <a:buFont typeface="Arial" panose="020B0604020202020204" pitchFamily="34" charset="0"/>
              <a:buChar char="•"/>
            </a:pPr>
            <a:r>
              <a:rPr lang="en-GB" sz="2400" dirty="0">
                <a:latin typeface="+mn-lt"/>
              </a:rPr>
              <a:t>It is a test based on ranks</a:t>
            </a:r>
          </a:p>
          <a:p>
            <a:pPr marL="342900" indent="-342900">
              <a:buFont typeface="Arial" panose="020B0604020202020204" pitchFamily="34" charset="0"/>
              <a:buChar char="•"/>
            </a:pPr>
            <a:endParaRPr lang="en-GB" sz="1000" dirty="0">
              <a:latin typeface="+mn-lt"/>
            </a:endParaRPr>
          </a:p>
          <a:p>
            <a:pPr marL="342900" indent="-342900">
              <a:buFont typeface="Arial" panose="020B0604020202020204" pitchFamily="34" charset="0"/>
              <a:buChar char="•"/>
            </a:pPr>
            <a:r>
              <a:rPr lang="en-GB" sz="2400" b="1" dirty="0" err="1">
                <a:solidFill>
                  <a:srgbClr val="7030A0"/>
                </a:solidFill>
                <a:latin typeface="Courier New" panose="02070309020205020404" pitchFamily="49" charset="0"/>
                <a:cs typeface="Courier New" panose="02070309020205020404" pitchFamily="49" charset="0"/>
              </a:rPr>
              <a:t>kruskal.wallis</a:t>
            </a:r>
            <a:r>
              <a:rPr lang="en-GB" sz="2400" b="1" dirty="0">
                <a:solidFill>
                  <a:srgbClr val="7030A0"/>
                </a:solidFill>
                <a:latin typeface="Courier New" panose="02070309020205020404" pitchFamily="49" charset="0"/>
                <a:cs typeface="Courier New" panose="02070309020205020404" pitchFamily="49" charset="0"/>
              </a:rPr>
              <a:t>()</a:t>
            </a:r>
            <a:r>
              <a:rPr lang="en-GB" sz="2400" b="1" dirty="0">
                <a:latin typeface="Courier New" panose="02070309020205020404" pitchFamily="49" charset="0"/>
                <a:cs typeface="Courier New" panose="02070309020205020404" pitchFamily="49" charset="0"/>
              </a:rPr>
              <a:t> </a:t>
            </a:r>
            <a:r>
              <a:rPr lang="en-GB" sz="2400" dirty="0">
                <a:latin typeface="+mn-lt"/>
              </a:rPr>
              <a:t>produces omnibus part of the analysis </a:t>
            </a:r>
          </a:p>
          <a:p>
            <a:pPr marL="342900" indent="-342900">
              <a:buFont typeface="Arial" panose="020B0604020202020204" pitchFamily="34" charset="0"/>
              <a:buChar char="•"/>
            </a:pPr>
            <a:endParaRPr lang="en-GB" sz="1000" dirty="0">
              <a:latin typeface="+mn-lt"/>
            </a:endParaRPr>
          </a:p>
          <a:p>
            <a:pPr marL="342900" indent="-342900">
              <a:buFont typeface="Arial" panose="020B0604020202020204" pitchFamily="34" charset="0"/>
              <a:buChar char="•"/>
            </a:pPr>
            <a:r>
              <a:rPr lang="en-GB" sz="2400" dirty="0">
                <a:latin typeface="+mn-lt"/>
              </a:rPr>
              <a:t>Post-hoc test associated with </a:t>
            </a:r>
            <a:r>
              <a:rPr lang="en-GB" sz="2400" dirty="0" err="1">
                <a:latin typeface="+mn-lt"/>
              </a:rPr>
              <a:t>Kruskal</a:t>
            </a:r>
            <a:r>
              <a:rPr lang="en-GB" sz="2400" dirty="0">
                <a:latin typeface="+mn-lt"/>
              </a:rPr>
              <a:t>-Wallis: </a:t>
            </a:r>
            <a:r>
              <a:rPr lang="en-GB" sz="2400" b="1" dirty="0">
                <a:latin typeface="+mn-lt"/>
              </a:rPr>
              <a:t>Dunn test</a:t>
            </a:r>
          </a:p>
          <a:p>
            <a:pPr marL="342900" indent="-342900">
              <a:buFont typeface="Arial" panose="020B0604020202020204" pitchFamily="34" charset="0"/>
              <a:buChar char="•"/>
            </a:pPr>
            <a:endParaRPr lang="en-GB" sz="1000" dirty="0">
              <a:latin typeface="+mn-lt"/>
            </a:endParaRPr>
          </a:p>
          <a:p>
            <a:pPr marL="342900" indent="-342900">
              <a:buFont typeface="Arial" panose="020B0604020202020204" pitchFamily="34" charset="0"/>
              <a:buChar char="•"/>
            </a:pPr>
            <a:r>
              <a:rPr lang="en-GB" sz="2400" b="1" dirty="0" err="1">
                <a:solidFill>
                  <a:srgbClr val="7030A0"/>
                </a:solidFill>
                <a:latin typeface="Courier New" panose="02070309020205020404" pitchFamily="49" charset="0"/>
                <a:cs typeface="Courier New" panose="02070309020205020404" pitchFamily="49" charset="0"/>
              </a:rPr>
              <a:t>dunn.test</a:t>
            </a:r>
            <a:r>
              <a:rPr lang="en-GB" sz="2400" b="1" dirty="0">
                <a:solidFill>
                  <a:srgbClr val="7030A0"/>
                </a:solidFill>
                <a:latin typeface="Courier New" panose="02070309020205020404" pitchFamily="49" charset="0"/>
                <a:cs typeface="Courier New" panose="02070309020205020404" pitchFamily="49" charset="0"/>
              </a:rPr>
              <a:t>() </a:t>
            </a:r>
            <a:r>
              <a:rPr lang="en-GB" sz="2400" dirty="0">
                <a:latin typeface="+mn-lt"/>
              </a:rPr>
              <a:t>gives both </a:t>
            </a:r>
            <a:r>
              <a:rPr lang="en-GB" sz="2400" dirty="0" err="1" smtClean="0">
                <a:latin typeface="+mn-lt"/>
              </a:rPr>
              <a:t>Kruskall</a:t>
            </a:r>
            <a:r>
              <a:rPr lang="en-GB" sz="2400" dirty="0" smtClean="0">
                <a:latin typeface="+mn-lt"/>
              </a:rPr>
              <a:t>-Wallis </a:t>
            </a:r>
            <a:r>
              <a:rPr lang="en-GB" sz="2400" dirty="0">
                <a:latin typeface="+mn-lt"/>
              </a:rPr>
              <a:t>and pairwise comparisons results </a:t>
            </a:r>
            <a:r>
              <a:rPr lang="en-GB" sz="2400" dirty="0">
                <a:solidFill>
                  <a:schemeClr val="accent5">
                    <a:lumMod val="50000"/>
                  </a:schemeClr>
                </a:solidFill>
                <a:latin typeface="+mn-lt"/>
              </a:rPr>
              <a:t>## </a:t>
            </a:r>
            <a:r>
              <a:rPr lang="en-GB" sz="2400" dirty="0" err="1">
                <a:solidFill>
                  <a:schemeClr val="accent5">
                    <a:lumMod val="50000"/>
                  </a:schemeClr>
                </a:solidFill>
                <a:latin typeface="+mn-lt"/>
              </a:rPr>
              <a:t>dunn.test</a:t>
            </a:r>
            <a:r>
              <a:rPr lang="en-GB" sz="2400" dirty="0">
                <a:solidFill>
                  <a:schemeClr val="accent5">
                    <a:lumMod val="50000"/>
                  </a:schemeClr>
                </a:solidFill>
                <a:latin typeface="+mn-lt"/>
              </a:rPr>
              <a:t> package ##</a:t>
            </a:r>
          </a:p>
          <a:p>
            <a:pPr marL="342900" indent="-342900">
              <a:buFont typeface="Arial" panose="020B0604020202020204" pitchFamily="34" charset="0"/>
              <a:buChar char="•"/>
            </a:pPr>
            <a:endParaRPr lang="en-GB" sz="1000" dirty="0">
              <a:latin typeface="+mn-lt"/>
            </a:endParaRPr>
          </a:p>
          <a:p>
            <a:pPr marL="342900" indent="-342900">
              <a:buFont typeface="Arial" panose="020B0604020202020204" pitchFamily="34" charset="0"/>
              <a:buChar char="•"/>
            </a:pPr>
            <a:r>
              <a:rPr lang="en-GB" sz="2400" dirty="0">
                <a:latin typeface="+mn-lt"/>
              </a:rPr>
              <a:t>Statistic associated with </a:t>
            </a:r>
            <a:r>
              <a:rPr lang="en-GB" sz="2400" dirty="0" err="1">
                <a:latin typeface="+mn-lt"/>
              </a:rPr>
              <a:t>Kruskal</a:t>
            </a:r>
            <a:r>
              <a:rPr lang="en-GB" sz="2400" dirty="0">
                <a:latin typeface="+mn-lt"/>
              </a:rPr>
              <a:t>-Wallis is H and it has a Chi</a:t>
            </a:r>
            <a:r>
              <a:rPr lang="en-GB" sz="2400" baseline="30000" dirty="0">
                <a:latin typeface="+mn-lt"/>
              </a:rPr>
              <a:t>2</a:t>
            </a:r>
            <a:r>
              <a:rPr lang="en-GB" sz="2400" dirty="0">
                <a:latin typeface="+mn-lt"/>
              </a:rPr>
              <a:t> distribution</a:t>
            </a:r>
          </a:p>
          <a:p>
            <a:pPr marL="342900" indent="-342900">
              <a:buFont typeface="Arial" panose="020B0604020202020204" pitchFamily="34" charset="0"/>
              <a:buChar char="•"/>
            </a:pPr>
            <a:endParaRPr lang="en-GB" sz="1000" dirty="0">
              <a:latin typeface="+mn-lt"/>
            </a:endParaRPr>
          </a:p>
          <a:p>
            <a:pPr marL="342900" indent="-342900">
              <a:buFont typeface="Arial" panose="020B0604020202020204" pitchFamily="34" charset="0"/>
              <a:buChar char="•"/>
            </a:pPr>
            <a:r>
              <a:rPr lang="en-GB" sz="2400" dirty="0">
                <a:latin typeface="+mn-lt"/>
              </a:rPr>
              <a:t>The Dunn test works pretty much like the Mann-Whitney test.</a:t>
            </a:r>
          </a:p>
        </p:txBody>
      </p:sp>
      <p:sp>
        <p:nvSpPr>
          <p:cNvPr id="4" name="Rectangle 2"/>
          <p:cNvSpPr txBox="1">
            <a:spLocks noChangeArrowheads="1"/>
          </p:cNvSpPr>
          <p:nvPr/>
        </p:nvSpPr>
        <p:spPr bwMode="auto">
          <a:xfrm>
            <a:off x="1667508" y="404664"/>
            <a:ext cx="8856984"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Non Parametric approach</a:t>
            </a:r>
            <a:r>
              <a:rPr lang="en-GB" sz="4000" b="1" kern="0" dirty="0">
                <a:latin typeface="+mn-lt"/>
              </a:rPr>
              <a:t>: </a:t>
            </a:r>
          </a:p>
          <a:p>
            <a:pPr eaLnBrk="1" hangingPunct="1"/>
            <a:r>
              <a:rPr lang="en-GB" sz="4000" b="1" kern="0" dirty="0" err="1">
                <a:latin typeface="+mn-lt"/>
              </a:rPr>
              <a:t>Kruskal</a:t>
            </a:r>
            <a:r>
              <a:rPr lang="en-GB" sz="4000" b="1" kern="0" dirty="0">
                <a:latin typeface="+mn-lt"/>
              </a:rPr>
              <a:t>-Wallis</a:t>
            </a:r>
          </a:p>
        </p:txBody>
      </p:sp>
    </p:spTree>
    <p:extLst>
      <p:ext uri="{BB962C8B-B14F-4D97-AF65-F5344CB8AC3E}">
        <p14:creationId xmlns:p14="http://schemas.microsoft.com/office/powerpoint/2010/main" val="3453897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04030457"/>
              </p:ext>
            </p:extLst>
          </p:nvPr>
        </p:nvGraphicFramePr>
        <p:xfrm>
          <a:off x="265726" y="328660"/>
          <a:ext cx="11742775" cy="6363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268939" y="2624862"/>
            <a:ext cx="1286121" cy="307777"/>
          </a:xfrm>
          <a:prstGeom prst="rect">
            <a:avLst/>
          </a:prstGeom>
          <a:noFill/>
        </p:spPr>
        <p:txBody>
          <a:bodyPr wrap="none" rtlCol="0">
            <a:spAutoFit/>
          </a:bodyPr>
          <a:lstStyle/>
          <a:p>
            <a:r>
              <a:rPr lang="en-GB" sz="1400" b="1" dirty="0">
                <a:solidFill>
                  <a:srgbClr val="C00000"/>
                </a:solidFill>
              </a:rPr>
              <a:t>Random factor</a:t>
            </a:r>
          </a:p>
        </p:txBody>
      </p:sp>
      <p:sp>
        <p:nvSpPr>
          <p:cNvPr id="11" name="TextBox 10"/>
          <p:cNvSpPr txBox="1"/>
          <p:nvPr/>
        </p:nvSpPr>
        <p:spPr>
          <a:xfrm>
            <a:off x="265724" y="2990685"/>
            <a:ext cx="1052596" cy="307777"/>
          </a:xfrm>
          <a:prstGeom prst="rect">
            <a:avLst/>
          </a:prstGeom>
          <a:noFill/>
        </p:spPr>
        <p:txBody>
          <a:bodyPr wrap="none" rtlCol="0">
            <a:spAutoFit/>
          </a:bodyPr>
          <a:lstStyle/>
          <a:p>
            <a:r>
              <a:rPr lang="en-GB" sz="1400" b="1" dirty="0">
                <a:solidFill>
                  <a:srgbClr val="C00000"/>
                </a:solidFill>
              </a:rPr>
              <a:t>Fixed factor</a:t>
            </a:r>
          </a:p>
        </p:txBody>
      </p:sp>
      <p:sp>
        <p:nvSpPr>
          <p:cNvPr id="12" name="TextBox 11"/>
          <p:cNvSpPr txBox="1"/>
          <p:nvPr/>
        </p:nvSpPr>
        <p:spPr>
          <a:xfrm>
            <a:off x="268939" y="3356509"/>
            <a:ext cx="1052596" cy="307777"/>
          </a:xfrm>
          <a:prstGeom prst="rect">
            <a:avLst/>
          </a:prstGeom>
          <a:noFill/>
        </p:spPr>
        <p:txBody>
          <a:bodyPr wrap="none" rtlCol="0">
            <a:spAutoFit/>
          </a:bodyPr>
          <a:lstStyle/>
          <a:p>
            <a:r>
              <a:rPr lang="en-GB" sz="1400" b="1" dirty="0">
                <a:solidFill>
                  <a:srgbClr val="C00000"/>
                </a:solidFill>
              </a:rPr>
              <a:t>Fixed factor</a:t>
            </a:r>
          </a:p>
        </p:txBody>
      </p:sp>
      <p:sp>
        <p:nvSpPr>
          <p:cNvPr id="13" name="TextBox 12"/>
          <p:cNvSpPr txBox="1"/>
          <p:nvPr/>
        </p:nvSpPr>
        <p:spPr>
          <a:xfrm>
            <a:off x="268939" y="4071765"/>
            <a:ext cx="1348061" cy="307777"/>
          </a:xfrm>
          <a:prstGeom prst="rect">
            <a:avLst/>
          </a:prstGeom>
          <a:noFill/>
        </p:spPr>
        <p:txBody>
          <a:bodyPr wrap="none" rtlCol="0">
            <a:spAutoFit/>
          </a:bodyPr>
          <a:lstStyle/>
          <a:p>
            <a:r>
              <a:rPr lang="en-GB" sz="1400" b="1" dirty="0">
                <a:solidFill>
                  <a:srgbClr val="C00000"/>
                </a:solidFill>
              </a:rPr>
              <a:t>Nested variable</a:t>
            </a:r>
          </a:p>
        </p:txBody>
      </p:sp>
      <p:sp>
        <p:nvSpPr>
          <p:cNvPr id="14" name="TextBox 13"/>
          <p:cNvSpPr txBox="1"/>
          <p:nvPr/>
        </p:nvSpPr>
        <p:spPr>
          <a:xfrm>
            <a:off x="2476054" y="2626652"/>
            <a:ext cx="659283" cy="307777"/>
          </a:xfrm>
          <a:prstGeom prst="rect">
            <a:avLst/>
          </a:prstGeom>
          <a:noFill/>
        </p:spPr>
        <p:txBody>
          <a:bodyPr wrap="none" rtlCol="0">
            <a:spAutoFit/>
          </a:bodyPr>
          <a:lstStyle/>
          <a:p>
            <a:r>
              <a:rPr lang="en-GB" sz="1400" b="1" dirty="0">
                <a:solidFill>
                  <a:schemeClr val="accent5">
                    <a:lumMod val="75000"/>
                  </a:schemeClr>
                </a:solidFill>
              </a:rPr>
              <a:t>Blocks</a:t>
            </a:r>
          </a:p>
        </p:txBody>
      </p:sp>
      <p:sp>
        <p:nvSpPr>
          <p:cNvPr id="15" name="TextBox 14"/>
          <p:cNvSpPr txBox="1"/>
          <p:nvPr/>
        </p:nvSpPr>
        <p:spPr>
          <a:xfrm>
            <a:off x="2477837" y="2994212"/>
            <a:ext cx="761940" cy="307777"/>
          </a:xfrm>
          <a:prstGeom prst="rect">
            <a:avLst/>
          </a:prstGeom>
          <a:noFill/>
        </p:spPr>
        <p:txBody>
          <a:bodyPr wrap="none" rtlCol="0">
            <a:spAutoFit/>
          </a:bodyPr>
          <a:lstStyle/>
          <a:p>
            <a:r>
              <a:rPr lang="en-GB" sz="1400" b="1" dirty="0">
                <a:solidFill>
                  <a:schemeClr val="accent4">
                    <a:lumMod val="50000"/>
                  </a:schemeClr>
                </a:solidFill>
              </a:rPr>
              <a:t>Interest</a:t>
            </a:r>
          </a:p>
        </p:txBody>
      </p:sp>
      <p:sp>
        <p:nvSpPr>
          <p:cNvPr id="16" name="TextBox 15"/>
          <p:cNvSpPr txBox="1"/>
          <p:nvPr/>
        </p:nvSpPr>
        <p:spPr>
          <a:xfrm>
            <a:off x="2468869" y="3351012"/>
            <a:ext cx="761940" cy="307777"/>
          </a:xfrm>
          <a:prstGeom prst="rect">
            <a:avLst/>
          </a:prstGeom>
          <a:noFill/>
        </p:spPr>
        <p:txBody>
          <a:bodyPr wrap="none" rtlCol="0">
            <a:spAutoFit/>
          </a:bodyPr>
          <a:lstStyle/>
          <a:p>
            <a:r>
              <a:rPr lang="en-GB" sz="1400" b="1" dirty="0">
                <a:solidFill>
                  <a:schemeClr val="accent4">
                    <a:lumMod val="50000"/>
                  </a:schemeClr>
                </a:solidFill>
              </a:rPr>
              <a:t>Interest</a:t>
            </a:r>
          </a:p>
        </p:txBody>
      </p:sp>
      <p:sp>
        <p:nvSpPr>
          <p:cNvPr id="17" name="TextBox 16"/>
          <p:cNvSpPr txBox="1"/>
          <p:nvPr/>
        </p:nvSpPr>
        <p:spPr>
          <a:xfrm>
            <a:off x="2754363" y="4071768"/>
            <a:ext cx="867032" cy="307777"/>
          </a:xfrm>
          <a:prstGeom prst="rect">
            <a:avLst/>
          </a:prstGeom>
          <a:noFill/>
        </p:spPr>
        <p:txBody>
          <a:bodyPr wrap="none" rtlCol="0">
            <a:spAutoFit/>
          </a:bodyPr>
          <a:lstStyle/>
          <a:p>
            <a:r>
              <a:rPr lang="en-GB" sz="1400" b="1" dirty="0">
                <a:solidFill>
                  <a:schemeClr val="bg2">
                    <a:lumMod val="50000"/>
                  </a:schemeClr>
                </a:solidFill>
              </a:rPr>
              <a:t>Technical</a:t>
            </a:r>
          </a:p>
        </p:txBody>
      </p:sp>
      <p:sp>
        <p:nvSpPr>
          <p:cNvPr id="18" name="TextBox 17"/>
          <p:cNvSpPr txBox="1"/>
          <p:nvPr/>
        </p:nvSpPr>
        <p:spPr>
          <a:xfrm>
            <a:off x="2468873" y="3707325"/>
            <a:ext cx="904991" cy="307777"/>
          </a:xfrm>
          <a:prstGeom prst="rect">
            <a:avLst/>
          </a:prstGeom>
          <a:noFill/>
        </p:spPr>
        <p:txBody>
          <a:bodyPr wrap="none" rtlCol="0">
            <a:spAutoFit/>
          </a:bodyPr>
          <a:lstStyle/>
          <a:p>
            <a:r>
              <a:rPr lang="en-GB" sz="1400" b="1" dirty="0">
                <a:solidFill>
                  <a:srgbClr val="002060"/>
                </a:solidFill>
              </a:rPr>
              <a:t>Biological</a:t>
            </a:r>
          </a:p>
        </p:txBody>
      </p:sp>
      <p:sp>
        <p:nvSpPr>
          <p:cNvPr id="19" name="TextBox 18"/>
          <p:cNvSpPr txBox="1"/>
          <p:nvPr/>
        </p:nvSpPr>
        <p:spPr>
          <a:xfrm>
            <a:off x="282429" y="3722332"/>
            <a:ext cx="1402885" cy="307777"/>
          </a:xfrm>
          <a:prstGeom prst="rect">
            <a:avLst/>
          </a:prstGeom>
          <a:noFill/>
        </p:spPr>
        <p:txBody>
          <a:bodyPr wrap="none" rtlCol="0">
            <a:spAutoFit/>
          </a:bodyPr>
          <a:lstStyle/>
          <a:p>
            <a:r>
              <a:rPr lang="en-GB" sz="1400" b="1" dirty="0">
                <a:solidFill>
                  <a:srgbClr val="C00000"/>
                </a:solidFill>
              </a:rPr>
              <a:t>Experiment Unit</a:t>
            </a:r>
          </a:p>
        </p:txBody>
      </p:sp>
      <p:sp>
        <p:nvSpPr>
          <p:cNvPr id="20" name="TextBox 19"/>
          <p:cNvSpPr txBox="1"/>
          <p:nvPr/>
        </p:nvSpPr>
        <p:spPr>
          <a:xfrm>
            <a:off x="215424" y="5154574"/>
            <a:ext cx="11318509" cy="1477328"/>
          </a:xfrm>
          <a:prstGeom prst="rect">
            <a:avLst/>
          </a:prstGeom>
          <a:noFill/>
        </p:spPr>
        <p:txBody>
          <a:bodyPr wrap="square" rtlCol="0">
            <a:spAutoFit/>
          </a:bodyPr>
          <a:lstStyle/>
          <a:p>
            <a:pPr marL="285737" indent="-285737">
              <a:buFont typeface="Arial" panose="020B0604020202020204" pitchFamily="34" charset="0"/>
              <a:buChar char="•"/>
            </a:pPr>
            <a:r>
              <a:rPr lang="en-GB" dirty="0"/>
              <a:t>Rule of thumb: </a:t>
            </a:r>
            <a:r>
              <a:rPr lang="en-US" dirty="0"/>
              <a:t>Block what you can, randomize what you cannot</a:t>
            </a:r>
          </a:p>
          <a:p>
            <a:pPr marL="742913" lvl="1" indent="-285737">
              <a:buFont typeface="Arial" panose="020B0604020202020204" pitchFamily="34" charset="0"/>
              <a:buChar char="•"/>
            </a:pPr>
            <a:r>
              <a:rPr lang="en-US" b="1" dirty="0"/>
              <a:t>Blocking</a:t>
            </a:r>
            <a:r>
              <a:rPr lang="en-US" dirty="0"/>
              <a:t> is used to remove the effects of a few of the most important nuisance variables (known/controllable)</a:t>
            </a:r>
          </a:p>
          <a:p>
            <a:pPr marL="742913" lvl="1" indent="-285737">
              <a:buFont typeface="Arial" panose="020B0604020202020204" pitchFamily="34" charset="0"/>
              <a:buChar char="•"/>
            </a:pPr>
            <a:r>
              <a:rPr lang="en-US" b="1" dirty="0" err="1"/>
              <a:t>Randomisation</a:t>
            </a:r>
            <a:r>
              <a:rPr lang="en-US" dirty="0"/>
              <a:t> is then used to reduce the contaminating effects of the remaining nuisance variables (unknown/uncontrollable, lurking). </a:t>
            </a:r>
          </a:p>
          <a:p>
            <a:pPr marL="285737" indent="-285737">
              <a:buFont typeface="Arial" panose="020B0604020202020204" pitchFamily="34" charset="0"/>
              <a:buChar char="•"/>
            </a:pPr>
            <a:r>
              <a:rPr lang="en-US" dirty="0"/>
              <a:t>Drawing the experimental design can help!</a:t>
            </a:r>
            <a:endParaRPr lang="en-GB" dirty="0"/>
          </a:p>
        </p:txBody>
      </p:sp>
      <p:sp>
        <p:nvSpPr>
          <p:cNvPr id="21" name="Rectangle 20"/>
          <p:cNvSpPr/>
          <p:nvPr/>
        </p:nvSpPr>
        <p:spPr>
          <a:xfrm>
            <a:off x="325860" y="2032528"/>
            <a:ext cx="11208072" cy="369332"/>
          </a:xfrm>
          <a:prstGeom prst="rect">
            <a:avLst/>
          </a:prstGeom>
        </p:spPr>
        <p:txBody>
          <a:bodyPr wrap="square">
            <a:spAutoFit/>
          </a:bodyPr>
          <a:lstStyle/>
          <a:p>
            <a:pPr marL="285737" indent="-285737">
              <a:buFont typeface="Arial" panose="020B0604020202020204" pitchFamily="34" charset="0"/>
              <a:buChar char="•"/>
            </a:pPr>
            <a:r>
              <a:rPr lang="en-GB" dirty="0">
                <a:solidFill>
                  <a:schemeClr val="accent1">
                    <a:lumMod val="50000"/>
                  </a:schemeClr>
                </a:solidFill>
              </a:rPr>
              <a:t>Neuronal density experiment: Complete Randomised block design</a:t>
            </a:r>
            <a:endParaRPr lang="en-GB" dirty="0"/>
          </a:p>
        </p:txBody>
      </p:sp>
      <p:sp>
        <p:nvSpPr>
          <p:cNvPr id="22" name="Right Arrow 21"/>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3" name="Group 22"/>
          <p:cNvGrpSpPr/>
          <p:nvPr/>
        </p:nvGrpSpPr>
        <p:grpSpPr>
          <a:xfrm>
            <a:off x="1918282" y="389426"/>
            <a:ext cx="3958389" cy="899839"/>
            <a:chOff x="5414772" y="1195442"/>
            <a:chExt cx="3020928" cy="720000"/>
          </a:xfrm>
          <a:solidFill>
            <a:srgbClr val="4496C1"/>
          </a:solidFill>
        </p:grpSpPr>
        <p:sp>
          <p:nvSpPr>
            <p:cNvPr id="24" name="Rounded Rectangle 2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26" name="Group 25"/>
          <p:cNvGrpSpPr/>
          <p:nvPr/>
        </p:nvGrpSpPr>
        <p:grpSpPr>
          <a:xfrm>
            <a:off x="6669342" y="425098"/>
            <a:ext cx="3081333" cy="838439"/>
            <a:chOff x="5414772" y="1195442"/>
            <a:chExt cx="3020928" cy="720000"/>
          </a:xfrm>
          <a:solidFill>
            <a:srgbClr val="9DC3E6"/>
          </a:solidFill>
        </p:grpSpPr>
        <p:sp>
          <p:nvSpPr>
            <p:cNvPr id="27" name="Rounded Rectangle 2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8"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sp>
        <p:nvSpPr>
          <p:cNvPr id="3" name="TextBox 2"/>
          <p:cNvSpPr txBox="1"/>
          <p:nvPr/>
        </p:nvSpPr>
        <p:spPr>
          <a:xfrm>
            <a:off x="3777734" y="4623329"/>
            <a:ext cx="3360985" cy="369332"/>
          </a:xfrm>
          <a:prstGeom prst="rect">
            <a:avLst/>
          </a:prstGeom>
          <a:noFill/>
          <a:ln w="12700">
            <a:solidFill>
              <a:srgbClr val="C00000"/>
            </a:solidFill>
          </a:ln>
        </p:spPr>
        <p:txBody>
          <a:bodyPr wrap="none" rtlCol="0">
            <a:spAutoFit/>
          </a:bodyPr>
          <a:lstStyle/>
          <a:p>
            <a:r>
              <a:rPr lang="en-GB" dirty="0"/>
              <a:t>If samples from 2 different tissues</a:t>
            </a:r>
          </a:p>
        </p:txBody>
      </p:sp>
      <p:sp>
        <p:nvSpPr>
          <p:cNvPr id="29" name="TextBox 28"/>
          <p:cNvSpPr txBox="1"/>
          <p:nvPr/>
        </p:nvSpPr>
        <p:spPr>
          <a:xfrm>
            <a:off x="2686590" y="4078129"/>
            <a:ext cx="904991" cy="307777"/>
          </a:xfrm>
          <a:prstGeom prst="rect">
            <a:avLst/>
          </a:prstGeom>
          <a:solidFill>
            <a:srgbClr val="F8D7CD"/>
          </a:solidFill>
        </p:spPr>
        <p:txBody>
          <a:bodyPr wrap="square" rtlCol="0">
            <a:spAutoFit/>
          </a:bodyPr>
          <a:lstStyle/>
          <a:p>
            <a:r>
              <a:rPr lang="en-GB" sz="1400" b="1" dirty="0">
                <a:solidFill>
                  <a:srgbClr val="002060"/>
                </a:solidFill>
              </a:rPr>
              <a:t>Biological</a:t>
            </a:r>
          </a:p>
        </p:txBody>
      </p:sp>
      <p:cxnSp>
        <p:nvCxnSpPr>
          <p:cNvPr id="5" name="Straight Arrow Connector 4"/>
          <p:cNvCxnSpPr/>
          <p:nvPr/>
        </p:nvCxnSpPr>
        <p:spPr>
          <a:xfrm flipH="1" flipV="1">
            <a:off x="4049490" y="4374333"/>
            <a:ext cx="283029" cy="249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343403" y="4374333"/>
            <a:ext cx="141515" cy="249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798511" y="4105735"/>
            <a:ext cx="389180" cy="259453"/>
            <a:chOff x="4032214" y="3775380"/>
            <a:chExt cx="389180" cy="259453"/>
          </a:xfrm>
          <a:solidFill>
            <a:srgbClr val="FF3399"/>
          </a:solidFill>
        </p:grpSpPr>
        <p:sp>
          <p:nvSpPr>
            <p:cNvPr id="31" name="Rounded Rectangle 30"/>
            <p:cNvSpPr/>
            <p:nvPr/>
          </p:nvSpPr>
          <p:spPr>
            <a:xfrm>
              <a:off x="4032214" y="3775380"/>
              <a:ext cx="389180" cy="25945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2" name="Rounded Rectangle 4"/>
            <p:cNvSpPr txBox="1"/>
            <p:nvPr/>
          </p:nvSpPr>
          <p:spPr>
            <a:xfrm>
              <a:off x="4039813" y="3782979"/>
              <a:ext cx="373982" cy="2442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478">
                <a:lnSpc>
                  <a:spcPct val="90000"/>
                </a:lnSpc>
                <a:spcBef>
                  <a:spcPct val="0"/>
                </a:spcBef>
                <a:spcAft>
                  <a:spcPct val="35000"/>
                </a:spcAft>
              </a:pPr>
              <a:r>
                <a:rPr lang="en-US" sz="1000" dirty="0"/>
                <a:t>S1</a:t>
              </a:r>
            </a:p>
          </p:txBody>
        </p:sp>
      </p:grpSp>
      <p:grpSp>
        <p:nvGrpSpPr>
          <p:cNvPr id="33" name="Group 32"/>
          <p:cNvGrpSpPr/>
          <p:nvPr/>
        </p:nvGrpSpPr>
        <p:grpSpPr>
          <a:xfrm>
            <a:off x="4304179" y="4108563"/>
            <a:ext cx="389180" cy="259453"/>
            <a:chOff x="4032214" y="3775380"/>
            <a:chExt cx="389180" cy="259453"/>
          </a:xfrm>
          <a:solidFill>
            <a:srgbClr val="00B0F0"/>
          </a:solidFill>
        </p:grpSpPr>
        <p:sp>
          <p:nvSpPr>
            <p:cNvPr id="34" name="Rounded Rectangle 33"/>
            <p:cNvSpPr/>
            <p:nvPr/>
          </p:nvSpPr>
          <p:spPr>
            <a:xfrm>
              <a:off x="4032214" y="3775380"/>
              <a:ext cx="389180" cy="25945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5" name="Rounded Rectangle 4"/>
            <p:cNvSpPr txBox="1"/>
            <p:nvPr/>
          </p:nvSpPr>
          <p:spPr>
            <a:xfrm>
              <a:off x="4039813" y="3782979"/>
              <a:ext cx="373982" cy="2442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478">
                <a:lnSpc>
                  <a:spcPct val="90000"/>
                </a:lnSpc>
                <a:spcBef>
                  <a:spcPct val="0"/>
                </a:spcBef>
                <a:spcAft>
                  <a:spcPct val="35000"/>
                </a:spcAft>
              </a:pPr>
              <a:r>
                <a:rPr lang="en-US" sz="1000" dirty="0"/>
                <a:t>S2</a:t>
              </a:r>
            </a:p>
          </p:txBody>
        </p:sp>
      </p:grpSp>
      <p:sp>
        <p:nvSpPr>
          <p:cNvPr id="36" name="TextBox 35"/>
          <p:cNvSpPr txBox="1"/>
          <p:nvPr/>
        </p:nvSpPr>
        <p:spPr>
          <a:xfrm>
            <a:off x="7903034" y="1698171"/>
            <a:ext cx="184731" cy="369332"/>
          </a:xfrm>
          <a:prstGeom prst="rect">
            <a:avLst/>
          </a:prstGeom>
          <a:noFill/>
        </p:spPr>
        <p:txBody>
          <a:bodyPr wrap="none" rtlCol="0">
            <a:spAutoFit/>
          </a:bodyPr>
          <a:lstStyle/>
          <a:p>
            <a:endParaRPr lang="en-GB" dirty="0"/>
          </a:p>
        </p:txBody>
      </p:sp>
      <p:sp>
        <p:nvSpPr>
          <p:cNvPr id="37" name="TextBox 36"/>
          <p:cNvSpPr txBox="1"/>
          <p:nvPr/>
        </p:nvSpPr>
        <p:spPr>
          <a:xfrm>
            <a:off x="6781809" y="2046516"/>
            <a:ext cx="1231427" cy="369332"/>
          </a:xfrm>
          <a:prstGeom prst="rect">
            <a:avLst/>
          </a:prstGeom>
          <a:noFill/>
        </p:spPr>
        <p:txBody>
          <a:bodyPr wrap="none" rtlCol="0">
            <a:spAutoFit/>
          </a:bodyPr>
          <a:lstStyle/>
          <a:p>
            <a:r>
              <a:rPr lang="en-GB" dirty="0">
                <a:solidFill>
                  <a:schemeClr val="accent1">
                    <a:lumMod val="50000"/>
                  </a:schemeClr>
                </a:solidFill>
              </a:rPr>
              <a:t>+ </a:t>
            </a:r>
            <a:r>
              <a:rPr lang="en-GB" b="1" dirty="0">
                <a:solidFill>
                  <a:schemeClr val="tx2"/>
                </a:solidFill>
              </a:rPr>
              <a:t>Split-plot</a:t>
            </a:r>
            <a:endParaRPr lang="en-GB" dirty="0"/>
          </a:p>
        </p:txBody>
      </p:sp>
      <p:sp>
        <p:nvSpPr>
          <p:cNvPr id="38" name="TextBox 37"/>
          <p:cNvSpPr txBox="1"/>
          <p:nvPr/>
        </p:nvSpPr>
        <p:spPr>
          <a:xfrm>
            <a:off x="282427" y="3735828"/>
            <a:ext cx="1334572" cy="307777"/>
          </a:xfrm>
          <a:prstGeom prst="rect">
            <a:avLst/>
          </a:prstGeom>
          <a:solidFill>
            <a:srgbClr val="F8D7CD"/>
          </a:solidFill>
        </p:spPr>
        <p:txBody>
          <a:bodyPr wrap="square" rtlCol="0">
            <a:spAutoFit/>
          </a:bodyPr>
          <a:lstStyle/>
          <a:p>
            <a:r>
              <a:rPr lang="en-GB" sz="1400" b="1" dirty="0">
                <a:solidFill>
                  <a:srgbClr val="C00000"/>
                </a:solidFill>
              </a:rPr>
              <a:t>Fixed factor</a:t>
            </a:r>
          </a:p>
        </p:txBody>
      </p:sp>
    </p:spTree>
    <p:extLst>
      <p:ext uri="{BB962C8B-B14F-4D97-AF65-F5344CB8AC3E}">
        <p14:creationId xmlns:p14="http://schemas.microsoft.com/office/powerpoint/2010/main" val="27624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29" grpId="0" animBg="1"/>
      <p:bldP spid="37" grpId="0"/>
      <p:bldP spid="3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98298" y="190742"/>
            <a:ext cx="4112682" cy="2344228"/>
          </a:xfrm>
          <a:prstGeom prst="rect">
            <a:avLst/>
          </a:prstGeom>
        </p:spPr>
      </p:pic>
      <p:sp>
        <p:nvSpPr>
          <p:cNvPr id="4" name="Rectangle 3"/>
          <p:cNvSpPr/>
          <p:nvPr/>
        </p:nvSpPr>
        <p:spPr>
          <a:xfrm>
            <a:off x="139892" y="3167099"/>
            <a:ext cx="11403275" cy="1723549"/>
          </a:xfrm>
          <a:prstGeom prst="rect">
            <a:avLst/>
          </a:prstGeom>
        </p:spPr>
        <p:txBody>
          <a:bodyPr wrap="square">
            <a:spAutoFit/>
          </a:bodyPr>
          <a:lstStyle/>
          <a:p>
            <a:pPr marL="285750" indent="-285750">
              <a:buFont typeface="Arial" panose="020B0604020202020204" pitchFamily="34" charset="0"/>
              <a:buChar char="•"/>
            </a:pPr>
            <a:r>
              <a:rPr lang="en-GB" sz="2400" dirty="0" err="1">
                <a:latin typeface="+mn-lt"/>
              </a:rPr>
              <a:t>Creatine</a:t>
            </a:r>
            <a:r>
              <a:rPr lang="en-GB" sz="2400" dirty="0">
                <a:latin typeface="+mn-lt"/>
              </a:rPr>
              <a:t>, a supplement popular among body builders</a:t>
            </a:r>
            <a:endParaRPr lang="en-GB" sz="2400"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400" dirty="0">
                <a:latin typeface="+mn-lt"/>
                <a:ea typeface="Times New Roman" panose="02020603050405020304" pitchFamily="18" charset="0"/>
                <a:cs typeface="Times New Roman" panose="02020603050405020304" pitchFamily="18" charset="0"/>
              </a:rPr>
              <a:t>Three groups: No </a:t>
            </a:r>
            <a:r>
              <a:rPr lang="en-GB" sz="2400" dirty="0" err="1">
                <a:latin typeface="+mn-lt"/>
                <a:ea typeface="Times New Roman" panose="02020603050405020304" pitchFamily="18" charset="0"/>
                <a:cs typeface="Times New Roman" panose="02020603050405020304" pitchFamily="18" charset="0"/>
              </a:rPr>
              <a:t>creatine</a:t>
            </a:r>
            <a:r>
              <a:rPr lang="en-GB" sz="2400" dirty="0">
                <a:latin typeface="+mn-lt"/>
                <a:ea typeface="Times New Roman" panose="02020603050405020304" pitchFamily="18" charset="0"/>
                <a:cs typeface="Times New Roman" panose="02020603050405020304" pitchFamily="18" charset="0"/>
              </a:rPr>
              <a:t>; Once a day; and Twice a day.</a:t>
            </a:r>
          </a:p>
          <a:p>
            <a:pPr marL="285750" indent="-285750">
              <a:buFont typeface="Arial" panose="020B0604020202020204" pitchFamily="34" charset="0"/>
              <a:buChar char="•"/>
            </a:pPr>
            <a:endParaRPr lang="en-GB" sz="1000" dirty="0">
              <a:latin typeface="+mn-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400" b="1" u="sng" dirty="0">
                <a:latin typeface="+mn-lt"/>
                <a:ea typeface="Times New Roman" panose="02020603050405020304" pitchFamily="18" charset="0"/>
                <a:cs typeface="Times New Roman" panose="02020603050405020304" pitchFamily="18" charset="0"/>
              </a:rPr>
              <a:t>Question</a:t>
            </a:r>
            <a:r>
              <a:rPr lang="en-GB" sz="2400" dirty="0">
                <a:latin typeface="+mn-lt"/>
                <a:ea typeface="Times New Roman" panose="02020603050405020304" pitchFamily="18" charset="0"/>
                <a:cs typeface="Times New Roman" panose="02020603050405020304" pitchFamily="18" charset="0"/>
              </a:rPr>
              <a:t>: does the average weight gain depend on the </a:t>
            </a:r>
            <a:r>
              <a:rPr lang="en-GB" sz="2400" dirty="0" err="1">
                <a:latin typeface="+mn-lt"/>
                <a:ea typeface="Times New Roman" panose="02020603050405020304" pitchFamily="18" charset="0"/>
                <a:cs typeface="Times New Roman" panose="02020603050405020304" pitchFamily="18" charset="0"/>
              </a:rPr>
              <a:t>creatine</a:t>
            </a:r>
            <a:r>
              <a:rPr lang="en-GB" sz="2400" dirty="0">
                <a:latin typeface="+mn-lt"/>
                <a:ea typeface="Times New Roman" panose="02020603050405020304" pitchFamily="18" charset="0"/>
                <a:cs typeface="Times New Roman" panose="02020603050405020304" pitchFamily="18" charset="0"/>
              </a:rPr>
              <a:t> group to which people were assigned?</a:t>
            </a:r>
            <a:endParaRPr lang="en-GB" sz="2400" dirty="0">
              <a:latin typeface="+mn-lt"/>
            </a:endParaRPr>
          </a:p>
        </p:txBody>
      </p:sp>
      <p:sp>
        <p:nvSpPr>
          <p:cNvPr id="8" name="Rectangle 2"/>
          <p:cNvSpPr txBox="1">
            <a:spLocks noChangeArrowheads="1"/>
          </p:cNvSpPr>
          <p:nvPr/>
        </p:nvSpPr>
        <p:spPr>
          <a:xfrm>
            <a:off x="438657" y="440519"/>
            <a:ext cx="5524060" cy="9223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4000" b="1" u="sng" kern="0" dirty="0" smtClean="0">
                <a:solidFill>
                  <a:srgbClr val="C00000"/>
                </a:solidFill>
                <a:latin typeface="+mn-lt"/>
              </a:rPr>
              <a:t>Exercise 10</a:t>
            </a:r>
            <a:r>
              <a:rPr lang="en-GB" sz="4000" b="1" kern="0" dirty="0" smtClean="0">
                <a:solidFill>
                  <a:srgbClr val="C00000"/>
                </a:solidFill>
                <a:latin typeface="+mn-lt"/>
              </a:rPr>
              <a:t>:</a:t>
            </a:r>
            <a:r>
              <a:rPr lang="en-GB" sz="4000" b="1" kern="0" dirty="0" smtClean="0">
                <a:latin typeface="+mn-lt"/>
              </a:rPr>
              <a:t> creatine.xlsx</a:t>
            </a:r>
            <a:endParaRPr lang="en-GB" sz="3600" b="1" dirty="0">
              <a:latin typeface="+mn-lt"/>
              <a:cs typeface="Arial" panose="020B0604020202020204" pitchFamily="34" charset="0"/>
            </a:endParaRPr>
          </a:p>
          <a:p>
            <a:pPr algn="l" eaLnBrk="1" hangingPunct="1"/>
            <a:endParaRPr lang="en-GB" sz="2400" b="1" kern="0" dirty="0">
              <a:solidFill>
                <a:srgbClr val="CC0099"/>
              </a:solidFill>
              <a:latin typeface="+mn-lt"/>
            </a:endParaRPr>
          </a:p>
        </p:txBody>
      </p:sp>
    </p:spTree>
    <p:extLst>
      <p:ext uri="{BB962C8B-B14F-4D97-AF65-F5344CB8AC3E}">
        <p14:creationId xmlns:p14="http://schemas.microsoft.com/office/powerpoint/2010/main" val="208630595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nvPr>
        </p:nvGraphicFramePr>
        <p:xfrm>
          <a:off x="6953832" y="255414"/>
          <a:ext cx="4784725" cy="6292850"/>
        </p:xfrm>
        <a:graphic>
          <a:graphicData uri="http://schemas.openxmlformats.org/presentationml/2006/ole">
            <mc:AlternateContent xmlns:mc="http://schemas.openxmlformats.org/markup-compatibility/2006">
              <mc:Choice xmlns:v="urn:schemas-microsoft-com:vml" Requires="v">
                <p:oleObj spid="_x0000_s20484" name="Prism 8" r:id="rId3" imgW="4784043" imgH="6292251" progId="Prism8.Document">
                  <p:embed/>
                </p:oleObj>
              </mc:Choice>
              <mc:Fallback>
                <p:oleObj name="Prism 8" r:id="rId3" imgW="4784043" imgH="6292251" progId="Prism8.Document">
                  <p:embed/>
                  <p:pic>
                    <p:nvPicPr>
                      <p:cNvPr id="10" name="Object 9"/>
                      <p:cNvPicPr/>
                      <p:nvPr/>
                    </p:nvPicPr>
                    <p:blipFill>
                      <a:blip r:embed="rId4"/>
                      <a:stretch>
                        <a:fillRect/>
                      </a:stretch>
                    </p:blipFill>
                    <p:spPr>
                      <a:xfrm>
                        <a:off x="6953832" y="255414"/>
                        <a:ext cx="4784725" cy="6292850"/>
                      </a:xfrm>
                      <a:prstGeom prst="rect">
                        <a:avLst/>
                      </a:prstGeom>
                    </p:spPr>
                  </p:pic>
                </p:oleObj>
              </mc:Fallback>
            </mc:AlternateContent>
          </a:graphicData>
        </a:graphic>
      </p:graphicFrame>
      <p:pic>
        <p:nvPicPr>
          <p:cNvPr id="12" name="Picture 11"/>
          <p:cNvPicPr>
            <a:picLocks noChangeAspect="1"/>
          </p:cNvPicPr>
          <p:nvPr/>
        </p:nvPicPr>
        <p:blipFill>
          <a:blip r:embed="rId5"/>
          <a:stretch>
            <a:fillRect/>
          </a:stretch>
        </p:blipFill>
        <p:spPr>
          <a:xfrm>
            <a:off x="2099084" y="1934235"/>
            <a:ext cx="3467100" cy="3695700"/>
          </a:xfrm>
          <a:prstGeom prst="rect">
            <a:avLst/>
          </a:prstGeom>
        </p:spPr>
      </p:pic>
      <p:sp>
        <p:nvSpPr>
          <p:cNvPr id="13" name="Rectangle 2"/>
          <p:cNvSpPr txBox="1">
            <a:spLocks noChangeArrowheads="1"/>
          </p:cNvSpPr>
          <p:nvPr/>
        </p:nvSpPr>
        <p:spPr>
          <a:xfrm>
            <a:off x="438657" y="440519"/>
            <a:ext cx="5524060" cy="9223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GB" sz="4000" b="1" u="sng" kern="0" dirty="0" smtClean="0">
                <a:solidFill>
                  <a:srgbClr val="C00000"/>
                </a:solidFill>
                <a:latin typeface="+mn-lt"/>
              </a:rPr>
              <a:t>Exercise 10</a:t>
            </a:r>
            <a:r>
              <a:rPr lang="en-GB" sz="4000" b="1" kern="0" dirty="0" smtClean="0">
                <a:solidFill>
                  <a:srgbClr val="C00000"/>
                </a:solidFill>
                <a:latin typeface="+mn-lt"/>
              </a:rPr>
              <a:t>:</a:t>
            </a:r>
            <a:r>
              <a:rPr lang="en-GB" sz="4000" b="1" kern="0" dirty="0" smtClean="0">
                <a:latin typeface="+mn-lt"/>
              </a:rPr>
              <a:t> creatine.xlsx</a:t>
            </a:r>
            <a:endParaRPr lang="en-GB" sz="3600" b="1" dirty="0">
              <a:latin typeface="+mn-lt"/>
              <a:cs typeface="Arial" panose="020B0604020202020204" pitchFamily="34" charset="0"/>
            </a:endParaRPr>
          </a:p>
          <a:p>
            <a:pPr algn="l" eaLnBrk="1" hangingPunct="1"/>
            <a:endParaRPr lang="en-GB" sz="2400" b="1" kern="0" dirty="0">
              <a:solidFill>
                <a:srgbClr val="CC0099"/>
              </a:solidFill>
              <a:latin typeface="+mn-lt"/>
            </a:endParaRPr>
          </a:p>
        </p:txBody>
      </p:sp>
    </p:spTree>
    <p:extLst>
      <p:ext uri="{BB962C8B-B14F-4D97-AF65-F5344CB8AC3E}">
        <p14:creationId xmlns:p14="http://schemas.microsoft.com/office/powerpoint/2010/main" val="235183772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04454" y="2237510"/>
            <a:ext cx="10801200"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800" b="1" kern="0" dirty="0" smtClean="0">
                <a:latin typeface="+mn-lt"/>
              </a:rPr>
              <a:t>Comparison between more than 2 groups</a:t>
            </a:r>
          </a:p>
          <a:p>
            <a:pPr eaLnBrk="1" hangingPunct="1"/>
            <a:r>
              <a:rPr lang="en-GB" b="1" kern="0" dirty="0" smtClean="0">
                <a:solidFill>
                  <a:schemeClr val="bg2">
                    <a:lumMod val="25000"/>
                  </a:schemeClr>
                </a:solidFill>
                <a:latin typeface="+mn-lt"/>
              </a:rPr>
              <a:t>Two factors</a:t>
            </a:r>
            <a:endParaRPr lang="en-GB" b="1" kern="0" dirty="0">
              <a:solidFill>
                <a:schemeClr val="bg2">
                  <a:lumMod val="25000"/>
                </a:schemeClr>
              </a:solidFill>
              <a:latin typeface="+mn-lt"/>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136227038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865939" y="3140968"/>
            <a:ext cx="4680520" cy="3240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596008" y="3137406"/>
            <a:ext cx="3995936" cy="3240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250" name="Rectangle 2"/>
          <p:cNvSpPr>
            <a:spLocks noGrp="1" noChangeArrowheads="1"/>
          </p:cNvSpPr>
          <p:nvPr>
            <p:ph type="title"/>
          </p:nvPr>
        </p:nvSpPr>
        <p:spPr>
          <a:xfrm>
            <a:off x="1837184" y="418753"/>
            <a:ext cx="8229600" cy="561975"/>
          </a:xfrm>
        </p:spPr>
        <p:txBody>
          <a:bodyPr>
            <a:noAutofit/>
          </a:bodyPr>
          <a:lstStyle/>
          <a:p>
            <a:pPr eaLnBrk="1" hangingPunct="1"/>
            <a:r>
              <a:rPr lang="en-GB" sz="4000" b="1" dirty="0">
                <a:solidFill>
                  <a:srgbClr val="CC0099"/>
                </a:solidFill>
                <a:latin typeface="+mn-lt"/>
                <a:cs typeface="Arial" panose="020B0604020202020204" pitchFamily="34" charset="0"/>
              </a:rPr>
              <a:t>Two-way Analysis of Variance</a:t>
            </a:r>
            <a:br>
              <a:rPr lang="en-GB" sz="4000" b="1" dirty="0">
                <a:solidFill>
                  <a:srgbClr val="CC0099"/>
                </a:solidFill>
                <a:latin typeface="+mn-lt"/>
                <a:cs typeface="Arial" panose="020B0604020202020204" pitchFamily="34" charset="0"/>
              </a:rPr>
            </a:br>
            <a:r>
              <a:rPr lang="en-GB" sz="4000" b="1" dirty="0">
                <a:solidFill>
                  <a:srgbClr val="CC0099"/>
                </a:solidFill>
                <a:latin typeface="+mn-lt"/>
                <a:cs typeface="Arial" panose="020B0604020202020204" pitchFamily="34" charset="0"/>
              </a:rPr>
              <a:t>(Factorial ANOVA)</a:t>
            </a:r>
          </a:p>
        </p:txBody>
      </p:sp>
      <p:sp>
        <p:nvSpPr>
          <p:cNvPr id="19353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0"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42"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0" name="Table 59"/>
          <p:cNvGraphicFramePr>
            <a:graphicFrameLocks noGrp="1"/>
          </p:cNvGraphicFramePr>
          <p:nvPr>
            <p:extLst/>
          </p:nvPr>
        </p:nvGraphicFramePr>
        <p:xfrm>
          <a:off x="1631506" y="2057287"/>
          <a:ext cx="3960439" cy="808932"/>
        </p:xfrm>
        <a:graphic>
          <a:graphicData uri="http://schemas.openxmlformats.org/drawingml/2006/table">
            <a:tbl>
              <a:tblPr/>
              <a:tblGrid>
                <a:gridCol w="1296143">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6004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360040">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216024">
                <a:tc>
                  <a:txBody>
                    <a:bodyPr/>
                    <a:lstStyle/>
                    <a:p>
                      <a:pPr>
                        <a:lnSpc>
                          <a:spcPct val="115000"/>
                        </a:lnSpc>
                        <a:spcAft>
                          <a:spcPts val="0"/>
                        </a:spcAft>
                      </a:pPr>
                      <a:r>
                        <a:rPr lang="en-GB" sz="800" b="1" dirty="0">
                          <a:latin typeface="Calibri"/>
                          <a:ea typeface="Calibri"/>
                          <a:cs typeface="Times New Roman"/>
                        </a:rPr>
                        <a:t>Source of </a:t>
                      </a:r>
                      <a:r>
                        <a:rPr lang="en-GB" sz="800" b="1" dirty="0" smtClean="0">
                          <a:latin typeface="Calibri"/>
                          <a:ea typeface="Calibri"/>
                          <a:cs typeface="Times New Roman"/>
                        </a:rPr>
                        <a:t> variation</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Sum of Squares</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err="1" smtClean="0">
                          <a:latin typeface="Calibri"/>
                          <a:ea typeface="Calibri"/>
                          <a:cs typeface="Times New Roman"/>
                        </a:rPr>
                        <a:t>Df</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Mean Square</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F</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p-value</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135">
                <a:tc>
                  <a:txBody>
                    <a:bodyPr/>
                    <a:lstStyle/>
                    <a:p>
                      <a:pPr>
                        <a:lnSpc>
                          <a:spcPct val="115000"/>
                        </a:lnSpc>
                        <a:spcAft>
                          <a:spcPts val="0"/>
                        </a:spcAft>
                      </a:pPr>
                      <a:r>
                        <a:rPr lang="en-GB" sz="800" b="1" dirty="0" smtClean="0">
                          <a:solidFill>
                            <a:schemeClr val="accent3">
                              <a:lumMod val="75000"/>
                            </a:schemeClr>
                          </a:solidFill>
                          <a:latin typeface="Calibri"/>
                          <a:ea typeface="Calibri"/>
                          <a:cs typeface="Times New Roman"/>
                        </a:rPr>
                        <a:t>Variable A </a:t>
                      </a:r>
                      <a:r>
                        <a:rPr lang="en-GB" sz="700" b="1" dirty="0" smtClean="0">
                          <a:solidFill>
                            <a:schemeClr val="accent3">
                              <a:lumMod val="75000"/>
                            </a:schemeClr>
                          </a:solidFill>
                          <a:latin typeface="Calibri"/>
                          <a:ea typeface="Calibri"/>
                          <a:cs typeface="Times New Roman"/>
                        </a:rPr>
                        <a:t>(Between Groups)</a:t>
                      </a:r>
                      <a:endParaRPr lang="en-GB" sz="700" b="1" dirty="0">
                        <a:solidFill>
                          <a:schemeClr val="accent3">
                            <a:lumMod val="75000"/>
                          </a:schemeClr>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2.665</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0.6663</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8.42</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latin typeface="Calibri"/>
                          <a:ea typeface="Calibri"/>
                          <a:cs typeface="Times New Roman"/>
                        </a:rPr>
                        <a:t>&lt;0.0001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6897">
                <a:tc>
                  <a:txBody>
                    <a:bodyPr/>
                    <a:lstStyle/>
                    <a:p>
                      <a:pPr>
                        <a:lnSpc>
                          <a:spcPct val="115000"/>
                        </a:lnSpc>
                        <a:spcAft>
                          <a:spcPts val="0"/>
                        </a:spcAft>
                      </a:pPr>
                      <a:r>
                        <a:rPr lang="en-GB" sz="800" b="1" dirty="0">
                          <a:solidFill>
                            <a:schemeClr val="accent4">
                              <a:lumMod val="75000"/>
                            </a:schemeClr>
                          </a:solidFill>
                          <a:latin typeface="Calibri"/>
                          <a:ea typeface="Calibri"/>
                          <a:cs typeface="Times New Roman"/>
                        </a:rPr>
                        <a:t>Within </a:t>
                      </a:r>
                      <a:r>
                        <a:rPr lang="en-GB" sz="800" b="1" dirty="0" smtClean="0">
                          <a:solidFill>
                            <a:schemeClr val="accent4">
                              <a:lumMod val="75000"/>
                            </a:schemeClr>
                          </a:solidFill>
                          <a:latin typeface="Calibri"/>
                          <a:ea typeface="Calibri"/>
                          <a:cs typeface="Times New Roman"/>
                        </a:rPr>
                        <a:t>Groups (Residual)</a:t>
                      </a:r>
                      <a:endParaRPr lang="en-GB" sz="800" b="1" dirty="0">
                        <a:solidFill>
                          <a:schemeClr val="accent4">
                            <a:lumMod val="75000"/>
                          </a:schemeClr>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5.775</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73</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0.0791</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0705">
                <a:tc>
                  <a:txBody>
                    <a:bodyPr/>
                    <a:lstStyle/>
                    <a:p>
                      <a:pPr>
                        <a:lnSpc>
                          <a:spcPct val="115000"/>
                        </a:lnSpc>
                        <a:spcAft>
                          <a:spcPts val="0"/>
                        </a:spcAft>
                      </a:pPr>
                      <a:r>
                        <a:rPr lang="en-GB" sz="800" b="1" dirty="0">
                          <a:solidFill>
                            <a:srgbClr val="C00000"/>
                          </a:solidFill>
                          <a:latin typeface="Calibri"/>
                          <a:ea typeface="Calibri"/>
                          <a:cs typeface="Times New Roman"/>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8.44</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smtClean="0">
                          <a:latin typeface="Calibri"/>
                          <a:ea typeface="Calibri"/>
                          <a:cs typeface="Times New Roman"/>
                        </a:rPr>
                        <a:t>77</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3549" name="Rectangle 1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3551" name="Rectangle 1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2009744" y="3929494"/>
            <a:ext cx="3078145" cy="86409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Total variance in the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a:ea typeface="+mn-ea"/>
                <a:cs typeface="+mn-cs"/>
              </a:rPr>
              <a:t>Total</a:t>
            </a:r>
          </a:p>
        </p:txBody>
      </p:sp>
      <p:sp>
        <p:nvSpPr>
          <p:cNvPr id="26" name="Rectangle 25"/>
          <p:cNvSpPr/>
          <p:nvPr/>
        </p:nvSpPr>
        <p:spPr>
          <a:xfrm>
            <a:off x="4025968" y="5441742"/>
            <a:ext cx="1349952" cy="72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Unexplained Variance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8064A2">
                    <a:lumMod val="75000"/>
                  </a:srgbClr>
                </a:solidFill>
                <a:effectLst/>
                <a:uLnTx/>
                <a:uFillTx/>
                <a:latin typeface="Calibri"/>
                <a:ea typeface="+mn-ea"/>
                <a:cs typeface="+mn-cs"/>
              </a:rPr>
              <a:t>Within Groups</a:t>
            </a:r>
          </a:p>
        </p:txBody>
      </p:sp>
      <p:sp>
        <p:nvSpPr>
          <p:cNvPr id="27" name="Rectangle 26"/>
          <p:cNvSpPr/>
          <p:nvPr/>
        </p:nvSpPr>
        <p:spPr>
          <a:xfrm>
            <a:off x="1847528" y="5441742"/>
            <a:ext cx="2016224"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100" b="0" i="0" u="none" strike="noStrike" kern="1200" cap="none" spc="0" normalizeH="0" baseline="0" noProof="0" dirty="0">
                <a:ln>
                  <a:noFill/>
                </a:ln>
                <a:solidFill>
                  <a:prstClr val="white"/>
                </a:solidFill>
                <a:effectLst/>
                <a:uLnTx/>
                <a:uFillTx/>
                <a:latin typeface="Calibri"/>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9BBB59">
                    <a:lumMod val="75000"/>
                  </a:srgbClr>
                </a:solidFill>
                <a:effectLst/>
                <a:uLnTx/>
                <a:uFillTx/>
                <a:latin typeface="Calibri"/>
                <a:ea typeface="+mn-ea"/>
                <a:cs typeface="+mn-cs"/>
              </a:rPr>
              <a:t>Between Groups</a:t>
            </a:r>
          </a:p>
        </p:txBody>
      </p:sp>
      <p:sp>
        <p:nvSpPr>
          <p:cNvPr id="7" name="Right Arrow 6"/>
          <p:cNvSpPr/>
          <p:nvPr/>
        </p:nvSpPr>
        <p:spPr>
          <a:xfrm rot="5400000">
            <a:off x="1908096" y="48244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ight Arrow 29"/>
          <p:cNvSpPr/>
          <p:nvPr/>
        </p:nvSpPr>
        <p:spPr>
          <a:xfrm rot="5400000">
            <a:off x="3924320" y="48244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6820243" y="3569454"/>
            <a:ext cx="3078145" cy="86409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Total variance in the Data</a:t>
            </a:r>
          </a:p>
        </p:txBody>
      </p:sp>
      <p:sp>
        <p:nvSpPr>
          <p:cNvPr id="35" name="Rectangle 34"/>
          <p:cNvSpPr/>
          <p:nvPr/>
        </p:nvSpPr>
        <p:spPr>
          <a:xfrm>
            <a:off x="6369995" y="4578272"/>
            <a:ext cx="2016224"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100" b="0" i="0" u="none" strike="noStrike" kern="1200" cap="none" spc="0" normalizeH="0" baseline="0" noProof="0" dirty="0">
                <a:ln>
                  <a:noFill/>
                </a:ln>
                <a:solidFill>
                  <a:prstClr val="white"/>
                </a:solidFill>
                <a:effectLst/>
                <a:uLnTx/>
                <a:uFillTx/>
                <a:latin typeface="Calibri"/>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Model</a:t>
            </a:r>
          </a:p>
        </p:txBody>
      </p:sp>
      <p:sp>
        <p:nvSpPr>
          <p:cNvPr id="36" name="Rectangle 35"/>
          <p:cNvSpPr/>
          <p:nvPr/>
        </p:nvSpPr>
        <p:spPr>
          <a:xfrm>
            <a:off x="9052491" y="4577566"/>
            <a:ext cx="1349952" cy="72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Unexplained Variance</a:t>
            </a:r>
          </a:p>
        </p:txBody>
      </p:sp>
      <p:sp>
        <p:nvSpPr>
          <p:cNvPr id="37" name="Rectangle 36"/>
          <p:cNvSpPr/>
          <p:nvPr/>
        </p:nvSpPr>
        <p:spPr>
          <a:xfrm>
            <a:off x="7396307" y="5441662"/>
            <a:ext cx="1349952"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B</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Variable B</a:t>
            </a:r>
          </a:p>
        </p:txBody>
      </p:sp>
      <p:sp>
        <p:nvSpPr>
          <p:cNvPr id="38" name="Rectangle 37"/>
          <p:cNvSpPr/>
          <p:nvPr/>
        </p:nvSpPr>
        <p:spPr>
          <a:xfrm>
            <a:off x="8904313" y="5441662"/>
            <a:ext cx="1570139"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a:ea typeface="+mn-ea"/>
                <a:cs typeface="+mn-cs"/>
              </a:rPr>
              <a:t>SS</a:t>
            </a:r>
            <a:r>
              <a:rPr kumimoji="0" lang="en-GB" sz="1200" b="0" i="0" u="none" strike="noStrike" kern="1200" cap="none" spc="0" normalizeH="0" baseline="0" noProof="0" dirty="0" err="1">
                <a:ln>
                  <a:noFill/>
                </a:ln>
                <a:solidFill>
                  <a:prstClr val="white"/>
                </a:solidFill>
                <a:effectLst/>
                <a:uLnTx/>
                <a:uFillTx/>
                <a:latin typeface="Calibri"/>
                <a:ea typeface="+mn-ea"/>
                <a:cs typeface="+mn-cs"/>
              </a:rPr>
              <a:t>AxB</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the Interaction of A and B</a:t>
            </a:r>
          </a:p>
        </p:txBody>
      </p:sp>
      <p:sp>
        <p:nvSpPr>
          <p:cNvPr id="8" name="TextBox 7"/>
          <p:cNvSpPr txBox="1"/>
          <p:nvPr/>
        </p:nvSpPr>
        <p:spPr>
          <a:xfrm>
            <a:off x="1641530" y="3137406"/>
            <a:ext cx="3830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mn-ea"/>
                <a:cs typeface="+mn-cs"/>
              </a:rPr>
              <a:t>One-way ANOVA= 1 predictor variable</a:t>
            </a:r>
          </a:p>
        </p:txBody>
      </p:sp>
      <p:sp>
        <p:nvSpPr>
          <p:cNvPr id="39" name="TextBox 38"/>
          <p:cNvSpPr txBox="1"/>
          <p:nvPr/>
        </p:nvSpPr>
        <p:spPr>
          <a:xfrm>
            <a:off x="5951985" y="3137406"/>
            <a:ext cx="4550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mn-ea"/>
                <a:cs typeface="+mn-cs"/>
              </a:rPr>
              <a:t>2-way ANOVA= 2 predictor variables: A and B </a:t>
            </a:r>
          </a:p>
        </p:txBody>
      </p:sp>
      <p:sp>
        <p:nvSpPr>
          <p:cNvPr id="40" name="Rectangle 39"/>
          <p:cNvSpPr/>
          <p:nvPr/>
        </p:nvSpPr>
        <p:spPr>
          <a:xfrm>
            <a:off x="5956147" y="5441662"/>
            <a:ext cx="1349952" cy="720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SS</a:t>
            </a:r>
            <a:r>
              <a:rPr kumimoji="0" lang="en-GB" sz="1200" b="0" i="0" u="none" strike="noStrike" kern="1200" cap="none" spc="0" normalizeH="0" baseline="0" noProof="0" dirty="0">
                <a:ln>
                  <a:noFill/>
                </a:ln>
                <a:solidFill>
                  <a:prstClr val="white"/>
                </a:solidFill>
                <a:effectLst/>
                <a:uLnTx/>
                <a:uFillTx/>
                <a:latin typeface="Calibri"/>
                <a:ea typeface="+mn-ea"/>
                <a:cs typeface="+mn-cs"/>
              </a:rPr>
              <a:t>A</a:t>
            </a:r>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a:ea typeface="+mn-ea"/>
                <a:cs typeface="+mn-cs"/>
              </a:rPr>
              <a:t>Variance Explained by Variable A</a:t>
            </a:r>
          </a:p>
        </p:txBody>
      </p:sp>
      <p:sp>
        <p:nvSpPr>
          <p:cNvPr id="43" name="Right Arrow 42"/>
          <p:cNvSpPr/>
          <p:nvPr/>
        </p:nvSpPr>
        <p:spPr>
          <a:xfrm rot="5400000">
            <a:off x="6822082" y="4355540"/>
            <a:ext cx="37432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ight Arrow 43"/>
          <p:cNvSpPr/>
          <p:nvPr/>
        </p:nvSpPr>
        <p:spPr>
          <a:xfrm rot="5400000">
            <a:off x="9532094" y="4355540"/>
            <a:ext cx="37432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ight Arrow 46"/>
          <p:cNvSpPr/>
          <p:nvPr/>
        </p:nvSpPr>
        <p:spPr>
          <a:xfrm rot="2568256">
            <a:off x="8217704" y="5200985"/>
            <a:ext cx="90764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ight Arrow 47"/>
          <p:cNvSpPr/>
          <p:nvPr/>
        </p:nvSpPr>
        <p:spPr>
          <a:xfrm rot="6911395">
            <a:off x="6237655" y="5260030"/>
            <a:ext cx="35460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ight Arrow 48"/>
          <p:cNvSpPr/>
          <p:nvPr/>
        </p:nvSpPr>
        <p:spPr>
          <a:xfrm rot="5400000">
            <a:off x="7609179" y="5213885"/>
            <a:ext cx="331726"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1" name="Table 30"/>
          <p:cNvGraphicFramePr>
            <a:graphicFrameLocks noGrp="1"/>
          </p:cNvGraphicFramePr>
          <p:nvPr>
            <p:extLst/>
          </p:nvPr>
        </p:nvGraphicFramePr>
        <p:xfrm>
          <a:off x="5839060" y="1673624"/>
          <a:ext cx="4721436" cy="1138002"/>
        </p:xfrm>
        <a:graphic>
          <a:graphicData uri="http://schemas.openxmlformats.org/drawingml/2006/table">
            <a:tbl>
              <a:tblPr/>
              <a:tblGrid>
                <a:gridCol w="1409068">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88032">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tblGrid>
              <a:tr h="216024">
                <a:tc>
                  <a:txBody>
                    <a:bodyPr/>
                    <a:lstStyle/>
                    <a:p>
                      <a:pPr>
                        <a:lnSpc>
                          <a:spcPct val="115000"/>
                        </a:lnSpc>
                        <a:spcAft>
                          <a:spcPts val="0"/>
                        </a:spcAft>
                      </a:pPr>
                      <a:r>
                        <a:rPr lang="en-GB" sz="800" b="1" dirty="0">
                          <a:latin typeface="Calibri"/>
                          <a:ea typeface="Calibri"/>
                          <a:cs typeface="Times New Roman"/>
                        </a:rPr>
                        <a:t>Source of </a:t>
                      </a:r>
                      <a:r>
                        <a:rPr lang="en-GB" sz="800" b="1" dirty="0" smtClean="0">
                          <a:latin typeface="Calibri"/>
                          <a:ea typeface="Calibri"/>
                          <a:cs typeface="Times New Roman"/>
                        </a:rPr>
                        <a:t> variation</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Sum of Squares</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err="1" smtClean="0">
                          <a:latin typeface="Calibri"/>
                          <a:ea typeface="Calibri"/>
                          <a:cs typeface="Times New Roman"/>
                        </a:rPr>
                        <a:t>Df</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Mean Square</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F</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b="1" dirty="0">
                          <a:latin typeface="Calibri"/>
                          <a:ea typeface="Calibri"/>
                          <a:cs typeface="Times New Roman"/>
                        </a:rPr>
                        <a:t>p-value</a:t>
                      </a:r>
                      <a:endParaRPr lang="en-GB" sz="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5538">
                <a:tc>
                  <a:txBody>
                    <a:bodyPr/>
                    <a:lstStyle/>
                    <a:p>
                      <a:pPr>
                        <a:lnSpc>
                          <a:spcPct val="115000"/>
                        </a:lnSpc>
                        <a:spcAft>
                          <a:spcPts val="0"/>
                        </a:spcAft>
                      </a:pPr>
                      <a:r>
                        <a:rPr lang="en-GB" sz="800" b="1" dirty="0" smtClean="0">
                          <a:solidFill>
                            <a:srgbClr val="C00000"/>
                          </a:solidFill>
                          <a:latin typeface="Calibri"/>
                          <a:ea typeface="Calibri"/>
                          <a:cs typeface="Times New Roman"/>
                        </a:rPr>
                        <a:t>Variable A * Variable B</a:t>
                      </a:r>
                      <a:endParaRPr lang="en-GB" sz="800" b="1"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1978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989.1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F (2, 42) = 11.91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P &lt; 0.0001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5538">
                <a:tc>
                  <a:txBody>
                    <a:bodyPr/>
                    <a:lstStyle/>
                    <a:p>
                      <a:pPr>
                        <a:lnSpc>
                          <a:spcPct val="115000"/>
                        </a:lnSpc>
                        <a:spcAft>
                          <a:spcPts val="0"/>
                        </a:spcAft>
                      </a:pPr>
                      <a:r>
                        <a:rPr lang="en-GB" sz="800" b="1" dirty="0" smtClean="0">
                          <a:solidFill>
                            <a:srgbClr val="C00000"/>
                          </a:solidFill>
                          <a:latin typeface="+mn-lt"/>
                          <a:ea typeface="Calibri"/>
                          <a:cs typeface="Times New Roman"/>
                        </a:rPr>
                        <a:t>Variable B (Between groups)</a:t>
                      </a:r>
                      <a:endParaRPr lang="en-GB" sz="800" b="1"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3332</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1666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F (2, 42) = 20.07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P &lt; 0.0001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538">
                <a:tc>
                  <a:txBody>
                    <a:bodyPr/>
                    <a:lstStyle/>
                    <a:p>
                      <a:pPr>
                        <a:lnSpc>
                          <a:spcPct val="115000"/>
                        </a:lnSpc>
                        <a:spcAft>
                          <a:spcPts val="0"/>
                        </a:spcAft>
                      </a:pPr>
                      <a:r>
                        <a:rPr lang="en-GB" sz="800" b="1" dirty="0" smtClean="0">
                          <a:solidFill>
                            <a:srgbClr val="C00000"/>
                          </a:solidFill>
                          <a:latin typeface="+mn-lt"/>
                          <a:ea typeface="Calibri"/>
                          <a:cs typeface="Times New Roman"/>
                        </a:rPr>
                        <a:t>Variable A (Between groups)</a:t>
                      </a:r>
                      <a:endParaRPr lang="en-GB" sz="800" b="1" dirty="0">
                        <a:solidFill>
                          <a:srgbClr val="C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168.8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168.8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F (1, 42) = 2.032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P = 0.1614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5538">
                <a:tc>
                  <a:txBody>
                    <a:bodyPr/>
                    <a:lstStyle/>
                    <a:p>
                      <a:pPr>
                        <a:lnSpc>
                          <a:spcPct val="115000"/>
                        </a:lnSpc>
                        <a:spcAft>
                          <a:spcPts val="0"/>
                        </a:spcAft>
                      </a:pPr>
                      <a:r>
                        <a:rPr lang="en-GB" sz="800" b="1" dirty="0" smtClean="0">
                          <a:solidFill>
                            <a:srgbClr val="C00000"/>
                          </a:solidFill>
                          <a:latin typeface="Calibri"/>
                          <a:ea typeface="Calibri"/>
                          <a:cs typeface="Times New Roman"/>
                        </a:rPr>
                        <a:t>Residuals</a:t>
                      </a:r>
                      <a:endParaRPr lang="en-GB" sz="800" b="1"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3488</a:t>
                      </a:r>
                    </a:p>
                  </a:txBody>
                  <a:tcPr marL="8016" marR="8016" marT="801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83.04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7454357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j-ea"/>
                <a:cs typeface="Arial" panose="020B0604020202020204" pitchFamily="34" charset="0"/>
              </a:rPr>
              <a:t>Two-way Analysis of Variance</a:t>
            </a:r>
          </a:p>
        </p:txBody>
      </p:sp>
      <p:sp>
        <p:nvSpPr>
          <p:cNvPr id="4" name="Rectangle 4"/>
          <p:cNvSpPr txBox="1">
            <a:spLocks noChangeArrowheads="1"/>
          </p:cNvSpPr>
          <p:nvPr/>
        </p:nvSpPr>
        <p:spPr>
          <a:xfrm>
            <a:off x="299356" y="1912704"/>
            <a:ext cx="11593288" cy="454241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1" i="0" u="sng" strike="noStrike" kern="1200" cap="none" spc="0" normalizeH="0" baseline="0" noProof="0" dirty="0" smtClean="0">
                <a:ln>
                  <a:noFill/>
                </a:ln>
                <a:solidFill>
                  <a:srgbClr val="4D4D4D"/>
                </a:solidFill>
                <a:effectLst/>
                <a:uLnTx/>
                <a:uFillTx/>
                <a:latin typeface="Calibri" panose="020F0502020204030204"/>
                <a:ea typeface="+mn-ea"/>
                <a:cs typeface="Arial" panose="020B0604020202020204" pitchFamily="34" charset="0"/>
              </a:rPr>
              <a:t>Example</a:t>
            </a:r>
            <a:r>
              <a:rPr kumimoji="0" lang="en-GB" sz="3200" b="1" i="0" u="none" strike="noStrike" kern="1200" cap="none" spc="0" normalizeH="0" baseline="0" noProof="0" dirty="0">
                <a:ln>
                  <a:noFill/>
                </a:ln>
                <a:solidFill>
                  <a:srgbClr val="4D4D4D"/>
                </a:solidFill>
                <a:effectLst/>
                <a:uLnTx/>
                <a:uFillTx/>
                <a:latin typeface="Calibri" panose="020F0502020204030204"/>
                <a:ea typeface="+mn-ea"/>
                <a:cs typeface="Arial" panose="020B0604020202020204" pitchFamily="34" charset="0"/>
              </a:rPr>
              <a:t>: </a:t>
            </a:r>
            <a:r>
              <a:rPr kumimoji="0" lang="en-GB" sz="3200" b="1" i="0" u="none" strike="noStrike" kern="1200" cap="none" spc="0" normalizeH="0" baseline="0" noProof="0" dirty="0" smtClean="0">
                <a:ln>
                  <a:noFill/>
                </a:ln>
                <a:solidFill>
                  <a:srgbClr val="D60093"/>
                </a:solidFill>
                <a:effectLst/>
                <a:uLnTx/>
                <a:uFillTx/>
                <a:latin typeface="Calibri" panose="020F0502020204030204"/>
                <a:ea typeface="+mn-ea"/>
                <a:cs typeface="Arial" panose="020B0604020202020204" pitchFamily="34" charset="0"/>
              </a:rPr>
              <a:t>goggles.xlsx</a:t>
            </a:r>
            <a:endParaRPr kumimoji="0" lang="en-GB" sz="3200" b="1" i="0" u="none" strike="noStrike" kern="1200" cap="none" spc="0" normalizeH="0" baseline="0" noProof="0" dirty="0">
              <a:ln>
                <a:noFill/>
              </a:ln>
              <a:solidFill>
                <a:srgbClr val="D60093"/>
              </a:solidFill>
              <a:effectLst/>
              <a:uLnTx/>
              <a:uFillTx/>
              <a:latin typeface="Calibri" panose="020F0502020204030204"/>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‘beer-goggle’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effect</a:t>
            </a:r>
          </a:p>
          <a:p>
            <a:pPr lvl="2">
              <a:defRPr/>
            </a:pPr>
            <a:r>
              <a:rPr lang="en-GB" sz="2000" dirty="0"/>
              <a:t>The term </a:t>
            </a:r>
            <a:r>
              <a:rPr lang="en-GB" sz="2000" dirty="0" smtClean="0"/>
              <a:t>refers </a:t>
            </a:r>
            <a:r>
              <a:rPr lang="en-GB" sz="2000" dirty="0"/>
              <a:t>to finding people more attractive after you’ve had a few beers. Drinking beer provides a warm, friendly sensation, lowers your inhibitions, and helps you relax. </a:t>
            </a: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Study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effects of alcohol on mate selection in night-clubs.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Pool of independent judges scored the levels of attractiveness of the person that the participant was chatting up at the end of the evening.</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Question</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subjective perception of physical attractiveness affected by alcohol consumption?</a:t>
            </a:r>
          </a:p>
          <a:p>
            <a:pPr marL="1143000" marR="0" lvl="2"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Attractiveness on a scale from 0 to </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100</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875518" y="1121808"/>
            <a:ext cx="3818542" cy="1728192"/>
          </a:xfrm>
          <a:prstGeom prst="rect">
            <a:avLst/>
          </a:prstGeom>
        </p:spPr>
      </p:pic>
    </p:spTree>
    <p:extLst>
      <p:ext uri="{BB962C8B-B14F-4D97-AF65-F5344CB8AC3E}">
        <p14:creationId xmlns:p14="http://schemas.microsoft.com/office/powerpoint/2010/main" val="113875692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83633" y="2514382"/>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800" b="0" i="0" u="none" strike="noStrike" kern="1200" cap="none" spc="0" normalizeH="0" baseline="0" noProof="0">
              <a:ln>
                <a:noFill/>
              </a:ln>
              <a:solidFill>
                <a:prstClr val="black"/>
              </a:solidFill>
              <a:effectLst/>
              <a:uLnTx/>
              <a:uFillTx/>
              <a:latin typeface="Minya Nouvelle" pitchFamily="2" charset="0"/>
              <a:ea typeface="+mn-ea"/>
              <a:cs typeface="+mn-cs"/>
            </a:endParaRPr>
          </a:p>
        </p:txBody>
      </p:sp>
      <p:sp>
        <p:nvSpPr>
          <p:cNvPr id="3" name="TextBox 2"/>
          <p:cNvSpPr txBox="1"/>
          <p:nvPr/>
        </p:nvSpPr>
        <p:spPr>
          <a:xfrm>
            <a:off x="456536" y="1958602"/>
            <a:ext cx="261526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 effect of Alcohol</a:t>
            </a:r>
          </a:p>
        </p:txBody>
      </p:sp>
      <p:sp>
        <p:nvSpPr>
          <p:cNvPr id="9" name="TextBox 8"/>
          <p:cNvSpPr txBox="1"/>
          <p:nvPr/>
        </p:nvSpPr>
        <p:spPr>
          <a:xfrm>
            <a:off x="3696354" y="1958602"/>
            <a:ext cx="264065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 effect of Gender</a:t>
            </a:r>
          </a:p>
        </p:txBody>
      </p:sp>
      <p:sp>
        <p:nvSpPr>
          <p:cNvPr id="10" name="TextBox 9"/>
          <p:cNvSpPr txBox="1"/>
          <p:nvPr/>
        </p:nvSpPr>
        <p:spPr>
          <a:xfrm>
            <a:off x="7728921" y="1438954"/>
            <a:ext cx="3477490" cy="70788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Interaction </a:t>
            </a:r>
            <a:endPar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between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Alcohol and Gender</a:t>
            </a:r>
          </a:p>
        </p:txBody>
      </p:sp>
      <p:sp>
        <p:nvSpPr>
          <p:cNvPr id="18"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CC0099"/>
                </a:solidFill>
                <a:effectLst/>
                <a:uLnTx/>
                <a:uFillTx/>
                <a:latin typeface="Calibri" panose="020F0502020204030204"/>
                <a:ea typeface="+mj-ea"/>
                <a:cs typeface="Arial" panose="020B0604020202020204" pitchFamily="34" charset="0"/>
              </a:rPr>
              <a:t>Two-way Analysis of Variance</a:t>
            </a:r>
          </a:p>
        </p:txBody>
      </p:sp>
      <p:graphicFrame>
        <p:nvGraphicFramePr>
          <p:cNvPr id="4" name="Object 3"/>
          <p:cNvGraphicFramePr>
            <a:graphicFrameLocks noChangeAspect="1"/>
          </p:cNvGraphicFramePr>
          <p:nvPr>
            <p:extLst/>
          </p:nvPr>
        </p:nvGraphicFramePr>
        <p:xfrm>
          <a:off x="303818" y="2489117"/>
          <a:ext cx="2920704" cy="2826110"/>
        </p:xfrm>
        <a:graphic>
          <a:graphicData uri="http://schemas.openxmlformats.org/presentationml/2006/ole">
            <mc:AlternateContent xmlns:mc="http://schemas.openxmlformats.org/markup-compatibility/2006">
              <mc:Choice xmlns:v="urn:schemas-microsoft-com:vml" Requires="v">
                <p:oleObj spid="_x0000_s21512" name="Prism 8" r:id="rId3" imgW="5538887" imgH="5359092" progId="Prism8.Document">
                  <p:embed/>
                </p:oleObj>
              </mc:Choice>
              <mc:Fallback>
                <p:oleObj name="Prism 8" r:id="rId3" imgW="5538887" imgH="5359092" progId="Prism8.Document">
                  <p:embed/>
                  <p:pic>
                    <p:nvPicPr>
                      <p:cNvPr id="4" name="Object 3"/>
                      <p:cNvPicPr/>
                      <p:nvPr/>
                    </p:nvPicPr>
                    <p:blipFill>
                      <a:blip r:embed="rId4"/>
                      <a:stretch>
                        <a:fillRect/>
                      </a:stretch>
                    </p:blipFill>
                    <p:spPr>
                      <a:xfrm>
                        <a:off x="303818" y="2489117"/>
                        <a:ext cx="2920704" cy="282611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3566856" y="2361712"/>
          <a:ext cx="2899655" cy="2867171"/>
        </p:xfrm>
        <a:graphic>
          <a:graphicData uri="http://schemas.openxmlformats.org/presentationml/2006/ole">
            <mc:AlternateContent xmlns:mc="http://schemas.openxmlformats.org/markup-compatibility/2006">
              <mc:Choice xmlns:v="urn:schemas-microsoft-com:vml" Requires="v">
                <p:oleObj spid="_x0000_s21513" name="Prism 8" r:id="rId5" imgW="6499369" imgH="5825852" progId="Prism8.Document">
                  <p:embed/>
                </p:oleObj>
              </mc:Choice>
              <mc:Fallback>
                <p:oleObj name="Prism 8" r:id="rId5" imgW="6499369" imgH="5825852" progId="Prism8.Document">
                  <p:embed/>
                  <p:pic>
                    <p:nvPicPr>
                      <p:cNvPr id="5" name="Object 4"/>
                      <p:cNvPicPr/>
                      <p:nvPr/>
                    </p:nvPicPr>
                    <p:blipFill>
                      <a:blip r:embed="rId6"/>
                      <a:stretch>
                        <a:fillRect/>
                      </a:stretch>
                    </p:blipFill>
                    <p:spPr>
                      <a:xfrm>
                        <a:off x="3566856" y="2361712"/>
                        <a:ext cx="2899655" cy="2867171"/>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7091061" y="2230205"/>
          <a:ext cx="4753210" cy="4369173"/>
        </p:xfrm>
        <a:graphic>
          <a:graphicData uri="http://schemas.openxmlformats.org/presentationml/2006/ole">
            <mc:AlternateContent xmlns:mc="http://schemas.openxmlformats.org/markup-compatibility/2006">
              <mc:Choice xmlns:v="urn:schemas-microsoft-com:vml" Requires="v">
                <p:oleObj spid="_x0000_s21514" name="Prism 8" r:id="rId7" imgW="6307057" imgH="5798120" progId="Prism8.Document">
                  <p:embed/>
                </p:oleObj>
              </mc:Choice>
              <mc:Fallback>
                <p:oleObj name="Prism 8" r:id="rId7" imgW="6307057" imgH="5798120" progId="Prism8.Document">
                  <p:embed/>
                  <p:pic>
                    <p:nvPicPr>
                      <p:cNvPr id="8" name="Object 7"/>
                      <p:cNvPicPr/>
                      <p:nvPr/>
                    </p:nvPicPr>
                    <p:blipFill>
                      <a:blip r:embed="rId8"/>
                      <a:stretch>
                        <a:fillRect/>
                      </a:stretch>
                    </p:blipFill>
                    <p:spPr>
                      <a:xfrm>
                        <a:off x="7091061" y="2230205"/>
                        <a:ext cx="4753210" cy="4369173"/>
                      </a:xfrm>
                      <a:prstGeom prst="rect">
                        <a:avLst/>
                      </a:prstGeom>
                    </p:spPr>
                  </p:pic>
                </p:oleObj>
              </mc:Fallback>
            </mc:AlternateContent>
          </a:graphicData>
        </a:graphic>
      </p:graphicFrame>
    </p:spTree>
    <p:extLst>
      <p:ext uri="{BB962C8B-B14F-4D97-AF65-F5344CB8AC3E}">
        <p14:creationId xmlns:p14="http://schemas.microsoft.com/office/powerpoint/2010/main" val="252519683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76" y="1143280"/>
            <a:ext cx="8226098" cy="1415772"/>
          </a:xfrm>
          <a:prstGeom prst="rect">
            <a:avLst/>
          </a:prstGeom>
          <a:noFill/>
        </p:spPr>
        <p:txBody>
          <a:bodyPr wrap="none" rtlCol="0">
            <a:spAutoFit/>
          </a:bodyPr>
          <a:lstStyle/>
          <a:p>
            <a:pPr marL="342900" indent="-342900">
              <a:buFont typeface="Arial" panose="020B0604020202020204" pitchFamily="34" charset="0"/>
              <a:buChar char="•"/>
            </a:pPr>
            <a:r>
              <a:rPr lang="en-GB" sz="2800" b="1" u="sng" dirty="0">
                <a:latin typeface="+mn-lt"/>
                <a:cs typeface="Arial" panose="020B0604020202020204" pitchFamily="34" charset="0"/>
              </a:rPr>
              <a:t>Interaction plots</a:t>
            </a:r>
            <a:r>
              <a:rPr lang="en-GB" sz="2800" b="1" dirty="0">
                <a:latin typeface="+mn-lt"/>
                <a:cs typeface="Arial" panose="020B0604020202020204" pitchFamily="34" charset="0"/>
              </a:rPr>
              <a:t>: Examples</a:t>
            </a:r>
          </a:p>
          <a:p>
            <a:endParaRPr lang="en-GB" sz="1000" b="1" dirty="0">
              <a:latin typeface="+mn-lt"/>
              <a:cs typeface="Arial" panose="020B0604020202020204" pitchFamily="34" charset="0"/>
            </a:endParaRPr>
          </a:p>
          <a:p>
            <a:pPr marL="800100" lvl="1" indent="-342900">
              <a:buFont typeface="Arial" panose="020B0604020202020204" pitchFamily="34" charset="0"/>
              <a:buChar char="•"/>
            </a:pPr>
            <a:r>
              <a:rPr lang="en-GB" sz="2400" dirty="0">
                <a:latin typeface="+mn-lt"/>
                <a:cs typeface="Arial" panose="020B0604020202020204" pitchFamily="34" charset="0"/>
              </a:rPr>
              <a:t>Fake dataset: </a:t>
            </a:r>
          </a:p>
          <a:p>
            <a:pPr marL="1257300" lvl="2" indent="-342900">
              <a:buFont typeface="Arial" panose="020B0604020202020204" pitchFamily="34" charset="0"/>
              <a:buChar char="•"/>
            </a:pPr>
            <a:r>
              <a:rPr lang="en-GB" sz="2400" u="sng" dirty="0">
                <a:latin typeface="+mn-lt"/>
                <a:cs typeface="Arial" panose="020B0604020202020204" pitchFamily="34" charset="0"/>
              </a:rPr>
              <a:t>2 factors</a:t>
            </a:r>
            <a:r>
              <a:rPr lang="en-GB" sz="2400" dirty="0">
                <a:latin typeface="+mn-lt"/>
                <a:cs typeface="Arial" panose="020B0604020202020204" pitchFamily="34" charset="0"/>
              </a:rPr>
              <a:t>:  </a:t>
            </a:r>
            <a:r>
              <a:rPr lang="en-GB" sz="2400" b="1" dirty="0">
                <a:latin typeface="+mn-lt"/>
                <a:cs typeface="Arial" panose="020B0604020202020204" pitchFamily="34" charset="0"/>
              </a:rPr>
              <a:t>Genotype</a:t>
            </a:r>
            <a:r>
              <a:rPr lang="en-GB" sz="2400" dirty="0">
                <a:latin typeface="+mn-lt"/>
                <a:cs typeface="Arial" panose="020B0604020202020204" pitchFamily="34" charset="0"/>
              </a:rPr>
              <a:t> (2 levels) and </a:t>
            </a:r>
            <a:r>
              <a:rPr lang="en-GB" sz="2400" b="1" dirty="0">
                <a:latin typeface="+mn-lt"/>
                <a:cs typeface="Arial" panose="020B0604020202020204" pitchFamily="34" charset="0"/>
              </a:rPr>
              <a:t>Condition</a:t>
            </a:r>
            <a:r>
              <a:rPr lang="en-GB" sz="2400" dirty="0">
                <a:latin typeface="+mn-lt"/>
                <a:cs typeface="Arial" panose="020B0604020202020204" pitchFamily="34" charset="0"/>
              </a:rPr>
              <a:t> (2 levels)</a:t>
            </a:r>
          </a:p>
        </p:txBody>
      </p:sp>
      <p:graphicFrame>
        <p:nvGraphicFramePr>
          <p:cNvPr id="16" name="Object 15"/>
          <p:cNvGraphicFramePr>
            <a:graphicFrameLocks noChangeAspect="1"/>
          </p:cNvGraphicFramePr>
          <p:nvPr>
            <p:extLst/>
          </p:nvPr>
        </p:nvGraphicFramePr>
        <p:xfrm>
          <a:off x="4761231" y="2983988"/>
          <a:ext cx="2669539" cy="2952328"/>
        </p:xfrm>
        <a:graphic>
          <a:graphicData uri="http://schemas.openxmlformats.org/presentationml/2006/ole">
            <mc:AlternateContent xmlns:mc="http://schemas.openxmlformats.org/markup-compatibility/2006">
              <mc:Choice xmlns:v="urn:schemas-microsoft-com:vml" Requires="v">
                <p:oleObj spid="_x0000_s22532" name="Worksheet" r:id="rId3" imgW="2247776" imgH="2486160" progId="Excel.Sheet.12">
                  <p:embed/>
                </p:oleObj>
              </mc:Choice>
              <mc:Fallback>
                <p:oleObj name="Worksheet" r:id="rId3" imgW="2247776" imgH="2486160" progId="Excel.Sheet.12">
                  <p:embed/>
                  <p:pic>
                    <p:nvPicPr>
                      <p:cNvPr id="16" name="Object 15"/>
                      <p:cNvPicPr/>
                      <p:nvPr/>
                    </p:nvPicPr>
                    <p:blipFill>
                      <a:blip r:embed="rId4"/>
                      <a:stretch>
                        <a:fillRect/>
                      </a:stretch>
                    </p:blipFill>
                    <p:spPr>
                      <a:xfrm>
                        <a:off x="4761231" y="2983988"/>
                        <a:ext cx="2669539" cy="2952328"/>
                      </a:xfrm>
                      <a:prstGeom prst="rect">
                        <a:avLst/>
                      </a:prstGeom>
                    </p:spPr>
                  </p:pic>
                </p:oleObj>
              </mc:Fallback>
            </mc:AlternateContent>
          </a:graphicData>
        </a:graphic>
      </p:graphicFrame>
      <p:sp>
        <p:nvSpPr>
          <p:cNvPr id="5"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spTree>
    <p:extLst>
      <p:ext uri="{BB962C8B-B14F-4D97-AF65-F5344CB8AC3E}">
        <p14:creationId xmlns:p14="http://schemas.microsoft.com/office/powerpoint/2010/main" val="361410849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7976" y="2420889"/>
            <a:ext cx="8356451" cy="3784273"/>
            <a:chOff x="233975" y="2420888"/>
            <a:chExt cx="8356451" cy="3784273"/>
          </a:xfrm>
        </p:grpSpPr>
        <p:pic>
          <p:nvPicPr>
            <p:cNvPr id="7" name="Picture 6"/>
            <p:cNvPicPr>
              <a:picLocks noChangeAspect="1"/>
            </p:cNvPicPr>
            <p:nvPr/>
          </p:nvPicPr>
          <p:blipFill>
            <a:blip r:embed="rId2"/>
            <a:stretch>
              <a:fillRect/>
            </a:stretch>
          </p:blipFill>
          <p:spPr>
            <a:xfrm>
              <a:off x="233975" y="2837106"/>
              <a:ext cx="3960000" cy="3184182"/>
            </a:xfrm>
            <a:prstGeom prst="rect">
              <a:avLst/>
            </a:prstGeom>
          </p:spPr>
        </p:pic>
        <p:pic>
          <p:nvPicPr>
            <p:cNvPr id="8" name="Picture 7"/>
            <p:cNvPicPr>
              <a:picLocks noChangeAspect="1"/>
            </p:cNvPicPr>
            <p:nvPr/>
          </p:nvPicPr>
          <p:blipFill>
            <a:blip r:embed="rId3"/>
            <a:stretch>
              <a:fillRect/>
            </a:stretch>
          </p:blipFill>
          <p:spPr>
            <a:xfrm>
              <a:off x="4650552" y="2837106"/>
              <a:ext cx="3939874" cy="3168000"/>
            </a:xfrm>
            <a:prstGeom prst="rect">
              <a:avLst/>
            </a:prstGeom>
          </p:spPr>
        </p:pic>
        <p:sp>
          <p:nvSpPr>
            <p:cNvPr id="13" name="TextBox 12"/>
            <p:cNvSpPr txBox="1"/>
            <p:nvPr/>
          </p:nvSpPr>
          <p:spPr>
            <a:xfrm>
              <a:off x="3597022" y="2420888"/>
              <a:ext cx="1949957" cy="523220"/>
            </a:xfrm>
            <a:prstGeom prst="rect">
              <a:avLst/>
            </a:prstGeom>
            <a:noFill/>
          </p:spPr>
          <p:txBody>
            <a:bodyPr wrap="none" rtlCol="0">
              <a:spAutoFit/>
            </a:bodyPr>
            <a:lstStyle/>
            <a:p>
              <a:r>
                <a:rPr lang="en-GB" sz="2800" u="sng" dirty="0">
                  <a:latin typeface="+mn-lt"/>
                </a:rPr>
                <a:t>Single Effect</a:t>
              </a:r>
            </a:p>
          </p:txBody>
        </p:sp>
        <p:sp>
          <p:nvSpPr>
            <p:cNvPr id="14" name="TextBox 13"/>
            <p:cNvSpPr txBox="1"/>
            <p:nvPr/>
          </p:nvSpPr>
          <p:spPr>
            <a:xfrm>
              <a:off x="1331640" y="5747944"/>
              <a:ext cx="1855701" cy="400110"/>
            </a:xfrm>
            <a:prstGeom prst="rect">
              <a:avLst/>
            </a:prstGeom>
            <a:solidFill>
              <a:schemeClr val="bg1"/>
            </a:solidFill>
          </p:spPr>
          <p:txBody>
            <a:bodyPr wrap="none" rtlCol="0">
              <a:spAutoFit/>
            </a:bodyPr>
            <a:lstStyle/>
            <a:p>
              <a:r>
                <a:rPr lang="en-GB" sz="2000" dirty="0">
                  <a:latin typeface="+mn-lt"/>
                </a:rPr>
                <a:t>Genotype Effect</a:t>
              </a:r>
            </a:p>
          </p:txBody>
        </p:sp>
        <p:sp>
          <p:nvSpPr>
            <p:cNvPr id="15" name="TextBox 14"/>
            <p:cNvSpPr txBox="1"/>
            <p:nvPr/>
          </p:nvSpPr>
          <p:spPr>
            <a:xfrm>
              <a:off x="5878077" y="5805051"/>
              <a:ext cx="1846083" cy="400110"/>
            </a:xfrm>
            <a:prstGeom prst="rect">
              <a:avLst/>
            </a:prstGeom>
            <a:solidFill>
              <a:schemeClr val="bg1"/>
            </a:solidFill>
          </p:spPr>
          <p:txBody>
            <a:bodyPr wrap="none" rtlCol="0">
              <a:spAutoFit/>
            </a:bodyPr>
            <a:lstStyle/>
            <a:p>
              <a:r>
                <a:rPr lang="en-GB" sz="2000" dirty="0">
                  <a:latin typeface="+mn-lt"/>
                </a:rPr>
                <a:t>Condition Effect</a:t>
              </a:r>
            </a:p>
          </p:txBody>
        </p:sp>
      </p:grpSp>
      <p:sp>
        <p:nvSpPr>
          <p:cNvPr id="10"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sp>
        <p:nvSpPr>
          <p:cNvPr id="11" name="TextBox 10"/>
          <p:cNvSpPr txBox="1"/>
          <p:nvPr/>
        </p:nvSpPr>
        <p:spPr>
          <a:xfrm>
            <a:off x="479376" y="1143280"/>
            <a:ext cx="7764433" cy="1046440"/>
          </a:xfrm>
          <a:prstGeom prst="rect">
            <a:avLst/>
          </a:prstGeom>
          <a:noFill/>
        </p:spPr>
        <p:txBody>
          <a:bodyPr wrap="none" rtlCol="0">
            <a:spAutoFit/>
          </a:bodyPr>
          <a:lstStyle/>
          <a:p>
            <a:pPr marL="342900" indent="-342900">
              <a:buFont typeface="Arial" panose="020B0604020202020204" pitchFamily="34" charset="0"/>
              <a:buChar char="•"/>
            </a:pPr>
            <a:r>
              <a:rPr lang="en-GB" sz="2800" b="1" u="sng" dirty="0">
                <a:latin typeface="+mn-lt"/>
                <a:cs typeface="Arial" panose="020B0604020202020204" pitchFamily="34" charset="0"/>
              </a:rPr>
              <a:t>Interaction plots</a:t>
            </a:r>
            <a:r>
              <a:rPr lang="en-GB" sz="2800" b="1" dirty="0">
                <a:latin typeface="+mn-lt"/>
                <a:cs typeface="Arial" panose="020B0604020202020204" pitchFamily="34" charset="0"/>
              </a:rPr>
              <a:t>: Examples</a:t>
            </a:r>
          </a:p>
          <a:p>
            <a:endParaRPr lang="en-GB" sz="1000" b="1" dirty="0">
              <a:latin typeface="+mn-lt"/>
              <a:cs typeface="Arial" panose="020B0604020202020204" pitchFamily="34" charset="0"/>
            </a:endParaRPr>
          </a:p>
          <a:p>
            <a:pPr marL="800100" lvl="1" indent="-342900">
              <a:buFont typeface="Arial" panose="020B0604020202020204" pitchFamily="34" charset="0"/>
              <a:buChar char="•"/>
            </a:pPr>
            <a:r>
              <a:rPr lang="en-GB" sz="2400" u="sng" dirty="0" smtClean="0">
                <a:latin typeface="+mn-lt"/>
                <a:cs typeface="Arial" panose="020B0604020202020204" pitchFamily="34" charset="0"/>
              </a:rPr>
              <a:t>2 </a:t>
            </a:r>
            <a:r>
              <a:rPr lang="en-GB" sz="2400" u="sng" dirty="0">
                <a:latin typeface="+mn-lt"/>
                <a:cs typeface="Arial" panose="020B0604020202020204" pitchFamily="34" charset="0"/>
              </a:rPr>
              <a:t>factors</a:t>
            </a:r>
            <a:r>
              <a:rPr lang="en-GB" sz="2400" dirty="0">
                <a:latin typeface="+mn-lt"/>
                <a:cs typeface="Arial" panose="020B0604020202020204" pitchFamily="34" charset="0"/>
              </a:rPr>
              <a:t>:  </a:t>
            </a:r>
            <a:r>
              <a:rPr lang="en-GB" sz="2400" b="1" dirty="0">
                <a:latin typeface="+mn-lt"/>
                <a:cs typeface="Arial" panose="020B0604020202020204" pitchFamily="34" charset="0"/>
              </a:rPr>
              <a:t>Genotype</a:t>
            </a:r>
            <a:r>
              <a:rPr lang="en-GB" sz="2400" dirty="0">
                <a:latin typeface="+mn-lt"/>
                <a:cs typeface="Arial" panose="020B0604020202020204" pitchFamily="34" charset="0"/>
              </a:rPr>
              <a:t> (2 levels) and </a:t>
            </a:r>
            <a:r>
              <a:rPr lang="en-GB" sz="2400" b="1" dirty="0">
                <a:latin typeface="+mn-lt"/>
                <a:cs typeface="Arial" panose="020B0604020202020204" pitchFamily="34" charset="0"/>
              </a:rPr>
              <a:t>Condition</a:t>
            </a:r>
            <a:r>
              <a:rPr lang="en-GB" sz="2400" dirty="0">
                <a:latin typeface="+mn-lt"/>
                <a:cs typeface="Arial" panose="020B0604020202020204" pitchFamily="34" charset="0"/>
              </a:rPr>
              <a:t> (2 levels)</a:t>
            </a:r>
          </a:p>
        </p:txBody>
      </p:sp>
    </p:spTree>
    <p:extLst>
      <p:ext uri="{BB962C8B-B14F-4D97-AF65-F5344CB8AC3E}">
        <p14:creationId xmlns:p14="http://schemas.microsoft.com/office/powerpoint/2010/main" val="246872960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84366" y="2388228"/>
            <a:ext cx="8330061" cy="4137116"/>
            <a:chOff x="260365" y="2199274"/>
            <a:chExt cx="8330061" cy="4137116"/>
          </a:xfrm>
        </p:grpSpPr>
        <p:sp>
          <p:nvSpPr>
            <p:cNvPr id="13" name="TextBox 12"/>
            <p:cNvSpPr txBox="1"/>
            <p:nvPr/>
          </p:nvSpPr>
          <p:spPr>
            <a:xfrm>
              <a:off x="3060946" y="2199274"/>
              <a:ext cx="3022109" cy="523220"/>
            </a:xfrm>
            <a:prstGeom prst="rect">
              <a:avLst/>
            </a:prstGeom>
            <a:noFill/>
          </p:spPr>
          <p:txBody>
            <a:bodyPr wrap="none" rtlCol="0">
              <a:spAutoFit/>
            </a:bodyPr>
            <a:lstStyle/>
            <a:p>
              <a:r>
                <a:rPr lang="en-GB" sz="2800" u="sng" dirty="0">
                  <a:latin typeface="+mn-lt"/>
                </a:rPr>
                <a:t>Zero or Both Effect</a:t>
              </a:r>
            </a:p>
          </p:txBody>
        </p:sp>
        <p:sp>
          <p:nvSpPr>
            <p:cNvPr id="14" name="TextBox 13"/>
            <p:cNvSpPr txBox="1"/>
            <p:nvPr/>
          </p:nvSpPr>
          <p:spPr>
            <a:xfrm>
              <a:off x="1403648" y="5936280"/>
              <a:ext cx="1296252" cy="400110"/>
            </a:xfrm>
            <a:prstGeom prst="rect">
              <a:avLst/>
            </a:prstGeom>
            <a:noFill/>
          </p:spPr>
          <p:txBody>
            <a:bodyPr wrap="none" rtlCol="0">
              <a:spAutoFit/>
            </a:bodyPr>
            <a:lstStyle/>
            <a:p>
              <a:r>
                <a:rPr lang="en-GB" sz="2000" dirty="0">
                  <a:latin typeface="+mn-lt"/>
                </a:rPr>
                <a:t>Zero Effect</a:t>
              </a:r>
            </a:p>
          </p:txBody>
        </p:sp>
        <p:sp>
          <p:nvSpPr>
            <p:cNvPr id="15" name="TextBox 14"/>
            <p:cNvSpPr txBox="1"/>
            <p:nvPr/>
          </p:nvSpPr>
          <p:spPr>
            <a:xfrm>
              <a:off x="6083055" y="5931566"/>
              <a:ext cx="1326710" cy="400110"/>
            </a:xfrm>
            <a:prstGeom prst="rect">
              <a:avLst/>
            </a:prstGeom>
            <a:noFill/>
          </p:spPr>
          <p:txBody>
            <a:bodyPr wrap="none" rtlCol="0">
              <a:spAutoFit/>
            </a:bodyPr>
            <a:lstStyle/>
            <a:p>
              <a:r>
                <a:rPr lang="en-GB" sz="2000" dirty="0">
                  <a:latin typeface="+mn-lt"/>
                </a:rPr>
                <a:t>Both Effect</a:t>
              </a:r>
            </a:p>
          </p:txBody>
        </p:sp>
        <p:pic>
          <p:nvPicPr>
            <p:cNvPr id="2" name="Picture 1"/>
            <p:cNvPicPr>
              <a:picLocks noChangeAspect="1"/>
            </p:cNvPicPr>
            <p:nvPr/>
          </p:nvPicPr>
          <p:blipFill>
            <a:blip r:embed="rId2"/>
            <a:stretch>
              <a:fillRect/>
            </a:stretch>
          </p:blipFill>
          <p:spPr>
            <a:xfrm>
              <a:off x="260365" y="2763566"/>
              <a:ext cx="3961904" cy="3185714"/>
            </a:xfrm>
            <a:prstGeom prst="rect">
              <a:avLst/>
            </a:prstGeom>
          </p:spPr>
        </p:pic>
        <p:pic>
          <p:nvPicPr>
            <p:cNvPr id="5" name="Picture 4"/>
            <p:cNvPicPr>
              <a:picLocks noChangeAspect="1"/>
            </p:cNvPicPr>
            <p:nvPr/>
          </p:nvPicPr>
          <p:blipFill>
            <a:blip r:embed="rId3"/>
            <a:stretch>
              <a:fillRect/>
            </a:stretch>
          </p:blipFill>
          <p:spPr>
            <a:xfrm>
              <a:off x="4650552" y="2763566"/>
              <a:ext cx="3939874" cy="3168000"/>
            </a:xfrm>
            <a:prstGeom prst="rect">
              <a:avLst/>
            </a:prstGeom>
          </p:spPr>
        </p:pic>
      </p:grpSp>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sp>
        <p:nvSpPr>
          <p:cNvPr id="12" name="TextBox 11"/>
          <p:cNvSpPr txBox="1"/>
          <p:nvPr/>
        </p:nvSpPr>
        <p:spPr>
          <a:xfrm>
            <a:off x="479376" y="1143280"/>
            <a:ext cx="7764433" cy="1046440"/>
          </a:xfrm>
          <a:prstGeom prst="rect">
            <a:avLst/>
          </a:prstGeom>
          <a:noFill/>
        </p:spPr>
        <p:txBody>
          <a:bodyPr wrap="none" rtlCol="0">
            <a:spAutoFit/>
          </a:bodyPr>
          <a:lstStyle/>
          <a:p>
            <a:pPr marL="342900" indent="-342900">
              <a:buFont typeface="Arial" panose="020B0604020202020204" pitchFamily="34" charset="0"/>
              <a:buChar char="•"/>
            </a:pPr>
            <a:r>
              <a:rPr lang="en-GB" sz="2800" b="1" u="sng" dirty="0">
                <a:latin typeface="+mn-lt"/>
                <a:cs typeface="Arial" panose="020B0604020202020204" pitchFamily="34" charset="0"/>
              </a:rPr>
              <a:t>Interaction plots</a:t>
            </a:r>
            <a:r>
              <a:rPr lang="en-GB" sz="2800" b="1" dirty="0">
                <a:latin typeface="+mn-lt"/>
                <a:cs typeface="Arial" panose="020B0604020202020204" pitchFamily="34" charset="0"/>
              </a:rPr>
              <a:t>: Examples</a:t>
            </a:r>
          </a:p>
          <a:p>
            <a:endParaRPr lang="en-GB" sz="1000" b="1" dirty="0">
              <a:latin typeface="+mn-lt"/>
              <a:cs typeface="Arial" panose="020B0604020202020204" pitchFamily="34" charset="0"/>
            </a:endParaRPr>
          </a:p>
          <a:p>
            <a:pPr marL="800100" lvl="1" indent="-342900">
              <a:buFont typeface="Arial" panose="020B0604020202020204" pitchFamily="34" charset="0"/>
              <a:buChar char="•"/>
            </a:pPr>
            <a:r>
              <a:rPr lang="en-GB" sz="2400" u="sng" dirty="0" smtClean="0">
                <a:latin typeface="+mn-lt"/>
                <a:cs typeface="Arial" panose="020B0604020202020204" pitchFamily="34" charset="0"/>
              </a:rPr>
              <a:t>2 </a:t>
            </a:r>
            <a:r>
              <a:rPr lang="en-GB" sz="2400" u="sng" dirty="0">
                <a:latin typeface="+mn-lt"/>
                <a:cs typeface="Arial" panose="020B0604020202020204" pitchFamily="34" charset="0"/>
              </a:rPr>
              <a:t>factors</a:t>
            </a:r>
            <a:r>
              <a:rPr lang="en-GB" sz="2400" dirty="0">
                <a:latin typeface="+mn-lt"/>
                <a:cs typeface="Arial" panose="020B0604020202020204" pitchFamily="34" charset="0"/>
              </a:rPr>
              <a:t>:  </a:t>
            </a:r>
            <a:r>
              <a:rPr lang="en-GB" sz="2400" b="1" dirty="0">
                <a:latin typeface="+mn-lt"/>
                <a:cs typeface="Arial" panose="020B0604020202020204" pitchFamily="34" charset="0"/>
              </a:rPr>
              <a:t>Genotype</a:t>
            </a:r>
            <a:r>
              <a:rPr lang="en-GB" sz="2400" dirty="0">
                <a:latin typeface="+mn-lt"/>
                <a:cs typeface="Arial" panose="020B0604020202020204" pitchFamily="34" charset="0"/>
              </a:rPr>
              <a:t> (2 levels) and </a:t>
            </a:r>
            <a:r>
              <a:rPr lang="en-GB" sz="2400" b="1" dirty="0">
                <a:latin typeface="+mn-lt"/>
                <a:cs typeface="Arial" panose="020B0604020202020204" pitchFamily="34" charset="0"/>
              </a:rPr>
              <a:t>Condition</a:t>
            </a:r>
            <a:r>
              <a:rPr lang="en-GB" sz="2400" dirty="0">
                <a:latin typeface="+mn-lt"/>
                <a:cs typeface="Arial" panose="020B0604020202020204" pitchFamily="34" charset="0"/>
              </a:rPr>
              <a:t> (2 levels)</a:t>
            </a:r>
          </a:p>
        </p:txBody>
      </p:sp>
    </p:spTree>
    <p:extLst>
      <p:ext uri="{BB962C8B-B14F-4D97-AF65-F5344CB8AC3E}">
        <p14:creationId xmlns:p14="http://schemas.microsoft.com/office/powerpoint/2010/main" val="14755521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19536" y="2487306"/>
            <a:ext cx="8188346" cy="3750006"/>
            <a:chOff x="395536" y="2199274"/>
            <a:chExt cx="8188346" cy="3750006"/>
          </a:xfrm>
        </p:grpSpPr>
        <p:sp>
          <p:nvSpPr>
            <p:cNvPr id="13" name="TextBox 12"/>
            <p:cNvSpPr txBox="1"/>
            <p:nvPr/>
          </p:nvSpPr>
          <p:spPr>
            <a:xfrm>
              <a:off x="3683840" y="2199274"/>
              <a:ext cx="1776320" cy="523220"/>
            </a:xfrm>
            <a:prstGeom prst="rect">
              <a:avLst/>
            </a:prstGeom>
            <a:noFill/>
          </p:spPr>
          <p:txBody>
            <a:bodyPr wrap="none" rtlCol="0">
              <a:spAutoFit/>
            </a:bodyPr>
            <a:lstStyle/>
            <a:p>
              <a:r>
                <a:rPr lang="en-GB" sz="2800" u="sng" dirty="0">
                  <a:latin typeface="+mn-lt"/>
                </a:rPr>
                <a:t>Interaction</a:t>
              </a:r>
            </a:p>
          </p:txBody>
        </p:sp>
        <p:pic>
          <p:nvPicPr>
            <p:cNvPr id="6" name="Picture 5"/>
            <p:cNvPicPr>
              <a:picLocks noChangeAspect="1"/>
            </p:cNvPicPr>
            <p:nvPr/>
          </p:nvPicPr>
          <p:blipFill>
            <a:blip r:embed="rId2"/>
            <a:stretch>
              <a:fillRect/>
            </a:stretch>
          </p:blipFill>
          <p:spPr>
            <a:xfrm>
              <a:off x="395536" y="2781280"/>
              <a:ext cx="3939875" cy="3168000"/>
            </a:xfrm>
            <a:prstGeom prst="rect">
              <a:avLst/>
            </a:prstGeom>
          </p:spPr>
        </p:pic>
        <p:pic>
          <p:nvPicPr>
            <p:cNvPr id="8" name="Picture 7"/>
            <p:cNvPicPr>
              <a:picLocks noChangeAspect="1"/>
            </p:cNvPicPr>
            <p:nvPr/>
          </p:nvPicPr>
          <p:blipFill>
            <a:blip r:embed="rId3"/>
            <a:stretch>
              <a:fillRect/>
            </a:stretch>
          </p:blipFill>
          <p:spPr>
            <a:xfrm>
              <a:off x="4644008" y="2780928"/>
              <a:ext cx="3939874" cy="3168000"/>
            </a:xfrm>
            <a:prstGeom prst="rect">
              <a:avLst/>
            </a:prstGeom>
          </p:spPr>
        </p:pic>
      </p:grpSp>
      <p:sp>
        <p:nvSpPr>
          <p:cNvPr id="10"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sp>
        <p:nvSpPr>
          <p:cNvPr id="11" name="TextBox 10"/>
          <p:cNvSpPr txBox="1"/>
          <p:nvPr/>
        </p:nvSpPr>
        <p:spPr>
          <a:xfrm>
            <a:off x="479376" y="1143280"/>
            <a:ext cx="7764433" cy="1046440"/>
          </a:xfrm>
          <a:prstGeom prst="rect">
            <a:avLst/>
          </a:prstGeom>
          <a:noFill/>
        </p:spPr>
        <p:txBody>
          <a:bodyPr wrap="none" rtlCol="0">
            <a:spAutoFit/>
          </a:bodyPr>
          <a:lstStyle/>
          <a:p>
            <a:pPr marL="342900" indent="-342900">
              <a:buFont typeface="Arial" panose="020B0604020202020204" pitchFamily="34" charset="0"/>
              <a:buChar char="•"/>
            </a:pPr>
            <a:r>
              <a:rPr lang="en-GB" sz="2800" b="1" u="sng" dirty="0">
                <a:latin typeface="+mn-lt"/>
                <a:cs typeface="Arial" panose="020B0604020202020204" pitchFamily="34" charset="0"/>
              </a:rPr>
              <a:t>Interaction plots</a:t>
            </a:r>
            <a:r>
              <a:rPr lang="en-GB" sz="2800" b="1" dirty="0">
                <a:latin typeface="+mn-lt"/>
                <a:cs typeface="Arial" panose="020B0604020202020204" pitchFamily="34" charset="0"/>
              </a:rPr>
              <a:t>: Examples</a:t>
            </a:r>
          </a:p>
          <a:p>
            <a:endParaRPr lang="en-GB" sz="1000" b="1" dirty="0">
              <a:latin typeface="+mn-lt"/>
              <a:cs typeface="Arial" panose="020B0604020202020204" pitchFamily="34" charset="0"/>
            </a:endParaRPr>
          </a:p>
          <a:p>
            <a:pPr marL="800100" lvl="1" indent="-342900">
              <a:buFont typeface="Arial" panose="020B0604020202020204" pitchFamily="34" charset="0"/>
              <a:buChar char="•"/>
            </a:pPr>
            <a:r>
              <a:rPr lang="en-GB" sz="2400" u="sng" dirty="0" smtClean="0">
                <a:latin typeface="+mn-lt"/>
                <a:cs typeface="Arial" panose="020B0604020202020204" pitchFamily="34" charset="0"/>
              </a:rPr>
              <a:t>2 </a:t>
            </a:r>
            <a:r>
              <a:rPr lang="en-GB" sz="2400" u="sng" dirty="0">
                <a:latin typeface="+mn-lt"/>
                <a:cs typeface="Arial" panose="020B0604020202020204" pitchFamily="34" charset="0"/>
              </a:rPr>
              <a:t>factors</a:t>
            </a:r>
            <a:r>
              <a:rPr lang="en-GB" sz="2400" dirty="0">
                <a:latin typeface="+mn-lt"/>
                <a:cs typeface="Arial" panose="020B0604020202020204" pitchFamily="34" charset="0"/>
              </a:rPr>
              <a:t>:  </a:t>
            </a:r>
            <a:r>
              <a:rPr lang="en-GB" sz="2400" b="1" dirty="0">
                <a:latin typeface="+mn-lt"/>
                <a:cs typeface="Arial" panose="020B0604020202020204" pitchFamily="34" charset="0"/>
              </a:rPr>
              <a:t>Genotype</a:t>
            </a:r>
            <a:r>
              <a:rPr lang="en-GB" sz="2400" dirty="0">
                <a:latin typeface="+mn-lt"/>
                <a:cs typeface="Arial" panose="020B0604020202020204" pitchFamily="34" charset="0"/>
              </a:rPr>
              <a:t> (2 levels) and </a:t>
            </a:r>
            <a:r>
              <a:rPr lang="en-GB" sz="2400" b="1" dirty="0">
                <a:latin typeface="+mn-lt"/>
                <a:cs typeface="Arial" panose="020B0604020202020204" pitchFamily="34" charset="0"/>
              </a:rPr>
              <a:t>Condition</a:t>
            </a:r>
            <a:r>
              <a:rPr lang="en-GB" sz="2400" dirty="0">
                <a:latin typeface="+mn-lt"/>
                <a:cs typeface="Arial" panose="020B0604020202020204" pitchFamily="34" charset="0"/>
              </a:rPr>
              <a:t> (2 levels)</a:t>
            </a:r>
          </a:p>
        </p:txBody>
      </p:sp>
    </p:spTree>
    <p:extLst>
      <p:ext uri="{BB962C8B-B14F-4D97-AF65-F5344CB8AC3E}">
        <p14:creationId xmlns:p14="http://schemas.microsoft.com/office/powerpoint/2010/main" val="3124406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90754" y="2570715"/>
            <a:ext cx="6283919" cy="4113932"/>
          </a:xfrm>
          <a:prstGeom prst="rect">
            <a:avLst/>
          </a:prstGeom>
        </p:spPr>
      </p:pic>
      <p:sp>
        <p:nvSpPr>
          <p:cNvPr id="5" name="Oval 4"/>
          <p:cNvSpPr/>
          <p:nvPr/>
        </p:nvSpPr>
        <p:spPr>
          <a:xfrm>
            <a:off x="2681655" y="2727375"/>
            <a:ext cx="1143000"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006661" y="2428311"/>
            <a:ext cx="1143000"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a:stCxn id="18" idx="1"/>
            <a:endCxn id="9" idx="3"/>
          </p:cNvCxnSpPr>
          <p:nvPr/>
        </p:nvCxnSpPr>
        <p:spPr>
          <a:xfrm flipH="1" flipV="1">
            <a:off x="4058308" y="2335593"/>
            <a:ext cx="1115741" cy="193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2498" y="2012427"/>
            <a:ext cx="3895810" cy="646331"/>
          </a:xfrm>
          <a:prstGeom prst="rect">
            <a:avLst/>
          </a:prstGeom>
          <a:noFill/>
        </p:spPr>
        <p:txBody>
          <a:bodyPr wrap="none" rtlCol="0">
            <a:spAutoFit/>
          </a:bodyPr>
          <a:lstStyle/>
          <a:p>
            <a:pPr algn="ctr"/>
            <a:r>
              <a:rPr lang="en-GB" dirty="0"/>
              <a:t>Two factors of interest per experiment: </a:t>
            </a:r>
          </a:p>
          <a:p>
            <a:pPr algn="ctr"/>
            <a:r>
              <a:rPr lang="en-GB" dirty="0"/>
              <a:t>Activity and Sex</a:t>
            </a:r>
          </a:p>
        </p:txBody>
      </p:sp>
      <p:sp>
        <p:nvSpPr>
          <p:cNvPr id="23" name="Oval 22"/>
          <p:cNvSpPr/>
          <p:nvPr/>
        </p:nvSpPr>
        <p:spPr>
          <a:xfrm>
            <a:off x="6273004" y="2436909"/>
            <a:ext cx="2236835"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p:cNvCxnSpPr>
            <a:stCxn id="23" idx="6"/>
          </p:cNvCxnSpPr>
          <p:nvPr/>
        </p:nvCxnSpPr>
        <p:spPr>
          <a:xfrm flipV="1">
            <a:off x="8509839" y="2570718"/>
            <a:ext cx="581411" cy="20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46079" y="2381756"/>
            <a:ext cx="1620124" cy="369332"/>
          </a:xfrm>
          <a:prstGeom prst="rect">
            <a:avLst/>
          </a:prstGeom>
          <a:noFill/>
        </p:spPr>
        <p:txBody>
          <a:bodyPr wrap="none" rtlCol="0">
            <a:spAutoFit/>
          </a:bodyPr>
          <a:lstStyle/>
          <a:p>
            <a:r>
              <a:rPr lang="en-GB" b="1" dirty="0"/>
              <a:t>That’s the one!</a:t>
            </a:r>
          </a:p>
        </p:txBody>
      </p:sp>
      <p:sp>
        <p:nvSpPr>
          <p:cNvPr id="29" name="Right Arrow 28"/>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32" name="Group 31"/>
          <p:cNvGrpSpPr/>
          <p:nvPr/>
        </p:nvGrpSpPr>
        <p:grpSpPr>
          <a:xfrm>
            <a:off x="1918282" y="389426"/>
            <a:ext cx="3958389" cy="899839"/>
            <a:chOff x="5414772" y="1195442"/>
            <a:chExt cx="3020928" cy="720000"/>
          </a:xfrm>
          <a:solidFill>
            <a:srgbClr val="4496C1"/>
          </a:solidFill>
        </p:grpSpPr>
        <p:sp>
          <p:nvSpPr>
            <p:cNvPr id="34" name="Rounded Rectangle 3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5"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7" name="Group 36"/>
          <p:cNvGrpSpPr/>
          <p:nvPr/>
        </p:nvGrpSpPr>
        <p:grpSpPr>
          <a:xfrm>
            <a:off x="6669342" y="425098"/>
            <a:ext cx="3081333" cy="838439"/>
            <a:chOff x="5414772" y="1195442"/>
            <a:chExt cx="3020928" cy="720000"/>
          </a:xfrm>
          <a:solidFill>
            <a:srgbClr val="9DC3E6"/>
          </a:solidFill>
        </p:grpSpPr>
        <p:sp>
          <p:nvSpPr>
            <p:cNvPr id="38" name="Rounded Rectangle 37"/>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sp>
        <p:nvSpPr>
          <p:cNvPr id="40" name="Rectangle 39"/>
          <p:cNvSpPr/>
          <p:nvPr/>
        </p:nvSpPr>
        <p:spPr>
          <a:xfrm>
            <a:off x="99321" y="1474751"/>
            <a:ext cx="11554691" cy="461665"/>
          </a:xfrm>
          <a:prstGeom prst="rect">
            <a:avLst/>
          </a:prstGeom>
        </p:spPr>
        <p:txBody>
          <a:bodyPr wrap="square">
            <a:spAutoFit/>
          </a:bodyPr>
          <a:lstStyle/>
          <a:p>
            <a:pPr marL="285737" indent="-285737">
              <a:buFont typeface="Arial" panose="020B0604020202020204" pitchFamily="34" charset="0"/>
              <a:buChar char="•"/>
            </a:pPr>
            <a:r>
              <a:rPr lang="en-GB" sz="2400" b="1" dirty="0">
                <a:solidFill>
                  <a:schemeClr val="accent1">
                    <a:lumMod val="50000"/>
                  </a:schemeClr>
                </a:solidFill>
              </a:rPr>
              <a:t>Experiment: </a:t>
            </a:r>
            <a:r>
              <a:rPr lang="en-GB" sz="2400" dirty="0">
                <a:solidFill>
                  <a:schemeClr val="accent1">
                    <a:lumMod val="50000"/>
                  </a:schemeClr>
                </a:solidFill>
              </a:rPr>
              <a:t>exercise has an effect on neuronal density in the hippocampus</a:t>
            </a:r>
            <a:endParaRPr lang="en-GB" sz="2400" dirty="0"/>
          </a:p>
        </p:txBody>
      </p:sp>
    </p:spTree>
    <p:extLst>
      <p:ext uri="{BB962C8B-B14F-4D97-AF65-F5344CB8AC3E}">
        <p14:creationId xmlns:p14="http://schemas.microsoft.com/office/powerpoint/2010/main" val="373632810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31504" y="1898458"/>
          <a:ext cx="3888432" cy="1242510"/>
        </p:xfrm>
        <a:graphic>
          <a:graphicData uri="http://schemas.openxmlformats.org/drawingml/2006/table">
            <a:tbl>
              <a:tblPr/>
              <a:tblGrid>
                <a:gridCol w="1296144">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tblGrid>
              <a:tr h="248502">
                <a:tc>
                  <a:txBody>
                    <a:bodyPr/>
                    <a:lstStyle/>
                    <a:p>
                      <a:pPr algn="l" fontAlgn="b"/>
                      <a:r>
                        <a:rPr lang="en-GB" sz="1000" b="0" i="0" u="none" strike="noStrike" dirty="0">
                          <a:effectLst/>
                          <a:latin typeface="Arial"/>
                        </a:rPr>
                        <a:t>ANOVA table</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SS</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DF</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MS</a:t>
                      </a:r>
                    </a:p>
                  </a:txBody>
                  <a:tcPr marL="8016" marR="8016" marT="8016" marB="0" anchor="b">
                    <a:lnL>
                      <a:noFill/>
                    </a:lnL>
                    <a:lnR>
                      <a:noFill/>
                    </a:lnR>
                    <a:lnT>
                      <a:noFill/>
                    </a:lnT>
                    <a:lnB>
                      <a:noFill/>
                    </a:lnB>
                  </a:tcPr>
                </a:tc>
                <a:tc>
                  <a:txBody>
                    <a:bodyPr/>
                    <a:lstStyle/>
                    <a:p>
                      <a:pPr algn="r" fontAlgn="b"/>
                      <a:r>
                        <a:rPr lang="en-GB" sz="1000" b="0" i="0" u="none" strike="noStrike">
                          <a:effectLst/>
                          <a:latin typeface="Arial"/>
                        </a:rPr>
                        <a:t>F (DFn, DFd)</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P value</a:t>
                      </a:r>
                    </a:p>
                  </a:txBody>
                  <a:tcPr marL="8016" marR="8016" marT="8016" marB="0" anchor="b">
                    <a:lnL>
                      <a:noFill/>
                    </a:lnL>
                    <a:lnR>
                      <a:noFill/>
                    </a:lnR>
                    <a:lnT>
                      <a:noFill/>
                    </a:lnT>
                    <a:lnB>
                      <a:noFill/>
                    </a:lnB>
                  </a:tcPr>
                </a:tc>
                <a:extLst>
                  <a:ext uri="{0D108BD9-81ED-4DB2-BD59-A6C34878D82A}">
                    <a16:rowId xmlns:a16="http://schemas.microsoft.com/office/drawing/2014/main" val="10000"/>
                  </a:ext>
                </a:extLst>
              </a:tr>
              <a:tr h="248502">
                <a:tc>
                  <a:txBody>
                    <a:bodyPr/>
                    <a:lstStyle/>
                    <a:p>
                      <a:pPr algn="l" fontAlgn="b"/>
                      <a:r>
                        <a:rPr lang="en-GB" sz="1000" b="1" i="0" u="none" strike="noStrike" dirty="0">
                          <a:solidFill>
                            <a:srgbClr val="00B050"/>
                          </a:solidFill>
                          <a:effectLst/>
                          <a:latin typeface="Arial"/>
                        </a:rPr>
                        <a:t>Interaction</a:t>
                      </a:r>
                    </a:p>
                  </a:txBody>
                  <a:tcPr marL="8016" marR="8016" marT="8016"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1978</a:t>
                      </a:r>
                    </a:p>
                  </a:txBody>
                  <a:tcPr marL="8016" marR="8016" marT="8016"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2</a:t>
                      </a:r>
                    </a:p>
                  </a:txBody>
                  <a:tcPr marL="8016" marR="8016" marT="8016"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989.1</a:t>
                      </a:r>
                    </a:p>
                  </a:txBody>
                  <a:tcPr marL="8016" marR="8016" marT="8016"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F (2, 42) = 11.91</a:t>
                      </a:r>
                    </a:p>
                  </a:txBody>
                  <a:tcPr marL="8016" marR="8016" marT="8016" marB="0" anchor="b">
                    <a:lnL>
                      <a:noFill/>
                    </a:lnL>
                    <a:lnR>
                      <a:noFill/>
                    </a:lnR>
                    <a:lnT>
                      <a:noFill/>
                    </a:lnT>
                    <a:lnB>
                      <a:noFill/>
                    </a:lnB>
                  </a:tcPr>
                </a:tc>
                <a:tc>
                  <a:txBody>
                    <a:bodyPr/>
                    <a:lstStyle/>
                    <a:p>
                      <a:pPr algn="r" fontAlgn="b"/>
                      <a:r>
                        <a:rPr lang="en-GB" sz="1000" b="1" i="0" u="none" strike="noStrike" dirty="0" smtClean="0">
                          <a:solidFill>
                            <a:srgbClr val="00B050"/>
                          </a:solidFill>
                          <a:effectLst/>
                          <a:latin typeface="Arial"/>
                        </a:rPr>
                        <a:t>&lt; </a:t>
                      </a:r>
                      <a:r>
                        <a:rPr lang="en-GB" sz="1000" b="1" i="0" u="none" strike="noStrike" dirty="0">
                          <a:solidFill>
                            <a:srgbClr val="00B050"/>
                          </a:solidFill>
                          <a:effectLst/>
                          <a:latin typeface="Arial"/>
                        </a:rPr>
                        <a:t>0.0001</a:t>
                      </a:r>
                    </a:p>
                  </a:txBody>
                  <a:tcPr marL="8016" marR="8016" marT="8016" marB="0" anchor="b">
                    <a:lnL>
                      <a:noFill/>
                    </a:lnL>
                    <a:lnR>
                      <a:noFill/>
                    </a:lnR>
                    <a:lnT>
                      <a:noFill/>
                    </a:lnT>
                    <a:lnB>
                      <a:noFill/>
                    </a:lnB>
                  </a:tcPr>
                </a:tc>
                <a:extLst>
                  <a:ext uri="{0D108BD9-81ED-4DB2-BD59-A6C34878D82A}">
                    <a16:rowId xmlns:a16="http://schemas.microsoft.com/office/drawing/2014/main" val="10001"/>
                  </a:ext>
                </a:extLst>
              </a:tr>
              <a:tr h="248502">
                <a:tc>
                  <a:txBody>
                    <a:bodyPr/>
                    <a:lstStyle/>
                    <a:p>
                      <a:pPr algn="l" fontAlgn="b"/>
                      <a:r>
                        <a:rPr lang="en-GB" sz="1000" b="0" i="0" u="none" strike="noStrike" dirty="0">
                          <a:solidFill>
                            <a:srgbClr val="FF0000"/>
                          </a:solidFill>
                          <a:effectLst/>
                          <a:latin typeface="Arial"/>
                        </a:rPr>
                        <a:t>Alcohol Consumption</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3332</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2</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1666</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F (2, 42) = 20.07</a:t>
                      </a:r>
                    </a:p>
                  </a:txBody>
                  <a:tcPr marL="8016" marR="8016" marT="8016" marB="0" anchor="b">
                    <a:lnL>
                      <a:noFill/>
                    </a:lnL>
                    <a:lnR>
                      <a:noFill/>
                    </a:lnR>
                    <a:lnT>
                      <a:noFill/>
                    </a:lnT>
                    <a:lnB>
                      <a:noFill/>
                    </a:lnB>
                  </a:tcPr>
                </a:tc>
                <a:tc>
                  <a:txBody>
                    <a:bodyPr/>
                    <a:lstStyle/>
                    <a:p>
                      <a:pPr algn="r" fontAlgn="b"/>
                      <a:r>
                        <a:rPr lang="en-GB" sz="1000" b="0" i="0" u="none" strike="noStrike" dirty="0" smtClean="0">
                          <a:solidFill>
                            <a:srgbClr val="FF0000"/>
                          </a:solidFill>
                          <a:effectLst/>
                          <a:latin typeface="Arial"/>
                        </a:rPr>
                        <a:t>&lt; </a:t>
                      </a:r>
                      <a:r>
                        <a:rPr lang="en-GB" sz="1000" b="0" i="0" u="none" strike="noStrike" dirty="0">
                          <a:solidFill>
                            <a:srgbClr val="FF0000"/>
                          </a:solidFill>
                          <a:effectLst/>
                          <a:latin typeface="Arial"/>
                        </a:rPr>
                        <a:t>0.0001</a:t>
                      </a:r>
                    </a:p>
                  </a:txBody>
                  <a:tcPr marL="8016" marR="8016" marT="8016" marB="0" anchor="b">
                    <a:lnL>
                      <a:noFill/>
                    </a:lnL>
                    <a:lnR>
                      <a:noFill/>
                    </a:lnR>
                    <a:lnT>
                      <a:noFill/>
                    </a:lnT>
                    <a:lnB>
                      <a:noFill/>
                    </a:lnB>
                  </a:tcPr>
                </a:tc>
                <a:extLst>
                  <a:ext uri="{0D108BD9-81ED-4DB2-BD59-A6C34878D82A}">
                    <a16:rowId xmlns:a16="http://schemas.microsoft.com/office/drawing/2014/main" val="10002"/>
                  </a:ext>
                </a:extLst>
              </a:tr>
              <a:tr h="248502">
                <a:tc>
                  <a:txBody>
                    <a:bodyPr/>
                    <a:lstStyle/>
                    <a:p>
                      <a:pPr algn="l" fontAlgn="b"/>
                      <a:r>
                        <a:rPr lang="en-GB" sz="1000" b="0" i="0" u="none" strike="noStrike" dirty="0">
                          <a:solidFill>
                            <a:srgbClr val="FF0000"/>
                          </a:solidFill>
                          <a:effectLst/>
                          <a:latin typeface="Arial"/>
                        </a:rPr>
                        <a:t>Gender</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168.8</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1</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168.8</a:t>
                      </a:r>
                    </a:p>
                  </a:txBody>
                  <a:tcPr marL="8016" marR="8016" marT="8016"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F (1, 42) = 2.032</a:t>
                      </a:r>
                    </a:p>
                  </a:txBody>
                  <a:tcPr marL="8016" marR="8016" marT="8016" marB="0" anchor="b">
                    <a:lnL>
                      <a:noFill/>
                    </a:lnL>
                    <a:lnR>
                      <a:noFill/>
                    </a:lnR>
                    <a:lnT>
                      <a:noFill/>
                    </a:lnT>
                    <a:lnB>
                      <a:noFill/>
                    </a:lnB>
                  </a:tcPr>
                </a:tc>
                <a:tc>
                  <a:txBody>
                    <a:bodyPr/>
                    <a:lstStyle/>
                    <a:p>
                      <a:pPr algn="r" fontAlgn="b"/>
                      <a:r>
                        <a:rPr lang="en-GB" sz="1000" b="0" i="0" u="none" strike="noStrike" dirty="0" smtClean="0">
                          <a:solidFill>
                            <a:srgbClr val="FF0000"/>
                          </a:solidFill>
                          <a:effectLst/>
                          <a:latin typeface="Arial"/>
                        </a:rPr>
                        <a:t>0.1614</a:t>
                      </a:r>
                      <a:endParaRPr lang="en-GB" sz="1000" b="0" i="0" u="none" strike="noStrike" dirty="0">
                        <a:solidFill>
                          <a:srgbClr val="FF0000"/>
                        </a:solidFill>
                        <a:effectLst/>
                        <a:latin typeface="Arial"/>
                      </a:endParaRPr>
                    </a:p>
                  </a:txBody>
                  <a:tcPr marL="8016" marR="8016" marT="8016" marB="0" anchor="b">
                    <a:lnL>
                      <a:noFill/>
                    </a:lnL>
                    <a:lnR>
                      <a:noFill/>
                    </a:lnR>
                    <a:lnT>
                      <a:noFill/>
                    </a:lnT>
                    <a:lnB>
                      <a:noFill/>
                    </a:lnB>
                  </a:tcPr>
                </a:tc>
                <a:extLst>
                  <a:ext uri="{0D108BD9-81ED-4DB2-BD59-A6C34878D82A}">
                    <a16:rowId xmlns:a16="http://schemas.microsoft.com/office/drawing/2014/main" val="10003"/>
                  </a:ext>
                </a:extLst>
              </a:tr>
              <a:tr h="248502">
                <a:tc>
                  <a:txBody>
                    <a:bodyPr/>
                    <a:lstStyle/>
                    <a:p>
                      <a:pPr algn="l" fontAlgn="b"/>
                      <a:r>
                        <a:rPr lang="en-GB" sz="1000" b="0" i="0" u="none" strike="noStrike" dirty="0">
                          <a:effectLst/>
                          <a:latin typeface="Arial"/>
                        </a:rPr>
                        <a:t>Residual</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3488</a:t>
                      </a:r>
                    </a:p>
                  </a:txBody>
                  <a:tcPr marL="8016" marR="8016" marT="8016" marB="0" anchor="b">
                    <a:lnL>
                      <a:noFill/>
                    </a:lnL>
                    <a:lnR>
                      <a:noFill/>
                    </a:lnR>
                    <a:lnT>
                      <a:noFill/>
                    </a:lnT>
                    <a:lnB>
                      <a:noFill/>
                    </a:lnB>
                  </a:tcPr>
                </a:tc>
                <a:tc>
                  <a:txBody>
                    <a:bodyPr/>
                    <a:lstStyle/>
                    <a:p>
                      <a:pPr algn="r" fontAlgn="b"/>
                      <a:r>
                        <a:rPr lang="en-GB" sz="1000" b="0" i="0" u="none" strike="noStrike" dirty="0">
                          <a:effectLst/>
                          <a:latin typeface="Arial"/>
                        </a:rPr>
                        <a:t>42</a:t>
                      </a:r>
                    </a:p>
                  </a:txBody>
                  <a:tcPr marL="8016" marR="8016" marT="8016" marB="0" anchor="b">
                    <a:lnL>
                      <a:noFill/>
                    </a:lnL>
                    <a:lnR>
                      <a:noFill/>
                    </a:lnR>
                    <a:lnT>
                      <a:noFill/>
                    </a:lnT>
                    <a:lnB>
                      <a:noFill/>
                    </a:lnB>
                  </a:tcPr>
                </a:tc>
                <a:tc>
                  <a:txBody>
                    <a:bodyPr/>
                    <a:lstStyle/>
                    <a:p>
                      <a:pPr algn="r" fontAlgn="b"/>
                      <a:r>
                        <a:rPr lang="en-GB" sz="1000" b="0" i="0" u="none" strike="noStrike">
                          <a:effectLst/>
                          <a:latin typeface="Arial"/>
                        </a:rPr>
                        <a:t>83.04</a:t>
                      </a:r>
                    </a:p>
                  </a:txBody>
                  <a:tcPr marL="8016" marR="8016" marT="8016" marB="0" anchor="b">
                    <a:lnL>
                      <a:noFill/>
                    </a:lnL>
                    <a:lnR>
                      <a:noFill/>
                    </a:lnR>
                    <a:lnT>
                      <a:noFill/>
                    </a:lnT>
                    <a:lnB>
                      <a:noFill/>
                    </a:lnB>
                  </a:tcPr>
                </a:tc>
                <a:tc>
                  <a:txBody>
                    <a:bodyPr/>
                    <a:lstStyle/>
                    <a:p>
                      <a:pPr algn="r" fontAlgn="b"/>
                      <a:endParaRPr lang="en-GB" sz="1000" b="0" i="0" u="none" strike="noStrike">
                        <a:effectLst/>
                        <a:latin typeface="Arial"/>
                      </a:endParaRPr>
                    </a:p>
                  </a:txBody>
                  <a:tcPr marL="8016" marR="8016" marT="8016" marB="0" anchor="b">
                    <a:lnL>
                      <a:noFill/>
                    </a:lnL>
                    <a:lnR>
                      <a:noFill/>
                    </a:lnR>
                    <a:lnT>
                      <a:noFill/>
                    </a:lnT>
                    <a:lnB>
                      <a:noFill/>
                    </a:lnB>
                  </a:tcPr>
                </a:tc>
                <a:tc>
                  <a:txBody>
                    <a:bodyPr/>
                    <a:lstStyle/>
                    <a:p>
                      <a:pPr algn="r" fontAlgn="b"/>
                      <a:endParaRPr lang="en-GB" sz="1000" b="0" i="0" u="none" strike="noStrike" dirty="0">
                        <a:effectLst/>
                        <a:latin typeface="Arial"/>
                      </a:endParaRPr>
                    </a:p>
                  </a:txBody>
                  <a:tcPr marL="8016" marR="8016" marT="8016" marB="0" anchor="b">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6" name="TextBox 5"/>
          <p:cNvSpPr txBox="1"/>
          <p:nvPr/>
        </p:nvSpPr>
        <p:spPr>
          <a:xfrm>
            <a:off x="1703512" y="1268760"/>
            <a:ext cx="3738011" cy="369332"/>
          </a:xfrm>
          <a:prstGeom prst="rect">
            <a:avLst/>
          </a:prstGeom>
          <a:noFill/>
        </p:spPr>
        <p:txBody>
          <a:bodyPr wrap="none" rtlCol="0">
            <a:spAutoFit/>
          </a:bodyPr>
          <a:lstStyle/>
          <a:p>
            <a:pPr fontAlgn="auto">
              <a:spcBef>
                <a:spcPts val="0"/>
              </a:spcBef>
              <a:spcAft>
                <a:spcPts val="0"/>
              </a:spcAft>
              <a:defRPr/>
            </a:pPr>
            <a:r>
              <a:rPr lang="en-GB" sz="1800" u="sng" dirty="0">
                <a:solidFill>
                  <a:prstClr val="black"/>
                </a:solidFill>
                <a:latin typeface="+mn-lt"/>
                <a:cs typeface="Arial" panose="020B0604020202020204" pitchFamily="34" charset="0"/>
              </a:rPr>
              <a:t>With significant </a:t>
            </a:r>
            <a:r>
              <a:rPr lang="en-GB" sz="1800" u="sng" dirty="0" smtClean="0">
                <a:solidFill>
                  <a:prstClr val="black"/>
                </a:solidFill>
                <a:latin typeface="+mn-lt"/>
                <a:cs typeface="Arial" panose="020B0604020202020204" pitchFamily="34" charset="0"/>
              </a:rPr>
              <a:t>interaction</a:t>
            </a:r>
            <a:r>
              <a:rPr lang="en-GB" sz="1800" dirty="0" smtClean="0">
                <a:solidFill>
                  <a:prstClr val="black"/>
                </a:solidFill>
                <a:latin typeface="+mn-lt"/>
                <a:cs typeface="Arial" panose="020B0604020202020204" pitchFamily="34" charset="0"/>
              </a:rPr>
              <a:t> (real data)</a:t>
            </a:r>
            <a:endParaRPr lang="en-GB" sz="1800" dirty="0">
              <a:solidFill>
                <a:prstClr val="black"/>
              </a:solidFill>
              <a:latin typeface="+mn-lt"/>
              <a:cs typeface="Arial" panose="020B0604020202020204" pitchFamily="34" charset="0"/>
            </a:endParaRPr>
          </a:p>
        </p:txBody>
      </p:sp>
      <p:graphicFrame>
        <p:nvGraphicFramePr>
          <p:cNvPr id="7" name="Table 6"/>
          <p:cNvGraphicFramePr>
            <a:graphicFrameLocks noGrp="1"/>
          </p:cNvGraphicFramePr>
          <p:nvPr>
            <p:extLst/>
          </p:nvPr>
        </p:nvGraphicFramePr>
        <p:xfrm>
          <a:off x="1559497" y="4437116"/>
          <a:ext cx="4104456" cy="1296140"/>
        </p:xfrm>
        <a:graphic>
          <a:graphicData uri="http://schemas.openxmlformats.org/drawingml/2006/table">
            <a:tbl>
              <a:tblPr/>
              <a:tblGrid>
                <a:gridCol w="1440159">
                  <a:extLst>
                    <a:ext uri="{9D8B030D-6E8A-4147-A177-3AD203B41FA5}">
                      <a16:colId xmlns:a16="http://schemas.microsoft.com/office/drawing/2014/main" val="20000"/>
                    </a:ext>
                  </a:extLst>
                </a:gridCol>
                <a:gridCol w="360041">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tblGrid>
              <a:tr h="259228">
                <a:tc>
                  <a:txBody>
                    <a:bodyPr/>
                    <a:lstStyle/>
                    <a:p>
                      <a:pPr algn="l" fontAlgn="b"/>
                      <a:r>
                        <a:rPr lang="en-GB" sz="1000" b="0" i="0" u="none" strike="noStrike" dirty="0">
                          <a:effectLst/>
                          <a:latin typeface="Arial"/>
                        </a:rPr>
                        <a:t>ANOVA table</a:t>
                      </a:r>
                    </a:p>
                  </a:txBody>
                  <a:tcPr marL="7194" marR="7194" marT="7194" marB="0" anchor="b">
                    <a:lnL>
                      <a:noFill/>
                    </a:lnL>
                    <a:lnR>
                      <a:noFill/>
                    </a:lnR>
                    <a:lnT>
                      <a:noFill/>
                    </a:lnT>
                    <a:lnB>
                      <a:noFill/>
                    </a:lnB>
                  </a:tcPr>
                </a:tc>
                <a:tc>
                  <a:txBody>
                    <a:bodyPr/>
                    <a:lstStyle/>
                    <a:p>
                      <a:pPr algn="r" fontAlgn="b"/>
                      <a:r>
                        <a:rPr lang="en-GB" sz="1000" b="0" i="0" u="none" strike="noStrike">
                          <a:effectLst/>
                          <a:latin typeface="Arial"/>
                        </a:rPr>
                        <a:t>SS</a:t>
                      </a:r>
                    </a:p>
                  </a:txBody>
                  <a:tcPr marL="7194" marR="7194" marT="7194" marB="0" anchor="b">
                    <a:lnL>
                      <a:noFill/>
                    </a:lnL>
                    <a:lnR>
                      <a:noFill/>
                    </a:lnR>
                    <a:lnT>
                      <a:noFill/>
                    </a:lnT>
                    <a:lnB>
                      <a:noFill/>
                    </a:lnB>
                  </a:tcPr>
                </a:tc>
                <a:tc>
                  <a:txBody>
                    <a:bodyPr/>
                    <a:lstStyle/>
                    <a:p>
                      <a:pPr algn="r" fontAlgn="b"/>
                      <a:r>
                        <a:rPr lang="en-GB" sz="1000" b="0" i="0" u="none" strike="noStrike">
                          <a:effectLst/>
                          <a:latin typeface="Arial"/>
                        </a:rPr>
                        <a:t>DF</a:t>
                      </a:r>
                    </a:p>
                  </a:txBody>
                  <a:tcPr marL="7194" marR="7194" marT="7194" marB="0" anchor="b">
                    <a:lnL>
                      <a:noFill/>
                    </a:lnL>
                    <a:lnR>
                      <a:noFill/>
                    </a:lnR>
                    <a:lnT>
                      <a:noFill/>
                    </a:lnT>
                    <a:lnB>
                      <a:noFill/>
                    </a:lnB>
                  </a:tcPr>
                </a:tc>
                <a:tc>
                  <a:txBody>
                    <a:bodyPr/>
                    <a:lstStyle/>
                    <a:p>
                      <a:pPr algn="r" fontAlgn="b"/>
                      <a:r>
                        <a:rPr lang="en-GB" sz="1000" b="0" i="0" u="none" strike="noStrike" dirty="0">
                          <a:effectLst/>
                          <a:latin typeface="Arial"/>
                        </a:rPr>
                        <a:t>MS</a:t>
                      </a:r>
                    </a:p>
                  </a:txBody>
                  <a:tcPr marL="7194" marR="7194" marT="7194" marB="0" anchor="b">
                    <a:lnL>
                      <a:noFill/>
                    </a:lnL>
                    <a:lnR>
                      <a:noFill/>
                    </a:lnR>
                    <a:lnT>
                      <a:noFill/>
                    </a:lnT>
                    <a:lnB>
                      <a:noFill/>
                    </a:lnB>
                  </a:tcPr>
                </a:tc>
                <a:tc>
                  <a:txBody>
                    <a:bodyPr/>
                    <a:lstStyle/>
                    <a:p>
                      <a:pPr algn="r" fontAlgn="b"/>
                      <a:r>
                        <a:rPr lang="en-GB" sz="1000" b="0" i="0" u="none" strike="noStrike">
                          <a:effectLst/>
                          <a:latin typeface="Arial"/>
                        </a:rPr>
                        <a:t>F (DFn, DFd)</a:t>
                      </a:r>
                    </a:p>
                  </a:txBody>
                  <a:tcPr marL="7194" marR="7194" marT="7194" marB="0" anchor="b">
                    <a:lnL>
                      <a:noFill/>
                    </a:lnL>
                    <a:lnR>
                      <a:noFill/>
                    </a:lnR>
                    <a:lnT>
                      <a:noFill/>
                    </a:lnT>
                    <a:lnB>
                      <a:noFill/>
                    </a:lnB>
                  </a:tcPr>
                </a:tc>
                <a:tc>
                  <a:txBody>
                    <a:bodyPr/>
                    <a:lstStyle/>
                    <a:p>
                      <a:pPr algn="r" fontAlgn="b"/>
                      <a:r>
                        <a:rPr lang="en-GB" sz="1000" b="0" i="0" u="none" strike="noStrike">
                          <a:effectLst/>
                          <a:latin typeface="Arial"/>
                        </a:rPr>
                        <a:t>P value</a:t>
                      </a:r>
                    </a:p>
                  </a:txBody>
                  <a:tcPr marL="7194" marR="7194" marT="7194" marB="0" anchor="b">
                    <a:lnL>
                      <a:noFill/>
                    </a:lnL>
                    <a:lnR>
                      <a:noFill/>
                    </a:lnR>
                    <a:lnT>
                      <a:noFill/>
                    </a:lnT>
                    <a:lnB>
                      <a:noFill/>
                    </a:lnB>
                  </a:tcPr>
                </a:tc>
                <a:extLst>
                  <a:ext uri="{0D108BD9-81ED-4DB2-BD59-A6C34878D82A}">
                    <a16:rowId xmlns:a16="http://schemas.microsoft.com/office/drawing/2014/main" val="10000"/>
                  </a:ext>
                </a:extLst>
              </a:tr>
              <a:tr h="259228">
                <a:tc>
                  <a:txBody>
                    <a:bodyPr/>
                    <a:lstStyle/>
                    <a:p>
                      <a:pPr algn="l" fontAlgn="b"/>
                      <a:r>
                        <a:rPr lang="en-GB" sz="1000" b="0" i="0" u="none" strike="noStrike" dirty="0">
                          <a:solidFill>
                            <a:srgbClr val="FF0000"/>
                          </a:solidFill>
                          <a:effectLst/>
                          <a:latin typeface="Arial"/>
                        </a:rPr>
                        <a:t>Interaction</a:t>
                      </a:r>
                    </a:p>
                  </a:txBody>
                  <a:tcPr marL="7194" marR="7194" marT="7194"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7.292</a:t>
                      </a:r>
                    </a:p>
                  </a:txBody>
                  <a:tcPr marL="7194" marR="7194" marT="7194"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2</a:t>
                      </a:r>
                    </a:p>
                  </a:txBody>
                  <a:tcPr marL="7194" marR="7194" marT="7194"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3.646</a:t>
                      </a:r>
                    </a:p>
                  </a:txBody>
                  <a:tcPr marL="7194" marR="7194" marT="7194" marB="0" anchor="b">
                    <a:lnL>
                      <a:noFill/>
                    </a:lnL>
                    <a:lnR>
                      <a:noFill/>
                    </a:lnR>
                    <a:lnT>
                      <a:noFill/>
                    </a:lnT>
                    <a:lnB>
                      <a:noFill/>
                    </a:lnB>
                  </a:tcPr>
                </a:tc>
                <a:tc>
                  <a:txBody>
                    <a:bodyPr/>
                    <a:lstStyle/>
                    <a:p>
                      <a:pPr algn="r" fontAlgn="b"/>
                      <a:r>
                        <a:rPr lang="en-GB" sz="1000" b="0" i="0" u="none" strike="noStrike" dirty="0">
                          <a:solidFill>
                            <a:srgbClr val="FF0000"/>
                          </a:solidFill>
                          <a:effectLst/>
                          <a:latin typeface="Arial"/>
                        </a:rPr>
                        <a:t>F (2, 42) = 0.06872</a:t>
                      </a:r>
                    </a:p>
                  </a:txBody>
                  <a:tcPr marL="7194" marR="7194" marT="7194" marB="0" anchor="b">
                    <a:lnL>
                      <a:noFill/>
                    </a:lnL>
                    <a:lnR>
                      <a:noFill/>
                    </a:lnR>
                    <a:lnT>
                      <a:noFill/>
                    </a:lnT>
                    <a:lnB>
                      <a:noFill/>
                    </a:lnB>
                  </a:tcPr>
                </a:tc>
                <a:tc>
                  <a:txBody>
                    <a:bodyPr/>
                    <a:lstStyle/>
                    <a:p>
                      <a:pPr algn="r" fontAlgn="b"/>
                      <a:r>
                        <a:rPr lang="en-GB" sz="1000" b="0" i="0" u="none" strike="noStrike" dirty="0" smtClean="0">
                          <a:solidFill>
                            <a:srgbClr val="FF0000"/>
                          </a:solidFill>
                          <a:effectLst/>
                          <a:latin typeface="Arial"/>
                        </a:rPr>
                        <a:t>0.9337</a:t>
                      </a:r>
                      <a:endParaRPr lang="en-GB" sz="1000" b="0" i="0" u="none" strike="noStrike" dirty="0">
                        <a:solidFill>
                          <a:srgbClr val="FF0000"/>
                        </a:solidFill>
                        <a:effectLst/>
                        <a:latin typeface="Arial"/>
                      </a:endParaRPr>
                    </a:p>
                  </a:txBody>
                  <a:tcPr marL="7194" marR="7194" marT="7194" marB="0" anchor="b">
                    <a:lnL>
                      <a:noFill/>
                    </a:lnL>
                    <a:lnR>
                      <a:noFill/>
                    </a:lnR>
                    <a:lnT>
                      <a:noFill/>
                    </a:lnT>
                    <a:lnB>
                      <a:noFill/>
                    </a:lnB>
                  </a:tcPr>
                </a:tc>
                <a:extLst>
                  <a:ext uri="{0D108BD9-81ED-4DB2-BD59-A6C34878D82A}">
                    <a16:rowId xmlns:a16="http://schemas.microsoft.com/office/drawing/2014/main" val="10001"/>
                  </a:ext>
                </a:extLst>
              </a:tr>
              <a:tr h="259228">
                <a:tc>
                  <a:txBody>
                    <a:bodyPr/>
                    <a:lstStyle/>
                    <a:p>
                      <a:pPr algn="l" fontAlgn="b"/>
                      <a:r>
                        <a:rPr lang="en-GB" sz="1000" b="1" i="0" u="none" strike="noStrike" dirty="0">
                          <a:solidFill>
                            <a:srgbClr val="00B050"/>
                          </a:solidFill>
                          <a:effectLst/>
                          <a:latin typeface="Arial"/>
                        </a:rPr>
                        <a:t>Alcohol Consumption</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5026</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2</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2513</a:t>
                      </a:r>
                    </a:p>
                  </a:txBody>
                  <a:tcPr marL="7194" marR="7194" marT="7194" marB="0" anchor="b">
                    <a:lnL>
                      <a:noFill/>
                    </a:lnL>
                    <a:lnR>
                      <a:noFill/>
                    </a:lnR>
                    <a:lnT>
                      <a:noFill/>
                    </a:lnT>
                    <a:lnB>
                      <a:noFill/>
                    </a:lnB>
                  </a:tcPr>
                </a:tc>
                <a:tc>
                  <a:txBody>
                    <a:bodyPr/>
                    <a:lstStyle/>
                    <a:p>
                      <a:pPr algn="r" fontAlgn="b"/>
                      <a:r>
                        <a:rPr lang="en-GB" sz="1000" b="1" i="0" u="none" strike="noStrike">
                          <a:solidFill>
                            <a:srgbClr val="00B050"/>
                          </a:solidFill>
                          <a:effectLst/>
                          <a:latin typeface="Arial"/>
                        </a:rPr>
                        <a:t>F (2, 42) = 47.37</a:t>
                      </a:r>
                    </a:p>
                  </a:txBody>
                  <a:tcPr marL="7194" marR="7194" marT="7194" marB="0" anchor="b">
                    <a:lnL>
                      <a:noFill/>
                    </a:lnL>
                    <a:lnR>
                      <a:noFill/>
                    </a:lnR>
                    <a:lnT>
                      <a:noFill/>
                    </a:lnT>
                    <a:lnB>
                      <a:noFill/>
                    </a:lnB>
                  </a:tcPr>
                </a:tc>
                <a:tc>
                  <a:txBody>
                    <a:bodyPr/>
                    <a:lstStyle/>
                    <a:p>
                      <a:pPr algn="r" fontAlgn="b"/>
                      <a:r>
                        <a:rPr lang="en-GB" sz="1000" b="1" i="0" u="none" strike="noStrike" dirty="0" smtClean="0">
                          <a:solidFill>
                            <a:srgbClr val="00B050"/>
                          </a:solidFill>
                          <a:effectLst/>
                          <a:latin typeface="Arial"/>
                        </a:rPr>
                        <a:t>&lt; </a:t>
                      </a:r>
                      <a:r>
                        <a:rPr lang="en-GB" sz="1000" b="1" i="0" u="none" strike="noStrike" dirty="0">
                          <a:solidFill>
                            <a:srgbClr val="00B050"/>
                          </a:solidFill>
                          <a:effectLst/>
                          <a:latin typeface="Arial"/>
                        </a:rPr>
                        <a:t>0.0001</a:t>
                      </a:r>
                    </a:p>
                  </a:txBody>
                  <a:tcPr marL="7194" marR="7194" marT="7194" marB="0" anchor="b">
                    <a:lnL>
                      <a:noFill/>
                    </a:lnL>
                    <a:lnR>
                      <a:noFill/>
                    </a:lnR>
                    <a:lnT>
                      <a:noFill/>
                    </a:lnT>
                    <a:lnB>
                      <a:noFill/>
                    </a:lnB>
                  </a:tcPr>
                </a:tc>
                <a:extLst>
                  <a:ext uri="{0D108BD9-81ED-4DB2-BD59-A6C34878D82A}">
                    <a16:rowId xmlns:a16="http://schemas.microsoft.com/office/drawing/2014/main" val="10002"/>
                  </a:ext>
                </a:extLst>
              </a:tr>
              <a:tr h="259228">
                <a:tc>
                  <a:txBody>
                    <a:bodyPr/>
                    <a:lstStyle/>
                    <a:p>
                      <a:pPr algn="l" fontAlgn="b"/>
                      <a:r>
                        <a:rPr lang="en-GB" sz="1000" b="1" i="0" u="none" strike="noStrike" dirty="0">
                          <a:solidFill>
                            <a:srgbClr val="00B050"/>
                          </a:solidFill>
                          <a:effectLst/>
                          <a:latin typeface="Arial"/>
                        </a:rPr>
                        <a:t>Gender</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438.0</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1</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438.0</a:t>
                      </a:r>
                    </a:p>
                  </a:txBody>
                  <a:tcPr marL="7194" marR="7194" marT="7194" marB="0" anchor="b">
                    <a:lnL>
                      <a:noFill/>
                    </a:lnL>
                    <a:lnR>
                      <a:noFill/>
                    </a:lnR>
                    <a:lnT>
                      <a:noFill/>
                    </a:lnT>
                    <a:lnB>
                      <a:noFill/>
                    </a:lnB>
                  </a:tcPr>
                </a:tc>
                <a:tc>
                  <a:txBody>
                    <a:bodyPr/>
                    <a:lstStyle/>
                    <a:p>
                      <a:pPr algn="r" fontAlgn="b"/>
                      <a:r>
                        <a:rPr lang="en-GB" sz="1000" b="1" i="0" u="none" strike="noStrike" dirty="0">
                          <a:solidFill>
                            <a:srgbClr val="00B050"/>
                          </a:solidFill>
                          <a:effectLst/>
                          <a:latin typeface="Arial"/>
                        </a:rPr>
                        <a:t>F (1, 42) = 8.257</a:t>
                      </a:r>
                    </a:p>
                  </a:txBody>
                  <a:tcPr marL="7194" marR="7194" marT="7194" marB="0" anchor="b">
                    <a:lnL>
                      <a:noFill/>
                    </a:lnL>
                    <a:lnR>
                      <a:noFill/>
                    </a:lnR>
                    <a:lnT>
                      <a:noFill/>
                    </a:lnT>
                    <a:lnB>
                      <a:noFill/>
                    </a:lnB>
                  </a:tcPr>
                </a:tc>
                <a:tc>
                  <a:txBody>
                    <a:bodyPr/>
                    <a:lstStyle/>
                    <a:p>
                      <a:pPr algn="r" fontAlgn="b"/>
                      <a:r>
                        <a:rPr lang="en-GB" sz="1000" b="1" i="0" u="none" strike="noStrike" dirty="0" smtClean="0">
                          <a:solidFill>
                            <a:srgbClr val="00B050"/>
                          </a:solidFill>
                          <a:effectLst/>
                          <a:latin typeface="Arial"/>
                        </a:rPr>
                        <a:t>0.0063</a:t>
                      </a:r>
                      <a:endParaRPr lang="en-GB" sz="1000" b="1" i="0" u="none" strike="noStrike" dirty="0">
                        <a:solidFill>
                          <a:srgbClr val="00B050"/>
                        </a:solidFill>
                        <a:effectLst/>
                        <a:latin typeface="Arial"/>
                      </a:endParaRPr>
                    </a:p>
                  </a:txBody>
                  <a:tcPr marL="7194" marR="7194" marT="7194" marB="0" anchor="b">
                    <a:lnL>
                      <a:noFill/>
                    </a:lnL>
                    <a:lnR>
                      <a:noFill/>
                    </a:lnR>
                    <a:lnT>
                      <a:noFill/>
                    </a:lnT>
                    <a:lnB>
                      <a:noFill/>
                    </a:lnB>
                  </a:tcPr>
                </a:tc>
                <a:extLst>
                  <a:ext uri="{0D108BD9-81ED-4DB2-BD59-A6C34878D82A}">
                    <a16:rowId xmlns:a16="http://schemas.microsoft.com/office/drawing/2014/main" val="10003"/>
                  </a:ext>
                </a:extLst>
              </a:tr>
              <a:tr h="259228">
                <a:tc>
                  <a:txBody>
                    <a:bodyPr/>
                    <a:lstStyle/>
                    <a:p>
                      <a:pPr algn="l" fontAlgn="b"/>
                      <a:r>
                        <a:rPr lang="en-GB" sz="1000" b="0" i="0" u="none" strike="noStrike">
                          <a:effectLst/>
                          <a:latin typeface="Arial"/>
                        </a:rPr>
                        <a:t>Residual</a:t>
                      </a:r>
                    </a:p>
                  </a:txBody>
                  <a:tcPr marL="7194" marR="7194" marT="7194" marB="0" anchor="b">
                    <a:lnL>
                      <a:noFill/>
                    </a:lnL>
                    <a:lnR>
                      <a:noFill/>
                    </a:lnR>
                    <a:lnT>
                      <a:noFill/>
                    </a:lnT>
                    <a:lnB>
                      <a:noFill/>
                    </a:lnB>
                  </a:tcPr>
                </a:tc>
                <a:tc>
                  <a:txBody>
                    <a:bodyPr/>
                    <a:lstStyle/>
                    <a:p>
                      <a:pPr algn="r" fontAlgn="b"/>
                      <a:r>
                        <a:rPr lang="en-GB" sz="1000" b="0" i="0" u="none" strike="noStrike" dirty="0">
                          <a:effectLst/>
                          <a:latin typeface="Arial"/>
                        </a:rPr>
                        <a:t>2228</a:t>
                      </a:r>
                    </a:p>
                  </a:txBody>
                  <a:tcPr marL="7194" marR="7194" marT="7194" marB="0" anchor="b">
                    <a:lnL>
                      <a:noFill/>
                    </a:lnL>
                    <a:lnR>
                      <a:noFill/>
                    </a:lnR>
                    <a:lnT>
                      <a:noFill/>
                    </a:lnT>
                    <a:lnB>
                      <a:noFill/>
                    </a:lnB>
                  </a:tcPr>
                </a:tc>
                <a:tc>
                  <a:txBody>
                    <a:bodyPr/>
                    <a:lstStyle/>
                    <a:p>
                      <a:pPr algn="r" fontAlgn="b"/>
                      <a:r>
                        <a:rPr lang="en-GB" sz="1000" b="0" i="0" u="none" strike="noStrike" dirty="0">
                          <a:effectLst/>
                          <a:latin typeface="Arial"/>
                        </a:rPr>
                        <a:t>42</a:t>
                      </a:r>
                    </a:p>
                  </a:txBody>
                  <a:tcPr marL="7194" marR="7194" marT="7194" marB="0" anchor="b">
                    <a:lnL>
                      <a:noFill/>
                    </a:lnL>
                    <a:lnR>
                      <a:noFill/>
                    </a:lnR>
                    <a:lnT>
                      <a:noFill/>
                    </a:lnT>
                    <a:lnB>
                      <a:noFill/>
                    </a:lnB>
                  </a:tcPr>
                </a:tc>
                <a:tc>
                  <a:txBody>
                    <a:bodyPr/>
                    <a:lstStyle/>
                    <a:p>
                      <a:pPr algn="r" fontAlgn="b"/>
                      <a:r>
                        <a:rPr lang="en-GB" sz="1000" b="0" i="0" u="none" strike="noStrike" dirty="0">
                          <a:effectLst/>
                          <a:latin typeface="Arial"/>
                        </a:rPr>
                        <a:t>53.05</a:t>
                      </a:r>
                    </a:p>
                  </a:txBody>
                  <a:tcPr marL="7194" marR="7194" marT="7194" marB="0" anchor="b">
                    <a:lnL>
                      <a:noFill/>
                    </a:lnL>
                    <a:lnR>
                      <a:noFill/>
                    </a:lnR>
                    <a:lnT>
                      <a:noFill/>
                    </a:lnT>
                    <a:lnB>
                      <a:noFill/>
                    </a:lnB>
                  </a:tcPr>
                </a:tc>
                <a:tc>
                  <a:txBody>
                    <a:bodyPr/>
                    <a:lstStyle/>
                    <a:p>
                      <a:pPr algn="r" fontAlgn="b"/>
                      <a:endParaRPr lang="en-GB" sz="1000" b="0" i="0" u="none" strike="noStrike" dirty="0">
                        <a:effectLst/>
                        <a:latin typeface="Arial"/>
                      </a:endParaRPr>
                    </a:p>
                  </a:txBody>
                  <a:tcPr marL="7194" marR="7194" marT="7194" marB="0" anchor="b">
                    <a:lnL>
                      <a:noFill/>
                    </a:lnL>
                    <a:lnR>
                      <a:noFill/>
                    </a:lnR>
                    <a:lnT>
                      <a:noFill/>
                    </a:lnT>
                    <a:lnB>
                      <a:noFill/>
                    </a:lnB>
                  </a:tcPr>
                </a:tc>
                <a:tc>
                  <a:txBody>
                    <a:bodyPr/>
                    <a:lstStyle/>
                    <a:p>
                      <a:pPr algn="r" fontAlgn="b"/>
                      <a:endParaRPr lang="en-GB" sz="1000" b="0" i="0" u="none" strike="noStrike" dirty="0">
                        <a:effectLst/>
                        <a:latin typeface="Arial"/>
                      </a:endParaRPr>
                    </a:p>
                  </a:txBody>
                  <a:tcPr marL="7194" marR="7194" marT="7194" marB="0" anchor="b">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8" name="TextBox 7"/>
          <p:cNvSpPr txBox="1"/>
          <p:nvPr/>
        </p:nvSpPr>
        <p:spPr>
          <a:xfrm>
            <a:off x="1631504" y="3861048"/>
            <a:ext cx="4091376" cy="369332"/>
          </a:xfrm>
          <a:prstGeom prst="rect">
            <a:avLst/>
          </a:prstGeom>
          <a:noFill/>
        </p:spPr>
        <p:txBody>
          <a:bodyPr wrap="none" rtlCol="0">
            <a:spAutoFit/>
          </a:bodyPr>
          <a:lstStyle/>
          <a:p>
            <a:pPr fontAlgn="auto">
              <a:spcBef>
                <a:spcPts val="0"/>
              </a:spcBef>
              <a:spcAft>
                <a:spcPts val="0"/>
              </a:spcAft>
              <a:defRPr/>
            </a:pPr>
            <a:r>
              <a:rPr lang="en-GB" sz="1800" u="sng" dirty="0">
                <a:solidFill>
                  <a:prstClr val="black"/>
                </a:solidFill>
                <a:latin typeface="+mn-lt"/>
                <a:cs typeface="Arial" panose="020B0604020202020204" pitchFamily="34" charset="0"/>
              </a:rPr>
              <a:t>Without significant interaction</a:t>
            </a:r>
            <a:r>
              <a:rPr lang="en-GB" sz="1800" dirty="0">
                <a:solidFill>
                  <a:prstClr val="black"/>
                </a:solidFill>
                <a:latin typeface="+mn-lt"/>
                <a:cs typeface="Arial" panose="020B0604020202020204" pitchFamily="34" charset="0"/>
              </a:rPr>
              <a:t> (fake data)</a:t>
            </a:r>
          </a:p>
        </p:txBody>
      </p:sp>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graphicFrame>
        <p:nvGraphicFramePr>
          <p:cNvPr id="2" name="Object 1"/>
          <p:cNvGraphicFramePr>
            <a:graphicFrameLocks noChangeAspect="1"/>
          </p:cNvGraphicFramePr>
          <p:nvPr>
            <p:extLst/>
          </p:nvPr>
        </p:nvGraphicFramePr>
        <p:xfrm>
          <a:off x="6096000" y="1151979"/>
          <a:ext cx="3271837" cy="5418137"/>
        </p:xfrm>
        <a:graphic>
          <a:graphicData uri="http://schemas.openxmlformats.org/presentationml/2006/ole">
            <mc:AlternateContent xmlns:mc="http://schemas.openxmlformats.org/markup-compatibility/2006">
              <mc:Choice xmlns:v="urn:schemas-microsoft-com:vml" Requires="v">
                <p:oleObj spid="_x0000_s23556" name="Prism 8" r:id="rId3" imgW="5599750" imgH="9272886" progId="Prism8.Document">
                  <p:embed/>
                </p:oleObj>
              </mc:Choice>
              <mc:Fallback>
                <p:oleObj name="Prism 8" r:id="rId3" imgW="5599750" imgH="9272886" progId="Prism8.Document">
                  <p:embed/>
                  <p:pic>
                    <p:nvPicPr>
                      <p:cNvPr id="2" name="Object 1"/>
                      <p:cNvPicPr/>
                      <p:nvPr/>
                    </p:nvPicPr>
                    <p:blipFill>
                      <a:blip r:embed="rId4"/>
                      <a:stretch>
                        <a:fillRect/>
                      </a:stretch>
                    </p:blipFill>
                    <p:spPr>
                      <a:xfrm>
                        <a:off x="6096000" y="1151979"/>
                        <a:ext cx="3271837" cy="5418137"/>
                      </a:xfrm>
                      <a:prstGeom prst="rect">
                        <a:avLst/>
                      </a:prstGeom>
                    </p:spPr>
                  </p:pic>
                </p:oleObj>
              </mc:Fallback>
            </mc:AlternateContent>
          </a:graphicData>
        </a:graphic>
      </p:graphicFrame>
    </p:spTree>
    <p:extLst>
      <p:ext uri="{BB962C8B-B14F-4D97-AF65-F5344CB8AC3E}">
        <p14:creationId xmlns:p14="http://schemas.microsoft.com/office/powerpoint/2010/main" val="304368059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1858" y="896293"/>
            <a:ext cx="4808605" cy="4764245"/>
          </a:xfrm>
          <a:prstGeom prst="rect">
            <a:avLst/>
          </a:prstGeom>
        </p:spPr>
      </p:pic>
      <p:sp>
        <p:nvSpPr>
          <p:cNvPr id="8"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pic>
        <p:nvPicPr>
          <p:cNvPr id="9" name="Picture 8"/>
          <p:cNvPicPr>
            <a:picLocks noChangeAspect="1"/>
          </p:cNvPicPr>
          <p:nvPr/>
        </p:nvPicPr>
        <p:blipFill>
          <a:blip r:embed="rId3"/>
          <a:stretch>
            <a:fillRect/>
          </a:stretch>
        </p:blipFill>
        <p:spPr>
          <a:xfrm>
            <a:off x="2370170" y="1075820"/>
            <a:ext cx="3594697" cy="4224119"/>
          </a:xfrm>
          <a:prstGeom prst="rect">
            <a:avLst/>
          </a:prstGeom>
        </p:spPr>
      </p:pic>
      <p:pic>
        <p:nvPicPr>
          <p:cNvPr id="10" name="Picture 9"/>
          <p:cNvPicPr>
            <a:picLocks noChangeAspect="1"/>
          </p:cNvPicPr>
          <p:nvPr/>
        </p:nvPicPr>
        <p:blipFill>
          <a:blip r:embed="rId4"/>
          <a:stretch>
            <a:fillRect/>
          </a:stretch>
        </p:blipFill>
        <p:spPr>
          <a:xfrm>
            <a:off x="3467635" y="1615459"/>
            <a:ext cx="3378236" cy="3969756"/>
          </a:xfrm>
          <a:prstGeom prst="rect">
            <a:avLst/>
          </a:prstGeom>
        </p:spPr>
      </p:pic>
      <p:pic>
        <p:nvPicPr>
          <p:cNvPr id="11" name="Picture 10"/>
          <p:cNvPicPr>
            <a:picLocks noChangeAspect="1"/>
          </p:cNvPicPr>
          <p:nvPr/>
        </p:nvPicPr>
        <p:blipFill>
          <a:blip r:embed="rId5"/>
          <a:stretch>
            <a:fillRect/>
          </a:stretch>
        </p:blipFill>
        <p:spPr>
          <a:xfrm>
            <a:off x="5560299" y="2824681"/>
            <a:ext cx="3273164" cy="3846286"/>
          </a:xfrm>
          <a:prstGeom prst="rect">
            <a:avLst/>
          </a:prstGeom>
        </p:spPr>
      </p:pic>
      <p:pic>
        <p:nvPicPr>
          <p:cNvPr id="13" name="Picture 12"/>
          <p:cNvPicPr>
            <a:picLocks noChangeAspect="1"/>
          </p:cNvPicPr>
          <p:nvPr/>
        </p:nvPicPr>
        <p:blipFill>
          <a:blip r:embed="rId6"/>
          <a:stretch>
            <a:fillRect/>
          </a:stretch>
        </p:blipFill>
        <p:spPr>
          <a:xfrm>
            <a:off x="8276240" y="2435382"/>
            <a:ext cx="3021946" cy="3551081"/>
          </a:xfrm>
          <a:prstGeom prst="rect">
            <a:avLst/>
          </a:prstGeom>
        </p:spPr>
      </p:pic>
    </p:spTree>
    <p:extLst>
      <p:ext uri="{BB962C8B-B14F-4D97-AF65-F5344CB8AC3E}">
        <p14:creationId xmlns:p14="http://schemas.microsoft.com/office/powerpoint/2010/main" val="421896272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81200" y="188641"/>
            <a:ext cx="8229600" cy="5619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4000" b="1" dirty="0">
                <a:solidFill>
                  <a:srgbClr val="CC0099"/>
                </a:solidFill>
                <a:latin typeface="+mn-lt"/>
                <a:cs typeface="Arial" panose="020B0604020202020204" pitchFamily="34" charset="0"/>
              </a:rPr>
              <a:t>Two-way Analysis of Variance</a:t>
            </a:r>
          </a:p>
        </p:txBody>
      </p:sp>
      <p:pic>
        <p:nvPicPr>
          <p:cNvPr id="2" name="Picture 1"/>
          <p:cNvPicPr>
            <a:picLocks noChangeAspect="1"/>
          </p:cNvPicPr>
          <p:nvPr/>
        </p:nvPicPr>
        <p:blipFill>
          <a:blip r:embed="rId3"/>
          <a:stretch>
            <a:fillRect/>
          </a:stretch>
        </p:blipFill>
        <p:spPr>
          <a:xfrm>
            <a:off x="226290" y="1011902"/>
            <a:ext cx="5205789" cy="2563039"/>
          </a:xfrm>
          <a:prstGeom prst="rect">
            <a:avLst/>
          </a:prstGeom>
        </p:spPr>
      </p:pic>
      <p:graphicFrame>
        <p:nvGraphicFramePr>
          <p:cNvPr id="10" name="Object 9"/>
          <p:cNvGraphicFramePr>
            <a:graphicFrameLocks noChangeAspect="1"/>
          </p:cNvGraphicFramePr>
          <p:nvPr>
            <p:extLst/>
          </p:nvPr>
        </p:nvGraphicFramePr>
        <p:xfrm>
          <a:off x="6853470" y="1376122"/>
          <a:ext cx="5220342" cy="4798564"/>
        </p:xfrm>
        <a:graphic>
          <a:graphicData uri="http://schemas.openxmlformats.org/presentationml/2006/ole">
            <mc:AlternateContent xmlns:mc="http://schemas.openxmlformats.org/markup-compatibility/2006">
              <mc:Choice xmlns:v="urn:schemas-microsoft-com:vml" Requires="v">
                <p:oleObj spid="_x0000_s24580" name="Prism 8" r:id="rId4" imgW="6307057" imgH="5798120" progId="Prism8.Document">
                  <p:embed/>
                </p:oleObj>
              </mc:Choice>
              <mc:Fallback>
                <p:oleObj name="Prism 8" r:id="rId4" imgW="6307057" imgH="5798120" progId="Prism8.Document">
                  <p:embed/>
                  <p:pic>
                    <p:nvPicPr>
                      <p:cNvPr id="10" name="Object 9"/>
                      <p:cNvPicPr/>
                      <p:nvPr/>
                    </p:nvPicPr>
                    <p:blipFill>
                      <a:blip r:embed="rId5"/>
                      <a:stretch>
                        <a:fillRect/>
                      </a:stretch>
                    </p:blipFill>
                    <p:spPr>
                      <a:xfrm>
                        <a:off x="6853470" y="1376122"/>
                        <a:ext cx="5220342" cy="4798564"/>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226290" y="4104629"/>
            <a:ext cx="6677694" cy="1099856"/>
          </a:xfrm>
          <a:prstGeom prst="rect">
            <a:avLst/>
          </a:prstGeom>
        </p:spPr>
      </p:pic>
    </p:spTree>
    <p:extLst>
      <p:ext uri="{BB962C8B-B14F-4D97-AF65-F5344CB8AC3E}">
        <p14:creationId xmlns:p14="http://schemas.microsoft.com/office/powerpoint/2010/main" val="313459079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4734" y="2941163"/>
            <a:ext cx="3899081" cy="400110"/>
          </a:xfrm>
          <a:prstGeom prst="rect">
            <a:avLst/>
          </a:prstGeom>
          <a:noFill/>
        </p:spPr>
        <p:txBody>
          <a:bodyPr wrap="none" rtlCol="0">
            <a:spAutoFit/>
          </a:bodyPr>
          <a:lstStyle/>
          <a:p>
            <a:r>
              <a:rPr lang="en-GB" sz="2000" dirty="0" smtClean="0">
                <a:solidFill>
                  <a:srgbClr val="FF0000"/>
                </a:solidFill>
                <a:latin typeface="+mn-lt"/>
              </a:rPr>
              <a:t>Other example with multiple t-tests</a:t>
            </a:r>
            <a:endParaRPr lang="en-GB" sz="2000" dirty="0">
              <a:solidFill>
                <a:srgbClr val="FF0000"/>
              </a:solidFill>
              <a:latin typeface="+mn-lt"/>
            </a:endParaRPr>
          </a:p>
        </p:txBody>
      </p:sp>
    </p:spTree>
    <p:extLst>
      <p:ext uri="{BB962C8B-B14F-4D97-AF65-F5344CB8AC3E}">
        <p14:creationId xmlns:p14="http://schemas.microsoft.com/office/powerpoint/2010/main" val="17459368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27226"/>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smtClean="0">
                <a:ln>
                  <a:noFill/>
                </a:ln>
                <a:solidFill>
                  <a:srgbClr val="646B86"/>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800" b="1" kern="0" dirty="0" smtClean="0">
                <a:solidFill>
                  <a:schemeClr val="tx2">
                    <a:lumMod val="75000"/>
                  </a:schemeClr>
                </a:solidFill>
                <a:latin typeface="Calibri" panose="020F0502020204030204"/>
              </a:rPr>
              <a:t>Linear relationship</a:t>
            </a:r>
            <a:endParaRPr kumimoji="0" lang="en-GB" sz="4800" b="1" i="0" u="none" strike="noStrike" kern="0" cap="none" spc="0" normalizeH="0" baseline="0" noProof="0" dirty="0" smtClean="0">
              <a:ln>
                <a:noFill/>
              </a:ln>
              <a:solidFill>
                <a:schemeClr val="tx2">
                  <a:lumMod val="75000"/>
                </a:schemeClr>
              </a:solidFill>
              <a:effectLst/>
              <a:uLnTx/>
              <a:uFillTx/>
              <a:latin typeface="Calibri" panose="020F0502020204030204"/>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326759185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479376" y="1340768"/>
            <a:ext cx="11089232" cy="4929188"/>
          </a:xfrm>
        </p:spPr>
        <p:txBody>
          <a:bodyPr/>
          <a:lstStyle/>
          <a:p>
            <a:pPr eaLnBrk="1" hangingPunct="1"/>
            <a:r>
              <a:rPr lang="en-GB" sz="2400" dirty="0">
                <a:latin typeface="Calibri" panose="020F0502020204030204" pitchFamily="34" charset="0"/>
              </a:rPr>
              <a:t>A correlation coefficient is an index number that measures:</a:t>
            </a:r>
          </a:p>
          <a:p>
            <a:pPr lvl="1" eaLnBrk="1" hangingPunct="1"/>
            <a:r>
              <a:rPr lang="en-GB" sz="2400" dirty="0">
                <a:latin typeface="Calibri" panose="020F0502020204030204" pitchFamily="34" charset="0"/>
              </a:rPr>
              <a:t>The </a:t>
            </a:r>
            <a:r>
              <a:rPr lang="en-GB" sz="2400" u="sng" dirty="0">
                <a:latin typeface="Calibri" panose="020F0502020204030204" pitchFamily="34" charset="0"/>
              </a:rPr>
              <a:t>magnitude</a:t>
            </a:r>
            <a:r>
              <a:rPr lang="en-GB" sz="2400" dirty="0">
                <a:latin typeface="Calibri" panose="020F0502020204030204" pitchFamily="34" charset="0"/>
              </a:rPr>
              <a:t> and the </a:t>
            </a:r>
            <a:r>
              <a:rPr lang="en-GB" sz="2400" u="sng" dirty="0">
                <a:latin typeface="Calibri" panose="020F0502020204030204" pitchFamily="34" charset="0"/>
              </a:rPr>
              <a:t>direction</a:t>
            </a:r>
            <a:r>
              <a:rPr lang="en-GB" sz="2400" dirty="0">
                <a:latin typeface="Calibri" panose="020F0502020204030204" pitchFamily="34" charset="0"/>
              </a:rPr>
              <a:t> of the relation between 2 variables</a:t>
            </a:r>
          </a:p>
          <a:p>
            <a:pPr lvl="1" eaLnBrk="1" hangingPunct="1"/>
            <a:r>
              <a:rPr lang="en-GB" sz="2400" dirty="0">
                <a:latin typeface="Calibri" panose="020F0502020204030204" pitchFamily="34" charset="0"/>
              </a:rPr>
              <a:t>It is designed to range in value between -1 and +1</a:t>
            </a:r>
          </a:p>
          <a:p>
            <a:pPr lvl="1" eaLnBrk="1" hangingPunct="1"/>
            <a:endParaRPr lang="en-GB" sz="1800" dirty="0">
              <a:latin typeface="Calibri" panose="020F0502020204030204" pitchFamily="34" charset="0"/>
            </a:endParaRPr>
          </a:p>
        </p:txBody>
      </p:sp>
      <p:pic>
        <p:nvPicPr>
          <p:cNvPr id="59396" name="Picture 5" descr="Corr-example"/>
          <p:cNvPicPr>
            <a:picLocks noGrp="1" noChangeAspect="1" noChangeArrowheads="1"/>
          </p:cNvPicPr>
          <p:nvPr>
            <p:ph sz="quarter" idx="2"/>
          </p:nvPr>
        </p:nvPicPr>
        <p:blipFill>
          <a:blip r:embed="rId3" cstate="print"/>
          <a:srcRect/>
          <a:stretch>
            <a:fillRect/>
          </a:stretch>
        </p:blipFill>
        <p:spPr>
          <a:xfrm>
            <a:off x="2063552" y="3068960"/>
            <a:ext cx="2762250" cy="2762250"/>
          </a:xfrm>
          <a:noFill/>
        </p:spPr>
      </p:pic>
      <p:pic>
        <p:nvPicPr>
          <p:cNvPr id="59397" name="Picture 7"/>
          <p:cNvPicPr>
            <a:picLocks noGrp="1" noChangeAspect="1" noChangeArrowheads="1"/>
          </p:cNvPicPr>
          <p:nvPr>
            <p:ph sz="quarter" idx="3"/>
          </p:nvPr>
        </p:nvPicPr>
        <p:blipFill>
          <a:blip r:embed="rId4" cstate="print"/>
          <a:srcRect/>
          <a:stretch>
            <a:fillRect/>
          </a:stretch>
        </p:blipFill>
        <p:spPr>
          <a:xfrm>
            <a:off x="6046615" y="3099027"/>
            <a:ext cx="3744912" cy="2824162"/>
          </a:xfrm>
          <a:noFill/>
        </p:spPr>
      </p:pic>
      <p:sp>
        <p:nvSpPr>
          <p:cNvPr id="7" name="Rectangle 2"/>
          <p:cNvSpPr txBox="1">
            <a:spLocks noChangeArrowheads="1"/>
          </p:cNvSpPr>
          <p:nvPr/>
        </p:nvSpPr>
        <p:spPr bwMode="auto">
          <a:xfrm>
            <a:off x="1235895" y="27463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b="1" kern="0" smtClean="0">
                <a:solidFill>
                  <a:srgbClr val="CC0099"/>
                </a:solidFill>
                <a:latin typeface="Calibri" panose="020F0502020204030204" pitchFamily="34" charset="0"/>
              </a:rPr>
              <a:t>Correlation</a:t>
            </a:r>
            <a:endParaRPr lang="en-GB" b="1" kern="0" dirty="0">
              <a:solidFill>
                <a:srgbClr val="CC0099"/>
              </a:solidFill>
              <a:latin typeface="Calibri" panose="020F0502020204030204" pitchFamily="34" charset="0"/>
            </a:endParaRPr>
          </a:p>
        </p:txBody>
      </p:sp>
    </p:spTree>
    <p:extLst>
      <p:ext uri="{BB962C8B-B14F-4D97-AF65-F5344CB8AC3E}">
        <p14:creationId xmlns:p14="http://schemas.microsoft.com/office/powerpoint/2010/main" val="117980544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GB" b="1" dirty="0">
                <a:solidFill>
                  <a:srgbClr val="CC0099"/>
                </a:solidFill>
                <a:latin typeface="Calibri" panose="020F0502020204030204" pitchFamily="34" charset="0"/>
              </a:rPr>
              <a:t>Correlation</a:t>
            </a:r>
          </a:p>
        </p:txBody>
      </p:sp>
      <p:sp>
        <p:nvSpPr>
          <p:cNvPr id="60419" name="Rectangle 3"/>
          <p:cNvSpPr>
            <a:spLocks noGrp="1" noChangeArrowheads="1"/>
          </p:cNvSpPr>
          <p:nvPr>
            <p:ph type="body" sz="half" idx="1"/>
          </p:nvPr>
        </p:nvSpPr>
        <p:spPr>
          <a:xfrm>
            <a:off x="227348" y="1628800"/>
            <a:ext cx="11737304" cy="4320480"/>
          </a:xfrm>
        </p:spPr>
        <p:txBody>
          <a:bodyPr>
            <a:normAutofit lnSpcReduction="10000"/>
          </a:bodyPr>
          <a:lstStyle/>
          <a:p>
            <a:r>
              <a:rPr lang="en-GB" sz="2400" u="sng" dirty="0">
                <a:latin typeface="Calibri" panose="020F0502020204030204" pitchFamily="34" charset="0"/>
              </a:rPr>
              <a:t>Assumptions for correlation</a:t>
            </a:r>
          </a:p>
          <a:p>
            <a:pPr lvl="1"/>
            <a:r>
              <a:rPr lang="en-GB" sz="2400" dirty="0">
                <a:latin typeface="Calibri" panose="020F0502020204030204" pitchFamily="34" charset="0"/>
              </a:rPr>
              <a:t> Regression and linear Model (lm)</a:t>
            </a:r>
          </a:p>
          <a:p>
            <a:endParaRPr lang="en-GB" sz="2400" dirty="0">
              <a:latin typeface="Calibri" panose="020F0502020204030204" pitchFamily="34" charset="0"/>
            </a:endParaRPr>
          </a:p>
          <a:p>
            <a:endParaRPr lang="en-GB" sz="2400" dirty="0">
              <a:latin typeface="Calibri" panose="020F0502020204030204" pitchFamily="34" charset="0"/>
            </a:endParaRPr>
          </a:p>
          <a:p>
            <a:r>
              <a:rPr lang="en-GB" sz="2400" b="1" dirty="0">
                <a:latin typeface="Calibri" panose="020F0502020204030204" pitchFamily="34" charset="0"/>
              </a:rPr>
              <a:t>Linearity</a:t>
            </a:r>
            <a:r>
              <a:rPr lang="en-GB" sz="2400" dirty="0">
                <a:latin typeface="Calibri" panose="020F0502020204030204" pitchFamily="34" charset="0"/>
              </a:rPr>
              <a:t>: The relationship between X and the mean of Y is linear.</a:t>
            </a:r>
          </a:p>
          <a:p>
            <a:endParaRPr lang="en-GB" sz="1000" dirty="0">
              <a:latin typeface="Calibri" panose="020F0502020204030204" pitchFamily="34" charset="0"/>
            </a:endParaRPr>
          </a:p>
          <a:p>
            <a:r>
              <a:rPr lang="en-GB" sz="2400" b="1" dirty="0">
                <a:latin typeface="Calibri" panose="020F0502020204030204" pitchFamily="34" charset="0"/>
              </a:rPr>
              <a:t>Homoscedasticity</a:t>
            </a:r>
            <a:r>
              <a:rPr lang="en-GB" sz="2400" dirty="0">
                <a:latin typeface="Calibri" panose="020F0502020204030204" pitchFamily="34" charset="0"/>
              </a:rPr>
              <a:t>: The variance of residual is the same for any value of X.</a:t>
            </a:r>
          </a:p>
          <a:p>
            <a:endParaRPr lang="en-GB" sz="1000" dirty="0">
              <a:latin typeface="Calibri" panose="020F0502020204030204" pitchFamily="34" charset="0"/>
            </a:endParaRPr>
          </a:p>
          <a:p>
            <a:r>
              <a:rPr lang="en-GB" sz="2400" b="1" dirty="0">
                <a:latin typeface="Calibri" panose="020F0502020204030204" pitchFamily="34" charset="0"/>
              </a:rPr>
              <a:t>Independence: </a:t>
            </a:r>
            <a:r>
              <a:rPr lang="en-GB" sz="2400" dirty="0">
                <a:latin typeface="Calibri" panose="020F0502020204030204" pitchFamily="34" charset="0"/>
              </a:rPr>
              <a:t>Observations are independent of each other.</a:t>
            </a:r>
          </a:p>
          <a:p>
            <a:endParaRPr lang="en-GB" sz="1000" dirty="0">
              <a:latin typeface="Calibri" panose="020F0502020204030204" pitchFamily="34" charset="0"/>
            </a:endParaRPr>
          </a:p>
          <a:p>
            <a:r>
              <a:rPr lang="en-GB" sz="2400" b="1" dirty="0">
                <a:latin typeface="Calibri" panose="020F0502020204030204" pitchFamily="34" charset="0"/>
              </a:rPr>
              <a:t>Normality: </a:t>
            </a:r>
            <a:r>
              <a:rPr lang="en-GB" sz="2400" dirty="0">
                <a:latin typeface="Calibri" panose="020F0502020204030204" pitchFamily="34" charset="0"/>
              </a:rPr>
              <a:t>For any fixed value of X, Y is normally distributed. </a:t>
            </a:r>
          </a:p>
          <a:p>
            <a:pPr marL="0" indent="0" eaLnBrk="1" hangingPunct="1">
              <a:buNone/>
            </a:pPr>
            <a:endParaRPr lang="en-GB" sz="2400" dirty="0">
              <a:latin typeface="Calibri" panose="020F0502020204030204" pitchFamily="34" charset="0"/>
            </a:endParaRPr>
          </a:p>
        </p:txBody>
      </p:sp>
    </p:spTree>
    <p:extLst>
      <p:ext uri="{BB962C8B-B14F-4D97-AF65-F5344CB8AC3E}">
        <p14:creationId xmlns:p14="http://schemas.microsoft.com/office/powerpoint/2010/main" val="181083314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GB" b="1" dirty="0">
                <a:solidFill>
                  <a:srgbClr val="CC0099"/>
                </a:solidFill>
                <a:latin typeface="Calibri" panose="020F0502020204030204" pitchFamily="34" charset="0"/>
              </a:rPr>
              <a:t>Correlation</a:t>
            </a:r>
          </a:p>
        </p:txBody>
      </p:sp>
      <p:sp>
        <p:nvSpPr>
          <p:cNvPr id="60419" name="Rectangle 3"/>
          <p:cNvSpPr>
            <a:spLocks noGrp="1" noChangeArrowheads="1"/>
          </p:cNvSpPr>
          <p:nvPr>
            <p:ph type="body" sz="half" idx="1"/>
          </p:nvPr>
        </p:nvSpPr>
        <p:spPr>
          <a:xfrm>
            <a:off x="335359" y="1052736"/>
            <a:ext cx="11606161" cy="5543550"/>
          </a:xfrm>
        </p:spPr>
        <p:txBody>
          <a:bodyPr>
            <a:normAutofit lnSpcReduction="10000"/>
          </a:bodyPr>
          <a:lstStyle/>
          <a:p>
            <a:r>
              <a:rPr lang="en-GB" sz="2400" u="sng" dirty="0">
                <a:latin typeface="Calibri" panose="020F0502020204030204" pitchFamily="34" charset="0"/>
              </a:rPr>
              <a:t>Assumptions for correlation</a:t>
            </a:r>
          </a:p>
          <a:p>
            <a:pPr lvl="1"/>
            <a:r>
              <a:rPr lang="en-GB" sz="2400" dirty="0">
                <a:latin typeface="Calibri" panose="020F0502020204030204" pitchFamily="34" charset="0"/>
              </a:rPr>
              <a:t> Regression and linear Model (lm)</a:t>
            </a:r>
          </a:p>
          <a:p>
            <a:endParaRPr lang="en-GB" sz="1000" dirty="0">
              <a:latin typeface="Calibri" panose="020F0502020204030204" pitchFamily="34" charset="0"/>
            </a:endParaRPr>
          </a:p>
          <a:p>
            <a:r>
              <a:rPr lang="en-GB" sz="2400" b="1" dirty="0">
                <a:latin typeface="Calibri" panose="020F0502020204030204" pitchFamily="34" charset="0"/>
              </a:rPr>
              <a:t>Outliers</a:t>
            </a:r>
            <a:r>
              <a:rPr lang="en-GB" sz="2400" dirty="0">
                <a:latin typeface="Calibri" panose="020F0502020204030204" pitchFamily="34" charset="0"/>
              </a:rPr>
              <a:t>: the observed value for the point is very different from that predicted by the regression model.</a:t>
            </a:r>
          </a:p>
          <a:p>
            <a:endParaRPr lang="en-GB" sz="1000" dirty="0">
              <a:latin typeface="Calibri" panose="020F0502020204030204" pitchFamily="34" charset="0"/>
            </a:endParaRPr>
          </a:p>
          <a:p>
            <a:r>
              <a:rPr lang="en-GB" sz="2400" b="1" dirty="0">
                <a:latin typeface="Calibri" panose="020F0502020204030204" pitchFamily="34" charset="0"/>
              </a:rPr>
              <a:t>Leverage points</a:t>
            </a:r>
            <a:r>
              <a:rPr lang="en-GB" sz="2400" dirty="0">
                <a:latin typeface="Calibri" panose="020F0502020204030204" pitchFamily="34" charset="0"/>
              </a:rPr>
              <a:t>: A leverage point is defined as an observation that has a value of x that is far away from the mean of x. </a:t>
            </a:r>
          </a:p>
          <a:p>
            <a:endParaRPr lang="en-GB" sz="1000" dirty="0">
              <a:latin typeface="Calibri" panose="020F0502020204030204" pitchFamily="34" charset="0"/>
            </a:endParaRPr>
          </a:p>
          <a:p>
            <a:r>
              <a:rPr lang="en-GB" sz="2400" b="1" dirty="0">
                <a:latin typeface="Calibri" panose="020F0502020204030204" pitchFamily="34" charset="0"/>
              </a:rPr>
              <a:t>Influential observations</a:t>
            </a:r>
            <a:r>
              <a:rPr lang="en-GB" sz="2400" dirty="0">
                <a:latin typeface="Calibri" panose="020F0502020204030204" pitchFamily="34" charset="0"/>
              </a:rPr>
              <a:t>: change the slope of the line. Thus, have a large influence on the fit of the model. </a:t>
            </a:r>
            <a:endParaRPr lang="en-GB" sz="2400" dirty="0" smtClean="0">
              <a:latin typeface="Calibri" panose="020F0502020204030204" pitchFamily="34" charset="0"/>
            </a:endParaRPr>
          </a:p>
          <a:p>
            <a:endParaRPr lang="en-GB" sz="1000" dirty="0">
              <a:latin typeface="Calibri" panose="020F0502020204030204" pitchFamily="34" charset="0"/>
            </a:endParaRPr>
          </a:p>
          <a:p>
            <a:pPr>
              <a:buFont typeface="Wingdings" panose="05000000000000000000" pitchFamily="2" charset="2"/>
              <a:buChar char="v"/>
            </a:pPr>
            <a:r>
              <a:rPr lang="en-GB" sz="2400" b="1" dirty="0">
                <a:latin typeface="Calibri" panose="020F0502020204030204" pitchFamily="34" charset="0"/>
              </a:rPr>
              <a:t>One method to find influential </a:t>
            </a:r>
            <a:r>
              <a:rPr lang="en-GB" sz="2400" dirty="0">
                <a:latin typeface="Calibri" panose="020F0502020204030204" pitchFamily="34" charset="0"/>
              </a:rPr>
              <a:t>points is to compare the fit </a:t>
            </a:r>
            <a:r>
              <a:rPr lang="en-GB" sz="2400" dirty="0" smtClean="0">
                <a:latin typeface="Calibri" panose="020F0502020204030204" pitchFamily="34" charset="0"/>
              </a:rPr>
              <a:t>of </a:t>
            </a:r>
            <a:r>
              <a:rPr lang="en-GB" sz="2400" dirty="0">
                <a:latin typeface="Calibri" panose="020F0502020204030204" pitchFamily="34" charset="0"/>
              </a:rPr>
              <a:t>the </a:t>
            </a:r>
            <a:r>
              <a:rPr lang="en-GB" sz="2400" b="1" dirty="0">
                <a:latin typeface="Calibri" panose="020F0502020204030204" pitchFamily="34" charset="0"/>
              </a:rPr>
              <a:t>model with </a:t>
            </a:r>
            <a:r>
              <a:rPr lang="en-GB" sz="2400" dirty="0">
                <a:latin typeface="Calibri" panose="020F0502020204030204" pitchFamily="34" charset="0"/>
              </a:rPr>
              <a:t>and </a:t>
            </a:r>
            <a:r>
              <a:rPr lang="en-GB" sz="2400" b="1" dirty="0">
                <a:latin typeface="Calibri" panose="020F0502020204030204" pitchFamily="34" charset="0"/>
              </a:rPr>
              <a:t>without</a:t>
            </a:r>
            <a:r>
              <a:rPr lang="en-GB" sz="2400" dirty="0">
                <a:latin typeface="Calibri" panose="020F0502020204030204" pitchFamily="34" charset="0"/>
              </a:rPr>
              <a:t> each observation.</a:t>
            </a:r>
          </a:p>
          <a:p>
            <a:pPr marL="0" indent="0">
              <a:buNone/>
            </a:pPr>
            <a:endParaRPr lang="en-GB" sz="1000" dirty="0">
              <a:latin typeface="Calibri" panose="020F0502020204030204" pitchFamily="34" charset="0"/>
            </a:endParaRPr>
          </a:p>
          <a:p>
            <a:r>
              <a:rPr lang="en-GB" sz="2400" dirty="0">
                <a:latin typeface="Calibri" panose="020F0502020204030204" pitchFamily="34" charset="0"/>
              </a:rPr>
              <a:t>Bottom line: </a:t>
            </a:r>
            <a:r>
              <a:rPr lang="en-GB" sz="2400" b="1" dirty="0">
                <a:latin typeface="Calibri" panose="020F0502020204030204" pitchFamily="34" charset="0"/>
              </a:rPr>
              <a:t>influential outliers </a:t>
            </a:r>
            <a:r>
              <a:rPr lang="en-GB" sz="2400" dirty="0">
                <a:latin typeface="Calibri" panose="020F0502020204030204" pitchFamily="34" charset="0"/>
              </a:rPr>
              <a:t>are problematic.</a:t>
            </a:r>
          </a:p>
          <a:p>
            <a:pPr eaLnBrk="1" hangingPunct="1"/>
            <a:endParaRPr lang="en-GB" sz="2400" dirty="0">
              <a:latin typeface="Calibri" panose="020F0502020204030204" pitchFamily="34" charset="0"/>
            </a:endParaRPr>
          </a:p>
        </p:txBody>
      </p:sp>
    </p:spTree>
    <p:extLst>
      <p:ext uri="{BB962C8B-B14F-4D97-AF65-F5344CB8AC3E}">
        <p14:creationId xmlns:p14="http://schemas.microsoft.com/office/powerpoint/2010/main" val="234350397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235895" y="274639"/>
            <a:ext cx="9720211" cy="490537"/>
          </a:xfrm>
        </p:spPr>
        <p:txBody>
          <a:bodyPr>
            <a:normAutofit fontScale="90000"/>
          </a:bodyPr>
          <a:lstStyle/>
          <a:p>
            <a:pPr eaLnBrk="1" hangingPunct="1"/>
            <a:r>
              <a:rPr lang="en-GB" b="1" dirty="0">
                <a:solidFill>
                  <a:srgbClr val="CC0099"/>
                </a:solidFill>
                <a:latin typeface="Calibri" panose="020F0502020204030204" pitchFamily="34" charset="0"/>
              </a:rPr>
              <a:t>Correlation</a:t>
            </a:r>
          </a:p>
        </p:txBody>
      </p:sp>
      <p:sp>
        <p:nvSpPr>
          <p:cNvPr id="60419" name="Rectangle 3"/>
          <p:cNvSpPr>
            <a:spLocks noGrp="1" noChangeArrowheads="1"/>
          </p:cNvSpPr>
          <p:nvPr>
            <p:ph type="body" sz="half" idx="1"/>
          </p:nvPr>
        </p:nvSpPr>
        <p:spPr>
          <a:xfrm>
            <a:off x="119336" y="981075"/>
            <a:ext cx="12025336" cy="5543550"/>
          </a:xfrm>
        </p:spPr>
        <p:txBody>
          <a:bodyPr/>
          <a:lstStyle/>
          <a:p>
            <a:pPr eaLnBrk="1" hangingPunct="1"/>
            <a:r>
              <a:rPr lang="en-GB" sz="2400" dirty="0">
                <a:latin typeface="Calibri" panose="020F0502020204030204" pitchFamily="34" charset="0"/>
              </a:rPr>
              <a:t>Most widely-used correlation coefficient:</a:t>
            </a:r>
          </a:p>
          <a:p>
            <a:pPr lvl="1" eaLnBrk="1" hangingPunct="1"/>
            <a:r>
              <a:rPr lang="en-GB" sz="2400" dirty="0">
                <a:solidFill>
                  <a:srgbClr val="CC0099"/>
                </a:solidFill>
                <a:latin typeface="Calibri" panose="020F0502020204030204" pitchFamily="34" charset="0"/>
              </a:rPr>
              <a:t>Pearson product-moment correlation coefficient “r”</a:t>
            </a:r>
          </a:p>
          <a:p>
            <a:pPr lvl="2" eaLnBrk="1" hangingPunct="1"/>
            <a:endParaRPr lang="en-US" sz="1800" dirty="0">
              <a:solidFill>
                <a:srgbClr val="FF3399"/>
              </a:solidFill>
              <a:latin typeface="Calibri" panose="020F0502020204030204" pitchFamily="34" charset="0"/>
            </a:endParaRPr>
          </a:p>
          <a:p>
            <a:pPr lvl="2" eaLnBrk="1" hangingPunct="1"/>
            <a:endParaRPr lang="en-US" sz="1800" dirty="0">
              <a:latin typeface="Calibri" panose="020F0502020204030204" pitchFamily="34" charset="0"/>
            </a:endParaRPr>
          </a:p>
          <a:p>
            <a:pPr lvl="2" eaLnBrk="1" hangingPunct="1"/>
            <a:endParaRPr lang="en-US" sz="1800" dirty="0">
              <a:latin typeface="Calibri" panose="020F0502020204030204" pitchFamily="34" charset="0"/>
            </a:endParaRPr>
          </a:p>
          <a:p>
            <a:pPr lvl="2" eaLnBrk="1" hangingPunct="1"/>
            <a:endParaRPr lang="en-GB" sz="1800" dirty="0">
              <a:latin typeface="Calibri" panose="020F0502020204030204" pitchFamily="34" charset="0"/>
            </a:endParaRPr>
          </a:p>
          <a:p>
            <a:pPr lvl="2" eaLnBrk="1" hangingPunct="1"/>
            <a:endParaRPr lang="en-GB" sz="2000" dirty="0" smtClean="0">
              <a:latin typeface="Calibri" panose="020F0502020204030204" pitchFamily="34" charset="0"/>
            </a:endParaRPr>
          </a:p>
          <a:p>
            <a:pPr lvl="2" eaLnBrk="1" hangingPunct="1"/>
            <a:r>
              <a:rPr lang="en-GB" sz="2000" dirty="0" smtClean="0">
                <a:latin typeface="Calibri" panose="020F0502020204030204" pitchFamily="34" charset="0"/>
              </a:rPr>
              <a:t>The </a:t>
            </a:r>
            <a:r>
              <a:rPr lang="en-GB" sz="2000" dirty="0">
                <a:latin typeface="Calibri" panose="020F0502020204030204" pitchFamily="34" charset="0"/>
              </a:rPr>
              <a:t>2 variables do not have to be measured in the same units but they have to be proportional (meaning linearly related)</a:t>
            </a:r>
          </a:p>
          <a:p>
            <a:pPr lvl="1" eaLnBrk="1" hangingPunct="1"/>
            <a:r>
              <a:rPr lang="en-GB" sz="2400" dirty="0">
                <a:solidFill>
                  <a:srgbClr val="CC0099"/>
                </a:solidFill>
                <a:latin typeface="Calibri" panose="020F0502020204030204" pitchFamily="34" charset="0"/>
              </a:rPr>
              <a:t>Coefficient of determination</a:t>
            </a:r>
            <a:r>
              <a:rPr lang="en-GB" sz="2400" dirty="0">
                <a:latin typeface="Calibri" panose="020F0502020204030204" pitchFamily="34" charset="0"/>
              </a:rPr>
              <a:t>:</a:t>
            </a:r>
            <a:r>
              <a:rPr lang="en-GB" dirty="0" smtClean="0">
                <a:latin typeface="Calibri" panose="020F0502020204030204" pitchFamily="34" charset="0"/>
              </a:rPr>
              <a:t> </a:t>
            </a:r>
          </a:p>
          <a:p>
            <a:pPr lvl="2" eaLnBrk="1" hangingPunct="1"/>
            <a:r>
              <a:rPr lang="en-GB" dirty="0">
                <a:latin typeface="Calibri" panose="020F0502020204030204" pitchFamily="34" charset="0"/>
              </a:rPr>
              <a:t>r is the correlation between X and Y</a:t>
            </a:r>
          </a:p>
          <a:p>
            <a:pPr lvl="2" eaLnBrk="1" hangingPunct="1"/>
            <a:r>
              <a:rPr lang="en-GB" dirty="0">
                <a:latin typeface="Calibri" panose="020F0502020204030204" pitchFamily="34" charset="0"/>
              </a:rPr>
              <a:t>r</a:t>
            </a:r>
            <a:r>
              <a:rPr lang="en-GB" baseline="30000" dirty="0">
                <a:latin typeface="Calibri" panose="020F0502020204030204" pitchFamily="34" charset="0"/>
              </a:rPr>
              <a:t>2</a:t>
            </a:r>
            <a:r>
              <a:rPr lang="en-GB" dirty="0">
                <a:latin typeface="Calibri" panose="020F0502020204030204" pitchFamily="34" charset="0"/>
              </a:rPr>
              <a:t> is the coefficient of determination</a:t>
            </a:r>
            <a:r>
              <a:rPr lang="en-GB" dirty="0" smtClean="0">
                <a:latin typeface="Calibri" panose="020F0502020204030204" pitchFamily="34" charset="0"/>
              </a:rPr>
              <a:t>: </a:t>
            </a:r>
          </a:p>
          <a:p>
            <a:pPr lvl="3" eaLnBrk="1" hangingPunct="1"/>
            <a:r>
              <a:rPr lang="en-GB" sz="2400" dirty="0">
                <a:latin typeface="Calibri" panose="020F0502020204030204" pitchFamily="34" charset="0"/>
              </a:rPr>
              <a:t>It gives you the proportion of variance in Y that can be explained by X, in percentage.</a:t>
            </a:r>
          </a:p>
        </p:txBody>
      </p:sp>
      <p:pic>
        <p:nvPicPr>
          <p:cNvPr id="60420" name="Picture 4" descr="corrf"/>
          <p:cNvPicPr>
            <a:picLocks noGrp="1" noChangeAspect="1" noChangeArrowheads="1"/>
          </p:cNvPicPr>
          <p:nvPr>
            <p:ph sz="quarter" idx="2"/>
          </p:nvPr>
        </p:nvPicPr>
        <p:blipFill>
          <a:blip r:embed="rId2" cstate="print"/>
          <a:srcRect/>
          <a:stretch>
            <a:fillRect/>
          </a:stretch>
        </p:blipFill>
        <p:spPr>
          <a:xfrm>
            <a:off x="4367808" y="2060848"/>
            <a:ext cx="3239990" cy="1400175"/>
          </a:xfrm>
          <a:noFill/>
        </p:spPr>
      </p:pic>
    </p:spTree>
    <p:extLst>
      <p:ext uri="{BB962C8B-B14F-4D97-AF65-F5344CB8AC3E}">
        <p14:creationId xmlns:p14="http://schemas.microsoft.com/office/powerpoint/2010/main" val="27757165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Text Box 5"/>
          <p:cNvSpPr txBox="1">
            <a:spLocks noChangeArrowheads="1"/>
          </p:cNvSpPr>
          <p:nvPr/>
        </p:nvSpPr>
        <p:spPr bwMode="auto">
          <a:xfrm>
            <a:off x="282945" y="1758126"/>
            <a:ext cx="11843392" cy="461665"/>
          </a:xfrm>
          <a:prstGeom prst="rect">
            <a:avLst/>
          </a:prstGeom>
          <a:noFill/>
          <a:ln w="9525">
            <a:noFill/>
            <a:miter lim="800000"/>
            <a:headEnd/>
            <a:tailEnd/>
          </a:ln>
        </p:spPr>
        <p:txBody>
          <a:bodyPr wrap="square">
            <a:spAutoFit/>
          </a:bodyPr>
          <a:lstStyle/>
          <a:p>
            <a:pPr>
              <a:buFontTx/>
              <a:buChar char="•"/>
            </a:pPr>
            <a:r>
              <a:rPr lang="en-GB" sz="2400" dirty="0">
                <a:latin typeface="Calibri" panose="020F0502020204030204" pitchFamily="34" charset="0"/>
              </a:rPr>
              <a:t> Is there a relationship between parasite </a:t>
            </a:r>
            <a:r>
              <a:rPr lang="en-GB" sz="2400" dirty="0" smtClean="0">
                <a:latin typeface="Calibri" panose="020F0502020204030204" pitchFamily="34" charset="0"/>
              </a:rPr>
              <a:t>burden  and </a:t>
            </a:r>
            <a:r>
              <a:rPr lang="en-GB" sz="2400" dirty="0">
                <a:latin typeface="Calibri" panose="020F0502020204030204" pitchFamily="34" charset="0"/>
              </a:rPr>
              <a:t>body mass in roe deer?</a:t>
            </a:r>
          </a:p>
        </p:txBody>
      </p:sp>
      <p:sp>
        <p:nvSpPr>
          <p:cNvPr id="204802"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Object 1"/>
          <p:cNvGraphicFramePr>
            <a:graphicFrameLocks noChangeAspect="1"/>
          </p:cNvGraphicFramePr>
          <p:nvPr>
            <p:extLst/>
          </p:nvPr>
        </p:nvGraphicFramePr>
        <p:xfrm>
          <a:off x="5701005" y="2775233"/>
          <a:ext cx="4925784" cy="3045264"/>
        </p:xfrm>
        <a:graphic>
          <a:graphicData uri="http://schemas.openxmlformats.org/presentationml/2006/ole">
            <mc:AlternateContent xmlns:mc="http://schemas.openxmlformats.org/markup-compatibility/2006">
              <mc:Choice xmlns:v="urn:schemas-microsoft-com:vml" Requires="v">
                <p:oleObj spid="_x0000_s25604" name="Prism 6" r:id="rId3" imgW="9185622" imgH="5679269" progId="Prism6.Document">
                  <p:embed/>
                </p:oleObj>
              </mc:Choice>
              <mc:Fallback>
                <p:oleObj name="Prism 6" r:id="rId3" imgW="9185622" imgH="5679269" progId="Prism6.Document">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005" y="2775233"/>
                        <a:ext cx="4925784" cy="3045264"/>
                      </a:xfrm>
                      <a:prstGeom prst="rect">
                        <a:avLst/>
                      </a:prstGeom>
                      <a:noFill/>
                      <a:ln>
                        <a:noFill/>
                      </a:ln>
                    </p:spPr>
                  </p:pic>
                </p:oleObj>
              </mc:Fallback>
            </mc:AlternateContent>
          </a:graphicData>
        </a:graphic>
      </p:graphicFrame>
      <p:pic>
        <p:nvPicPr>
          <p:cNvPr id="3" name="Picture 2"/>
          <p:cNvPicPr>
            <a:picLocks noChangeAspect="1"/>
          </p:cNvPicPr>
          <p:nvPr/>
        </p:nvPicPr>
        <p:blipFill>
          <a:blip r:embed="rId5"/>
          <a:stretch>
            <a:fillRect/>
          </a:stretch>
        </p:blipFill>
        <p:spPr>
          <a:xfrm>
            <a:off x="1169656" y="3344999"/>
            <a:ext cx="3365446" cy="2830580"/>
          </a:xfrm>
          <a:prstGeom prst="rect">
            <a:avLst/>
          </a:prstGeom>
        </p:spPr>
      </p:pic>
      <p:sp>
        <p:nvSpPr>
          <p:cNvPr id="7" name="Rectangle 2"/>
          <p:cNvSpPr txBox="1">
            <a:spLocks noChangeArrowheads="1"/>
          </p:cNvSpPr>
          <p:nvPr/>
        </p:nvSpPr>
        <p:spPr bwMode="auto">
          <a:xfrm>
            <a:off x="1344536" y="480403"/>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Calibri" panose="020F0502020204030204" pitchFamily="34" charset="0"/>
              </a:rPr>
              <a:t>Correlation</a:t>
            </a:r>
          </a:p>
          <a:p>
            <a:pPr eaLnBrk="1" hangingPunct="1"/>
            <a:r>
              <a:rPr lang="en-GB" sz="3600" b="1" kern="0" dirty="0" smtClean="0">
                <a:latin typeface="Calibri" panose="020F0502020204030204" pitchFamily="34" charset="0"/>
              </a:rPr>
              <a:t>Example: roe deer.xlsx</a:t>
            </a:r>
            <a:endParaRPr lang="en-GB" sz="3600" b="1" kern="0" dirty="0">
              <a:latin typeface="Calibri" panose="020F0502020204030204" pitchFamily="34" charset="0"/>
            </a:endParaRPr>
          </a:p>
        </p:txBody>
      </p:sp>
    </p:spTree>
    <p:extLst>
      <p:ext uri="{BB962C8B-B14F-4D97-AF65-F5344CB8AC3E}">
        <p14:creationId xmlns:p14="http://schemas.microsoft.com/office/powerpoint/2010/main" val="2174565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98783473"/>
              </p:ext>
            </p:extLst>
          </p:nvPr>
        </p:nvGraphicFramePr>
        <p:xfrm>
          <a:off x="2032003" y="269971"/>
          <a:ext cx="9132389" cy="633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0631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2118" y="303590"/>
            <a:ext cx="3520451" cy="584775"/>
          </a:xfrm>
          <a:prstGeom prst="rect">
            <a:avLst/>
          </a:prstGeom>
          <a:noFill/>
        </p:spPr>
        <p:txBody>
          <a:bodyPr wrap="none" rtlCol="0">
            <a:spAutoFit/>
          </a:bodyPr>
          <a:lstStyle/>
          <a:p>
            <a:r>
              <a:rPr lang="en-GB" sz="3200" b="1" dirty="0">
                <a:solidFill>
                  <a:schemeClr val="tx2"/>
                </a:solidFill>
              </a:rPr>
              <a:t>Statistical inference</a:t>
            </a:r>
          </a:p>
        </p:txBody>
      </p:sp>
      <p:sp>
        <p:nvSpPr>
          <p:cNvPr id="12" name="Oval 11"/>
          <p:cNvSpPr/>
          <p:nvPr/>
        </p:nvSpPr>
        <p:spPr>
          <a:xfrm>
            <a:off x="4449340" y="229673"/>
            <a:ext cx="1410416" cy="715777"/>
          </a:xfrm>
          <a:prstGeom prst="ellips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lumMod val="50000"/>
                  </a:schemeClr>
                </a:solidFill>
              </a:rPr>
              <a:t>Sample</a:t>
            </a:r>
          </a:p>
        </p:txBody>
      </p:sp>
      <p:sp>
        <p:nvSpPr>
          <p:cNvPr id="13" name="Oval 12"/>
          <p:cNvSpPr/>
          <p:nvPr/>
        </p:nvSpPr>
        <p:spPr>
          <a:xfrm>
            <a:off x="9883831" y="262029"/>
            <a:ext cx="1929340" cy="715777"/>
          </a:xfrm>
          <a:prstGeom prst="ellipse">
            <a:avLst/>
          </a:prstGeom>
          <a:solidFill>
            <a:srgbClr val="92D05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rPr>
              <a:t>Population</a:t>
            </a:r>
          </a:p>
        </p:txBody>
      </p:sp>
      <p:cxnSp>
        <p:nvCxnSpPr>
          <p:cNvPr id="42" name="Straight Arrow Connector 41"/>
          <p:cNvCxnSpPr/>
          <p:nvPr/>
        </p:nvCxnSpPr>
        <p:spPr>
          <a:xfrm>
            <a:off x="5941455" y="595977"/>
            <a:ext cx="216024" cy="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630236" y="619916"/>
            <a:ext cx="171899" cy="1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202036" y="159089"/>
            <a:ext cx="3081333" cy="838439"/>
            <a:chOff x="5414772" y="1195442"/>
            <a:chExt cx="3020928" cy="720000"/>
          </a:xfrm>
          <a:solidFill>
            <a:srgbClr val="9DC3E6"/>
          </a:solidFill>
        </p:grpSpPr>
        <p:sp>
          <p:nvSpPr>
            <p:cNvPr id="29" name="Rounded Rectangle 28"/>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pic>
        <p:nvPicPr>
          <p:cNvPr id="31" name="Picture 30"/>
          <p:cNvPicPr>
            <a:picLocks noChangeAspect="1"/>
          </p:cNvPicPr>
          <p:nvPr/>
        </p:nvPicPr>
        <p:blipFill>
          <a:blip r:embed="rId3"/>
          <a:stretch>
            <a:fillRect/>
          </a:stretch>
        </p:blipFill>
        <p:spPr>
          <a:xfrm>
            <a:off x="2339104" y="2248091"/>
            <a:ext cx="7826059" cy="4177651"/>
          </a:xfrm>
          <a:prstGeom prst="rect">
            <a:avLst/>
          </a:prstGeom>
        </p:spPr>
      </p:pic>
      <p:sp>
        <p:nvSpPr>
          <p:cNvPr id="36" name="TextBox 35"/>
          <p:cNvSpPr txBox="1"/>
          <p:nvPr/>
        </p:nvSpPr>
        <p:spPr>
          <a:xfrm>
            <a:off x="284920" y="1422753"/>
            <a:ext cx="10594054" cy="461665"/>
          </a:xfrm>
          <a:prstGeom prst="rect">
            <a:avLst/>
          </a:prstGeom>
          <a:noFill/>
        </p:spPr>
        <p:txBody>
          <a:bodyPr wrap="none" rtlCol="0">
            <a:spAutoFit/>
          </a:bodyPr>
          <a:lstStyle/>
          <a:p>
            <a:pPr marL="285737" indent="-285737">
              <a:buFont typeface="Arial" panose="020B0604020202020204" pitchFamily="34" charset="0"/>
              <a:buChar char="•"/>
            </a:pPr>
            <a:r>
              <a:rPr lang="en-GB" sz="2400" dirty="0"/>
              <a:t>Statistical tests are tools used to quantify our level of confidence in what we see. </a:t>
            </a:r>
          </a:p>
        </p:txBody>
      </p:sp>
    </p:spTree>
    <p:extLst>
      <p:ext uri="{BB962C8B-B14F-4D97-AF65-F5344CB8AC3E}">
        <p14:creationId xmlns:p14="http://schemas.microsoft.com/office/powerpoint/2010/main" val="320676524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5346" y="1325358"/>
            <a:ext cx="3342363" cy="5179556"/>
          </a:xfrm>
          <a:prstGeom prst="rect">
            <a:avLst/>
          </a:prstGeom>
        </p:spPr>
      </p:pic>
      <p:sp>
        <p:nvSpPr>
          <p:cNvPr id="3" name="Rectangle 2"/>
          <p:cNvSpPr txBox="1">
            <a:spLocks noChangeArrowheads="1"/>
          </p:cNvSpPr>
          <p:nvPr/>
        </p:nvSpPr>
        <p:spPr bwMode="auto">
          <a:xfrm>
            <a:off x="1344536" y="480403"/>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Calibri" panose="020F0502020204030204" pitchFamily="34" charset="0"/>
              </a:rPr>
              <a:t>Correlation</a:t>
            </a:r>
          </a:p>
          <a:p>
            <a:pPr eaLnBrk="1" hangingPunct="1"/>
            <a:r>
              <a:rPr lang="en-GB" sz="3600" b="1" kern="0" dirty="0" smtClean="0">
                <a:latin typeface="Calibri" panose="020F0502020204030204" pitchFamily="34" charset="0"/>
              </a:rPr>
              <a:t>Example: roe deer.xlsx</a:t>
            </a:r>
            <a:endParaRPr lang="en-GB" sz="3600" b="1" kern="0" dirty="0">
              <a:latin typeface="Calibri" panose="020F0502020204030204" pitchFamily="34" charset="0"/>
            </a:endParaRPr>
          </a:p>
        </p:txBody>
      </p:sp>
      <p:sp>
        <p:nvSpPr>
          <p:cNvPr id="4" name="Oval 3"/>
          <p:cNvSpPr/>
          <p:nvPr/>
        </p:nvSpPr>
        <p:spPr>
          <a:xfrm>
            <a:off x="2231530" y="3970987"/>
            <a:ext cx="1728192"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239078" y="4883887"/>
            <a:ext cx="1728192"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244301" y="187157"/>
            <a:ext cx="1994777" cy="1077028"/>
          </a:xfrm>
          <a:prstGeom prst="rect">
            <a:avLst/>
          </a:prstGeom>
        </p:spPr>
      </p:pic>
      <p:pic>
        <p:nvPicPr>
          <p:cNvPr id="7" name="Picture 6"/>
          <p:cNvPicPr>
            <a:picLocks noChangeAspect="1"/>
          </p:cNvPicPr>
          <p:nvPr/>
        </p:nvPicPr>
        <p:blipFill>
          <a:blip r:embed="rId4"/>
          <a:stretch>
            <a:fillRect/>
          </a:stretch>
        </p:blipFill>
        <p:spPr>
          <a:xfrm>
            <a:off x="5207723" y="4203244"/>
            <a:ext cx="3990597" cy="2370797"/>
          </a:xfrm>
          <a:prstGeom prst="rect">
            <a:avLst/>
          </a:prstGeom>
        </p:spPr>
      </p:pic>
      <p:sp>
        <p:nvSpPr>
          <p:cNvPr id="8" name="TextBox 7"/>
          <p:cNvSpPr txBox="1"/>
          <p:nvPr/>
        </p:nvSpPr>
        <p:spPr>
          <a:xfrm>
            <a:off x="4443973" y="2154630"/>
            <a:ext cx="7271210" cy="1200329"/>
          </a:xfrm>
          <a:prstGeom prst="rect">
            <a:avLst/>
          </a:prstGeom>
          <a:noFill/>
        </p:spPr>
        <p:txBody>
          <a:bodyPr wrap="square" rtlCol="0">
            <a:spAutoFit/>
          </a:bodyPr>
          <a:lstStyle/>
          <a:p>
            <a:pPr algn="just"/>
            <a:r>
              <a:rPr lang="en-GB" sz="2400" dirty="0" smtClean="0">
                <a:latin typeface="Calibri" panose="020F0502020204030204" pitchFamily="34" charset="0"/>
              </a:rPr>
              <a:t>There is a negative correlation between parasite load and fitness but this relationship is only significant for the males(p=0.0049 vs. females: p=0.2940).</a:t>
            </a:r>
            <a:endParaRPr lang="en-GB" sz="2400" dirty="0">
              <a:latin typeface="Calibri" panose="020F0502020204030204" pitchFamily="34" charset="0"/>
            </a:endParaRPr>
          </a:p>
        </p:txBody>
      </p:sp>
      <p:sp>
        <p:nvSpPr>
          <p:cNvPr id="9" name="Oval 8"/>
          <p:cNvSpPr/>
          <p:nvPr/>
        </p:nvSpPr>
        <p:spPr>
          <a:xfrm>
            <a:off x="7203021" y="4929312"/>
            <a:ext cx="1944216" cy="6292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36207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047391"/>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smtClean="0">
                <a:ln>
                  <a:noFill/>
                </a:ln>
                <a:solidFill>
                  <a:srgbClr val="646B86"/>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800" b="1" kern="0" dirty="0" smtClean="0">
                <a:solidFill>
                  <a:schemeClr val="tx2">
                    <a:lumMod val="50000"/>
                  </a:schemeClr>
                </a:solidFill>
                <a:latin typeface="Calibri" panose="020F0502020204030204"/>
              </a:rPr>
              <a:t>Linear relationship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smtClean="0">
                <a:ln>
                  <a:noFill/>
                </a:ln>
                <a:solidFill>
                  <a:schemeClr val="tx2">
                    <a:lumMod val="75000"/>
                  </a:schemeClr>
                </a:solidFill>
                <a:effectLst/>
                <a:uLnTx/>
                <a:uFillTx/>
                <a:latin typeface="Calibri" panose="020F0502020204030204"/>
              </a:rPr>
              <a:t>Non-parametric</a:t>
            </a: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321857056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Non-Parametric:</a:t>
            </a:r>
          </a:p>
          <a:p>
            <a:pPr eaLnBrk="1" hangingPunct="1"/>
            <a:r>
              <a:rPr lang="en-GB" sz="3600" b="1" kern="0" dirty="0">
                <a:latin typeface="+mn-lt"/>
              </a:rPr>
              <a:t>Spearman Correlation Coefficient</a:t>
            </a:r>
          </a:p>
        </p:txBody>
      </p:sp>
      <p:sp>
        <p:nvSpPr>
          <p:cNvPr id="3" name="Text Box 5"/>
          <p:cNvSpPr txBox="1">
            <a:spLocks noChangeArrowheads="1"/>
          </p:cNvSpPr>
          <p:nvPr/>
        </p:nvSpPr>
        <p:spPr bwMode="auto">
          <a:xfrm>
            <a:off x="316135" y="1352740"/>
            <a:ext cx="7698261" cy="830997"/>
          </a:xfrm>
          <a:prstGeom prst="rect">
            <a:avLst/>
          </a:prstGeom>
          <a:noFill/>
          <a:ln w="9525">
            <a:noFill/>
            <a:miter lim="800000"/>
            <a:headEnd/>
            <a:tailEnd/>
          </a:ln>
        </p:spPr>
        <p:txBody>
          <a:bodyPr wrap="none">
            <a:spAutoFit/>
          </a:bodyPr>
          <a:lstStyle/>
          <a:p>
            <a:pPr>
              <a:buFontTx/>
              <a:buChar char="•"/>
            </a:pPr>
            <a:r>
              <a:rPr lang="en-GB" sz="2400" dirty="0">
                <a:latin typeface="+mn-lt"/>
              </a:rPr>
              <a:t> Only really useful for ranks (either one or both variables)</a:t>
            </a:r>
          </a:p>
          <a:p>
            <a:pPr>
              <a:buFontTx/>
              <a:buChar char="•"/>
            </a:pPr>
            <a:r>
              <a:rPr lang="en-GB" sz="2400" b="1" dirty="0">
                <a:latin typeface="+mn-lt"/>
              </a:rPr>
              <a:t>ρ (rho) </a:t>
            </a:r>
            <a:r>
              <a:rPr lang="en-GB" sz="2400" dirty="0">
                <a:latin typeface="+mn-lt"/>
              </a:rPr>
              <a:t>is the equivalent of r and calculated in a similar way</a:t>
            </a:r>
          </a:p>
        </p:txBody>
      </p:sp>
      <p:sp>
        <p:nvSpPr>
          <p:cNvPr id="4" name="Rectangle 3"/>
          <p:cNvSpPr/>
          <p:nvPr/>
        </p:nvSpPr>
        <p:spPr>
          <a:xfrm>
            <a:off x="226299" y="2310620"/>
            <a:ext cx="9577064" cy="1692771"/>
          </a:xfrm>
          <a:prstGeom prst="rect">
            <a:avLst/>
          </a:prstGeom>
        </p:spPr>
        <p:txBody>
          <a:bodyPr wrap="square">
            <a:spAutoFit/>
          </a:bodyPr>
          <a:lstStyle/>
          <a:p>
            <a:pPr marL="342900" indent="-342900" fontAlgn="auto">
              <a:spcBef>
                <a:spcPct val="20000"/>
              </a:spcBef>
              <a:spcAft>
                <a:spcPts val="0"/>
              </a:spcAft>
              <a:buFont typeface="Arial" panose="020B0604020202020204" pitchFamily="34" charset="0"/>
              <a:buChar char="•"/>
              <a:defRPr/>
            </a:pPr>
            <a:r>
              <a:rPr lang="en-GB" sz="3200" b="1" u="sng" dirty="0">
                <a:solidFill>
                  <a:srgbClr val="4D4D4D"/>
                </a:solidFill>
                <a:latin typeface="+mn-lt"/>
              </a:rPr>
              <a:t>Example</a:t>
            </a:r>
            <a:r>
              <a:rPr lang="en-GB" sz="3200" b="1" dirty="0">
                <a:solidFill>
                  <a:srgbClr val="4D4D4D"/>
                </a:solidFill>
                <a:latin typeface="+mn-lt"/>
              </a:rPr>
              <a:t>: </a:t>
            </a:r>
            <a:r>
              <a:rPr lang="en-GB" sz="3200" b="1" dirty="0" err="1" smtClean="0">
                <a:solidFill>
                  <a:srgbClr val="CC0099"/>
                </a:solidFill>
                <a:latin typeface="+mn-lt"/>
              </a:rPr>
              <a:t>dominance.xslx</a:t>
            </a:r>
            <a:endParaRPr lang="en-GB" sz="3200" b="1" dirty="0">
              <a:solidFill>
                <a:srgbClr val="CC0099"/>
              </a:solidFill>
              <a:latin typeface="+mn-lt"/>
            </a:endParaRPr>
          </a:p>
          <a:p>
            <a:pPr marL="800100" lvl="1" indent="-342900" fontAlgn="auto">
              <a:spcBef>
                <a:spcPct val="20000"/>
              </a:spcBef>
              <a:spcAft>
                <a:spcPts val="0"/>
              </a:spcAft>
              <a:buFont typeface="Arial" panose="020B0604020202020204" pitchFamily="34" charset="0"/>
              <a:buChar char="•"/>
              <a:defRPr/>
            </a:pPr>
            <a:r>
              <a:rPr lang="en-GB" sz="2000" dirty="0">
                <a:latin typeface="+mn-lt"/>
              </a:rPr>
              <a:t>Six male colobus monkeys ranked for dominance</a:t>
            </a:r>
          </a:p>
          <a:p>
            <a:pPr marL="800100" lvl="1" indent="-342900" fontAlgn="auto">
              <a:spcBef>
                <a:spcPct val="20000"/>
              </a:spcBef>
              <a:spcAft>
                <a:spcPts val="0"/>
              </a:spcAft>
              <a:buFont typeface="Arial" panose="020B0604020202020204" pitchFamily="34" charset="0"/>
              <a:buChar char="•"/>
              <a:defRPr/>
            </a:pPr>
            <a:r>
              <a:rPr lang="en-GB" sz="2000" dirty="0">
                <a:latin typeface="+mn-lt"/>
              </a:rPr>
              <a:t>Question: is social dominance associated with parasitism?</a:t>
            </a:r>
          </a:p>
          <a:p>
            <a:pPr marL="1257300" lvl="2" indent="-342900" fontAlgn="auto">
              <a:spcBef>
                <a:spcPct val="20000"/>
              </a:spcBef>
              <a:spcAft>
                <a:spcPts val="0"/>
              </a:spcAft>
              <a:buFont typeface="Arial" panose="020B0604020202020204" pitchFamily="34" charset="0"/>
              <a:buChar char="•"/>
              <a:defRPr/>
            </a:pPr>
            <a:r>
              <a:rPr lang="en-GB" sz="1800" dirty="0">
                <a:latin typeface="+mn-lt"/>
              </a:rPr>
              <a:t>Eggs of </a:t>
            </a:r>
            <a:r>
              <a:rPr lang="en-GB" sz="1800" i="1" dirty="0" err="1">
                <a:latin typeface="+mn-lt"/>
              </a:rPr>
              <a:t>Trichirus</a:t>
            </a:r>
            <a:r>
              <a:rPr lang="en-GB" sz="1800" dirty="0">
                <a:latin typeface="+mn-lt"/>
              </a:rPr>
              <a:t> nematode per gram of monkey faeces</a:t>
            </a:r>
          </a:p>
        </p:txBody>
      </p:sp>
      <p:pic>
        <p:nvPicPr>
          <p:cNvPr id="8" name="Picture 7"/>
          <p:cNvPicPr>
            <a:picLocks noChangeAspect="1"/>
          </p:cNvPicPr>
          <p:nvPr/>
        </p:nvPicPr>
        <p:blipFill>
          <a:blip r:embed="rId2"/>
          <a:stretch>
            <a:fillRect/>
          </a:stretch>
        </p:blipFill>
        <p:spPr>
          <a:xfrm>
            <a:off x="1857924" y="4530514"/>
            <a:ext cx="2998805" cy="1176327"/>
          </a:xfrm>
          <a:prstGeom prst="rect">
            <a:avLst/>
          </a:prstGeom>
        </p:spPr>
      </p:pic>
      <p:pic>
        <p:nvPicPr>
          <p:cNvPr id="9" name="Picture 8"/>
          <p:cNvPicPr>
            <a:picLocks noChangeAspect="1"/>
          </p:cNvPicPr>
          <p:nvPr/>
        </p:nvPicPr>
        <p:blipFill>
          <a:blip r:embed="rId3"/>
          <a:stretch>
            <a:fillRect/>
          </a:stretch>
        </p:blipFill>
        <p:spPr>
          <a:xfrm>
            <a:off x="8212810" y="4130274"/>
            <a:ext cx="3600241" cy="2397003"/>
          </a:xfrm>
          <a:prstGeom prst="rect">
            <a:avLst/>
          </a:prstGeom>
        </p:spPr>
      </p:pic>
    </p:spTree>
    <p:extLst>
      <p:ext uri="{BB962C8B-B14F-4D97-AF65-F5344CB8AC3E}">
        <p14:creationId xmlns:p14="http://schemas.microsoft.com/office/powerpoint/2010/main" val="56250217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19336" y="5473190"/>
            <a:ext cx="11953328" cy="830997"/>
          </a:xfrm>
          <a:prstGeom prst="rect">
            <a:avLst/>
          </a:prstGeom>
          <a:noFill/>
          <a:ln w="9525">
            <a:noFill/>
            <a:miter lim="800000"/>
            <a:headEnd/>
            <a:tailEnd/>
          </a:ln>
        </p:spPr>
        <p:txBody>
          <a:bodyPr wrap="square">
            <a:spAutoFit/>
          </a:bodyPr>
          <a:lstStyle/>
          <a:p>
            <a:pPr>
              <a:buFontTx/>
              <a:buChar char="•"/>
            </a:pPr>
            <a:r>
              <a:rPr lang="en-GB" sz="2400" dirty="0">
                <a:latin typeface="+mn-lt"/>
              </a:rPr>
              <a:t> </a:t>
            </a:r>
            <a:r>
              <a:rPr lang="en-GB" sz="2400" b="1" dirty="0">
                <a:latin typeface="+mn-lt"/>
              </a:rPr>
              <a:t>Answer</a:t>
            </a:r>
            <a:r>
              <a:rPr lang="en-GB" sz="2400" dirty="0">
                <a:latin typeface="+mn-lt"/>
              </a:rPr>
              <a:t>: the relationship between dominance and parasitism </a:t>
            </a:r>
            <a:r>
              <a:rPr lang="en-GB" sz="2400" dirty="0" smtClean="0">
                <a:latin typeface="+mn-lt"/>
              </a:rPr>
              <a:t>is </a:t>
            </a:r>
            <a:r>
              <a:rPr lang="en-GB" sz="2400" dirty="0">
                <a:latin typeface="+mn-lt"/>
              </a:rPr>
              <a:t>significant (ρ =-0.94, p=0.017) with high ranking males harbouring a heavier burden.</a:t>
            </a:r>
          </a:p>
        </p:txBody>
      </p:sp>
      <p:sp>
        <p:nvSpPr>
          <p:cNvPr id="7"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Non-Parametric:</a:t>
            </a:r>
          </a:p>
          <a:p>
            <a:pPr eaLnBrk="1" hangingPunct="1"/>
            <a:r>
              <a:rPr lang="en-GB" sz="3600" b="1" kern="0" dirty="0">
                <a:latin typeface="+mn-lt"/>
              </a:rPr>
              <a:t>Spearman Correlation Coefficient</a:t>
            </a:r>
          </a:p>
        </p:txBody>
      </p:sp>
      <p:pic>
        <p:nvPicPr>
          <p:cNvPr id="5" name="Picture 4"/>
          <p:cNvPicPr>
            <a:picLocks noChangeAspect="1"/>
          </p:cNvPicPr>
          <p:nvPr/>
        </p:nvPicPr>
        <p:blipFill>
          <a:blip r:embed="rId3"/>
          <a:stretch>
            <a:fillRect/>
          </a:stretch>
        </p:blipFill>
        <p:spPr>
          <a:xfrm>
            <a:off x="1727109" y="1741417"/>
            <a:ext cx="3124636" cy="3429479"/>
          </a:xfrm>
          <a:prstGeom prst="rect">
            <a:avLst/>
          </a:prstGeom>
        </p:spPr>
      </p:pic>
      <p:graphicFrame>
        <p:nvGraphicFramePr>
          <p:cNvPr id="8" name="Object 7"/>
          <p:cNvGraphicFramePr>
            <a:graphicFrameLocks noChangeAspect="1"/>
          </p:cNvGraphicFramePr>
          <p:nvPr>
            <p:extLst/>
          </p:nvPr>
        </p:nvGraphicFramePr>
        <p:xfrm>
          <a:off x="5332491" y="1679395"/>
          <a:ext cx="5271033" cy="3693075"/>
        </p:xfrm>
        <a:graphic>
          <a:graphicData uri="http://schemas.openxmlformats.org/presentationml/2006/ole">
            <mc:AlternateContent xmlns:mc="http://schemas.openxmlformats.org/markup-compatibility/2006">
              <mc:Choice xmlns:v="urn:schemas-microsoft-com:vml" Requires="v">
                <p:oleObj spid="_x0000_s26628" name="Prism 8" r:id="rId4" imgW="8490199" imgH="5949024" progId="Prism8.Document">
                  <p:embed/>
                </p:oleObj>
              </mc:Choice>
              <mc:Fallback>
                <p:oleObj name="Prism 8" r:id="rId4" imgW="8490199" imgH="5949024" progId="Prism8.Document">
                  <p:embed/>
                  <p:pic>
                    <p:nvPicPr>
                      <p:cNvPr id="8" name="Object 7"/>
                      <p:cNvPicPr/>
                      <p:nvPr/>
                    </p:nvPicPr>
                    <p:blipFill>
                      <a:blip r:embed="rId5"/>
                      <a:stretch>
                        <a:fillRect/>
                      </a:stretch>
                    </p:blipFill>
                    <p:spPr>
                      <a:xfrm>
                        <a:off x="5332491" y="1679395"/>
                        <a:ext cx="5271033" cy="3693075"/>
                      </a:xfrm>
                      <a:prstGeom prst="rect">
                        <a:avLst/>
                      </a:prstGeom>
                    </p:spPr>
                  </p:pic>
                </p:oleObj>
              </mc:Fallback>
            </mc:AlternateContent>
          </a:graphicData>
        </a:graphic>
      </p:graphicFrame>
    </p:spTree>
    <p:extLst>
      <p:ext uri="{BB962C8B-B14F-4D97-AF65-F5344CB8AC3E}">
        <p14:creationId xmlns:p14="http://schemas.microsoft.com/office/powerpoint/2010/main" val="231295690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34615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smtClean="0">
                <a:ln>
                  <a:noFill/>
                </a:ln>
                <a:solidFill>
                  <a:srgbClr val="646B86"/>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800" b="1" kern="0" dirty="0" smtClean="0">
                <a:solidFill>
                  <a:schemeClr val="tx2">
                    <a:lumMod val="75000"/>
                  </a:schemeClr>
                </a:solidFill>
                <a:latin typeface="Calibri" panose="020F0502020204030204"/>
              </a:rPr>
              <a:t>Non-linear relationship</a:t>
            </a:r>
            <a:endParaRPr kumimoji="0" lang="en-GB" sz="4800" b="1" i="0" u="none" strike="noStrike" kern="0" cap="none" spc="0" normalizeH="0" baseline="0" noProof="0" dirty="0" smtClean="0">
              <a:ln>
                <a:noFill/>
              </a:ln>
              <a:solidFill>
                <a:schemeClr val="tx2">
                  <a:lumMod val="75000"/>
                </a:schemeClr>
              </a:solidFill>
              <a:effectLst/>
              <a:uLnTx/>
              <a:uFillTx/>
              <a:latin typeface="Calibri" panose="020F0502020204030204"/>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34976504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032105" y="4435341"/>
            <a:ext cx="2748461" cy="2002822"/>
          </a:xfrm>
          <a:prstGeom prst="rect">
            <a:avLst/>
          </a:prstGeom>
        </p:spPr>
      </p:pic>
      <p:pic>
        <p:nvPicPr>
          <p:cNvPr id="8" name="Picture 7"/>
          <p:cNvPicPr>
            <a:picLocks noChangeAspect="1"/>
          </p:cNvPicPr>
          <p:nvPr/>
        </p:nvPicPr>
        <p:blipFill>
          <a:blip r:embed="rId3"/>
          <a:stretch>
            <a:fillRect/>
          </a:stretch>
        </p:blipFill>
        <p:spPr>
          <a:xfrm>
            <a:off x="1991545" y="4471345"/>
            <a:ext cx="2886059" cy="1930814"/>
          </a:xfrm>
          <a:prstGeom prst="rect">
            <a:avLst/>
          </a:prstGeom>
        </p:spPr>
      </p:pic>
      <p:sp>
        <p:nvSpPr>
          <p:cNvPr id="2" name="Rectangle 2"/>
          <p:cNvSpPr txBox="1">
            <a:spLocks noChangeArrowheads="1"/>
          </p:cNvSpPr>
          <p:nvPr/>
        </p:nvSpPr>
        <p:spPr>
          <a:xfrm>
            <a:off x="1981200" y="116633"/>
            <a:ext cx="8229600" cy="4905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D60093"/>
                </a:solidFill>
                <a:latin typeface="Calibri" panose="020F0502020204030204" pitchFamily="34" charset="0"/>
              </a:rPr>
              <a:t>Curve fitting</a:t>
            </a:r>
          </a:p>
        </p:txBody>
      </p:sp>
      <p:sp>
        <p:nvSpPr>
          <p:cNvPr id="4" name="Rectangle 3"/>
          <p:cNvSpPr txBox="1">
            <a:spLocks noChangeArrowheads="1"/>
          </p:cNvSpPr>
          <p:nvPr/>
        </p:nvSpPr>
        <p:spPr>
          <a:xfrm>
            <a:off x="319360" y="737557"/>
            <a:ext cx="11794176" cy="492918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GB" sz="2400" b="1" kern="0" dirty="0">
                <a:solidFill>
                  <a:srgbClr val="CC0099"/>
                </a:solidFill>
                <a:latin typeface="Calibri" panose="020F0502020204030204" pitchFamily="34" charset="0"/>
              </a:rPr>
              <a:t>Dose-response curves</a:t>
            </a:r>
          </a:p>
          <a:p>
            <a:pPr lvl="1" eaLnBrk="1" hangingPunct="1"/>
            <a:r>
              <a:rPr lang="en-GB" sz="2200" kern="0" dirty="0">
                <a:latin typeface="Calibri" panose="020F0502020204030204" pitchFamily="34" charset="0"/>
              </a:rPr>
              <a:t>Nonlinear regression</a:t>
            </a:r>
          </a:p>
          <a:p>
            <a:pPr lvl="1" eaLnBrk="1" hangingPunct="1"/>
            <a:r>
              <a:rPr lang="en-GB" sz="2200" dirty="0">
                <a:latin typeface="Calibri" panose="020F0502020204030204" pitchFamily="34" charset="0"/>
              </a:rPr>
              <a:t>Dose-response experiments typically use around 5-10 doses of agonist, equally spaced on a logarithmic scale </a:t>
            </a:r>
            <a:endParaRPr lang="en-GB" sz="2200" kern="0" dirty="0">
              <a:latin typeface="Calibri" panose="020F0502020204030204" pitchFamily="34" charset="0"/>
            </a:endParaRPr>
          </a:p>
          <a:p>
            <a:pPr lvl="1" eaLnBrk="1" hangingPunct="1"/>
            <a:r>
              <a:rPr lang="en-GB" sz="2200" dirty="0">
                <a:latin typeface="Calibri" panose="020F0502020204030204" pitchFamily="34" charset="0"/>
              </a:rPr>
              <a:t>Y values are responses</a:t>
            </a:r>
          </a:p>
          <a:p>
            <a:pPr lvl="1" eaLnBrk="1" hangingPunct="1"/>
            <a:endParaRPr lang="en-GB" sz="1000" dirty="0">
              <a:latin typeface="Calibri" panose="020F0502020204030204" pitchFamily="34" charset="0"/>
            </a:endParaRPr>
          </a:p>
          <a:p>
            <a:pPr eaLnBrk="1" hangingPunct="1"/>
            <a:r>
              <a:rPr lang="en-GB" sz="2200" dirty="0">
                <a:latin typeface="Calibri" panose="020F0502020204030204" pitchFamily="34" charset="0"/>
              </a:rPr>
              <a:t>The aim is often to determine the </a:t>
            </a:r>
            <a:r>
              <a:rPr lang="en-GB" sz="2200" b="1" dirty="0">
                <a:solidFill>
                  <a:srgbClr val="CC0099"/>
                </a:solidFill>
                <a:latin typeface="Calibri" panose="020F0502020204030204" pitchFamily="34" charset="0"/>
              </a:rPr>
              <a:t>IC50</a:t>
            </a:r>
            <a:r>
              <a:rPr lang="en-GB" sz="2200" dirty="0">
                <a:latin typeface="Calibri" panose="020F0502020204030204" pitchFamily="34" charset="0"/>
              </a:rPr>
              <a:t> or the </a:t>
            </a:r>
            <a:r>
              <a:rPr lang="en-GB" sz="2200" b="1" dirty="0">
                <a:solidFill>
                  <a:srgbClr val="CC0099"/>
                </a:solidFill>
                <a:latin typeface="Calibri" panose="020F0502020204030204" pitchFamily="34" charset="0"/>
              </a:rPr>
              <a:t>EC50</a:t>
            </a:r>
          </a:p>
          <a:p>
            <a:pPr lvl="1" eaLnBrk="1" hangingPunct="1"/>
            <a:r>
              <a:rPr lang="en-GB" sz="2200" b="1" dirty="0">
                <a:latin typeface="Calibri" panose="020F0502020204030204" pitchFamily="34" charset="0"/>
              </a:rPr>
              <a:t>IC50 (I=Inhibition)</a:t>
            </a:r>
            <a:r>
              <a:rPr lang="en-GB" sz="2200" dirty="0">
                <a:latin typeface="Calibri" panose="020F0502020204030204" pitchFamily="34" charset="0"/>
              </a:rPr>
              <a:t>: concentration of an agonist that provokes a response half way between the maximal (Top) response and the maximally inhibited (Bottom) </a:t>
            </a:r>
            <a:r>
              <a:rPr lang="en-GB" sz="2200" dirty="0" smtClean="0">
                <a:latin typeface="Calibri" panose="020F0502020204030204" pitchFamily="34" charset="0"/>
              </a:rPr>
              <a:t>response.</a:t>
            </a:r>
            <a:endParaRPr lang="en-GB" sz="2200" dirty="0">
              <a:latin typeface="Calibri" panose="020F0502020204030204" pitchFamily="34" charset="0"/>
            </a:endParaRPr>
          </a:p>
          <a:p>
            <a:pPr lvl="1" eaLnBrk="1" hangingPunct="1"/>
            <a:r>
              <a:rPr lang="en-GB" sz="2200" b="1" dirty="0">
                <a:latin typeface="Calibri" panose="020F0502020204030204" pitchFamily="34" charset="0"/>
              </a:rPr>
              <a:t>EC50 (E=Effective): </a:t>
            </a:r>
            <a:r>
              <a:rPr lang="en-US" sz="2200" dirty="0">
                <a:latin typeface="Calibri" panose="020F0502020204030204" pitchFamily="34" charset="0"/>
              </a:rPr>
              <a:t>concentration that gives half-maximal response</a:t>
            </a:r>
            <a:endParaRPr lang="en-GB" sz="2200" dirty="0">
              <a:latin typeface="Calibri" panose="020F0502020204030204" pitchFamily="34" charset="0"/>
            </a:endParaRPr>
          </a:p>
          <a:p>
            <a:pPr lvl="1" eaLnBrk="1" hangingPunct="1"/>
            <a:endParaRPr lang="en-GB" sz="2400" dirty="0">
              <a:latin typeface="Calibri" panose="020F0502020204030204" pitchFamily="34" charset="0"/>
            </a:endParaRPr>
          </a:p>
          <a:p>
            <a:pPr eaLnBrk="1" hangingPunct="1"/>
            <a:endParaRPr lang="en-GB" sz="2400" kern="0" dirty="0">
              <a:latin typeface="Calibri" panose="020F0502020204030204" pitchFamily="34" charset="0"/>
            </a:endParaRPr>
          </a:p>
        </p:txBody>
      </p:sp>
      <p:sp>
        <p:nvSpPr>
          <p:cNvPr id="7" name="TextBox 6"/>
          <p:cNvSpPr txBox="1"/>
          <p:nvPr/>
        </p:nvSpPr>
        <p:spPr>
          <a:xfrm>
            <a:off x="1715690" y="6326085"/>
            <a:ext cx="3804247" cy="400110"/>
          </a:xfrm>
          <a:prstGeom prst="rect">
            <a:avLst/>
          </a:prstGeom>
          <a:noFill/>
        </p:spPr>
        <p:txBody>
          <a:bodyPr wrap="none" rtlCol="0">
            <a:spAutoFit/>
          </a:bodyPr>
          <a:lstStyle/>
          <a:p>
            <a:pPr algn="ctr"/>
            <a:r>
              <a:rPr lang="en-GB" sz="1000" dirty="0">
                <a:latin typeface="Bookman Old Style" panose="02050604050505020204" pitchFamily="18" charset="0"/>
              </a:rPr>
              <a:t>Stimulation: </a:t>
            </a:r>
          </a:p>
          <a:p>
            <a:pPr algn="ctr"/>
            <a:r>
              <a:rPr lang="en-US" sz="1000" dirty="0">
                <a:latin typeface="Bookman Old Style" panose="02050604050505020204" pitchFamily="18" charset="0"/>
              </a:rPr>
              <a:t>Y=Bottom + (Top-Bottom)/(1+10^((LogEC50-X)*</a:t>
            </a:r>
            <a:r>
              <a:rPr lang="en-US" sz="1000" dirty="0" err="1">
                <a:latin typeface="Bookman Old Style" panose="02050604050505020204" pitchFamily="18" charset="0"/>
              </a:rPr>
              <a:t>HillSlope</a:t>
            </a:r>
            <a:r>
              <a:rPr lang="en-US" sz="1000" dirty="0">
                <a:latin typeface="Bookman Old Style" panose="02050604050505020204" pitchFamily="18" charset="0"/>
              </a:rPr>
              <a:t>))</a:t>
            </a:r>
            <a:endParaRPr lang="en-GB" sz="1000" dirty="0">
              <a:latin typeface="Bookman Old Style" panose="02050604050505020204" pitchFamily="18" charset="0"/>
            </a:endParaRPr>
          </a:p>
        </p:txBody>
      </p:sp>
      <p:sp>
        <p:nvSpPr>
          <p:cNvPr id="9" name="TextBox 8"/>
          <p:cNvSpPr txBox="1"/>
          <p:nvPr/>
        </p:nvSpPr>
        <p:spPr>
          <a:xfrm>
            <a:off x="6960097" y="6311834"/>
            <a:ext cx="3137397" cy="400110"/>
          </a:xfrm>
          <a:prstGeom prst="rect">
            <a:avLst/>
          </a:prstGeom>
          <a:noFill/>
        </p:spPr>
        <p:txBody>
          <a:bodyPr wrap="none" rtlCol="0">
            <a:spAutoFit/>
          </a:bodyPr>
          <a:lstStyle/>
          <a:p>
            <a:pPr algn="ctr"/>
            <a:r>
              <a:rPr lang="en-GB" sz="1000" dirty="0">
                <a:latin typeface="Bookman Old Style" panose="02050604050505020204" pitchFamily="18" charset="0"/>
              </a:rPr>
              <a:t>Inhibition: </a:t>
            </a:r>
          </a:p>
          <a:p>
            <a:pPr algn="ctr"/>
            <a:r>
              <a:rPr lang="en-GB" sz="1000" dirty="0">
                <a:latin typeface="Bookman Old Style" panose="02050604050505020204" pitchFamily="18" charset="0"/>
              </a:rPr>
              <a:t>Y=Bottom + (Top-Bottom)/(1+10^((X-LogIC50)))</a:t>
            </a:r>
          </a:p>
        </p:txBody>
      </p:sp>
    </p:spTree>
    <p:extLst>
      <p:ext uri="{BB962C8B-B14F-4D97-AF65-F5344CB8AC3E}">
        <p14:creationId xmlns:p14="http://schemas.microsoft.com/office/powerpoint/2010/main" val="5442875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9961" y="1300489"/>
            <a:ext cx="5667375" cy="762000"/>
          </a:xfrm>
          <a:prstGeom prst="rect">
            <a:avLst/>
          </a:prstGeom>
        </p:spPr>
      </p:pic>
      <p:sp>
        <p:nvSpPr>
          <p:cNvPr id="4" name="TextBox 3"/>
          <p:cNvSpPr txBox="1"/>
          <p:nvPr/>
        </p:nvSpPr>
        <p:spPr>
          <a:xfrm>
            <a:off x="221310" y="2305705"/>
            <a:ext cx="8494633" cy="4524315"/>
          </a:xfrm>
          <a:prstGeom prst="rect">
            <a:avLst/>
          </a:prstGeom>
          <a:noFill/>
        </p:spPr>
        <p:txBody>
          <a:bodyPr wrap="none" rtlCol="0">
            <a:spAutoFit/>
          </a:bodyPr>
          <a:lstStyle/>
          <a:p>
            <a:r>
              <a:rPr lang="en-GB" sz="2000" dirty="0">
                <a:latin typeface="Calibri" panose="020F0502020204030204" pitchFamily="34" charset="0"/>
              </a:rPr>
              <a:t>Step by step analysis and considerations:</a:t>
            </a:r>
          </a:p>
          <a:p>
            <a:endParaRPr lang="en-GB" sz="1000" dirty="0">
              <a:latin typeface="Calibri" panose="020F0502020204030204" pitchFamily="34" charset="0"/>
            </a:endParaRPr>
          </a:p>
          <a:p>
            <a:r>
              <a:rPr lang="en-GB" sz="2000" dirty="0">
                <a:latin typeface="Calibri" panose="020F0502020204030204" pitchFamily="34" charset="0"/>
              </a:rPr>
              <a:t>1- </a:t>
            </a:r>
            <a:r>
              <a:rPr lang="en-GB" dirty="0">
                <a:latin typeface="Calibri" panose="020F0502020204030204" pitchFamily="34" charset="0"/>
              </a:rPr>
              <a:t>Choose a </a:t>
            </a:r>
            <a:r>
              <a:rPr lang="en-GB" b="1" dirty="0" smtClean="0">
                <a:latin typeface="Calibri" panose="020F0502020204030204" pitchFamily="34" charset="0"/>
              </a:rPr>
              <a:t>Model</a:t>
            </a:r>
            <a:r>
              <a:rPr lang="en-GB" dirty="0" smtClean="0">
                <a:latin typeface="Calibri" panose="020F0502020204030204" pitchFamily="34" charset="0"/>
              </a:rPr>
              <a:t>:</a:t>
            </a:r>
            <a:endParaRPr lang="en-GB" dirty="0">
              <a:latin typeface="Calibri" panose="020F0502020204030204" pitchFamily="34" charset="0"/>
            </a:endParaRPr>
          </a:p>
          <a:p>
            <a:r>
              <a:rPr lang="en-GB" dirty="0">
                <a:latin typeface="Calibri" panose="020F0502020204030204" pitchFamily="34" charset="0"/>
              </a:rPr>
              <a:t>	not necessary to normalise</a:t>
            </a:r>
          </a:p>
          <a:p>
            <a:r>
              <a:rPr lang="en-GB" dirty="0">
                <a:latin typeface="Calibri" panose="020F0502020204030204" pitchFamily="34" charset="0"/>
              </a:rPr>
              <a:t>	should choose it when values defining 0 and 100 are precise</a:t>
            </a:r>
          </a:p>
          <a:p>
            <a:r>
              <a:rPr lang="en-GB" dirty="0">
                <a:latin typeface="Calibri" panose="020F0502020204030204" pitchFamily="34" charset="0"/>
              </a:rPr>
              <a:t>	variable slope better if plenty of data points (variable slope or 4 parameters)</a:t>
            </a:r>
          </a:p>
          <a:p>
            <a:endParaRPr lang="en-GB" sz="1000" dirty="0">
              <a:latin typeface="Calibri" panose="020F0502020204030204" pitchFamily="34" charset="0"/>
            </a:endParaRPr>
          </a:p>
          <a:p>
            <a:r>
              <a:rPr lang="en-GB" dirty="0">
                <a:latin typeface="Calibri" panose="020F0502020204030204" pitchFamily="34" charset="0"/>
              </a:rPr>
              <a:t>2- </a:t>
            </a:r>
            <a:r>
              <a:rPr lang="en-GB" dirty="0" smtClean="0">
                <a:latin typeface="Calibri" panose="020F0502020204030204" pitchFamily="34" charset="0"/>
              </a:rPr>
              <a:t>Choose a </a:t>
            </a:r>
            <a:r>
              <a:rPr lang="en-GB" b="1" dirty="0" smtClean="0">
                <a:latin typeface="Calibri" panose="020F0502020204030204" pitchFamily="34" charset="0"/>
              </a:rPr>
              <a:t>Method: </a:t>
            </a:r>
            <a:r>
              <a:rPr lang="en-GB" dirty="0" smtClean="0">
                <a:latin typeface="Calibri" panose="020F0502020204030204" pitchFamily="34" charset="0"/>
              </a:rPr>
              <a:t>outliers, fitting method, weighting method and replicates</a:t>
            </a:r>
          </a:p>
          <a:p>
            <a:endParaRPr lang="en-GB" b="1" dirty="0">
              <a:latin typeface="Calibri" panose="020F0502020204030204" pitchFamily="34" charset="0"/>
            </a:endParaRPr>
          </a:p>
          <a:p>
            <a:r>
              <a:rPr lang="en-GB" dirty="0" smtClean="0">
                <a:latin typeface="Calibri" panose="020F0502020204030204" pitchFamily="34" charset="0"/>
              </a:rPr>
              <a:t>3-</a:t>
            </a:r>
            <a:r>
              <a:rPr lang="en-GB" b="1" dirty="0" smtClean="0">
                <a:latin typeface="Calibri" panose="020F0502020204030204" pitchFamily="34" charset="0"/>
              </a:rPr>
              <a:t> Compare</a:t>
            </a:r>
            <a:r>
              <a:rPr lang="en-GB" dirty="0" smtClean="0">
                <a:latin typeface="Calibri" panose="020F0502020204030204" pitchFamily="34" charset="0"/>
              </a:rPr>
              <a:t> </a:t>
            </a:r>
            <a:r>
              <a:rPr lang="en-GB" dirty="0">
                <a:latin typeface="Calibri" panose="020F0502020204030204" pitchFamily="34" charset="0"/>
              </a:rPr>
              <a:t>different conditions:</a:t>
            </a:r>
          </a:p>
          <a:p>
            <a:endParaRPr lang="en-GB" sz="2000" dirty="0">
              <a:latin typeface="Calibri" panose="020F0502020204030204" pitchFamily="34" charset="0"/>
            </a:endParaRPr>
          </a:p>
          <a:p>
            <a:endParaRPr lang="en-GB" sz="2000" dirty="0">
              <a:latin typeface="Calibri" panose="020F0502020204030204" pitchFamily="34" charset="0"/>
            </a:endParaRPr>
          </a:p>
          <a:p>
            <a:endParaRPr lang="en-GB" sz="2000" dirty="0">
              <a:latin typeface="Calibri" panose="020F0502020204030204" pitchFamily="34" charset="0"/>
            </a:endParaRPr>
          </a:p>
          <a:p>
            <a:r>
              <a:rPr lang="en-GB" dirty="0">
                <a:latin typeface="Calibri" panose="020F0502020204030204" pitchFamily="34" charset="0"/>
              </a:rPr>
              <a:t>4</a:t>
            </a:r>
            <a:r>
              <a:rPr lang="en-GB" sz="2000" dirty="0" smtClean="0">
                <a:latin typeface="Calibri" panose="020F0502020204030204" pitchFamily="34" charset="0"/>
              </a:rPr>
              <a:t>- </a:t>
            </a:r>
            <a:r>
              <a:rPr lang="en-GB" sz="2000" b="1" dirty="0">
                <a:latin typeface="Calibri" panose="020F0502020204030204" pitchFamily="34" charset="0"/>
              </a:rPr>
              <a:t>Constrain</a:t>
            </a:r>
            <a:r>
              <a:rPr lang="en-GB" sz="2000" dirty="0">
                <a:latin typeface="Calibri" panose="020F0502020204030204" pitchFamily="34" charset="0"/>
              </a:rPr>
              <a:t>:</a:t>
            </a:r>
          </a:p>
          <a:p>
            <a:r>
              <a:rPr lang="en-GB" sz="2000" dirty="0">
                <a:latin typeface="Calibri" panose="020F0502020204030204" pitchFamily="34" charset="0"/>
              </a:rPr>
              <a:t>	depends on your experiment</a:t>
            </a:r>
          </a:p>
          <a:p>
            <a:r>
              <a:rPr lang="en-GB" sz="2000" dirty="0">
                <a:latin typeface="Calibri" panose="020F0502020204030204" pitchFamily="34" charset="0"/>
              </a:rPr>
              <a:t>	depends if your data don’t define the top or the bottom of the </a:t>
            </a:r>
            <a:r>
              <a:rPr lang="en-GB" sz="2000" dirty="0" smtClean="0">
                <a:latin typeface="Calibri" panose="020F0502020204030204" pitchFamily="34" charset="0"/>
              </a:rPr>
              <a:t>curve</a:t>
            </a:r>
            <a:r>
              <a:rPr lang="en-GB" sz="2000" dirty="0">
                <a:latin typeface="Calibri" panose="020F0502020204030204" pitchFamily="34" charset="0"/>
              </a:rPr>
              <a:t>	</a:t>
            </a:r>
          </a:p>
        </p:txBody>
      </p:sp>
      <p:grpSp>
        <p:nvGrpSpPr>
          <p:cNvPr id="8" name="Group 7"/>
          <p:cNvGrpSpPr/>
          <p:nvPr/>
        </p:nvGrpSpPr>
        <p:grpSpPr>
          <a:xfrm>
            <a:off x="1626838" y="4806673"/>
            <a:ext cx="9231998" cy="1028700"/>
            <a:chOff x="1569502" y="2977306"/>
            <a:chExt cx="9231998" cy="1028700"/>
          </a:xfrm>
        </p:grpSpPr>
        <p:pic>
          <p:nvPicPr>
            <p:cNvPr id="7" name="Picture 6"/>
            <p:cNvPicPr>
              <a:picLocks noChangeAspect="1"/>
            </p:cNvPicPr>
            <p:nvPr/>
          </p:nvPicPr>
          <p:blipFill>
            <a:blip r:embed="rId4"/>
            <a:stretch>
              <a:fillRect/>
            </a:stretch>
          </p:blipFill>
          <p:spPr>
            <a:xfrm>
              <a:off x="6420000" y="2977306"/>
              <a:ext cx="4381500" cy="1028700"/>
            </a:xfrm>
            <a:prstGeom prst="rect">
              <a:avLst/>
            </a:prstGeom>
          </p:spPr>
        </p:pic>
        <p:cxnSp>
          <p:nvCxnSpPr>
            <p:cNvPr id="9" name="Straight Arrow Connector 8"/>
            <p:cNvCxnSpPr/>
            <p:nvPr/>
          </p:nvCxnSpPr>
          <p:spPr>
            <a:xfrm>
              <a:off x="6021279" y="3464338"/>
              <a:ext cx="401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25157" y="3836344"/>
              <a:ext cx="401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57950" y="3093166"/>
              <a:ext cx="1681679" cy="338554"/>
            </a:xfrm>
            <a:prstGeom prst="rect">
              <a:avLst/>
            </a:prstGeom>
            <a:noFill/>
          </p:spPr>
          <p:txBody>
            <a:bodyPr wrap="none" rtlCol="0">
              <a:spAutoFit/>
            </a:bodyPr>
            <a:lstStyle/>
            <a:p>
              <a:r>
                <a:rPr lang="en-GB" sz="1600" dirty="0">
                  <a:latin typeface="Calibri" panose="020F0502020204030204" pitchFamily="34" charset="0"/>
                </a:rPr>
                <a:t>Diff in parameters</a:t>
              </a:r>
            </a:p>
          </p:txBody>
        </p:sp>
        <p:sp>
          <p:nvSpPr>
            <p:cNvPr id="12" name="TextBox 11"/>
            <p:cNvSpPr txBox="1"/>
            <p:nvPr/>
          </p:nvSpPr>
          <p:spPr>
            <a:xfrm>
              <a:off x="4124153" y="3459018"/>
              <a:ext cx="2406108" cy="338554"/>
            </a:xfrm>
            <a:prstGeom prst="rect">
              <a:avLst/>
            </a:prstGeom>
            <a:noFill/>
          </p:spPr>
          <p:txBody>
            <a:bodyPr wrap="none" rtlCol="0">
              <a:spAutoFit/>
            </a:bodyPr>
            <a:lstStyle/>
            <a:p>
              <a:r>
                <a:rPr lang="en-GB" sz="1600" dirty="0">
                  <a:latin typeface="Calibri" panose="020F0502020204030204" pitchFamily="34" charset="0"/>
                </a:rPr>
                <a:t>Constraint </a:t>
              </a:r>
              <a:r>
                <a:rPr lang="en-GB" sz="1600" dirty="0" err="1">
                  <a:latin typeface="Calibri" panose="020F0502020204030204" pitchFamily="34" charset="0"/>
                </a:rPr>
                <a:t>vs</a:t>
              </a:r>
              <a:r>
                <a:rPr lang="en-GB" sz="1600" dirty="0">
                  <a:latin typeface="Calibri" panose="020F0502020204030204" pitchFamily="34" charset="0"/>
                </a:rPr>
                <a:t> no constraint</a:t>
              </a:r>
            </a:p>
          </p:txBody>
        </p:sp>
        <p:sp>
          <p:nvSpPr>
            <p:cNvPr id="14" name="TextBox 13"/>
            <p:cNvSpPr txBox="1"/>
            <p:nvPr/>
          </p:nvSpPr>
          <p:spPr>
            <a:xfrm>
              <a:off x="1570338" y="3286495"/>
              <a:ext cx="4547463" cy="338554"/>
            </a:xfrm>
            <a:prstGeom prst="rect">
              <a:avLst/>
            </a:prstGeom>
            <a:noFill/>
          </p:spPr>
          <p:txBody>
            <a:bodyPr wrap="none" rtlCol="0">
              <a:spAutoFit/>
            </a:bodyPr>
            <a:lstStyle/>
            <a:p>
              <a:r>
                <a:rPr lang="en-GB" sz="1600" dirty="0">
                  <a:latin typeface="Calibri" panose="020F0502020204030204" pitchFamily="34" charset="0"/>
                </a:rPr>
                <a:t>Diff between conditions for one or more parameters</a:t>
              </a:r>
            </a:p>
          </p:txBody>
        </p:sp>
        <p:sp>
          <p:nvSpPr>
            <p:cNvPr id="15" name="TextBox 14"/>
            <p:cNvSpPr txBox="1"/>
            <p:nvPr/>
          </p:nvSpPr>
          <p:spPr>
            <a:xfrm>
              <a:off x="1569502" y="3628434"/>
              <a:ext cx="4547463" cy="338554"/>
            </a:xfrm>
            <a:prstGeom prst="rect">
              <a:avLst/>
            </a:prstGeom>
            <a:noFill/>
          </p:spPr>
          <p:txBody>
            <a:bodyPr wrap="none" rtlCol="0">
              <a:spAutoFit/>
            </a:bodyPr>
            <a:lstStyle/>
            <a:p>
              <a:r>
                <a:rPr lang="en-GB" sz="1600" dirty="0">
                  <a:latin typeface="Calibri" panose="020F0502020204030204" pitchFamily="34" charset="0"/>
                </a:rPr>
                <a:t>Diff between conditions for one or more parameters</a:t>
              </a:r>
            </a:p>
          </p:txBody>
        </p:sp>
      </p:grpSp>
      <p:graphicFrame>
        <p:nvGraphicFramePr>
          <p:cNvPr id="19" name="Object 18"/>
          <p:cNvGraphicFramePr>
            <a:graphicFrameLocks noChangeAspect="1"/>
          </p:cNvGraphicFramePr>
          <p:nvPr>
            <p:extLst/>
          </p:nvPr>
        </p:nvGraphicFramePr>
        <p:xfrm>
          <a:off x="6765354" y="1052737"/>
          <a:ext cx="3352801" cy="1554663"/>
        </p:xfrm>
        <a:graphic>
          <a:graphicData uri="http://schemas.openxmlformats.org/presentationml/2006/ole">
            <mc:AlternateContent xmlns:mc="http://schemas.openxmlformats.org/markup-compatibility/2006">
              <mc:Choice xmlns:v="urn:schemas-microsoft-com:vml" Requires="v">
                <p:oleObj spid="_x0000_s27652" name="Prism 6" r:id="rId5" imgW="5049463" imgH="2341722" progId="Prism6.Document">
                  <p:embed/>
                </p:oleObj>
              </mc:Choice>
              <mc:Fallback>
                <p:oleObj name="Prism 6" r:id="rId5" imgW="5049463" imgH="2341722" progId="Prism6.Document">
                  <p:embed/>
                  <p:pic>
                    <p:nvPicPr>
                      <p:cNvPr id="19" name="Object 18"/>
                      <p:cNvPicPr/>
                      <p:nvPr/>
                    </p:nvPicPr>
                    <p:blipFill>
                      <a:blip r:embed="rId6"/>
                      <a:stretch>
                        <a:fillRect/>
                      </a:stretch>
                    </p:blipFill>
                    <p:spPr>
                      <a:xfrm>
                        <a:off x="6765354" y="1052737"/>
                        <a:ext cx="3352801" cy="1554663"/>
                      </a:xfrm>
                      <a:prstGeom prst="rect">
                        <a:avLst/>
                      </a:prstGeom>
                    </p:spPr>
                  </p:pic>
                </p:oleObj>
              </mc:Fallback>
            </mc:AlternateContent>
          </a:graphicData>
        </a:graphic>
      </p:graphicFrame>
      <p:sp>
        <p:nvSpPr>
          <p:cNvPr id="21" name="Oval 20"/>
          <p:cNvSpPr/>
          <p:nvPr/>
        </p:nvSpPr>
        <p:spPr>
          <a:xfrm>
            <a:off x="1057779" y="1535738"/>
            <a:ext cx="2096294" cy="72008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2"/>
          <p:cNvSpPr txBox="1">
            <a:spLocks noChangeArrowheads="1"/>
          </p:cNvSpPr>
          <p:nvPr/>
        </p:nvSpPr>
        <p:spPr bwMode="auto">
          <a:xfrm>
            <a:off x="1636859" y="29041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D60093"/>
                </a:solidFill>
                <a:latin typeface="Calibri" panose="020F0502020204030204" pitchFamily="34" charset="0"/>
              </a:rPr>
              <a:t>Curve fitting</a:t>
            </a:r>
          </a:p>
          <a:p>
            <a:pPr eaLnBrk="1" hangingPunct="1"/>
            <a:r>
              <a:rPr lang="en-GB" sz="3600" b="1" kern="0" dirty="0" smtClean="0">
                <a:latin typeface="Calibri" panose="020F0502020204030204" pitchFamily="34" charset="0"/>
              </a:rPr>
              <a:t>Example: inhibition data.xlsx</a:t>
            </a:r>
            <a:endParaRPr lang="en-GB" sz="3600" b="1" kern="0" dirty="0">
              <a:latin typeface="Calibri" panose="020F0502020204030204" pitchFamily="34" charset="0"/>
            </a:endParaRPr>
          </a:p>
        </p:txBody>
      </p:sp>
    </p:spTree>
    <p:extLst>
      <p:ext uri="{BB962C8B-B14F-4D97-AF65-F5344CB8AC3E}">
        <p14:creationId xmlns:p14="http://schemas.microsoft.com/office/powerpoint/2010/main" val="20560690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9961" y="1300489"/>
            <a:ext cx="5667375" cy="762000"/>
          </a:xfrm>
          <a:prstGeom prst="rect">
            <a:avLst/>
          </a:prstGeom>
        </p:spPr>
      </p:pic>
      <p:sp>
        <p:nvSpPr>
          <p:cNvPr id="4" name="TextBox 3"/>
          <p:cNvSpPr txBox="1"/>
          <p:nvPr/>
        </p:nvSpPr>
        <p:spPr>
          <a:xfrm>
            <a:off x="357497" y="2498381"/>
            <a:ext cx="11140405" cy="4339650"/>
          </a:xfrm>
          <a:prstGeom prst="rect">
            <a:avLst/>
          </a:prstGeom>
          <a:noFill/>
        </p:spPr>
        <p:txBody>
          <a:bodyPr wrap="square" rtlCol="0">
            <a:spAutoFit/>
          </a:bodyPr>
          <a:lstStyle/>
          <a:p>
            <a:r>
              <a:rPr lang="en-GB" sz="2000" dirty="0">
                <a:latin typeface="Calibri" panose="020F0502020204030204" pitchFamily="34" charset="0"/>
              </a:rPr>
              <a:t>Step by step analysis and considerations</a:t>
            </a:r>
            <a:r>
              <a:rPr lang="en-GB" dirty="0">
                <a:latin typeface="Calibri" panose="020F0502020204030204" pitchFamily="34" charset="0"/>
              </a:rPr>
              <a:t>:</a:t>
            </a:r>
          </a:p>
          <a:p>
            <a:endParaRPr lang="en-GB" sz="1000" dirty="0">
              <a:latin typeface="Calibri" panose="020F0502020204030204" pitchFamily="34" charset="0"/>
            </a:endParaRPr>
          </a:p>
          <a:p>
            <a:r>
              <a:rPr lang="en-GB" dirty="0">
                <a:latin typeface="Calibri" panose="020F0502020204030204" pitchFamily="34" charset="0"/>
              </a:rPr>
              <a:t>5- </a:t>
            </a:r>
            <a:r>
              <a:rPr lang="en-GB" b="1" dirty="0">
                <a:latin typeface="Calibri" panose="020F0502020204030204" pitchFamily="34" charset="0"/>
              </a:rPr>
              <a:t>Initial values</a:t>
            </a:r>
            <a:r>
              <a:rPr lang="en-GB" dirty="0">
                <a:latin typeface="Calibri" panose="020F0502020204030204" pitchFamily="34" charset="0"/>
              </a:rPr>
              <a:t>:</a:t>
            </a:r>
          </a:p>
          <a:p>
            <a:r>
              <a:rPr lang="en-GB" dirty="0">
                <a:latin typeface="Calibri" panose="020F0502020204030204" pitchFamily="34" charset="0"/>
              </a:rPr>
              <a:t>	defaults usually OK unless the fit looks </a:t>
            </a:r>
            <a:r>
              <a:rPr lang="en-GB" dirty="0" smtClean="0">
                <a:latin typeface="Calibri" panose="020F0502020204030204" pitchFamily="34" charset="0"/>
              </a:rPr>
              <a:t>funny</a:t>
            </a:r>
          </a:p>
          <a:p>
            <a:endParaRPr lang="en-GB" sz="1000" dirty="0">
              <a:latin typeface="Calibri" panose="020F0502020204030204" pitchFamily="34" charset="0"/>
            </a:endParaRPr>
          </a:p>
          <a:p>
            <a:r>
              <a:rPr lang="en-GB" dirty="0">
                <a:latin typeface="Calibri" panose="020F0502020204030204" pitchFamily="34" charset="0"/>
              </a:rPr>
              <a:t>6- </a:t>
            </a:r>
            <a:r>
              <a:rPr lang="en-GB" b="1" dirty="0">
                <a:latin typeface="Calibri" panose="020F0502020204030204" pitchFamily="34" charset="0"/>
              </a:rPr>
              <a:t>Range</a:t>
            </a:r>
            <a:r>
              <a:rPr lang="en-GB" dirty="0">
                <a:latin typeface="Calibri" panose="020F0502020204030204" pitchFamily="34" charset="0"/>
              </a:rPr>
              <a:t>:</a:t>
            </a:r>
          </a:p>
          <a:p>
            <a:r>
              <a:rPr lang="en-GB" dirty="0">
                <a:latin typeface="Calibri" panose="020F0502020204030204" pitchFamily="34" charset="0"/>
              </a:rPr>
              <a:t>	defaults usually OK unless you are not interested in the x-variable full range (</a:t>
            </a:r>
            <a:r>
              <a:rPr lang="en-GB" dirty="0" err="1">
                <a:latin typeface="Calibri" panose="020F0502020204030204" pitchFamily="34" charset="0"/>
              </a:rPr>
              <a:t>ie</a:t>
            </a:r>
            <a:r>
              <a:rPr lang="en-GB" dirty="0">
                <a:latin typeface="Calibri" panose="020F0502020204030204" pitchFamily="34" charset="0"/>
              </a:rPr>
              <a:t> time)</a:t>
            </a:r>
          </a:p>
          <a:p>
            <a:endParaRPr lang="en-GB" sz="1000" dirty="0">
              <a:latin typeface="Calibri" panose="020F0502020204030204" pitchFamily="34" charset="0"/>
            </a:endParaRPr>
          </a:p>
          <a:p>
            <a:r>
              <a:rPr lang="en-GB" dirty="0">
                <a:latin typeface="Calibri" panose="020F0502020204030204" pitchFamily="34" charset="0"/>
              </a:rPr>
              <a:t>7- </a:t>
            </a:r>
            <a:r>
              <a:rPr lang="en-GB" b="1" dirty="0">
                <a:latin typeface="Calibri" panose="020F0502020204030204" pitchFamily="34" charset="0"/>
              </a:rPr>
              <a:t>Output</a:t>
            </a:r>
            <a:r>
              <a:rPr lang="en-GB" dirty="0">
                <a:latin typeface="Calibri" panose="020F0502020204030204" pitchFamily="34" charset="0"/>
              </a:rPr>
              <a:t>:</a:t>
            </a:r>
          </a:p>
          <a:p>
            <a:r>
              <a:rPr lang="en-GB" dirty="0">
                <a:latin typeface="Calibri" panose="020F0502020204030204" pitchFamily="34" charset="0"/>
              </a:rPr>
              <a:t>	summary table presents same results in a  … summarized way.</a:t>
            </a:r>
          </a:p>
          <a:p>
            <a:endParaRPr lang="en-GB" sz="1000" dirty="0" smtClean="0">
              <a:latin typeface="Calibri" panose="020F0502020204030204" pitchFamily="34" charset="0"/>
            </a:endParaRPr>
          </a:p>
          <a:p>
            <a:r>
              <a:rPr lang="en-GB" dirty="0" smtClean="0">
                <a:latin typeface="Calibri" panose="020F0502020204030204" pitchFamily="34" charset="0"/>
              </a:rPr>
              <a:t>8 – </a:t>
            </a:r>
            <a:r>
              <a:rPr lang="en-GB" b="1" dirty="0" smtClean="0">
                <a:latin typeface="Calibri" panose="020F0502020204030204" pitchFamily="34" charset="0"/>
              </a:rPr>
              <a:t>Confidence</a:t>
            </a:r>
            <a:r>
              <a:rPr lang="en-GB" dirty="0" smtClean="0">
                <a:latin typeface="Calibri" panose="020F0502020204030204" pitchFamily="34" charset="0"/>
              </a:rPr>
              <a:t>: calculate and plot confidence intervals</a:t>
            </a:r>
          </a:p>
          <a:p>
            <a:endParaRPr lang="en-GB" dirty="0">
              <a:latin typeface="Calibri" panose="020F0502020204030204" pitchFamily="34" charset="0"/>
            </a:endParaRPr>
          </a:p>
          <a:p>
            <a:r>
              <a:rPr lang="en-GB" dirty="0" smtClean="0">
                <a:latin typeface="Calibri" panose="020F0502020204030204" pitchFamily="34" charset="0"/>
              </a:rPr>
              <a:t>9- </a:t>
            </a:r>
            <a:r>
              <a:rPr lang="en-GB" b="1" dirty="0">
                <a:latin typeface="Calibri" panose="020F0502020204030204" pitchFamily="34" charset="0"/>
              </a:rPr>
              <a:t>Diagnostics</a:t>
            </a:r>
            <a:r>
              <a:rPr lang="en-GB" dirty="0">
                <a:latin typeface="Calibri" panose="020F0502020204030204" pitchFamily="34" charset="0"/>
              </a:rPr>
              <a:t>:</a:t>
            </a:r>
          </a:p>
          <a:p>
            <a:r>
              <a:rPr lang="en-GB" dirty="0">
                <a:latin typeface="Calibri" panose="020F0502020204030204" pitchFamily="34" charset="0"/>
              </a:rPr>
              <a:t>	check for normality (weights) and outliers (but keep them in the analysis) </a:t>
            </a:r>
          </a:p>
          <a:p>
            <a:r>
              <a:rPr lang="en-GB" dirty="0">
                <a:latin typeface="Calibri" panose="020F0502020204030204" pitchFamily="34" charset="0"/>
              </a:rPr>
              <a:t>	check Replicates </a:t>
            </a:r>
            <a:r>
              <a:rPr lang="en-GB" dirty="0" smtClean="0">
                <a:latin typeface="Calibri" panose="020F0502020204030204" pitchFamily="34" charset="0"/>
              </a:rPr>
              <a:t>test</a:t>
            </a:r>
          </a:p>
          <a:p>
            <a:r>
              <a:rPr lang="en-GB" dirty="0">
                <a:latin typeface="Calibri" panose="020F0502020204030204" pitchFamily="34" charset="0"/>
              </a:rPr>
              <a:t>	</a:t>
            </a:r>
            <a:r>
              <a:rPr lang="en-GB" dirty="0" smtClean="0">
                <a:latin typeface="Calibri" panose="020F0502020204030204" pitchFamily="34" charset="0"/>
              </a:rPr>
              <a:t>residual plots</a:t>
            </a:r>
            <a:endParaRPr lang="en-GB" dirty="0">
              <a:latin typeface="Calibri" panose="020F0502020204030204" pitchFamily="34" charset="0"/>
            </a:endParaRPr>
          </a:p>
        </p:txBody>
      </p:sp>
      <p:graphicFrame>
        <p:nvGraphicFramePr>
          <p:cNvPr id="19" name="Object 18"/>
          <p:cNvGraphicFramePr>
            <a:graphicFrameLocks noChangeAspect="1"/>
          </p:cNvGraphicFramePr>
          <p:nvPr>
            <p:extLst/>
          </p:nvPr>
        </p:nvGraphicFramePr>
        <p:xfrm>
          <a:off x="6765354" y="1052737"/>
          <a:ext cx="3352801" cy="1554663"/>
        </p:xfrm>
        <a:graphic>
          <a:graphicData uri="http://schemas.openxmlformats.org/presentationml/2006/ole">
            <mc:AlternateContent xmlns:mc="http://schemas.openxmlformats.org/markup-compatibility/2006">
              <mc:Choice xmlns:v="urn:schemas-microsoft-com:vml" Requires="v">
                <p:oleObj spid="_x0000_s28676" name="Prism 6" r:id="rId4" imgW="5049463" imgH="2341722" progId="Prism6.Document">
                  <p:embed/>
                </p:oleObj>
              </mc:Choice>
              <mc:Fallback>
                <p:oleObj name="Prism 6" r:id="rId4" imgW="5049463" imgH="2341722" progId="Prism6.Document">
                  <p:embed/>
                  <p:pic>
                    <p:nvPicPr>
                      <p:cNvPr id="19" name="Object 18"/>
                      <p:cNvPicPr/>
                      <p:nvPr/>
                    </p:nvPicPr>
                    <p:blipFill>
                      <a:blip r:embed="rId5"/>
                      <a:stretch>
                        <a:fillRect/>
                      </a:stretch>
                    </p:blipFill>
                    <p:spPr>
                      <a:xfrm>
                        <a:off x="6765354" y="1052737"/>
                        <a:ext cx="3352801" cy="1554663"/>
                      </a:xfrm>
                      <a:prstGeom prst="rect">
                        <a:avLst/>
                      </a:prstGeom>
                    </p:spPr>
                  </p:pic>
                </p:oleObj>
              </mc:Fallback>
            </mc:AlternateContent>
          </a:graphicData>
        </a:graphic>
      </p:graphicFrame>
      <p:sp>
        <p:nvSpPr>
          <p:cNvPr id="21" name="Oval 20"/>
          <p:cNvSpPr/>
          <p:nvPr/>
        </p:nvSpPr>
        <p:spPr>
          <a:xfrm>
            <a:off x="3011046" y="1515937"/>
            <a:ext cx="3466289" cy="720080"/>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2"/>
          <p:cNvSpPr txBox="1">
            <a:spLocks noChangeArrowheads="1"/>
          </p:cNvSpPr>
          <p:nvPr/>
        </p:nvSpPr>
        <p:spPr bwMode="auto">
          <a:xfrm>
            <a:off x="1636859" y="29041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D60093"/>
                </a:solidFill>
                <a:latin typeface="Calibri" panose="020F0502020204030204" pitchFamily="34" charset="0"/>
              </a:rPr>
              <a:t>Curve fitting</a:t>
            </a:r>
          </a:p>
          <a:p>
            <a:pPr eaLnBrk="1" hangingPunct="1"/>
            <a:r>
              <a:rPr lang="en-GB" sz="3600" b="1" kern="0" dirty="0" smtClean="0">
                <a:latin typeface="Calibri" panose="020F0502020204030204" pitchFamily="34" charset="0"/>
              </a:rPr>
              <a:t>Example: inhibition data.xlsx</a:t>
            </a:r>
            <a:endParaRPr lang="en-GB" sz="3600" b="1" kern="0" dirty="0">
              <a:latin typeface="Calibri" panose="020F0502020204030204" pitchFamily="34" charset="0"/>
            </a:endParaRPr>
          </a:p>
        </p:txBody>
      </p:sp>
    </p:spTree>
    <p:extLst>
      <p:ext uri="{BB962C8B-B14F-4D97-AF65-F5344CB8AC3E}">
        <p14:creationId xmlns:p14="http://schemas.microsoft.com/office/powerpoint/2010/main" val="350677846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38250" y="2056928"/>
            <a:ext cx="1368152" cy="851868"/>
          </a:xfrm>
          <a:prstGeom prst="rect">
            <a:avLst/>
          </a:prstGeom>
        </p:spPr>
      </p:pic>
      <p:pic>
        <p:nvPicPr>
          <p:cNvPr id="6" name="Picture 5"/>
          <p:cNvPicPr>
            <a:picLocks noChangeAspect="1"/>
          </p:cNvPicPr>
          <p:nvPr/>
        </p:nvPicPr>
        <p:blipFill>
          <a:blip r:embed="rId4"/>
          <a:stretch>
            <a:fillRect/>
          </a:stretch>
        </p:blipFill>
        <p:spPr>
          <a:xfrm>
            <a:off x="1638250" y="2949579"/>
            <a:ext cx="3096344" cy="786881"/>
          </a:xfrm>
          <a:prstGeom prst="rect">
            <a:avLst/>
          </a:prstGeom>
        </p:spPr>
      </p:pic>
      <p:pic>
        <p:nvPicPr>
          <p:cNvPr id="7" name="Picture 6"/>
          <p:cNvPicPr>
            <a:picLocks noChangeAspect="1"/>
          </p:cNvPicPr>
          <p:nvPr/>
        </p:nvPicPr>
        <p:blipFill>
          <a:blip r:embed="rId5"/>
          <a:stretch>
            <a:fillRect/>
          </a:stretch>
        </p:blipFill>
        <p:spPr>
          <a:xfrm>
            <a:off x="1638250" y="3806998"/>
            <a:ext cx="2808312" cy="198067"/>
          </a:xfrm>
          <a:prstGeom prst="rect">
            <a:avLst/>
          </a:prstGeom>
        </p:spPr>
      </p:pic>
      <p:pic>
        <p:nvPicPr>
          <p:cNvPr id="8" name="Picture 7"/>
          <p:cNvPicPr>
            <a:picLocks noChangeAspect="1"/>
          </p:cNvPicPr>
          <p:nvPr/>
        </p:nvPicPr>
        <p:blipFill>
          <a:blip r:embed="rId6"/>
          <a:stretch>
            <a:fillRect/>
          </a:stretch>
        </p:blipFill>
        <p:spPr>
          <a:xfrm>
            <a:off x="9264352" y="2084382"/>
            <a:ext cx="1224136" cy="796963"/>
          </a:xfrm>
          <a:prstGeom prst="rect">
            <a:avLst/>
          </a:prstGeom>
        </p:spPr>
      </p:pic>
      <p:pic>
        <p:nvPicPr>
          <p:cNvPr id="9" name="Picture 8"/>
          <p:cNvPicPr>
            <a:picLocks noChangeAspect="1"/>
          </p:cNvPicPr>
          <p:nvPr/>
        </p:nvPicPr>
        <p:blipFill>
          <a:blip r:embed="rId7"/>
          <a:stretch>
            <a:fillRect/>
          </a:stretch>
        </p:blipFill>
        <p:spPr>
          <a:xfrm>
            <a:off x="7379982" y="2924944"/>
            <a:ext cx="3108506" cy="668426"/>
          </a:xfrm>
          <a:prstGeom prst="rect">
            <a:avLst/>
          </a:prstGeom>
        </p:spPr>
      </p:pic>
      <p:pic>
        <p:nvPicPr>
          <p:cNvPr id="11" name="Picture 10"/>
          <p:cNvPicPr>
            <a:picLocks noChangeAspect="1"/>
          </p:cNvPicPr>
          <p:nvPr/>
        </p:nvPicPr>
        <p:blipFill>
          <a:blip r:embed="rId8"/>
          <a:stretch>
            <a:fillRect/>
          </a:stretch>
        </p:blipFill>
        <p:spPr>
          <a:xfrm>
            <a:off x="7839026" y="3645023"/>
            <a:ext cx="2649462" cy="176632"/>
          </a:xfrm>
          <a:prstGeom prst="rect">
            <a:avLst/>
          </a:prstGeom>
        </p:spPr>
      </p:pic>
      <p:pic>
        <p:nvPicPr>
          <p:cNvPr id="12" name="Picture 11"/>
          <p:cNvPicPr>
            <a:picLocks noChangeAspect="1"/>
          </p:cNvPicPr>
          <p:nvPr/>
        </p:nvPicPr>
        <p:blipFill>
          <a:blip r:embed="rId9"/>
          <a:stretch>
            <a:fillRect/>
          </a:stretch>
        </p:blipFill>
        <p:spPr>
          <a:xfrm>
            <a:off x="1638250" y="5009836"/>
            <a:ext cx="1368152" cy="867437"/>
          </a:xfrm>
          <a:prstGeom prst="rect">
            <a:avLst/>
          </a:prstGeom>
        </p:spPr>
      </p:pic>
      <p:pic>
        <p:nvPicPr>
          <p:cNvPr id="13" name="Picture 12"/>
          <p:cNvPicPr>
            <a:picLocks noChangeAspect="1"/>
          </p:cNvPicPr>
          <p:nvPr/>
        </p:nvPicPr>
        <p:blipFill>
          <a:blip r:embed="rId10"/>
          <a:stretch>
            <a:fillRect/>
          </a:stretch>
        </p:blipFill>
        <p:spPr>
          <a:xfrm>
            <a:off x="1638250" y="5946313"/>
            <a:ext cx="3308832" cy="557204"/>
          </a:xfrm>
          <a:prstGeom prst="rect">
            <a:avLst/>
          </a:prstGeom>
        </p:spPr>
      </p:pic>
      <p:pic>
        <p:nvPicPr>
          <p:cNvPr id="14" name="Picture 13"/>
          <p:cNvPicPr>
            <a:picLocks noChangeAspect="1"/>
          </p:cNvPicPr>
          <p:nvPr/>
        </p:nvPicPr>
        <p:blipFill>
          <a:blip r:embed="rId11"/>
          <a:stretch>
            <a:fillRect/>
          </a:stretch>
        </p:blipFill>
        <p:spPr>
          <a:xfrm>
            <a:off x="1638250" y="6533253"/>
            <a:ext cx="2699134" cy="178568"/>
          </a:xfrm>
          <a:prstGeom prst="rect">
            <a:avLst/>
          </a:prstGeom>
        </p:spPr>
      </p:pic>
      <p:pic>
        <p:nvPicPr>
          <p:cNvPr id="15" name="Picture 14"/>
          <p:cNvPicPr>
            <a:picLocks noChangeAspect="1"/>
          </p:cNvPicPr>
          <p:nvPr/>
        </p:nvPicPr>
        <p:blipFill>
          <a:blip r:embed="rId12"/>
          <a:stretch>
            <a:fillRect/>
          </a:stretch>
        </p:blipFill>
        <p:spPr>
          <a:xfrm>
            <a:off x="9264352" y="5058964"/>
            <a:ext cx="1224136" cy="818308"/>
          </a:xfrm>
          <a:prstGeom prst="rect">
            <a:avLst/>
          </a:prstGeom>
        </p:spPr>
      </p:pic>
      <p:pic>
        <p:nvPicPr>
          <p:cNvPr id="16" name="Picture 15"/>
          <p:cNvPicPr>
            <a:picLocks noChangeAspect="1"/>
          </p:cNvPicPr>
          <p:nvPr/>
        </p:nvPicPr>
        <p:blipFill>
          <a:blip r:embed="rId13"/>
          <a:stretch>
            <a:fillRect/>
          </a:stretch>
        </p:blipFill>
        <p:spPr>
          <a:xfrm>
            <a:off x="7032104" y="5924286"/>
            <a:ext cx="3456384" cy="457043"/>
          </a:xfrm>
          <a:prstGeom prst="rect">
            <a:avLst/>
          </a:prstGeom>
        </p:spPr>
      </p:pic>
      <p:pic>
        <p:nvPicPr>
          <p:cNvPr id="17" name="Picture 16"/>
          <p:cNvPicPr>
            <a:picLocks noChangeAspect="1"/>
          </p:cNvPicPr>
          <p:nvPr/>
        </p:nvPicPr>
        <p:blipFill>
          <a:blip r:embed="rId14"/>
          <a:stretch>
            <a:fillRect/>
          </a:stretch>
        </p:blipFill>
        <p:spPr>
          <a:xfrm>
            <a:off x="7341562" y="6467834"/>
            <a:ext cx="3146927" cy="201527"/>
          </a:xfrm>
          <a:prstGeom prst="rect">
            <a:avLst/>
          </a:prstGeom>
        </p:spPr>
      </p:pic>
      <p:graphicFrame>
        <p:nvGraphicFramePr>
          <p:cNvPr id="21" name="Object 20"/>
          <p:cNvGraphicFramePr>
            <a:graphicFrameLocks noChangeAspect="1"/>
          </p:cNvGraphicFramePr>
          <p:nvPr>
            <p:extLst/>
          </p:nvPr>
        </p:nvGraphicFramePr>
        <p:xfrm>
          <a:off x="3154363" y="1114426"/>
          <a:ext cx="2228850" cy="1800225"/>
        </p:xfrm>
        <a:graphic>
          <a:graphicData uri="http://schemas.openxmlformats.org/presentationml/2006/ole">
            <mc:AlternateContent xmlns:mc="http://schemas.openxmlformats.org/markup-compatibility/2006">
              <mc:Choice xmlns:v="urn:schemas-microsoft-com:vml" Requires="v">
                <p:oleObj spid="_x0000_s29706" name="Prism 6" r:id="rId15" imgW="6174527" imgH="4994616" progId="Prism6.Document">
                  <p:embed/>
                </p:oleObj>
              </mc:Choice>
              <mc:Fallback>
                <p:oleObj name="Prism 6" r:id="rId15" imgW="6174527" imgH="4994616" progId="Prism6.Document">
                  <p:embed/>
                  <p:pic>
                    <p:nvPicPr>
                      <p:cNvPr id="21" name="Object 20"/>
                      <p:cNvPicPr/>
                      <p:nvPr/>
                    </p:nvPicPr>
                    <p:blipFill>
                      <a:blip r:embed="rId16"/>
                      <a:stretch>
                        <a:fillRect/>
                      </a:stretch>
                    </p:blipFill>
                    <p:spPr>
                      <a:xfrm>
                        <a:off x="3154363" y="1114426"/>
                        <a:ext cx="2228850" cy="1800225"/>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6964363" y="1081089"/>
          <a:ext cx="2227262" cy="1785937"/>
        </p:xfrm>
        <a:graphic>
          <a:graphicData uri="http://schemas.openxmlformats.org/presentationml/2006/ole">
            <mc:AlternateContent xmlns:mc="http://schemas.openxmlformats.org/markup-compatibility/2006">
              <mc:Choice xmlns:v="urn:schemas-microsoft-com:vml" Requires="v">
                <p:oleObj spid="_x0000_s29707" name="Prism 6" r:id="rId17" imgW="6201897" imgH="4976609" progId="Prism6.Document">
                  <p:embed/>
                </p:oleObj>
              </mc:Choice>
              <mc:Fallback>
                <p:oleObj name="Prism 6" r:id="rId17" imgW="6201897" imgH="4976609" progId="Prism6.Document">
                  <p:embed/>
                  <p:pic>
                    <p:nvPicPr>
                      <p:cNvPr id="22" name="Object 21"/>
                      <p:cNvPicPr/>
                      <p:nvPr/>
                    </p:nvPicPr>
                    <p:blipFill>
                      <a:blip r:embed="rId18"/>
                      <a:stretch>
                        <a:fillRect/>
                      </a:stretch>
                    </p:blipFill>
                    <p:spPr>
                      <a:xfrm>
                        <a:off x="6964363" y="1081089"/>
                        <a:ext cx="2227262" cy="1785937"/>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3143251" y="4117975"/>
          <a:ext cx="2244725" cy="1778000"/>
        </p:xfrm>
        <a:graphic>
          <a:graphicData uri="http://schemas.openxmlformats.org/presentationml/2006/ole">
            <mc:AlternateContent xmlns:mc="http://schemas.openxmlformats.org/markup-compatibility/2006">
              <mc:Choice xmlns:v="urn:schemas-microsoft-com:vml" Requires="v">
                <p:oleObj spid="_x0000_s29708" name="Prism 6" r:id="rId19" imgW="7231165" imgH="5734373" progId="Prism6.Document">
                  <p:embed/>
                </p:oleObj>
              </mc:Choice>
              <mc:Fallback>
                <p:oleObj name="Prism 6" r:id="rId19" imgW="7231165" imgH="5734373" progId="Prism6.Document">
                  <p:embed/>
                  <p:pic>
                    <p:nvPicPr>
                      <p:cNvPr id="23" name="Object 22"/>
                      <p:cNvPicPr/>
                      <p:nvPr/>
                    </p:nvPicPr>
                    <p:blipFill>
                      <a:blip r:embed="rId20"/>
                      <a:stretch>
                        <a:fillRect/>
                      </a:stretch>
                    </p:blipFill>
                    <p:spPr>
                      <a:xfrm>
                        <a:off x="3143251" y="4117975"/>
                        <a:ext cx="2244725" cy="1778000"/>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6800850" y="4048126"/>
          <a:ext cx="2319338" cy="1871663"/>
        </p:xfrm>
        <a:graphic>
          <a:graphicData uri="http://schemas.openxmlformats.org/presentationml/2006/ole">
            <mc:AlternateContent xmlns:mc="http://schemas.openxmlformats.org/markup-compatibility/2006">
              <mc:Choice xmlns:v="urn:schemas-microsoft-com:vml" Requires="v">
                <p:oleObj spid="_x0000_s29709" name="Prism 6" r:id="rId21" imgW="7232606" imgH="5833415" progId="Prism6.Document">
                  <p:embed/>
                </p:oleObj>
              </mc:Choice>
              <mc:Fallback>
                <p:oleObj name="Prism 6" r:id="rId21" imgW="7232606" imgH="5833415" progId="Prism6.Document">
                  <p:embed/>
                  <p:pic>
                    <p:nvPicPr>
                      <p:cNvPr id="24" name="Object 23"/>
                      <p:cNvPicPr/>
                      <p:nvPr/>
                    </p:nvPicPr>
                    <p:blipFill>
                      <a:blip r:embed="rId22"/>
                      <a:stretch>
                        <a:fillRect/>
                      </a:stretch>
                    </p:blipFill>
                    <p:spPr>
                      <a:xfrm>
                        <a:off x="6800850" y="4048126"/>
                        <a:ext cx="2319338" cy="1871663"/>
                      </a:xfrm>
                      <a:prstGeom prst="rect">
                        <a:avLst/>
                      </a:prstGeom>
                    </p:spPr>
                  </p:pic>
                </p:oleObj>
              </mc:Fallback>
            </mc:AlternateContent>
          </a:graphicData>
        </a:graphic>
      </p:graphicFrame>
      <p:sp>
        <p:nvSpPr>
          <p:cNvPr id="19" name="Rectangle 2"/>
          <p:cNvSpPr txBox="1">
            <a:spLocks noChangeArrowheads="1"/>
          </p:cNvSpPr>
          <p:nvPr/>
        </p:nvSpPr>
        <p:spPr bwMode="auto">
          <a:xfrm>
            <a:off x="1636859" y="29041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D60093"/>
                </a:solidFill>
                <a:latin typeface="Calibri" panose="020F0502020204030204" pitchFamily="34" charset="0"/>
              </a:rPr>
              <a:t>Curve fitting</a:t>
            </a:r>
          </a:p>
          <a:p>
            <a:pPr eaLnBrk="1" hangingPunct="1"/>
            <a:r>
              <a:rPr lang="en-GB" sz="3600" b="1" kern="0" dirty="0" smtClean="0">
                <a:latin typeface="Calibri" panose="020F0502020204030204" pitchFamily="34" charset="0"/>
              </a:rPr>
              <a:t>Example: inhibition data.xlsx</a:t>
            </a:r>
            <a:endParaRPr lang="en-GB" sz="3600" b="1" kern="0" dirty="0">
              <a:latin typeface="Calibri" panose="020F0502020204030204" pitchFamily="34" charset="0"/>
            </a:endParaRPr>
          </a:p>
        </p:txBody>
      </p:sp>
      <p:sp>
        <p:nvSpPr>
          <p:cNvPr id="2" name="TextBox 1"/>
          <p:cNvSpPr txBox="1"/>
          <p:nvPr/>
        </p:nvSpPr>
        <p:spPr>
          <a:xfrm>
            <a:off x="10370900" y="595304"/>
            <a:ext cx="1638848" cy="369332"/>
          </a:xfrm>
          <a:prstGeom prst="rect">
            <a:avLst/>
          </a:prstGeom>
          <a:noFill/>
        </p:spPr>
        <p:txBody>
          <a:bodyPr wrap="square" rtlCol="0">
            <a:spAutoFit/>
          </a:bodyPr>
          <a:lstStyle/>
          <a:p>
            <a:r>
              <a:rPr lang="en-GB" dirty="0" smtClean="0">
                <a:solidFill>
                  <a:srgbClr val="FF0000"/>
                </a:solidFill>
              </a:rPr>
              <a:t>revisit</a:t>
            </a:r>
            <a:endParaRPr lang="en-GB" dirty="0">
              <a:solidFill>
                <a:srgbClr val="FF0000"/>
              </a:solidFill>
            </a:endParaRPr>
          </a:p>
        </p:txBody>
      </p:sp>
    </p:spTree>
    <p:extLst>
      <p:ext uri="{BB962C8B-B14F-4D97-AF65-F5344CB8AC3E}">
        <p14:creationId xmlns:p14="http://schemas.microsoft.com/office/powerpoint/2010/main" val="324141065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47528" y="1757075"/>
          <a:ext cx="4457700" cy="788670"/>
        </p:xfrm>
        <a:graphic>
          <a:graphicData uri="http://schemas.openxmlformats.org/drawingml/2006/table">
            <a:tbl>
              <a:tblPr/>
              <a:tblGrid>
                <a:gridCol w="1773229">
                  <a:extLst>
                    <a:ext uri="{9D8B030D-6E8A-4147-A177-3AD203B41FA5}">
                      <a16:colId xmlns:a16="http://schemas.microsoft.com/office/drawing/2014/main" val="20000"/>
                    </a:ext>
                  </a:extLst>
                </a:gridCol>
                <a:gridCol w="1317607">
                  <a:extLst>
                    <a:ext uri="{9D8B030D-6E8A-4147-A177-3AD203B41FA5}">
                      <a16:colId xmlns:a16="http://schemas.microsoft.com/office/drawing/2014/main" val="20001"/>
                    </a:ext>
                  </a:extLst>
                </a:gridCol>
                <a:gridCol w="1366864">
                  <a:extLst>
                    <a:ext uri="{9D8B030D-6E8A-4147-A177-3AD203B41FA5}">
                      <a16:colId xmlns:a16="http://schemas.microsoft.com/office/drawing/2014/main" val="20002"/>
                    </a:ext>
                  </a:extLst>
                </a:gridCol>
              </a:tblGrid>
              <a:tr h="0">
                <a:tc>
                  <a:txBody>
                    <a:bodyPr/>
                    <a:lstStyle/>
                    <a:p>
                      <a:pPr algn="l" fontAlgn="b"/>
                      <a:r>
                        <a:rPr lang="en-US" sz="800" b="0" i="0" u="none" strike="noStrike" dirty="0">
                          <a:effectLst/>
                          <a:latin typeface="Arial" panose="020B0604020202020204" pitchFamily="34" charset="0"/>
                        </a:rPr>
                        <a:t>Replicates test for lack of fit</a:t>
                      </a: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0">
                <a:tc>
                  <a:txBody>
                    <a:bodyPr/>
                    <a:lstStyle/>
                    <a:p>
                      <a:pPr algn="l" fontAlgn="b"/>
                      <a:r>
                        <a:rPr lang="en-GB" sz="800" b="0" i="0" u="none" strike="noStrike" dirty="0">
                          <a:effectLst/>
                          <a:latin typeface="Arial" panose="020B0604020202020204" pitchFamily="34" charset="0"/>
                        </a:rPr>
                        <a:t>SD replicates</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22.71</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25.52</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0">
                <a:tc>
                  <a:txBody>
                    <a:bodyPr/>
                    <a:lstStyle/>
                    <a:p>
                      <a:pPr algn="l" fontAlgn="b"/>
                      <a:r>
                        <a:rPr lang="en-GB" sz="800" b="0" i="0" u="none" strike="noStrike" dirty="0">
                          <a:effectLst/>
                          <a:latin typeface="Arial" panose="020B0604020202020204" pitchFamily="34" charset="0"/>
                        </a:rPr>
                        <a:t>SD lack of fit</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41.84</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32.38</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0">
                <a:tc>
                  <a:txBody>
                    <a:bodyPr/>
                    <a:lstStyle/>
                    <a:p>
                      <a:pPr algn="l" fontAlgn="b"/>
                      <a:r>
                        <a:rPr lang="en-GB" sz="800" b="0" i="0" u="none" strike="noStrike">
                          <a:effectLst/>
                          <a:latin typeface="Arial" panose="020B0604020202020204" pitchFamily="34" charset="0"/>
                        </a:rPr>
                        <a:t>Discrepancy (F)</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3.393</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1.610</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0">
                <a:tc>
                  <a:txBody>
                    <a:bodyPr/>
                    <a:lstStyle/>
                    <a:p>
                      <a:pPr algn="l" fontAlgn="b"/>
                      <a:r>
                        <a:rPr lang="en-GB" sz="800" b="0" i="0" u="none" strike="noStrike">
                          <a:effectLst/>
                          <a:latin typeface="Arial" panose="020B0604020202020204" pitchFamily="34" charset="0"/>
                        </a:rPr>
                        <a:t>P value</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0.0247</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0.1989</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0">
                <a:tc>
                  <a:txBody>
                    <a:bodyPr/>
                    <a:lstStyle/>
                    <a:p>
                      <a:pPr algn="l" fontAlgn="b"/>
                      <a:r>
                        <a:rPr lang="en-GB" sz="800" b="0" i="0" u="none" strike="noStrike">
                          <a:effectLst/>
                          <a:latin typeface="Arial" panose="020B0604020202020204" pitchFamily="34" charset="0"/>
                        </a:rPr>
                        <a:t>Evidence of inadequate model?</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Yes</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No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nvPr>
        </p:nvGraphicFramePr>
        <p:xfrm>
          <a:off x="1847528" y="3000370"/>
          <a:ext cx="4457700" cy="788670"/>
        </p:xfrm>
        <a:graphic>
          <a:graphicData uri="http://schemas.openxmlformats.org/drawingml/2006/table">
            <a:tbl>
              <a:tblPr/>
              <a:tblGrid>
                <a:gridCol w="1773229">
                  <a:extLst>
                    <a:ext uri="{9D8B030D-6E8A-4147-A177-3AD203B41FA5}">
                      <a16:colId xmlns:a16="http://schemas.microsoft.com/office/drawing/2014/main" val="20000"/>
                    </a:ext>
                  </a:extLst>
                </a:gridCol>
                <a:gridCol w="1317607">
                  <a:extLst>
                    <a:ext uri="{9D8B030D-6E8A-4147-A177-3AD203B41FA5}">
                      <a16:colId xmlns:a16="http://schemas.microsoft.com/office/drawing/2014/main" val="20001"/>
                    </a:ext>
                  </a:extLst>
                </a:gridCol>
                <a:gridCol w="1366864">
                  <a:extLst>
                    <a:ext uri="{9D8B030D-6E8A-4147-A177-3AD203B41FA5}">
                      <a16:colId xmlns:a16="http://schemas.microsoft.com/office/drawing/2014/main" val="20002"/>
                    </a:ext>
                  </a:extLst>
                </a:gridCol>
              </a:tblGrid>
              <a:tr h="0">
                <a:tc>
                  <a:txBody>
                    <a:bodyPr/>
                    <a:lstStyle/>
                    <a:p>
                      <a:pPr algn="l" fontAlgn="b"/>
                      <a:r>
                        <a:rPr lang="en-US" sz="800" b="0" i="0" u="none" strike="noStrike" dirty="0">
                          <a:effectLst/>
                          <a:latin typeface="Arial" panose="020B0604020202020204" pitchFamily="34" charset="0"/>
                        </a:rPr>
                        <a:t>Replicates test for lack of fit</a:t>
                      </a: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0">
                <a:tc>
                  <a:txBody>
                    <a:bodyPr/>
                    <a:lstStyle/>
                    <a:p>
                      <a:pPr algn="l" fontAlgn="b"/>
                      <a:r>
                        <a:rPr lang="en-GB" sz="800" b="0" i="0" u="none" strike="noStrike" dirty="0">
                          <a:effectLst/>
                          <a:latin typeface="Arial" panose="020B0604020202020204" pitchFamily="34" charset="0"/>
                        </a:rPr>
                        <a:t>SD replicates</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22.71</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25.52</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0">
                <a:tc>
                  <a:txBody>
                    <a:bodyPr/>
                    <a:lstStyle/>
                    <a:p>
                      <a:pPr algn="l" fontAlgn="b"/>
                      <a:r>
                        <a:rPr lang="en-GB" sz="800" b="0" i="0" u="none" strike="noStrike" dirty="0">
                          <a:effectLst/>
                          <a:latin typeface="Arial" panose="020B0604020202020204" pitchFamily="34" charset="0"/>
                        </a:rPr>
                        <a:t>SD lack of fit</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39.22</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30.61</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0">
                <a:tc>
                  <a:txBody>
                    <a:bodyPr/>
                    <a:lstStyle/>
                    <a:p>
                      <a:pPr algn="l" fontAlgn="b"/>
                      <a:r>
                        <a:rPr lang="en-GB" sz="800" b="0" i="0" u="none" strike="noStrike">
                          <a:effectLst/>
                          <a:latin typeface="Arial" panose="020B0604020202020204" pitchFamily="34" charset="0"/>
                        </a:rPr>
                        <a:t>Discrepancy (F)</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2.982</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1.438</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0">
                <a:tc>
                  <a:txBody>
                    <a:bodyPr/>
                    <a:lstStyle/>
                    <a:p>
                      <a:pPr algn="l" fontAlgn="b"/>
                      <a:r>
                        <a:rPr lang="en-GB" sz="800" b="0" i="0" u="none" strike="noStrike">
                          <a:effectLst/>
                          <a:latin typeface="Arial" panose="020B0604020202020204" pitchFamily="34" charset="0"/>
                        </a:rPr>
                        <a:t>P value</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0.0334</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0.2478</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0">
                <a:tc>
                  <a:txBody>
                    <a:bodyPr/>
                    <a:lstStyle/>
                    <a:p>
                      <a:pPr algn="l" fontAlgn="b"/>
                      <a:r>
                        <a:rPr lang="en-GB" sz="800" b="0" i="0" u="none" strike="noStrike">
                          <a:effectLst/>
                          <a:latin typeface="Arial" panose="020B0604020202020204" pitchFamily="34" charset="0"/>
                        </a:rPr>
                        <a:t>Evidence of inadequate model?</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Yes</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No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nvPr>
        </p:nvGraphicFramePr>
        <p:xfrm>
          <a:off x="1847528" y="4365104"/>
          <a:ext cx="4457700" cy="788670"/>
        </p:xfrm>
        <a:graphic>
          <a:graphicData uri="http://schemas.openxmlformats.org/drawingml/2006/table">
            <a:tbl>
              <a:tblPr/>
              <a:tblGrid>
                <a:gridCol w="1773229">
                  <a:extLst>
                    <a:ext uri="{9D8B030D-6E8A-4147-A177-3AD203B41FA5}">
                      <a16:colId xmlns:a16="http://schemas.microsoft.com/office/drawing/2014/main" val="20000"/>
                    </a:ext>
                  </a:extLst>
                </a:gridCol>
                <a:gridCol w="1317607">
                  <a:extLst>
                    <a:ext uri="{9D8B030D-6E8A-4147-A177-3AD203B41FA5}">
                      <a16:colId xmlns:a16="http://schemas.microsoft.com/office/drawing/2014/main" val="20001"/>
                    </a:ext>
                  </a:extLst>
                </a:gridCol>
                <a:gridCol w="1366864">
                  <a:extLst>
                    <a:ext uri="{9D8B030D-6E8A-4147-A177-3AD203B41FA5}">
                      <a16:colId xmlns:a16="http://schemas.microsoft.com/office/drawing/2014/main" val="20002"/>
                    </a:ext>
                  </a:extLst>
                </a:gridCol>
              </a:tblGrid>
              <a:tr h="0">
                <a:tc>
                  <a:txBody>
                    <a:bodyPr/>
                    <a:lstStyle/>
                    <a:p>
                      <a:pPr algn="l" fontAlgn="b"/>
                      <a:r>
                        <a:rPr lang="en-US" sz="800" b="0" i="0" u="none" strike="noStrike" dirty="0">
                          <a:effectLst/>
                          <a:latin typeface="Arial" panose="020B0604020202020204" pitchFamily="34" charset="0"/>
                        </a:rPr>
                        <a:t>Replicates test for lack of fit</a:t>
                      </a: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0">
                <a:tc>
                  <a:txBody>
                    <a:bodyPr/>
                    <a:lstStyle/>
                    <a:p>
                      <a:pPr algn="l" fontAlgn="b"/>
                      <a:r>
                        <a:rPr lang="en-GB" sz="800" b="0" i="0" u="none" strike="noStrike" dirty="0">
                          <a:effectLst/>
                          <a:latin typeface="Arial" panose="020B0604020202020204" pitchFamily="34" charset="0"/>
                        </a:rPr>
                        <a:t>SD replicates</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5.755</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7.100</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0">
                <a:tc>
                  <a:txBody>
                    <a:bodyPr/>
                    <a:lstStyle/>
                    <a:p>
                      <a:pPr algn="l" fontAlgn="b"/>
                      <a:r>
                        <a:rPr lang="en-GB" sz="800" b="0" i="0" u="none" strike="noStrike">
                          <a:effectLst/>
                          <a:latin typeface="Arial" panose="020B0604020202020204" pitchFamily="34" charset="0"/>
                        </a:rPr>
                        <a:t>SD lack of fit</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11.00</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8.379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0">
                <a:tc>
                  <a:txBody>
                    <a:bodyPr/>
                    <a:lstStyle/>
                    <a:p>
                      <a:pPr algn="l" fontAlgn="b"/>
                      <a:r>
                        <a:rPr lang="en-GB" sz="800" b="0" i="0" u="none" strike="noStrike">
                          <a:effectLst/>
                          <a:latin typeface="Arial" panose="020B0604020202020204" pitchFamily="34" charset="0"/>
                        </a:rPr>
                        <a:t>Discrepancy (F)</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3.656</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1.393</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0">
                <a:tc>
                  <a:txBody>
                    <a:bodyPr/>
                    <a:lstStyle/>
                    <a:p>
                      <a:pPr algn="l" fontAlgn="b"/>
                      <a:r>
                        <a:rPr lang="en-GB" sz="800" b="0" i="0" u="none" strike="noStrike" dirty="0">
                          <a:effectLst/>
                          <a:latin typeface="Arial" panose="020B0604020202020204" pitchFamily="34" charset="0"/>
                        </a:rPr>
                        <a:t>P value</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0.0125</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0.2618</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0">
                <a:tc>
                  <a:txBody>
                    <a:bodyPr/>
                    <a:lstStyle/>
                    <a:p>
                      <a:pPr algn="l" fontAlgn="b"/>
                      <a:r>
                        <a:rPr lang="en-GB" sz="800" b="0" i="0" u="none" strike="noStrike" dirty="0">
                          <a:effectLst/>
                          <a:latin typeface="Arial" panose="020B0604020202020204" pitchFamily="34" charset="0"/>
                        </a:rPr>
                        <a:t>Evidence of inadequate model?</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Yes</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No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nvPr>
        </p:nvGraphicFramePr>
        <p:xfrm>
          <a:off x="1847528" y="5733256"/>
          <a:ext cx="4457700" cy="788670"/>
        </p:xfrm>
        <a:graphic>
          <a:graphicData uri="http://schemas.openxmlformats.org/drawingml/2006/table">
            <a:tbl>
              <a:tblPr/>
              <a:tblGrid>
                <a:gridCol w="1773229">
                  <a:extLst>
                    <a:ext uri="{9D8B030D-6E8A-4147-A177-3AD203B41FA5}">
                      <a16:colId xmlns:a16="http://schemas.microsoft.com/office/drawing/2014/main" val="20000"/>
                    </a:ext>
                  </a:extLst>
                </a:gridCol>
                <a:gridCol w="1317607">
                  <a:extLst>
                    <a:ext uri="{9D8B030D-6E8A-4147-A177-3AD203B41FA5}">
                      <a16:colId xmlns:a16="http://schemas.microsoft.com/office/drawing/2014/main" val="20001"/>
                    </a:ext>
                  </a:extLst>
                </a:gridCol>
                <a:gridCol w="1366864">
                  <a:extLst>
                    <a:ext uri="{9D8B030D-6E8A-4147-A177-3AD203B41FA5}">
                      <a16:colId xmlns:a16="http://schemas.microsoft.com/office/drawing/2014/main" val="20002"/>
                    </a:ext>
                  </a:extLst>
                </a:gridCol>
              </a:tblGrid>
              <a:tr h="0">
                <a:tc>
                  <a:txBody>
                    <a:bodyPr/>
                    <a:lstStyle/>
                    <a:p>
                      <a:pPr algn="l" fontAlgn="b"/>
                      <a:r>
                        <a:rPr lang="en-US" sz="800" b="0" i="0" u="none" strike="noStrike">
                          <a:effectLst/>
                          <a:latin typeface="Arial" panose="020B0604020202020204" pitchFamily="34" charset="0"/>
                        </a:rPr>
                        <a:t>Replicates test for lack of fit</a:t>
                      </a: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r" fontAlgn="b"/>
                      <a:endParaRPr lang="en-GB" sz="8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0">
                <a:tc>
                  <a:txBody>
                    <a:bodyPr/>
                    <a:lstStyle/>
                    <a:p>
                      <a:pPr algn="l" fontAlgn="b"/>
                      <a:r>
                        <a:rPr lang="en-GB" sz="800" b="0" i="0" u="none" strike="noStrike">
                          <a:effectLst/>
                          <a:latin typeface="Arial" panose="020B0604020202020204" pitchFamily="34" charset="0"/>
                        </a:rPr>
                        <a:t>SD replicates</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5.755</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7.100</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0">
                <a:tc>
                  <a:txBody>
                    <a:bodyPr/>
                    <a:lstStyle/>
                    <a:p>
                      <a:pPr algn="l" fontAlgn="b"/>
                      <a:r>
                        <a:rPr lang="en-GB" sz="800" b="0" i="0" u="none" strike="noStrike">
                          <a:effectLst/>
                          <a:latin typeface="Arial" panose="020B0604020202020204" pitchFamily="34" charset="0"/>
                        </a:rPr>
                        <a:t>SD lack of fit</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12.28</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9.649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0">
                <a:tc>
                  <a:txBody>
                    <a:bodyPr/>
                    <a:lstStyle/>
                    <a:p>
                      <a:pPr algn="l" fontAlgn="b"/>
                      <a:r>
                        <a:rPr lang="en-GB" sz="800" b="0" i="0" u="none" strike="noStrike">
                          <a:effectLst/>
                          <a:latin typeface="Arial" panose="020B0604020202020204" pitchFamily="34" charset="0"/>
                        </a:rPr>
                        <a:t>Discrepancy (F)</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4.553</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1.847</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0">
                <a:tc>
                  <a:txBody>
                    <a:bodyPr/>
                    <a:lstStyle/>
                    <a:p>
                      <a:pPr algn="l" fontAlgn="b"/>
                      <a:r>
                        <a:rPr lang="en-GB" sz="800" b="0" i="0" u="none" strike="noStrike">
                          <a:effectLst/>
                          <a:latin typeface="Arial" panose="020B0604020202020204" pitchFamily="34" charset="0"/>
                        </a:rPr>
                        <a:t>P value</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0.0036</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0.1246</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0">
                <a:tc>
                  <a:txBody>
                    <a:bodyPr/>
                    <a:lstStyle/>
                    <a:p>
                      <a:pPr algn="l" fontAlgn="b"/>
                      <a:r>
                        <a:rPr lang="en-GB" sz="800" b="0" i="0" u="none" strike="noStrike">
                          <a:effectLst/>
                          <a:latin typeface="Arial" panose="020B0604020202020204" pitchFamily="34" charset="0"/>
                        </a:rPr>
                        <a:t>Evidence of inadequate model?</a:t>
                      </a:r>
                    </a:p>
                  </a:txBody>
                  <a:tcPr marL="9525" marR="9525" marT="9525" marB="0" anchor="b">
                    <a:lnL>
                      <a:noFill/>
                    </a:lnL>
                    <a:lnR>
                      <a:noFill/>
                    </a:lnR>
                    <a:lnT>
                      <a:noFill/>
                    </a:lnT>
                    <a:lnB>
                      <a:noFill/>
                    </a:lnB>
                  </a:tcPr>
                </a:tc>
                <a:tc>
                  <a:txBody>
                    <a:bodyPr/>
                    <a:lstStyle/>
                    <a:p>
                      <a:pPr algn="r" fontAlgn="b"/>
                      <a:r>
                        <a:rPr lang="en-GB" sz="800" b="0" i="0" u="none" strike="noStrike">
                          <a:effectLst/>
                          <a:latin typeface="Arial" panose="020B0604020202020204" pitchFamily="34" charset="0"/>
                        </a:rPr>
                        <a:t>Yes</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No</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9" name="Object 8"/>
          <p:cNvGraphicFramePr>
            <a:graphicFrameLocks noChangeAspect="1"/>
          </p:cNvGraphicFramePr>
          <p:nvPr>
            <p:extLst/>
          </p:nvPr>
        </p:nvGraphicFramePr>
        <p:xfrm>
          <a:off x="6960096" y="4141646"/>
          <a:ext cx="1761428" cy="1368152"/>
        </p:xfrm>
        <a:graphic>
          <a:graphicData uri="http://schemas.openxmlformats.org/presentationml/2006/ole">
            <mc:AlternateContent xmlns:mc="http://schemas.openxmlformats.org/markup-compatibility/2006">
              <mc:Choice xmlns:v="urn:schemas-microsoft-com:vml" Requires="v">
                <p:oleObj spid="_x0000_s30730" name="Prism 6" r:id="rId3" imgW="7231165" imgH="5616962" progId="Prism6.Document">
                  <p:embed/>
                </p:oleObj>
              </mc:Choice>
              <mc:Fallback>
                <p:oleObj name="Prism 6" r:id="rId3" imgW="7231165" imgH="5616962" progId="Prism6.Document">
                  <p:embed/>
                  <p:pic>
                    <p:nvPicPr>
                      <p:cNvPr id="9" name="Object 8"/>
                      <p:cNvPicPr/>
                      <p:nvPr/>
                    </p:nvPicPr>
                    <p:blipFill>
                      <a:blip r:embed="rId4"/>
                      <a:stretch>
                        <a:fillRect/>
                      </a:stretch>
                    </p:blipFill>
                    <p:spPr>
                      <a:xfrm>
                        <a:off x="6960096" y="4141646"/>
                        <a:ext cx="1761428" cy="1368152"/>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6960097" y="5447248"/>
          <a:ext cx="1656184" cy="1294121"/>
        </p:xfrm>
        <a:graphic>
          <a:graphicData uri="http://schemas.openxmlformats.org/presentationml/2006/ole">
            <mc:AlternateContent xmlns:mc="http://schemas.openxmlformats.org/markup-compatibility/2006">
              <mc:Choice xmlns:v="urn:schemas-microsoft-com:vml" Requires="v">
                <p:oleObj spid="_x0000_s30731" name="Prism 6" r:id="rId5" imgW="7232606" imgH="5651897" progId="Prism6.Document">
                  <p:embed/>
                </p:oleObj>
              </mc:Choice>
              <mc:Fallback>
                <p:oleObj name="Prism 6" r:id="rId5" imgW="7232606" imgH="5651897" progId="Prism6.Document">
                  <p:embed/>
                  <p:pic>
                    <p:nvPicPr>
                      <p:cNvPr id="10" name="Object 9"/>
                      <p:cNvPicPr/>
                      <p:nvPr/>
                    </p:nvPicPr>
                    <p:blipFill>
                      <a:blip r:embed="rId6"/>
                      <a:stretch>
                        <a:fillRect/>
                      </a:stretch>
                    </p:blipFill>
                    <p:spPr>
                      <a:xfrm>
                        <a:off x="6960097" y="5447248"/>
                        <a:ext cx="1656184" cy="1294121"/>
                      </a:xfrm>
                      <a:prstGeom prst="rect">
                        <a:avLst/>
                      </a:prstGeom>
                    </p:spPr>
                  </p:pic>
                </p:oleObj>
              </mc:Fallback>
            </mc:AlternateContent>
          </a:graphicData>
        </a:graphic>
      </p:graphicFrame>
      <p:graphicFrame>
        <p:nvGraphicFramePr>
          <p:cNvPr id="11" name="Table 10"/>
          <p:cNvGraphicFramePr>
            <a:graphicFrameLocks noGrp="1"/>
          </p:cNvGraphicFramePr>
          <p:nvPr>
            <p:extLst/>
          </p:nvPr>
        </p:nvGraphicFramePr>
        <p:xfrm>
          <a:off x="4007768" y="1484785"/>
          <a:ext cx="2705100" cy="131445"/>
        </p:xfrm>
        <a:graphic>
          <a:graphicData uri="http://schemas.openxmlformats.org/drawingml/2006/table">
            <a:tbl>
              <a:tblPr/>
              <a:tblGrid>
                <a:gridCol w="1352550">
                  <a:extLst>
                    <a:ext uri="{9D8B030D-6E8A-4147-A177-3AD203B41FA5}">
                      <a16:colId xmlns:a16="http://schemas.microsoft.com/office/drawing/2014/main" val="20000"/>
                    </a:ext>
                  </a:extLst>
                </a:gridCol>
                <a:gridCol w="1352550">
                  <a:extLst>
                    <a:ext uri="{9D8B030D-6E8A-4147-A177-3AD203B41FA5}">
                      <a16:colId xmlns:a16="http://schemas.microsoft.com/office/drawing/2014/main" val="20001"/>
                    </a:ext>
                  </a:extLst>
                </a:gridCol>
              </a:tblGrid>
              <a:tr h="0">
                <a:tc>
                  <a:txBody>
                    <a:bodyPr/>
                    <a:lstStyle/>
                    <a:p>
                      <a:pPr algn="ctr" fontAlgn="b"/>
                      <a:r>
                        <a:rPr lang="en-GB" sz="800" b="0" i="0" u="none" strike="noStrike">
                          <a:effectLst/>
                          <a:latin typeface="Arial" panose="020B0604020202020204" pitchFamily="34" charset="0"/>
                        </a:rPr>
                        <a:t>No inhibitor</a:t>
                      </a:r>
                    </a:p>
                  </a:txBody>
                  <a:tcPr marL="9525" marR="9525" marT="9525" marB="0" anchor="b">
                    <a:lnL>
                      <a:noFill/>
                    </a:lnL>
                    <a:lnR>
                      <a:noFill/>
                    </a:lnR>
                    <a:lnT>
                      <a:noFill/>
                    </a:lnT>
                    <a:lnB>
                      <a:noFill/>
                    </a:lnB>
                  </a:tcPr>
                </a:tc>
                <a:tc>
                  <a:txBody>
                    <a:bodyPr/>
                    <a:lstStyle/>
                    <a:p>
                      <a:pPr algn="ctr" fontAlgn="b"/>
                      <a:r>
                        <a:rPr lang="en-GB" sz="800" b="0" i="0" u="none" strike="noStrike" dirty="0">
                          <a:effectLst/>
                          <a:latin typeface="Arial" panose="020B0604020202020204" pitchFamily="34" charset="0"/>
                        </a:rPr>
                        <a:t>Inhibitor </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nvPr>
        </p:nvGraphicFramePr>
        <p:xfrm>
          <a:off x="8487866" y="6393900"/>
          <a:ext cx="2000622" cy="131445"/>
        </p:xfrm>
        <a:graphic>
          <a:graphicData uri="http://schemas.openxmlformats.org/drawingml/2006/table">
            <a:tbl>
              <a:tblPr/>
              <a:tblGrid>
                <a:gridCol w="1000311">
                  <a:extLst>
                    <a:ext uri="{9D8B030D-6E8A-4147-A177-3AD203B41FA5}">
                      <a16:colId xmlns:a16="http://schemas.microsoft.com/office/drawing/2014/main" val="20000"/>
                    </a:ext>
                  </a:extLst>
                </a:gridCol>
                <a:gridCol w="1000311">
                  <a:extLst>
                    <a:ext uri="{9D8B030D-6E8A-4147-A177-3AD203B41FA5}">
                      <a16:colId xmlns:a16="http://schemas.microsoft.com/office/drawing/2014/main" val="20001"/>
                    </a:ext>
                  </a:extLst>
                </a:gridCol>
              </a:tblGrid>
              <a:tr h="67856">
                <a:tc>
                  <a:txBody>
                    <a:bodyPr/>
                    <a:lstStyle/>
                    <a:p>
                      <a:pPr algn="r" fontAlgn="b"/>
                      <a:r>
                        <a:rPr lang="en-GB" sz="800" b="0" i="0" u="none" strike="noStrike" dirty="0">
                          <a:effectLst/>
                          <a:latin typeface="Arial" panose="020B0604020202020204" pitchFamily="34" charset="0"/>
                        </a:rPr>
                        <a:t>-7.031</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-5.956</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nvPr>
        </p:nvGraphicFramePr>
        <p:xfrm>
          <a:off x="8431460" y="2217436"/>
          <a:ext cx="1985020" cy="131445"/>
        </p:xfrm>
        <a:graphic>
          <a:graphicData uri="http://schemas.openxmlformats.org/drawingml/2006/table">
            <a:tbl>
              <a:tblPr/>
              <a:tblGrid>
                <a:gridCol w="992510">
                  <a:extLst>
                    <a:ext uri="{9D8B030D-6E8A-4147-A177-3AD203B41FA5}">
                      <a16:colId xmlns:a16="http://schemas.microsoft.com/office/drawing/2014/main" val="20000"/>
                    </a:ext>
                  </a:extLst>
                </a:gridCol>
                <a:gridCol w="992510">
                  <a:extLst>
                    <a:ext uri="{9D8B030D-6E8A-4147-A177-3AD203B41FA5}">
                      <a16:colId xmlns:a16="http://schemas.microsoft.com/office/drawing/2014/main" val="20001"/>
                    </a:ext>
                  </a:extLst>
                </a:gridCol>
              </a:tblGrid>
              <a:tr h="0">
                <a:tc>
                  <a:txBody>
                    <a:bodyPr/>
                    <a:lstStyle/>
                    <a:p>
                      <a:pPr algn="r" fontAlgn="b"/>
                      <a:r>
                        <a:rPr lang="en-GB" sz="800" b="0" i="0" u="none" strike="noStrike">
                          <a:effectLst/>
                          <a:latin typeface="Arial" panose="020B0604020202020204" pitchFamily="34" charset="0"/>
                        </a:rPr>
                        <a:t>-7.158</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-6.011</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extLst/>
          </p:nvPr>
        </p:nvGraphicFramePr>
        <p:xfrm>
          <a:off x="8503468" y="3657596"/>
          <a:ext cx="1985020" cy="131445"/>
        </p:xfrm>
        <a:graphic>
          <a:graphicData uri="http://schemas.openxmlformats.org/drawingml/2006/table">
            <a:tbl>
              <a:tblPr/>
              <a:tblGrid>
                <a:gridCol w="992510">
                  <a:extLst>
                    <a:ext uri="{9D8B030D-6E8A-4147-A177-3AD203B41FA5}">
                      <a16:colId xmlns:a16="http://schemas.microsoft.com/office/drawing/2014/main" val="20000"/>
                    </a:ext>
                  </a:extLst>
                </a:gridCol>
                <a:gridCol w="992510">
                  <a:extLst>
                    <a:ext uri="{9D8B030D-6E8A-4147-A177-3AD203B41FA5}">
                      <a16:colId xmlns:a16="http://schemas.microsoft.com/office/drawing/2014/main" val="20001"/>
                    </a:ext>
                  </a:extLst>
                </a:gridCol>
              </a:tblGrid>
              <a:tr h="0">
                <a:tc>
                  <a:txBody>
                    <a:bodyPr/>
                    <a:lstStyle/>
                    <a:p>
                      <a:pPr algn="r" fontAlgn="b"/>
                      <a:r>
                        <a:rPr lang="en-GB" sz="800" b="0" i="0" u="none" strike="noStrike" dirty="0">
                          <a:effectLst/>
                          <a:latin typeface="Arial" panose="020B0604020202020204" pitchFamily="34" charset="0"/>
                        </a:rPr>
                        <a:t>-7.159</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-6.017</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extLst/>
          </p:nvPr>
        </p:nvGraphicFramePr>
        <p:xfrm>
          <a:off x="8544272" y="5169764"/>
          <a:ext cx="2016224" cy="131445"/>
        </p:xfrm>
        <a:graphic>
          <a:graphicData uri="http://schemas.openxmlformats.org/drawingml/2006/table">
            <a:tbl>
              <a:tblPr/>
              <a:tblGrid>
                <a:gridCol w="1008112">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tblGrid>
              <a:tr h="0">
                <a:tc>
                  <a:txBody>
                    <a:bodyPr/>
                    <a:lstStyle/>
                    <a:p>
                      <a:pPr algn="r" fontAlgn="b"/>
                      <a:r>
                        <a:rPr lang="en-GB" sz="800" b="0" i="0" u="none" strike="noStrike">
                          <a:effectLst/>
                          <a:latin typeface="Arial" panose="020B0604020202020204" pitchFamily="34" charset="0"/>
                        </a:rPr>
                        <a:t>-7.017</a:t>
                      </a:r>
                    </a:p>
                  </a:txBody>
                  <a:tcPr marL="9525" marR="9525" marT="9525" marB="0" anchor="b">
                    <a:lnL>
                      <a:noFill/>
                    </a:lnL>
                    <a:lnR>
                      <a:noFill/>
                    </a:lnR>
                    <a:lnT>
                      <a:noFill/>
                    </a:lnT>
                    <a:lnB>
                      <a:noFill/>
                    </a:lnB>
                  </a:tcPr>
                </a:tc>
                <a:tc>
                  <a:txBody>
                    <a:bodyPr/>
                    <a:lstStyle/>
                    <a:p>
                      <a:pPr algn="r" fontAlgn="b"/>
                      <a:r>
                        <a:rPr lang="en-GB" sz="800" b="0" i="0" u="none" strike="noStrike" dirty="0">
                          <a:effectLst/>
                          <a:latin typeface="Arial" panose="020B0604020202020204" pitchFamily="34" charset="0"/>
                        </a:rPr>
                        <a:t>-5.943</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nvPr>
        </p:nvGraphicFramePr>
        <p:xfrm>
          <a:off x="8544272" y="1223833"/>
          <a:ext cx="2304256" cy="131445"/>
        </p:xfrm>
        <a:graphic>
          <a:graphicData uri="http://schemas.openxmlformats.org/drawingml/2006/table">
            <a:tbl>
              <a:tblPr/>
              <a:tblGrid>
                <a:gridCol w="1152128">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tblGrid>
              <a:tr h="0">
                <a:tc>
                  <a:txBody>
                    <a:bodyPr/>
                    <a:lstStyle/>
                    <a:p>
                      <a:pPr algn="ctr" fontAlgn="b"/>
                      <a:r>
                        <a:rPr lang="en-GB" sz="800" b="0" i="0" u="none" strike="noStrike">
                          <a:effectLst/>
                          <a:latin typeface="Arial" panose="020B0604020202020204" pitchFamily="34" charset="0"/>
                        </a:rPr>
                        <a:t>No inhibitor</a:t>
                      </a:r>
                    </a:p>
                  </a:txBody>
                  <a:tcPr marL="9525" marR="9525" marT="9525" marB="0" anchor="b">
                    <a:lnL>
                      <a:noFill/>
                    </a:lnL>
                    <a:lnR>
                      <a:noFill/>
                    </a:lnR>
                    <a:lnT>
                      <a:noFill/>
                    </a:lnT>
                    <a:lnB>
                      <a:noFill/>
                    </a:lnB>
                  </a:tcPr>
                </a:tc>
                <a:tc>
                  <a:txBody>
                    <a:bodyPr/>
                    <a:lstStyle/>
                    <a:p>
                      <a:pPr algn="ctr" fontAlgn="b"/>
                      <a:r>
                        <a:rPr lang="en-GB" sz="800" b="0" i="0" u="none" strike="noStrike" dirty="0">
                          <a:effectLst/>
                          <a:latin typeface="Arial" panose="020B0604020202020204" pitchFamily="34" charset="0"/>
                        </a:rPr>
                        <a:t>Inhibitor </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9" name="Oval 18"/>
          <p:cNvSpPr/>
          <p:nvPr/>
        </p:nvSpPr>
        <p:spPr>
          <a:xfrm>
            <a:off x="9004368" y="2132856"/>
            <a:ext cx="50405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988208" y="2141648"/>
            <a:ext cx="50405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0072352" y="3581808"/>
            <a:ext cx="50405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093960" y="3571344"/>
            <a:ext cx="504056"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Object 22"/>
          <p:cNvGraphicFramePr>
            <a:graphicFrameLocks noChangeAspect="1"/>
          </p:cNvGraphicFramePr>
          <p:nvPr>
            <p:extLst/>
          </p:nvPr>
        </p:nvGraphicFramePr>
        <p:xfrm>
          <a:off x="6951304" y="1207046"/>
          <a:ext cx="1770310" cy="1429866"/>
        </p:xfrm>
        <a:graphic>
          <a:graphicData uri="http://schemas.openxmlformats.org/presentationml/2006/ole">
            <mc:AlternateContent xmlns:mc="http://schemas.openxmlformats.org/markup-compatibility/2006">
              <mc:Choice xmlns:v="urn:schemas-microsoft-com:vml" Requires="v">
                <p:oleObj spid="_x0000_s30732" name="Prism 6" r:id="rId7" imgW="6174527" imgH="4994616" progId="Prism6.Document">
                  <p:embed/>
                </p:oleObj>
              </mc:Choice>
              <mc:Fallback>
                <p:oleObj name="Prism 6" r:id="rId7" imgW="6174527" imgH="4994616" progId="Prism6.Document">
                  <p:embed/>
                  <p:pic>
                    <p:nvPicPr>
                      <p:cNvPr id="23" name="Object 22"/>
                      <p:cNvPicPr/>
                      <p:nvPr/>
                    </p:nvPicPr>
                    <p:blipFill>
                      <a:blip r:embed="rId8"/>
                      <a:stretch>
                        <a:fillRect/>
                      </a:stretch>
                    </p:blipFill>
                    <p:spPr>
                      <a:xfrm>
                        <a:off x="6951304" y="1207046"/>
                        <a:ext cx="1770310" cy="1429866"/>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6929195" y="2636912"/>
          <a:ext cx="1885842" cy="1512168"/>
        </p:xfrm>
        <a:graphic>
          <a:graphicData uri="http://schemas.openxmlformats.org/presentationml/2006/ole">
            <mc:AlternateContent xmlns:mc="http://schemas.openxmlformats.org/markup-compatibility/2006">
              <mc:Choice xmlns:v="urn:schemas-microsoft-com:vml" Requires="v">
                <p:oleObj spid="_x0000_s30733" name="Prism 6" r:id="rId9" imgW="6201897" imgH="4976609" progId="Prism6.Document">
                  <p:embed/>
                </p:oleObj>
              </mc:Choice>
              <mc:Fallback>
                <p:oleObj name="Prism 6" r:id="rId9" imgW="6201897" imgH="4976609" progId="Prism6.Document">
                  <p:embed/>
                  <p:pic>
                    <p:nvPicPr>
                      <p:cNvPr id="24" name="Object 23"/>
                      <p:cNvPicPr/>
                      <p:nvPr/>
                    </p:nvPicPr>
                    <p:blipFill>
                      <a:blip r:embed="rId10"/>
                      <a:stretch>
                        <a:fillRect/>
                      </a:stretch>
                    </p:blipFill>
                    <p:spPr>
                      <a:xfrm>
                        <a:off x="6929195" y="2636912"/>
                        <a:ext cx="1885842" cy="1512168"/>
                      </a:xfrm>
                      <a:prstGeom prst="rect">
                        <a:avLst/>
                      </a:prstGeom>
                    </p:spPr>
                  </p:pic>
                </p:oleObj>
              </mc:Fallback>
            </mc:AlternateContent>
          </a:graphicData>
        </a:graphic>
      </p:graphicFrame>
      <p:sp>
        <p:nvSpPr>
          <p:cNvPr id="25" name="Rectangle 2"/>
          <p:cNvSpPr txBox="1">
            <a:spLocks noChangeArrowheads="1"/>
          </p:cNvSpPr>
          <p:nvPr/>
        </p:nvSpPr>
        <p:spPr bwMode="auto">
          <a:xfrm>
            <a:off x="1636859" y="290419"/>
            <a:ext cx="9720211" cy="49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D60093"/>
                </a:solidFill>
                <a:latin typeface="Calibri" panose="020F0502020204030204" pitchFamily="34" charset="0"/>
              </a:rPr>
              <a:t>Curve fitting</a:t>
            </a:r>
          </a:p>
          <a:p>
            <a:pPr eaLnBrk="1" hangingPunct="1"/>
            <a:r>
              <a:rPr lang="en-GB" sz="3600" b="1" kern="0" dirty="0" smtClean="0">
                <a:latin typeface="Calibri" panose="020F0502020204030204" pitchFamily="34" charset="0"/>
              </a:rPr>
              <a:t>Example: inhibition data.xlsx</a:t>
            </a:r>
            <a:endParaRPr lang="en-GB" sz="3600" b="1" kern="0" dirty="0">
              <a:latin typeface="Calibri" panose="020F0502020204030204" pitchFamily="34" charset="0"/>
            </a:endParaRPr>
          </a:p>
        </p:txBody>
      </p:sp>
    </p:spTree>
    <p:extLst>
      <p:ext uri="{BB962C8B-B14F-4D97-AF65-F5344CB8AC3E}">
        <p14:creationId xmlns:p14="http://schemas.microsoft.com/office/powerpoint/2010/main" val="3467548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263" y="2415543"/>
            <a:ext cx="4950989" cy="3241295"/>
          </a:xfrm>
          <a:prstGeom prst="rect">
            <a:avLst/>
          </a:prstGeom>
        </p:spPr>
      </p:pic>
      <p:grpSp>
        <p:nvGrpSpPr>
          <p:cNvPr id="37" name="Group 36"/>
          <p:cNvGrpSpPr/>
          <p:nvPr/>
        </p:nvGrpSpPr>
        <p:grpSpPr>
          <a:xfrm>
            <a:off x="202036" y="159089"/>
            <a:ext cx="3081333" cy="838439"/>
            <a:chOff x="5414772" y="1195442"/>
            <a:chExt cx="3020928" cy="720000"/>
          </a:xfrm>
          <a:solidFill>
            <a:srgbClr val="9DC3E6"/>
          </a:solidFill>
        </p:grpSpPr>
        <p:sp>
          <p:nvSpPr>
            <p:cNvPr id="38" name="Rounded Rectangle 37"/>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9"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sp>
        <p:nvSpPr>
          <p:cNvPr id="7" name="TextBox 6"/>
          <p:cNvSpPr txBox="1"/>
          <p:nvPr/>
        </p:nvSpPr>
        <p:spPr>
          <a:xfrm>
            <a:off x="287295" y="1410218"/>
            <a:ext cx="4446923" cy="769441"/>
          </a:xfrm>
          <a:prstGeom prst="rect">
            <a:avLst/>
          </a:prstGeom>
          <a:noFill/>
        </p:spPr>
        <p:txBody>
          <a:bodyPr wrap="none" rtlCol="0">
            <a:spAutoFit/>
          </a:bodyPr>
          <a:lstStyle/>
          <a:p>
            <a:pPr marL="285737" indent="-285737">
              <a:buFont typeface="Arial" panose="020B0604020202020204" pitchFamily="34" charset="0"/>
              <a:buChar char="•"/>
            </a:pPr>
            <a:r>
              <a:rPr lang="en-GB" sz="2400" b="1" dirty="0"/>
              <a:t>Statistical tests are tools</a:t>
            </a:r>
          </a:p>
          <a:p>
            <a:pPr marL="742913" lvl="1" indent="-285737">
              <a:buFont typeface="Arial" panose="020B0604020202020204" pitchFamily="34" charset="0"/>
              <a:buChar char="•"/>
            </a:pPr>
            <a:r>
              <a:rPr lang="en-GB" sz="2000" dirty="0"/>
              <a:t>How do we choose the right tool?</a:t>
            </a:r>
          </a:p>
        </p:txBody>
      </p:sp>
      <p:sp>
        <p:nvSpPr>
          <p:cNvPr id="3" name="TextBox 2"/>
          <p:cNvSpPr txBox="1"/>
          <p:nvPr/>
        </p:nvSpPr>
        <p:spPr>
          <a:xfrm>
            <a:off x="7489773" y="1670857"/>
            <a:ext cx="184731" cy="369332"/>
          </a:xfrm>
          <a:prstGeom prst="rect">
            <a:avLst/>
          </a:prstGeom>
          <a:noFill/>
        </p:spPr>
        <p:txBody>
          <a:bodyPr wrap="none" rtlCol="0">
            <a:spAutoFit/>
          </a:bodyPr>
          <a:lstStyle/>
          <a:p>
            <a:endParaRPr lang="en-GB"/>
          </a:p>
        </p:txBody>
      </p:sp>
      <p:sp>
        <p:nvSpPr>
          <p:cNvPr id="2" name="TextBox 1"/>
          <p:cNvSpPr txBox="1"/>
          <p:nvPr/>
        </p:nvSpPr>
        <p:spPr>
          <a:xfrm>
            <a:off x="5124292" y="311488"/>
            <a:ext cx="7157857" cy="6370975"/>
          </a:xfrm>
          <a:prstGeom prst="rect">
            <a:avLst/>
          </a:prstGeom>
          <a:noFill/>
        </p:spPr>
        <p:txBody>
          <a:bodyPr wrap="none" rtlCol="0">
            <a:spAutoFit/>
          </a:bodyPr>
          <a:lstStyle/>
          <a:p>
            <a:pPr marL="285737" indent="-285737">
              <a:buFont typeface="Arial" panose="020B0604020202020204" pitchFamily="34" charset="0"/>
              <a:buChar char="•"/>
            </a:pPr>
            <a:r>
              <a:rPr lang="en-GB" sz="2400" b="1" dirty="0"/>
              <a:t>The ‘job’ = the question(s)</a:t>
            </a:r>
          </a:p>
          <a:p>
            <a:pPr marL="742913" lvl="1" indent="-285737">
              <a:buFont typeface="Arial" panose="020B0604020202020204" pitchFamily="34" charset="0"/>
              <a:buChar char="•"/>
            </a:pPr>
            <a:r>
              <a:rPr lang="en-GB" sz="2000" dirty="0"/>
              <a:t>The main one: cause        effect</a:t>
            </a:r>
          </a:p>
          <a:p>
            <a:pPr marL="742913" lvl="1" indent="-285737">
              <a:buFont typeface="Arial" panose="020B0604020202020204" pitchFamily="34" charset="0"/>
              <a:buChar char="•"/>
            </a:pPr>
            <a:r>
              <a:rPr lang="en-GB" sz="2000" dirty="0"/>
              <a:t>What (can) affects that relationship?</a:t>
            </a:r>
          </a:p>
          <a:p>
            <a:pPr marL="1200102" lvl="2" indent="-285737">
              <a:buFont typeface="Arial" panose="020B0604020202020204" pitchFamily="34" charset="0"/>
              <a:buChar char="•"/>
            </a:pPr>
            <a:r>
              <a:rPr lang="en-GB" sz="2000" dirty="0"/>
              <a:t>Both technical and biological</a:t>
            </a:r>
          </a:p>
          <a:p>
            <a:pPr marL="285737" indent="-285737">
              <a:buFont typeface="Arial" panose="020B0604020202020204" pitchFamily="34" charset="0"/>
              <a:buChar char="•"/>
            </a:pPr>
            <a:endParaRPr lang="en-GB" sz="2400" b="1" dirty="0"/>
          </a:p>
          <a:p>
            <a:pPr marL="285737" indent="-285737">
              <a:buFont typeface="Arial" panose="020B0604020202020204" pitchFamily="34" charset="0"/>
              <a:buChar char="•"/>
            </a:pPr>
            <a:r>
              <a:rPr lang="en-GB" sz="2400" b="1" dirty="0"/>
              <a:t>Data</a:t>
            </a:r>
          </a:p>
          <a:p>
            <a:pPr marL="285737" indent="-285737">
              <a:buFont typeface="Arial" panose="020B0604020202020204" pitchFamily="34" charset="0"/>
              <a:buChar char="•"/>
            </a:pPr>
            <a:r>
              <a:rPr lang="en-GB" sz="2000" dirty="0"/>
              <a:t>Nature and behaviour of the data:</a:t>
            </a:r>
          </a:p>
          <a:p>
            <a:pPr marL="742913" lvl="1" indent="-285737">
              <a:buFont typeface="Arial" panose="020B0604020202020204" pitchFamily="34" charset="0"/>
              <a:buChar char="•"/>
            </a:pPr>
            <a:r>
              <a:rPr lang="en-GB" sz="2000" dirty="0"/>
              <a:t>All statistical tests are associated with assumptions</a:t>
            </a:r>
          </a:p>
          <a:p>
            <a:pPr marL="1200091" lvl="2" indent="-285737">
              <a:buFont typeface="Arial" panose="020B0604020202020204" pitchFamily="34" charset="0"/>
              <a:buChar char="•"/>
            </a:pPr>
            <a:r>
              <a:rPr lang="en-GB" sz="2000" dirty="0"/>
              <a:t>e.g. normality and homogeneity of variance</a:t>
            </a:r>
          </a:p>
          <a:p>
            <a:pPr marL="742913" lvl="1" indent="-285737">
              <a:buFont typeface="Arial" panose="020B0604020202020204" pitchFamily="34" charset="0"/>
              <a:buChar char="•"/>
            </a:pPr>
            <a:r>
              <a:rPr lang="en-GB" sz="2000" dirty="0"/>
              <a:t>If assumptions not met: bad p-values</a:t>
            </a:r>
          </a:p>
          <a:p>
            <a:pPr marL="742913" lvl="1" indent="-285737">
              <a:buFont typeface="Arial" panose="020B0604020202020204" pitchFamily="34" charset="0"/>
              <a:buChar char="•"/>
            </a:pPr>
            <a:endParaRPr lang="en-GB" dirty="0"/>
          </a:p>
          <a:p>
            <a:pPr marL="285737" indent="-285737">
              <a:buFont typeface="Arial" panose="020B0604020202020204" pitchFamily="34" charset="0"/>
              <a:buChar char="•"/>
            </a:pPr>
            <a:r>
              <a:rPr lang="en-GB" sz="2000" dirty="0"/>
              <a:t>Running a statistical test is easy </a:t>
            </a:r>
          </a:p>
          <a:p>
            <a:pPr marL="742913" lvl="1" indent="-285737">
              <a:buFont typeface="Arial" panose="020B0604020202020204" pitchFamily="34" charset="0"/>
              <a:buChar char="•"/>
            </a:pPr>
            <a:r>
              <a:rPr lang="en-GB" sz="2000" dirty="0"/>
              <a:t>but making sure it’s the right test is not.</a:t>
            </a:r>
          </a:p>
          <a:p>
            <a:pPr marL="285737" indent="-285737">
              <a:buFont typeface="Arial" panose="020B0604020202020204" pitchFamily="34" charset="0"/>
              <a:buChar char="•"/>
            </a:pPr>
            <a:endParaRPr lang="en-GB" dirty="0"/>
          </a:p>
          <a:p>
            <a:pPr marL="285737" indent="-285737">
              <a:buFont typeface="Arial" panose="020B0604020202020204" pitchFamily="34" charset="0"/>
              <a:buChar char="•"/>
            </a:pPr>
            <a:r>
              <a:rPr lang="en-GB" sz="2000" dirty="0"/>
              <a:t>Getting to know the data:</a:t>
            </a:r>
          </a:p>
          <a:p>
            <a:pPr marL="742913" lvl="1" indent="-285737">
              <a:buFont typeface="Arial" panose="020B0604020202020204" pitchFamily="34" charset="0"/>
              <a:buChar char="•"/>
            </a:pPr>
            <a:r>
              <a:rPr lang="en-GB" sz="2000" dirty="0"/>
              <a:t>Data exploration</a:t>
            </a:r>
          </a:p>
          <a:p>
            <a:pPr marL="742913" lvl="1" indent="-285737">
              <a:buFont typeface="Arial" panose="020B0604020202020204" pitchFamily="34" charset="0"/>
              <a:buChar char="•"/>
            </a:pPr>
            <a:r>
              <a:rPr lang="en-GB" sz="2000" dirty="0"/>
              <a:t>But also if not one’s data: </a:t>
            </a:r>
          </a:p>
          <a:p>
            <a:pPr marL="1200091" lvl="2" indent="-285737">
              <a:buFont typeface="Arial" panose="020B0604020202020204" pitchFamily="34" charset="0"/>
              <a:buChar char="•"/>
            </a:pPr>
            <a:r>
              <a:rPr lang="en-GB" sz="2000" dirty="0"/>
              <a:t>raw or not raw?</a:t>
            </a:r>
          </a:p>
          <a:p>
            <a:pPr marL="1200091" lvl="2" indent="-285737">
              <a:buFont typeface="Arial" panose="020B0604020202020204" pitchFamily="34" charset="0"/>
              <a:buChar char="•"/>
            </a:pPr>
            <a:r>
              <a:rPr lang="en-GB" sz="2000" dirty="0"/>
              <a:t>If normalised/standardised, how?</a:t>
            </a:r>
          </a:p>
          <a:p>
            <a:pPr marL="1200091" lvl="2" indent="-285737">
              <a:buFont typeface="Arial" panose="020B0604020202020204" pitchFamily="34" charset="0"/>
              <a:buChar char="•"/>
            </a:pPr>
            <a:r>
              <a:rPr lang="en-GB" dirty="0" err="1"/>
              <a:t>e.g</a:t>
            </a:r>
            <a:r>
              <a:rPr lang="en-GB" dirty="0"/>
              <a:t> raw counts (qualitative data) vs. normalised (quantitative</a:t>
            </a:r>
            <a:r>
              <a:rPr lang="en-GB" sz="2000" dirty="0"/>
              <a:t>)</a:t>
            </a:r>
          </a:p>
        </p:txBody>
      </p:sp>
      <p:cxnSp>
        <p:nvCxnSpPr>
          <p:cNvPr id="5" name="Straight Arrow Connector 4"/>
          <p:cNvCxnSpPr/>
          <p:nvPr/>
        </p:nvCxnSpPr>
        <p:spPr>
          <a:xfrm>
            <a:off x="8124830" y="888295"/>
            <a:ext cx="3619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22186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7348" y="2554385"/>
            <a:ext cx="11737304" cy="12241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smtClean="0">
                <a:ln>
                  <a:noFill/>
                </a:ln>
                <a:solidFill>
                  <a:srgbClr val="646B86"/>
                </a:solidFill>
                <a:effectLst/>
                <a:uLnTx/>
                <a:uFillTx/>
                <a:latin typeface="Calibri" panose="020F0502020204030204"/>
                <a:ea typeface="+mj-ea"/>
                <a:cs typeface="+mj-cs"/>
              </a:rPr>
              <a:t>Association between 2 continuous variables</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800" b="1" kern="0" dirty="0" smtClean="0">
                <a:solidFill>
                  <a:schemeClr val="tx2">
                    <a:lumMod val="75000"/>
                  </a:schemeClr>
                </a:solidFill>
                <a:latin typeface="Calibri" panose="020F0502020204030204"/>
              </a:rPr>
              <a:t>Linear relationship </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sz="4800" b="1" kern="0" dirty="0" smtClean="0">
                <a:latin typeface="Calibri" panose="020F0502020204030204"/>
              </a:rPr>
              <a:t>Diagnostics</a:t>
            </a:r>
            <a:endParaRPr kumimoji="0" lang="en-GB" sz="4800" b="1" i="0" u="none" strike="noStrike" kern="0" cap="none" spc="0" normalizeH="0" baseline="0" noProof="0" dirty="0" smtClean="0">
              <a:ln>
                <a:noFill/>
              </a:ln>
              <a:effectLst/>
              <a:uLnTx/>
              <a:uFillTx/>
              <a:latin typeface="Calibri" panose="020F0502020204030204"/>
            </a:endParaRPr>
          </a:p>
        </p:txBody>
      </p:sp>
      <p:pic>
        <p:nvPicPr>
          <p:cNvPr id="3" name="Picture 2"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spTree>
    <p:extLst>
      <p:ext uri="{BB962C8B-B14F-4D97-AF65-F5344CB8AC3E}">
        <p14:creationId xmlns:p14="http://schemas.microsoft.com/office/powerpoint/2010/main" val="278780175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16234" y="1394670"/>
            <a:ext cx="11362736" cy="1446550"/>
          </a:xfrm>
          <a:prstGeom prst="rect">
            <a:avLst/>
          </a:prstGeom>
          <a:noFill/>
          <a:ln w="9525">
            <a:noFill/>
            <a:miter lim="800000"/>
            <a:headEnd/>
            <a:tailEnd/>
          </a:ln>
        </p:spPr>
        <p:txBody>
          <a:bodyPr wrap="square">
            <a:spAutoFit/>
          </a:bodyPr>
          <a:lstStyle/>
          <a:p>
            <a:pPr>
              <a:buFontTx/>
              <a:buChar char="•"/>
            </a:pPr>
            <a:r>
              <a:rPr lang="en-GB" sz="2400" dirty="0"/>
              <a:t> </a:t>
            </a:r>
            <a:r>
              <a:rPr lang="en-GB" sz="2400" b="1" dirty="0"/>
              <a:t>Question</a:t>
            </a:r>
            <a:r>
              <a:rPr lang="en-GB" sz="2400" dirty="0"/>
              <a:t>: Is there a relationship between time spent revising </a:t>
            </a:r>
            <a:r>
              <a:rPr lang="en-GB" sz="2400" dirty="0" smtClean="0"/>
              <a:t>and </a:t>
            </a:r>
            <a:r>
              <a:rPr lang="en-GB" sz="2400" dirty="0"/>
              <a:t>exam anxiety? </a:t>
            </a:r>
            <a:endParaRPr lang="en-GB" sz="2400" dirty="0" smtClean="0"/>
          </a:p>
          <a:p>
            <a:r>
              <a:rPr lang="en-GB" sz="2400" dirty="0" smtClean="0"/>
              <a:t>And</a:t>
            </a:r>
            <a:r>
              <a:rPr lang="en-GB" sz="2400" dirty="0"/>
              <a:t>, if yes, are boys and girls different?</a:t>
            </a:r>
          </a:p>
          <a:p>
            <a:endParaRPr lang="en-GB" sz="1600" dirty="0"/>
          </a:p>
          <a:p>
            <a:pPr marL="342900" indent="-342900">
              <a:buFont typeface="Arial" panose="020B0604020202020204" pitchFamily="34" charset="0"/>
              <a:buChar char="•"/>
            </a:pPr>
            <a:r>
              <a:rPr lang="en-GB" sz="2400" b="1" u="sng" dirty="0"/>
              <a:t>Focus</a:t>
            </a:r>
            <a:r>
              <a:rPr lang="en-GB" sz="2400" dirty="0"/>
              <a:t>: how good is the model? </a:t>
            </a:r>
            <a:endParaRPr lang="en-GB" sz="2400" b="1" dirty="0">
              <a:solidFill>
                <a:srgbClr val="7030A0"/>
              </a:solidFill>
              <a:cs typeface="Courier New" panose="02070309020205020404" pitchFamily="49" charset="0"/>
            </a:endParaRPr>
          </a:p>
        </p:txBody>
      </p:sp>
      <p:pic>
        <p:nvPicPr>
          <p:cNvPr id="2" name="Picture 1"/>
          <p:cNvPicPr>
            <a:picLocks noChangeAspect="1"/>
          </p:cNvPicPr>
          <p:nvPr/>
        </p:nvPicPr>
        <p:blipFill>
          <a:blip r:embed="rId2"/>
          <a:stretch>
            <a:fillRect/>
          </a:stretch>
        </p:blipFill>
        <p:spPr>
          <a:xfrm>
            <a:off x="3571773" y="3228360"/>
            <a:ext cx="5048454" cy="3502543"/>
          </a:xfrm>
          <a:prstGeom prst="rect">
            <a:avLst/>
          </a:prstGeom>
        </p:spPr>
      </p:pic>
      <p:sp>
        <p:nvSpPr>
          <p:cNvPr id="5" name="Rectangle 2"/>
          <p:cNvSpPr txBox="1">
            <a:spLocks noChangeArrowheads="1"/>
          </p:cNvSpPr>
          <p:nvPr/>
        </p:nvSpPr>
        <p:spPr>
          <a:xfrm>
            <a:off x="1981200" y="116632"/>
            <a:ext cx="8229600" cy="9223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Correlation</a:t>
            </a:r>
            <a:r>
              <a:rPr lang="en-GB" sz="3600" b="1" kern="0" dirty="0">
                <a:latin typeface="+mn-lt"/>
              </a:rPr>
              <a:t/>
            </a:r>
            <a:br>
              <a:rPr lang="en-GB" sz="3600" b="1" kern="0" dirty="0">
                <a:latin typeface="+mn-lt"/>
              </a:rPr>
            </a:br>
            <a:r>
              <a:rPr lang="en-GB" sz="3600" b="1" kern="0" dirty="0">
                <a:latin typeface="+mn-lt"/>
              </a:rPr>
              <a:t>exam anxiety.xlsx</a:t>
            </a:r>
            <a:endParaRPr lang="en-GB" sz="2800" b="1" kern="0" dirty="0">
              <a:solidFill>
                <a:schemeClr val="tx2">
                  <a:lumMod val="75000"/>
                </a:schemeClr>
              </a:solidFill>
              <a:latin typeface="+mn-lt"/>
            </a:endParaRPr>
          </a:p>
        </p:txBody>
      </p:sp>
    </p:spTree>
    <p:extLst>
      <p:ext uri="{BB962C8B-B14F-4D97-AF65-F5344CB8AC3E}">
        <p14:creationId xmlns:p14="http://schemas.microsoft.com/office/powerpoint/2010/main" val="378550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116632"/>
            <a:ext cx="8229600" cy="9223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Correlation</a:t>
            </a:r>
            <a:r>
              <a:rPr lang="en-GB" sz="3600" b="1" kern="0" dirty="0">
                <a:latin typeface="+mn-lt"/>
              </a:rPr>
              <a:t/>
            </a:r>
            <a:br>
              <a:rPr lang="en-GB" sz="3600" b="1" kern="0" dirty="0">
                <a:latin typeface="+mn-lt"/>
              </a:rPr>
            </a:br>
            <a:r>
              <a:rPr lang="en-GB" sz="3600" b="1" kern="0" dirty="0">
                <a:latin typeface="+mn-lt"/>
              </a:rPr>
              <a:t>exam anxiety.xlsx</a:t>
            </a:r>
            <a:endParaRPr lang="en-GB" sz="2800" b="1" kern="0" dirty="0">
              <a:solidFill>
                <a:schemeClr val="tx2">
                  <a:lumMod val="75000"/>
                </a:schemeClr>
              </a:solidFill>
              <a:latin typeface="+mn-lt"/>
            </a:endParaRPr>
          </a:p>
        </p:txBody>
      </p:sp>
      <p:pic>
        <p:nvPicPr>
          <p:cNvPr id="2" name="Picture 1"/>
          <p:cNvPicPr>
            <a:picLocks noChangeAspect="1"/>
          </p:cNvPicPr>
          <p:nvPr/>
        </p:nvPicPr>
        <p:blipFill>
          <a:blip r:embed="rId2"/>
          <a:stretch>
            <a:fillRect/>
          </a:stretch>
        </p:blipFill>
        <p:spPr>
          <a:xfrm>
            <a:off x="1631504" y="3140968"/>
            <a:ext cx="4422628" cy="3224584"/>
          </a:xfrm>
          <a:prstGeom prst="rect">
            <a:avLst/>
          </a:prstGeom>
        </p:spPr>
      </p:pic>
      <p:pic>
        <p:nvPicPr>
          <p:cNvPr id="6" name="Picture 5"/>
          <p:cNvPicPr>
            <a:picLocks noChangeAspect="1"/>
          </p:cNvPicPr>
          <p:nvPr/>
        </p:nvPicPr>
        <p:blipFill>
          <a:blip r:embed="rId3"/>
          <a:stretch>
            <a:fillRect/>
          </a:stretch>
        </p:blipFill>
        <p:spPr>
          <a:xfrm>
            <a:off x="6600056" y="2780929"/>
            <a:ext cx="3088640" cy="821375"/>
          </a:xfrm>
          <a:prstGeom prst="rect">
            <a:avLst/>
          </a:prstGeom>
        </p:spPr>
      </p:pic>
      <p:pic>
        <p:nvPicPr>
          <p:cNvPr id="7" name="Picture 6"/>
          <p:cNvPicPr>
            <a:picLocks noChangeAspect="1"/>
          </p:cNvPicPr>
          <p:nvPr/>
        </p:nvPicPr>
        <p:blipFill>
          <a:blip r:embed="rId4"/>
          <a:stretch>
            <a:fillRect/>
          </a:stretch>
        </p:blipFill>
        <p:spPr>
          <a:xfrm>
            <a:off x="6768326" y="3671690"/>
            <a:ext cx="2856067" cy="576064"/>
          </a:xfrm>
          <a:prstGeom prst="rect">
            <a:avLst/>
          </a:prstGeom>
        </p:spPr>
      </p:pic>
      <p:sp>
        <p:nvSpPr>
          <p:cNvPr id="9" name="Oval 8"/>
          <p:cNvSpPr/>
          <p:nvPr/>
        </p:nvSpPr>
        <p:spPr>
          <a:xfrm>
            <a:off x="4693625" y="3781483"/>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06612" y="5907500"/>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143672" y="5907500"/>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8955891" y="3059106"/>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8040216" y="3050709"/>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792767" y="4062300"/>
            <a:ext cx="308461" cy="1753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010561" y="4060786"/>
            <a:ext cx="308461" cy="1753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5"/>
          <a:stretch>
            <a:fillRect/>
          </a:stretch>
        </p:blipFill>
        <p:spPr>
          <a:xfrm>
            <a:off x="4875878" y="4591386"/>
            <a:ext cx="2372250" cy="1645819"/>
          </a:xfrm>
          <a:prstGeom prst="rect">
            <a:avLst/>
          </a:prstGeom>
        </p:spPr>
      </p:pic>
      <p:sp>
        <p:nvSpPr>
          <p:cNvPr id="18" name="Oval 17"/>
          <p:cNvSpPr/>
          <p:nvPr/>
        </p:nvSpPr>
        <p:spPr>
          <a:xfrm>
            <a:off x="6511304" y="5799488"/>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734328" y="5799488"/>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741885" y="5193627"/>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511304" y="5196770"/>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166098" y="4788481"/>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3906612" y="4771033"/>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511304" y="2564904"/>
            <a:ext cx="3401120" cy="1800200"/>
          </a:xfrm>
          <a:prstGeom prst="rect">
            <a:avLst/>
          </a:prstGeom>
          <a:solidFill>
            <a:srgbClr val="F2DA28">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6"/>
          <a:stretch>
            <a:fillRect/>
          </a:stretch>
        </p:blipFill>
        <p:spPr>
          <a:xfrm>
            <a:off x="7557433" y="4625190"/>
            <a:ext cx="2773861" cy="1924464"/>
          </a:xfrm>
          <a:prstGeom prst="rect">
            <a:avLst/>
          </a:prstGeom>
        </p:spPr>
      </p:pic>
      <p:sp>
        <p:nvSpPr>
          <p:cNvPr id="25" name="Text Box 5"/>
          <p:cNvSpPr txBox="1">
            <a:spLocks noChangeArrowheads="1"/>
          </p:cNvSpPr>
          <p:nvPr/>
        </p:nvSpPr>
        <p:spPr bwMode="auto">
          <a:xfrm>
            <a:off x="316234" y="1394670"/>
            <a:ext cx="11362736" cy="1446550"/>
          </a:xfrm>
          <a:prstGeom prst="rect">
            <a:avLst/>
          </a:prstGeom>
          <a:noFill/>
          <a:ln w="9525">
            <a:noFill/>
            <a:miter lim="800000"/>
            <a:headEnd/>
            <a:tailEnd/>
          </a:ln>
        </p:spPr>
        <p:txBody>
          <a:bodyPr wrap="square">
            <a:spAutoFit/>
          </a:bodyPr>
          <a:lstStyle/>
          <a:p>
            <a:pPr>
              <a:buFontTx/>
              <a:buChar char="•"/>
            </a:pPr>
            <a:r>
              <a:rPr lang="en-GB" sz="2400" dirty="0"/>
              <a:t> </a:t>
            </a:r>
            <a:r>
              <a:rPr lang="en-GB" sz="2400" b="1" dirty="0"/>
              <a:t>Question</a:t>
            </a:r>
            <a:r>
              <a:rPr lang="en-GB" sz="2400" dirty="0"/>
              <a:t>: Is there a relationship between time spent revising </a:t>
            </a:r>
            <a:r>
              <a:rPr lang="en-GB" sz="2400" dirty="0" smtClean="0"/>
              <a:t>and </a:t>
            </a:r>
            <a:r>
              <a:rPr lang="en-GB" sz="2400" dirty="0"/>
              <a:t>exam anxiety? </a:t>
            </a:r>
            <a:endParaRPr lang="en-GB" sz="2400" dirty="0" smtClean="0"/>
          </a:p>
          <a:p>
            <a:r>
              <a:rPr lang="en-GB" sz="2400" dirty="0" smtClean="0"/>
              <a:t>And</a:t>
            </a:r>
            <a:r>
              <a:rPr lang="en-GB" sz="2400" dirty="0"/>
              <a:t>, if yes, are boys and girls different?</a:t>
            </a:r>
          </a:p>
          <a:p>
            <a:endParaRPr lang="en-GB" sz="1600" dirty="0"/>
          </a:p>
          <a:p>
            <a:pPr marL="342900" indent="-342900">
              <a:buFont typeface="Arial" panose="020B0604020202020204" pitchFamily="34" charset="0"/>
              <a:buChar char="•"/>
            </a:pPr>
            <a:r>
              <a:rPr lang="en-GB" sz="2400" b="1" u="sng" dirty="0"/>
              <a:t>Focus</a:t>
            </a:r>
            <a:r>
              <a:rPr lang="en-GB" sz="2400" dirty="0"/>
              <a:t>: how good is the model? </a:t>
            </a:r>
            <a:endParaRPr lang="en-GB" sz="2400" b="1" dirty="0">
              <a:solidFill>
                <a:srgbClr val="7030A0"/>
              </a:solidFill>
              <a:cs typeface="Courier New" panose="02070309020205020404" pitchFamily="49" charset="0"/>
            </a:endParaRPr>
          </a:p>
        </p:txBody>
      </p:sp>
    </p:spTree>
    <p:extLst>
      <p:ext uri="{BB962C8B-B14F-4D97-AF65-F5344CB8AC3E}">
        <p14:creationId xmlns:p14="http://schemas.microsoft.com/office/powerpoint/2010/main" val="81771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35560" y="116632"/>
            <a:ext cx="8229600" cy="9223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Correlation</a:t>
            </a:r>
            <a:r>
              <a:rPr lang="en-GB" sz="3600" b="1" kern="0" dirty="0">
                <a:latin typeface="+mn-lt"/>
              </a:rPr>
              <a:t/>
            </a:r>
            <a:br>
              <a:rPr lang="en-GB" sz="3600" b="1" kern="0" dirty="0">
                <a:latin typeface="+mn-lt"/>
              </a:rPr>
            </a:br>
            <a:r>
              <a:rPr lang="en-GB" sz="3600" b="1" kern="0" dirty="0">
                <a:latin typeface="+mn-lt"/>
              </a:rPr>
              <a:t>exam anxiety.xlsx</a:t>
            </a:r>
            <a:endParaRPr lang="en-GB" sz="2800" b="1" kern="0" dirty="0">
              <a:solidFill>
                <a:schemeClr val="tx2">
                  <a:lumMod val="75000"/>
                </a:schemeClr>
              </a:solidFill>
              <a:latin typeface="+mn-lt"/>
            </a:endParaRPr>
          </a:p>
        </p:txBody>
      </p:sp>
      <p:graphicFrame>
        <p:nvGraphicFramePr>
          <p:cNvPr id="5" name="Object 4"/>
          <p:cNvGraphicFramePr>
            <a:graphicFrameLocks noChangeAspect="1"/>
          </p:cNvGraphicFramePr>
          <p:nvPr>
            <p:extLst/>
          </p:nvPr>
        </p:nvGraphicFramePr>
        <p:xfrm>
          <a:off x="5189094" y="3232943"/>
          <a:ext cx="4892749" cy="3391911"/>
        </p:xfrm>
        <a:graphic>
          <a:graphicData uri="http://schemas.openxmlformats.org/presentationml/2006/ole">
            <mc:AlternateContent xmlns:mc="http://schemas.openxmlformats.org/markup-compatibility/2006">
              <mc:Choice xmlns:v="urn:schemas-microsoft-com:vml" Requires="v">
                <p:oleObj spid="_x0000_s31748" name="Prism 7" r:id="rId3" imgW="8141228" imgH="5644334" progId="Prism7.Document">
                  <p:embed/>
                </p:oleObj>
              </mc:Choice>
              <mc:Fallback>
                <p:oleObj name="Prism 7" r:id="rId3" imgW="8141228" imgH="5644334" progId="Prism7.Document">
                  <p:embed/>
                  <p:pic>
                    <p:nvPicPr>
                      <p:cNvPr id="5" name="Object 4"/>
                      <p:cNvPicPr/>
                      <p:nvPr/>
                    </p:nvPicPr>
                    <p:blipFill>
                      <a:blip r:embed="rId4"/>
                      <a:stretch>
                        <a:fillRect/>
                      </a:stretch>
                    </p:blipFill>
                    <p:spPr>
                      <a:xfrm>
                        <a:off x="5189094" y="3232943"/>
                        <a:ext cx="4892749" cy="3391911"/>
                      </a:xfrm>
                      <a:prstGeom prst="rect">
                        <a:avLst/>
                      </a:prstGeom>
                    </p:spPr>
                  </p:pic>
                </p:oleObj>
              </mc:Fallback>
            </mc:AlternateContent>
          </a:graphicData>
        </a:graphic>
      </p:graphicFrame>
      <p:pic>
        <p:nvPicPr>
          <p:cNvPr id="14" name="Picture 13"/>
          <p:cNvPicPr>
            <a:picLocks noChangeAspect="1"/>
          </p:cNvPicPr>
          <p:nvPr/>
        </p:nvPicPr>
        <p:blipFill>
          <a:blip r:embed="rId5"/>
          <a:stretch>
            <a:fillRect/>
          </a:stretch>
        </p:blipFill>
        <p:spPr>
          <a:xfrm>
            <a:off x="6600056" y="5301208"/>
            <a:ext cx="1647954" cy="709384"/>
          </a:xfrm>
          <a:prstGeom prst="rect">
            <a:avLst/>
          </a:prstGeom>
        </p:spPr>
      </p:pic>
      <p:pic>
        <p:nvPicPr>
          <p:cNvPr id="22" name="Picture 21"/>
          <p:cNvPicPr>
            <a:picLocks noChangeAspect="1"/>
          </p:cNvPicPr>
          <p:nvPr/>
        </p:nvPicPr>
        <p:blipFill>
          <a:blip r:embed="rId6"/>
          <a:stretch>
            <a:fillRect/>
          </a:stretch>
        </p:blipFill>
        <p:spPr>
          <a:xfrm>
            <a:off x="1737013" y="3193260"/>
            <a:ext cx="3088640" cy="821375"/>
          </a:xfrm>
          <a:prstGeom prst="rect">
            <a:avLst/>
          </a:prstGeom>
        </p:spPr>
      </p:pic>
      <p:pic>
        <p:nvPicPr>
          <p:cNvPr id="23" name="Picture 22"/>
          <p:cNvPicPr>
            <a:picLocks noChangeAspect="1"/>
          </p:cNvPicPr>
          <p:nvPr/>
        </p:nvPicPr>
        <p:blipFill>
          <a:blip r:embed="rId7"/>
          <a:stretch>
            <a:fillRect/>
          </a:stretch>
        </p:blipFill>
        <p:spPr>
          <a:xfrm>
            <a:off x="1905283" y="4084021"/>
            <a:ext cx="2856067" cy="576064"/>
          </a:xfrm>
          <a:prstGeom prst="rect">
            <a:avLst/>
          </a:prstGeom>
        </p:spPr>
      </p:pic>
      <p:sp>
        <p:nvSpPr>
          <p:cNvPr id="24" name="Oval 23"/>
          <p:cNvSpPr/>
          <p:nvPr/>
        </p:nvSpPr>
        <p:spPr>
          <a:xfrm>
            <a:off x="4092848" y="3471437"/>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177173" y="3463040"/>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929724" y="4474631"/>
            <a:ext cx="308461" cy="1753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3147518" y="4473117"/>
            <a:ext cx="308461" cy="1753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692637" y="3009303"/>
            <a:ext cx="3401120" cy="1800200"/>
          </a:xfrm>
          <a:prstGeom prst="rect">
            <a:avLst/>
          </a:prstGeom>
          <a:solidFill>
            <a:srgbClr val="F2DA28">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stretch>
            <a:fillRect/>
          </a:stretch>
        </p:blipFill>
        <p:spPr>
          <a:xfrm>
            <a:off x="2003596" y="4968262"/>
            <a:ext cx="2703331" cy="1875532"/>
          </a:xfrm>
          <a:prstGeom prst="rect">
            <a:avLst/>
          </a:prstGeom>
        </p:spPr>
      </p:pic>
      <p:sp>
        <p:nvSpPr>
          <p:cNvPr id="15" name="Text Box 5"/>
          <p:cNvSpPr txBox="1">
            <a:spLocks noChangeArrowheads="1"/>
          </p:cNvSpPr>
          <p:nvPr/>
        </p:nvSpPr>
        <p:spPr bwMode="auto">
          <a:xfrm>
            <a:off x="316234" y="1394670"/>
            <a:ext cx="11362736" cy="1815882"/>
          </a:xfrm>
          <a:prstGeom prst="rect">
            <a:avLst/>
          </a:prstGeom>
          <a:noFill/>
          <a:ln w="9525">
            <a:noFill/>
            <a:miter lim="800000"/>
            <a:headEnd/>
            <a:tailEnd/>
          </a:ln>
        </p:spPr>
        <p:txBody>
          <a:bodyPr wrap="square">
            <a:spAutoFit/>
          </a:bodyPr>
          <a:lstStyle/>
          <a:p>
            <a:pPr>
              <a:buFontTx/>
              <a:buChar char="•"/>
            </a:pPr>
            <a:r>
              <a:rPr lang="en-GB" sz="2400" dirty="0"/>
              <a:t> </a:t>
            </a:r>
            <a:r>
              <a:rPr lang="en-GB" sz="2400" b="1" dirty="0"/>
              <a:t>Question</a:t>
            </a:r>
            <a:r>
              <a:rPr lang="en-GB" sz="2400" dirty="0"/>
              <a:t>: Is there a relationship between time spent revising </a:t>
            </a:r>
            <a:r>
              <a:rPr lang="en-GB" sz="2400" dirty="0" smtClean="0"/>
              <a:t>and </a:t>
            </a:r>
            <a:r>
              <a:rPr lang="en-GB" sz="2400" dirty="0"/>
              <a:t>exam anxiety? </a:t>
            </a:r>
            <a:endParaRPr lang="en-GB" sz="2400" dirty="0" smtClean="0"/>
          </a:p>
          <a:p>
            <a:r>
              <a:rPr lang="en-GB" sz="2400" dirty="0" smtClean="0"/>
              <a:t>And</a:t>
            </a:r>
            <a:r>
              <a:rPr lang="en-GB" sz="2400" dirty="0"/>
              <a:t>, if yes, are boys and girls different?</a:t>
            </a:r>
          </a:p>
          <a:p>
            <a:endParaRPr lang="en-GB" sz="1600" dirty="0"/>
          </a:p>
          <a:p>
            <a:pPr marL="342900" indent="-342900">
              <a:buFont typeface="Arial" panose="020B0604020202020204" pitchFamily="34" charset="0"/>
              <a:buChar char="•"/>
            </a:pPr>
            <a:r>
              <a:rPr lang="en-GB" sz="2400" b="1" u="sng" dirty="0"/>
              <a:t>Focus</a:t>
            </a:r>
            <a:r>
              <a:rPr lang="en-GB" sz="2400" dirty="0"/>
              <a:t>: how good is the model? </a:t>
            </a:r>
            <a:r>
              <a:rPr lang="en-GB" sz="2400" b="1" dirty="0" smtClean="0"/>
              <a:t>Diagnostic</a:t>
            </a:r>
            <a:r>
              <a:rPr lang="en-GB" sz="2400" dirty="0"/>
              <a:t>: we don’t like students 24, 87 and 78 </a:t>
            </a:r>
            <a:endParaRPr lang="en-GB" sz="2800" b="1" dirty="0">
              <a:solidFill>
                <a:srgbClr val="7030A0"/>
              </a:solidFill>
              <a:cs typeface="Courier New" panose="02070309020205020404" pitchFamily="49" charset="0"/>
            </a:endParaRPr>
          </a:p>
          <a:p>
            <a:endParaRPr lang="en-GB" sz="2400" b="1" dirty="0">
              <a:solidFill>
                <a:srgbClr val="7030A0"/>
              </a:solidFill>
              <a:cs typeface="Courier New" panose="02070309020205020404" pitchFamily="49" charset="0"/>
            </a:endParaRPr>
          </a:p>
        </p:txBody>
      </p:sp>
    </p:spTree>
    <p:extLst>
      <p:ext uri="{BB962C8B-B14F-4D97-AF65-F5344CB8AC3E}">
        <p14:creationId xmlns:p14="http://schemas.microsoft.com/office/powerpoint/2010/main" val="397007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473052" y="3978102"/>
            <a:ext cx="3756615" cy="2606678"/>
          </a:xfrm>
          <a:prstGeom prst="rect">
            <a:avLst/>
          </a:prstGeom>
        </p:spPr>
      </p:pic>
      <p:pic>
        <p:nvPicPr>
          <p:cNvPr id="31" name="Picture 30"/>
          <p:cNvPicPr>
            <a:picLocks noChangeAspect="1"/>
          </p:cNvPicPr>
          <p:nvPr/>
        </p:nvPicPr>
        <p:blipFill>
          <a:blip r:embed="rId3"/>
          <a:stretch>
            <a:fillRect/>
          </a:stretch>
        </p:blipFill>
        <p:spPr>
          <a:xfrm>
            <a:off x="5951985" y="1938960"/>
            <a:ext cx="3965761" cy="2891349"/>
          </a:xfrm>
          <a:prstGeom prst="rect">
            <a:avLst/>
          </a:prstGeom>
        </p:spPr>
      </p:pic>
      <p:pic>
        <p:nvPicPr>
          <p:cNvPr id="32" name="Picture 31"/>
          <p:cNvPicPr>
            <a:picLocks noChangeAspect="1"/>
          </p:cNvPicPr>
          <p:nvPr/>
        </p:nvPicPr>
        <p:blipFill>
          <a:blip r:embed="rId4"/>
          <a:stretch>
            <a:fillRect/>
          </a:stretch>
        </p:blipFill>
        <p:spPr>
          <a:xfrm>
            <a:off x="5087888" y="5035304"/>
            <a:ext cx="3600400" cy="934281"/>
          </a:xfrm>
          <a:prstGeom prst="rect">
            <a:avLst/>
          </a:prstGeom>
        </p:spPr>
      </p:pic>
      <p:sp>
        <p:nvSpPr>
          <p:cNvPr id="34" name="Oval 33"/>
          <p:cNvSpPr/>
          <p:nvPr/>
        </p:nvSpPr>
        <p:spPr>
          <a:xfrm>
            <a:off x="7881086" y="4432573"/>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7145892" y="4417459"/>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8616280" y="2423387"/>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5"/>
          <a:stretch>
            <a:fillRect/>
          </a:stretch>
        </p:blipFill>
        <p:spPr>
          <a:xfrm>
            <a:off x="8614118" y="4120390"/>
            <a:ext cx="1944565" cy="1382802"/>
          </a:xfrm>
          <a:prstGeom prst="rect">
            <a:avLst/>
          </a:prstGeom>
        </p:spPr>
      </p:pic>
      <p:sp>
        <p:nvSpPr>
          <p:cNvPr id="33" name="Oval 32"/>
          <p:cNvSpPr/>
          <p:nvPr/>
        </p:nvSpPr>
        <p:spPr>
          <a:xfrm>
            <a:off x="9326232" y="4610812"/>
            <a:ext cx="313274" cy="191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9950014" y="4608171"/>
            <a:ext cx="313274" cy="191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724594" y="5387786"/>
            <a:ext cx="489719" cy="2027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7717962" y="5383791"/>
            <a:ext cx="489719" cy="2027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6"/>
          <a:stretch>
            <a:fillRect/>
          </a:stretch>
        </p:blipFill>
        <p:spPr>
          <a:xfrm>
            <a:off x="381569" y="1447376"/>
            <a:ext cx="3507982" cy="2256550"/>
          </a:xfrm>
          <a:prstGeom prst="rect">
            <a:avLst/>
          </a:prstGeom>
        </p:spPr>
      </p:pic>
      <p:sp>
        <p:nvSpPr>
          <p:cNvPr id="16" name="Rectangle 2"/>
          <p:cNvSpPr txBox="1">
            <a:spLocks noChangeArrowheads="1"/>
          </p:cNvSpPr>
          <p:nvPr/>
        </p:nvSpPr>
        <p:spPr>
          <a:xfrm>
            <a:off x="2135560" y="116632"/>
            <a:ext cx="8229600" cy="9223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Correlation</a:t>
            </a:r>
            <a:r>
              <a:rPr lang="en-GB" sz="3600" b="1" kern="0" dirty="0">
                <a:latin typeface="+mn-lt"/>
              </a:rPr>
              <a:t/>
            </a:r>
            <a:br>
              <a:rPr lang="en-GB" sz="3600" b="1" kern="0" dirty="0">
                <a:latin typeface="+mn-lt"/>
              </a:rPr>
            </a:br>
            <a:r>
              <a:rPr lang="en-GB" sz="3600" b="1" kern="0" dirty="0">
                <a:latin typeface="+mn-lt"/>
              </a:rPr>
              <a:t>exam anxiety.xlsx</a:t>
            </a:r>
            <a:endParaRPr lang="en-GB" sz="2800" b="1" kern="0" dirty="0">
              <a:solidFill>
                <a:schemeClr val="tx2">
                  <a:lumMod val="75000"/>
                </a:schemeClr>
              </a:solidFill>
              <a:latin typeface="+mn-lt"/>
            </a:endParaRPr>
          </a:p>
        </p:txBody>
      </p:sp>
    </p:spTree>
    <p:extLst>
      <p:ext uri="{BB962C8B-B14F-4D97-AF65-F5344CB8AC3E}">
        <p14:creationId xmlns:p14="http://schemas.microsoft.com/office/powerpoint/2010/main" val="186040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513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28222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361330" y="2970873"/>
            <a:ext cx="9704569" cy="1470025"/>
          </a:xfrm>
        </p:spPr>
        <p:txBody>
          <a:bodyPr>
            <a:noAutofit/>
          </a:bodyPr>
          <a:lstStyle/>
          <a:p>
            <a:r>
              <a:rPr lang="en-GB" sz="5400" b="1" u="sng" dirty="0" smtClean="0">
                <a:solidFill>
                  <a:schemeClr val="bg2">
                    <a:lumMod val="25000"/>
                  </a:schemeClr>
                </a:solidFill>
                <a:latin typeface="+mn-lt"/>
              </a:rPr>
              <a:t>Day 3</a:t>
            </a:r>
            <a:r>
              <a:rPr lang="en-GB" sz="5400" b="1" dirty="0">
                <a:solidFill>
                  <a:schemeClr val="bg2">
                    <a:lumMod val="25000"/>
                  </a:schemeClr>
                </a:solidFill>
                <a:latin typeface="+mn-lt"/>
              </a:rPr>
              <a:t/>
            </a:r>
            <a:br>
              <a:rPr lang="en-GB" sz="5400" b="1" dirty="0">
                <a:solidFill>
                  <a:schemeClr val="bg2">
                    <a:lumMod val="25000"/>
                  </a:schemeClr>
                </a:solidFill>
                <a:latin typeface="+mn-lt"/>
              </a:rPr>
            </a:br>
            <a:r>
              <a:rPr lang="en-GB" sz="5400" b="1" dirty="0">
                <a:solidFill>
                  <a:schemeClr val="bg2">
                    <a:lumMod val="25000"/>
                  </a:schemeClr>
                </a:solidFill>
                <a:latin typeface="+mn-lt"/>
              </a:rPr>
              <a:t>Analysis of </a:t>
            </a:r>
            <a:r>
              <a:rPr lang="en-GB" sz="5400" b="1" dirty="0" smtClean="0">
                <a:solidFill>
                  <a:schemeClr val="bg2">
                    <a:lumMod val="25000"/>
                  </a:schemeClr>
                </a:solidFill>
                <a:latin typeface="+mn-lt"/>
              </a:rPr>
              <a:t>Qualitative </a:t>
            </a:r>
            <a:r>
              <a:rPr lang="en-GB" sz="5400" b="1" dirty="0">
                <a:solidFill>
                  <a:schemeClr val="bg2">
                    <a:lumMod val="25000"/>
                  </a:schemeClr>
                </a:solidFill>
                <a:latin typeface="+mn-lt"/>
              </a:rPr>
              <a:t>data</a:t>
            </a:r>
            <a:br>
              <a:rPr lang="en-GB" sz="5400" b="1" dirty="0">
                <a:solidFill>
                  <a:schemeClr val="bg2">
                    <a:lumMod val="25000"/>
                  </a:schemeClr>
                </a:solidFill>
                <a:latin typeface="+mn-lt"/>
              </a:rPr>
            </a:br>
            <a:r>
              <a:rPr lang="en-GB" sz="2800" dirty="0">
                <a:solidFill>
                  <a:schemeClr val="tx1">
                    <a:lumMod val="50000"/>
                    <a:lumOff val="50000"/>
                  </a:schemeClr>
                </a:solidFill>
                <a:latin typeface="+mn-lt"/>
              </a:rPr>
              <a:t>Anne Segonds-Pichon</a:t>
            </a:r>
            <a:r>
              <a:rPr lang="en-GB" sz="2800" b="1" dirty="0">
                <a:solidFill>
                  <a:schemeClr val="tx1">
                    <a:lumMod val="50000"/>
                    <a:lumOff val="50000"/>
                  </a:schemeClr>
                </a:solidFill>
                <a:latin typeface="+mn-lt"/>
              </a:rPr>
              <a:t/>
            </a:r>
            <a:br>
              <a:rPr lang="en-GB" sz="2800" b="1" dirty="0">
                <a:solidFill>
                  <a:schemeClr val="tx1">
                    <a:lumMod val="50000"/>
                    <a:lumOff val="50000"/>
                  </a:schemeClr>
                </a:solidFill>
                <a:latin typeface="+mn-lt"/>
              </a:rPr>
            </a:br>
            <a:r>
              <a:rPr lang="en-GB" sz="2800" dirty="0" smtClean="0">
                <a:solidFill>
                  <a:schemeClr val="tx1">
                    <a:lumMod val="50000"/>
                    <a:lumOff val="50000"/>
                  </a:schemeClr>
                </a:solidFill>
                <a:latin typeface="+mn-lt"/>
              </a:rPr>
              <a:t>v2019-06</a:t>
            </a:r>
            <a:endParaRPr lang="en-GB" sz="2800" dirty="0">
              <a:solidFill>
                <a:schemeClr val="tx1">
                  <a:lumMod val="50000"/>
                  <a:lumOff val="50000"/>
                </a:schemeClr>
              </a:solidFill>
              <a:latin typeface="+mn-lt"/>
            </a:endParaRPr>
          </a:p>
        </p:txBody>
      </p:sp>
      <p:pic>
        <p:nvPicPr>
          <p:cNvPr id="4" name="Picture 3"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pic>
        <p:nvPicPr>
          <p:cNvPr id="5" name="Picture 4"/>
          <p:cNvPicPr>
            <a:picLocks noChangeAspect="1"/>
          </p:cNvPicPr>
          <p:nvPr/>
        </p:nvPicPr>
        <p:blipFill>
          <a:blip r:embed="rId4"/>
          <a:stretch>
            <a:fillRect/>
          </a:stretch>
        </p:blipFill>
        <p:spPr>
          <a:xfrm>
            <a:off x="49254" y="49878"/>
            <a:ext cx="2662369" cy="2662369"/>
          </a:xfrm>
          <a:prstGeom prst="rect">
            <a:avLst/>
          </a:prstGeom>
        </p:spPr>
      </p:pic>
    </p:spTree>
    <p:extLst>
      <p:ext uri="{BB962C8B-B14F-4D97-AF65-F5344CB8AC3E}">
        <p14:creationId xmlns:p14="http://schemas.microsoft.com/office/powerpoint/2010/main" val="3362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063552" y="476672"/>
            <a:ext cx="7542839" cy="5220580"/>
            <a:chOff x="717324" y="875608"/>
            <a:chExt cx="7786597" cy="4775193"/>
          </a:xfrm>
        </p:grpSpPr>
        <p:sp>
          <p:nvSpPr>
            <p:cNvPr id="4" name="Rounded Rectangle 3"/>
            <p:cNvSpPr/>
            <p:nvPr/>
          </p:nvSpPr>
          <p:spPr>
            <a:xfrm>
              <a:off x="3117273" y="875608"/>
              <a:ext cx="2851265" cy="9642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Variable</a:t>
              </a:r>
            </a:p>
          </p:txBody>
        </p:sp>
        <p:sp>
          <p:nvSpPr>
            <p:cNvPr id="5" name="Rounded Rectangle 4"/>
            <p:cNvSpPr/>
            <p:nvPr/>
          </p:nvSpPr>
          <p:spPr>
            <a:xfrm>
              <a:off x="5206539" y="2324793"/>
              <a:ext cx="2851265" cy="964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Qualitative</a:t>
              </a:r>
            </a:p>
          </p:txBody>
        </p:sp>
        <p:sp>
          <p:nvSpPr>
            <p:cNvPr id="6" name="Rounded Rectangle 5"/>
            <p:cNvSpPr/>
            <p:nvPr/>
          </p:nvSpPr>
          <p:spPr>
            <a:xfrm>
              <a:off x="1136073" y="2324793"/>
              <a:ext cx="2851265" cy="964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Quantitative</a:t>
              </a:r>
            </a:p>
          </p:txBody>
        </p:sp>
        <p:sp>
          <p:nvSpPr>
            <p:cNvPr id="13" name="Rounded Rectangle 12"/>
            <p:cNvSpPr/>
            <p:nvPr/>
          </p:nvSpPr>
          <p:spPr>
            <a:xfrm>
              <a:off x="717324" y="3809991"/>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Discrete</a:t>
              </a:r>
            </a:p>
          </p:txBody>
        </p:sp>
        <p:sp>
          <p:nvSpPr>
            <p:cNvPr id="14" name="Rounded Rectangle 13"/>
            <p:cNvSpPr/>
            <p:nvPr/>
          </p:nvSpPr>
          <p:spPr>
            <a:xfrm>
              <a:off x="2649680" y="3798909"/>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Continuous</a:t>
              </a:r>
            </a:p>
          </p:txBody>
        </p:sp>
        <p:sp>
          <p:nvSpPr>
            <p:cNvPr id="15" name="Rounded Rectangle 14"/>
            <p:cNvSpPr/>
            <p:nvPr/>
          </p:nvSpPr>
          <p:spPr>
            <a:xfrm>
              <a:off x="4817230" y="3798909"/>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Nominal</a:t>
              </a:r>
            </a:p>
          </p:txBody>
        </p:sp>
        <p:sp>
          <p:nvSpPr>
            <p:cNvPr id="16" name="Rounded Rectangle 15"/>
            <p:cNvSpPr/>
            <p:nvPr/>
          </p:nvSpPr>
          <p:spPr>
            <a:xfrm>
              <a:off x="6768640" y="3798915"/>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Ordinal</a:t>
              </a:r>
            </a:p>
          </p:txBody>
        </p:sp>
        <p:cxnSp>
          <p:nvCxnSpPr>
            <p:cNvPr id="18" name="Straight Arrow Connector 17"/>
            <p:cNvCxnSpPr>
              <a:stCxn id="4" idx="2"/>
            </p:cNvCxnSpPr>
            <p:nvPr/>
          </p:nvCxnSpPr>
          <p:spPr>
            <a:xfrm flipH="1">
              <a:off x="4542905" y="183988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61705" y="2086495"/>
              <a:ext cx="198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42902" y="2083729"/>
              <a:ext cx="2089269" cy="2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6" idx="0"/>
            </p:cNvCxnSpPr>
            <p:nvPr/>
          </p:nvCxnSpPr>
          <p:spPr>
            <a:xfrm>
              <a:off x="2561705" y="2086495"/>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5" idx="0"/>
            </p:cNvCxnSpPr>
            <p:nvPr/>
          </p:nvCxnSpPr>
          <p:spPr>
            <a:xfrm>
              <a:off x="6632171" y="2083729"/>
              <a:ext cx="1" cy="241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561705" y="327937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641869" y="330292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679171" y="3549535"/>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63086" y="3539777"/>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445625" y="3552309"/>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683325" y="3552313"/>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763482" y="3552301"/>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639089" y="3559284"/>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759323" y="3546770"/>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524388" y="3549538"/>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490717" y="4471432"/>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3670142" y="4983013"/>
              <a:ext cx="1412253" cy="6677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Interval</a:t>
              </a:r>
            </a:p>
          </p:txBody>
        </p:sp>
        <p:sp>
          <p:nvSpPr>
            <p:cNvPr id="46" name="Rounded Rectangle 45"/>
            <p:cNvSpPr/>
            <p:nvPr/>
          </p:nvSpPr>
          <p:spPr>
            <a:xfrm>
              <a:off x="1909237" y="4972575"/>
              <a:ext cx="1412253" cy="6677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fontAlgn="auto">
                <a:spcBef>
                  <a:spcPts val="0"/>
                </a:spcBef>
                <a:spcAft>
                  <a:spcPts val="0"/>
                </a:spcAft>
                <a:defRPr/>
              </a:pPr>
              <a:r>
                <a:rPr lang="en-GB" sz="1350" b="1" dirty="0">
                  <a:solidFill>
                    <a:prstClr val="white"/>
                  </a:solidFill>
                  <a:latin typeface="Calibri" panose="020F0502020204030204"/>
                </a:rPr>
                <a:t>Ratio</a:t>
              </a:r>
            </a:p>
          </p:txBody>
        </p:sp>
        <p:cxnSp>
          <p:nvCxnSpPr>
            <p:cNvPr id="47" name="Straight Connector 46"/>
            <p:cNvCxnSpPr/>
            <p:nvPr/>
          </p:nvCxnSpPr>
          <p:spPr>
            <a:xfrm flipH="1">
              <a:off x="3497529" y="4729067"/>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610271" y="4731155"/>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599811" y="4731845"/>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374637" y="4731841"/>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10745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19288" y="188641"/>
            <a:ext cx="8229600" cy="936625"/>
          </a:xfrm>
        </p:spPr>
        <p:txBody>
          <a:bodyPr/>
          <a:lstStyle/>
          <a:p>
            <a:pPr eaLnBrk="1" hangingPunct="1"/>
            <a:r>
              <a:rPr lang="en-GB" sz="4000" b="1" dirty="0">
                <a:solidFill>
                  <a:srgbClr val="CC0099"/>
                </a:solidFill>
                <a:latin typeface="Calibri" panose="020F0502020204030204" pitchFamily="34" charset="0"/>
              </a:rPr>
              <a:t>Qualitative data</a:t>
            </a:r>
          </a:p>
        </p:txBody>
      </p:sp>
      <p:sp>
        <p:nvSpPr>
          <p:cNvPr id="22531" name="Rectangle 3"/>
          <p:cNvSpPr>
            <a:spLocks noGrp="1" noChangeArrowheads="1"/>
          </p:cNvSpPr>
          <p:nvPr>
            <p:ph type="body" sz="half" idx="1"/>
          </p:nvPr>
        </p:nvSpPr>
        <p:spPr>
          <a:xfrm>
            <a:off x="335360" y="1484784"/>
            <a:ext cx="11161240" cy="4392613"/>
          </a:xfrm>
        </p:spPr>
        <p:txBody>
          <a:bodyPr>
            <a:normAutofit lnSpcReduction="10000"/>
          </a:bodyPr>
          <a:lstStyle/>
          <a:p>
            <a:pPr eaLnBrk="1" hangingPunct="1">
              <a:lnSpc>
                <a:spcPct val="90000"/>
              </a:lnSpc>
            </a:pPr>
            <a:r>
              <a:rPr lang="en-GB" sz="2800" dirty="0">
                <a:latin typeface="Calibri" panose="020F0502020204030204" pitchFamily="34" charset="0"/>
              </a:rPr>
              <a:t>= </a:t>
            </a:r>
            <a:r>
              <a:rPr lang="en-GB" sz="2400" dirty="0">
                <a:solidFill>
                  <a:srgbClr val="CC0099"/>
                </a:solidFill>
                <a:latin typeface="Calibri" panose="020F0502020204030204" pitchFamily="34" charset="0"/>
              </a:rPr>
              <a:t>not numerical</a:t>
            </a:r>
          </a:p>
          <a:p>
            <a:pPr eaLnBrk="1" hangingPunct="1">
              <a:lnSpc>
                <a:spcPct val="90000"/>
              </a:lnSpc>
            </a:pPr>
            <a:endParaRPr lang="en-GB" sz="1000" dirty="0">
              <a:solidFill>
                <a:srgbClr val="CC0099"/>
              </a:solidFill>
              <a:latin typeface="Calibri" panose="020F0502020204030204" pitchFamily="34" charset="0"/>
            </a:endParaRPr>
          </a:p>
          <a:p>
            <a:pPr eaLnBrk="1" hangingPunct="1">
              <a:lnSpc>
                <a:spcPct val="90000"/>
              </a:lnSpc>
            </a:pPr>
            <a:r>
              <a:rPr lang="en-GB" sz="2800" dirty="0">
                <a:latin typeface="Calibri" panose="020F0502020204030204" pitchFamily="34" charset="0"/>
              </a:rPr>
              <a:t> = </a:t>
            </a:r>
            <a:r>
              <a:rPr lang="en-GB" sz="2400" dirty="0">
                <a:latin typeface="Calibri" panose="020F0502020204030204" pitchFamily="34" charset="0"/>
              </a:rPr>
              <a:t>values taken = usually names (also </a:t>
            </a:r>
            <a:r>
              <a:rPr lang="en-GB" sz="2400" i="1" dirty="0">
                <a:latin typeface="Calibri" panose="020F0502020204030204" pitchFamily="34" charset="0"/>
              </a:rPr>
              <a:t>nominal</a:t>
            </a:r>
            <a:r>
              <a:rPr lang="en-GB" sz="2400" dirty="0">
                <a:latin typeface="Calibri" panose="020F0502020204030204" pitchFamily="34" charset="0"/>
              </a:rPr>
              <a:t>)</a:t>
            </a:r>
          </a:p>
          <a:p>
            <a:pPr lvl="2" eaLnBrk="1" hangingPunct="1">
              <a:lnSpc>
                <a:spcPct val="90000"/>
              </a:lnSpc>
            </a:pPr>
            <a:r>
              <a:rPr lang="en-GB" sz="2000" dirty="0">
                <a:latin typeface="Calibri" panose="020F0502020204030204" pitchFamily="34" charset="0"/>
              </a:rPr>
              <a:t>e.g. causes of death in hospital</a:t>
            </a:r>
          </a:p>
          <a:p>
            <a:pPr lvl="2" eaLnBrk="1" hangingPunct="1">
              <a:lnSpc>
                <a:spcPct val="90000"/>
              </a:lnSpc>
            </a:pPr>
            <a:endParaRPr lang="en-GB" sz="2000" dirty="0">
              <a:latin typeface="Calibri" panose="020F0502020204030204" pitchFamily="34" charset="0"/>
            </a:endParaRPr>
          </a:p>
          <a:p>
            <a:pPr eaLnBrk="1" hangingPunct="1">
              <a:lnSpc>
                <a:spcPct val="90000"/>
              </a:lnSpc>
            </a:pPr>
            <a:r>
              <a:rPr lang="en-GB" sz="2400" dirty="0">
                <a:latin typeface="Calibri" panose="020F0502020204030204" pitchFamily="34" charset="0"/>
              </a:rPr>
              <a:t>Values can be numbers but not numerical</a:t>
            </a:r>
          </a:p>
          <a:p>
            <a:pPr lvl="2" eaLnBrk="1" hangingPunct="1">
              <a:lnSpc>
                <a:spcPct val="90000"/>
              </a:lnSpc>
            </a:pPr>
            <a:r>
              <a:rPr lang="en-GB" sz="2000" dirty="0">
                <a:latin typeface="Calibri" panose="020F0502020204030204" pitchFamily="34" charset="0"/>
              </a:rPr>
              <a:t>e.g. group number = numerical label but not unit of measurement</a:t>
            </a:r>
          </a:p>
          <a:p>
            <a:pPr eaLnBrk="1" hangingPunct="1">
              <a:lnSpc>
                <a:spcPct val="90000"/>
              </a:lnSpc>
            </a:pPr>
            <a:endParaRPr lang="en-GB" sz="1000" dirty="0">
              <a:latin typeface="Calibri" panose="020F0502020204030204" pitchFamily="34" charset="0"/>
            </a:endParaRPr>
          </a:p>
          <a:p>
            <a:pPr eaLnBrk="1" hangingPunct="1">
              <a:lnSpc>
                <a:spcPct val="90000"/>
              </a:lnSpc>
            </a:pPr>
            <a:r>
              <a:rPr lang="en-GB" sz="2400" dirty="0">
                <a:latin typeface="Calibri" panose="020F0502020204030204" pitchFamily="34" charset="0"/>
              </a:rPr>
              <a:t>Qualitative variable with intrinsic order in their categories = </a:t>
            </a:r>
            <a:r>
              <a:rPr lang="en-GB" sz="2400" i="1" dirty="0">
                <a:latin typeface="Calibri" panose="020F0502020204030204" pitchFamily="34" charset="0"/>
              </a:rPr>
              <a:t>ordinal</a:t>
            </a:r>
          </a:p>
          <a:p>
            <a:pPr eaLnBrk="1" hangingPunct="1">
              <a:lnSpc>
                <a:spcPct val="90000"/>
              </a:lnSpc>
            </a:pPr>
            <a:endParaRPr lang="en-GB" sz="2000" i="1" dirty="0">
              <a:latin typeface="Calibri" panose="020F0502020204030204" pitchFamily="34" charset="0"/>
            </a:endParaRPr>
          </a:p>
          <a:p>
            <a:pPr eaLnBrk="1" hangingPunct="1">
              <a:lnSpc>
                <a:spcPct val="90000"/>
              </a:lnSpc>
            </a:pPr>
            <a:r>
              <a:rPr lang="en-GB" sz="2400" dirty="0">
                <a:latin typeface="Calibri" panose="020F0502020204030204" pitchFamily="34" charset="0"/>
              </a:rPr>
              <a:t>Particular case: qualitative variable with 2 categories: </a:t>
            </a:r>
            <a:r>
              <a:rPr lang="en-GB" sz="2400" b="1" i="1" dirty="0">
                <a:solidFill>
                  <a:srgbClr val="CC0099"/>
                </a:solidFill>
                <a:latin typeface="Calibri" panose="020F0502020204030204" pitchFamily="34" charset="0"/>
              </a:rPr>
              <a:t>binary</a:t>
            </a:r>
            <a:r>
              <a:rPr lang="en-GB" sz="2400" dirty="0">
                <a:latin typeface="Calibri" panose="020F0502020204030204" pitchFamily="34" charset="0"/>
              </a:rPr>
              <a:t> or </a:t>
            </a:r>
            <a:r>
              <a:rPr lang="en-GB" sz="2400" i="1" dirty="0">
                <a:latin typeface="Calibri" panose="020F0502020204030204" pitchFamily="34" charset="0"/>
              </a:rPr>
              <a:t>dichotomous</a:t>
            </a:r>
          </a:p>
          <a:p>
            <a:pPr lvl="2" eaLnBrk="1" hangingPunct="1">
              <a:lnSpc>
                <a:spcPct val="90000"/>
              </a:lnSpc>
            </a:pPr>
            <a:r>
              <a:rPr lang="en-GB" sz="2000" dirty="0">
                <a:latin typeface="Calibri" panose="020F0502020204030204" pitchFamily="34" charset="0"/>
              </a:rPr>
              <a:t>e.g. alive/dead or presence/absence</a:t>
            </a:r>
          </a:p>
        </p:txBody>
      </p:sp>
      <p:pic>
        <p:nvPicPr>
          <p:cNvPr id="2" name="Picture 1"/>
          <p:cNvPicPr>
            <a:picLocks noChangeAspect="1"/>
          </p:cNvPicPr>
          <p:nvPr/>
        </p:nvPicPr>
        <p:blipFill>
          <a:blip r:embed="rId3"/>
          <a:stretch>
            <a:fillRect/>
          </a:stretch>
        </p:blipFill>
        <p:spPr>
          <a:xfrm>
            <a:off x="8111785" y="1127135"/>
            <a:ext cx="3600400" cy="2203445"/>
          </a:xfrm>
          <a:prstGeom prst="rect">
            <a:avLst/>
          </a:prstGeom>
        </p:spPr>
      </p:pic>
      <p:sp>
        <p:nvSpPr>
          <p:cNvPr id="5" name="TextBox 4"/>
          <p:cNvSpPr txBox="1"/>
          <p:nvPr/>
        </p:nvSpPr>
        <p:spPr>
          <a:xfrm>
            <a:off x="8436261" y="3245941"/>
            <a:ext cx="2951449" cy="200055"/>
          </a:xfrm>
          <a:prstGeom prst="rect">
            <a:avLst/>
          </a:prstGeom>
          <a:noFill/>
        </p:spPr>
        <p:txBody>
          <a:bodyPr wrap="none" rtlCol="0">
            <a:spAutoFit/>
          </a:bodyPr>
          <a:lstStyle/>
          <a:p>
            <a:r>
              <a:rPr lang="en-GB" sz="700" dirty="0">
                <a:hlinkClick r:id="rId4"/>
              </a:rPr>
              <a:t>https://github.com/allisonhorst/stats-illustrations#other-stats-artwork</a:t>
            </a:r>
            <a:endParaRPr lang="en-GB" sz="700" dirty="0"/>
          </a:p>
        </p:txBody>
      </p:sp>
    </p:spTree>
    <p:extLst>
      <p:ext uri="{BB962C8B-B14F-4D97-AF65-F5344CB8AC3E}">
        <p14:creationId xmlns:p14="http://schemas.microsoft.com/office/powerpoint/2010/main" val="2581143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chemeClr val="accent1">
              <a:lumMod val="20000"/>
              <a:lumOff val="8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Type of Design</a:t>
              </a:r>
            </a:p>
          </p:txBody>
        </p:sp>
      </p:grpSp>
      <p:grpSp>
        <p:nvGrpSpPr>
          <p:cNvPr id="12" name="Group 11"/>
          <p:cNvGrpSpPr/>
          <p:nvPr/>
        </p:nvGrpSpPr>
        <p:grpSpPr>
          <a:xfrm>
            <a:off x="359528" y="2464818"/>
            <a:ext cx="3240000" cy="1322025"/>
            <a:chOff x="5414772" y="1195442"/>
            <a:chExt cx="3020928" cy="720000"/>
          </a:xfrm>
          <a:solidFill>
            <a:schemeClr val="accent1">
              <a:lumMod val="20000"/>
              <a:lumOff val="8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Common Sense</a:t>
              </a:r>
            </a:p>
          </p:txBody>
        </p:sp>
      </p:grpSp>
      <p:grpSp>
        <p:nvGrpSpPr>
          <p:cNvPr id="15" name="Group 14"/>
          <p:cNvGrpSpPr/>
          <p:nvPr/>
        </p:nvGrpSpPr>
        <p:grpSpPr>
          <a:xfrm>
            <a:off x="4272015" y="4415028"/>
            <a:ext cx="3958389" cy="1322025"/>
            <a:chOff x="5414772" y="1195442"/>
            <a:chExt cx="3020928" cy="720000"/>
          </a:xfrm>
          <a:solidFill>
            <a:srgbClr val="9DC3E6"/>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58599617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GB" dirty="0" smtClean="0"/>
          </a:p>
          <a:p>
            <a:endParaRPr lang="en-GB" dirty="0" smtClean="0"/>
          </a:p>
          <a:p>
            <a:endParaRPr lang="en-GB" dirty="0" smtClean="0"/>
          </a:p>
          <a:p>
            <a:endParaRPr lang="en-GB" dirty="0"/>
          </a:p>
        </p:txBody>
      </p:sp>
      <p:sp>
        <p:nvSpPr>
          <p:cNvPr id="23555" name="Text Box 5"/>
          <p:cNvSpPr txBox="1">
            <a:spLocks noChangeArrowheads="1"/>
          </p:cNvSpPr>
          <p:nvPr/>
        </p:nvSpPr>
        <p:spPr bwMode="auto">
          <a:xfrm>
            <a:off x="263352" y="1212429"/>
            <a:ext cx="7093865" cy="1785104"/>
          </a:xfrm>
          <a:prstGeom prst="rect">
            <a:avLst/>
          </a:prstGeom>
          <a:noFill/>
          <a:ln w="9525">
            <a:noFill/>
            <a:miter lim="800000"/>
            <a:headEnd/>
            <a:tailEnd/>
          </a:ln>
        </p:spPr>
        <p:txBody>
          <a:bodyPr wrap="none">
            <a:spAutoFit/>
          </a:bodyPr>
          <a:lstStyle/>
          <a:p>
            <a:pPr eaLnBrk="1" hangingPunct="1"/>
            <a:r>
              <a:rPr lang="en-GB" sz="2800" b="1" u="sng" kern="0" dirty="0">
                <a:solidFill>
                  <a:schemeClr val="tx2"/>
                </a:solidFill>
                <a:latin typeface="Calibri" panose="020F0502020204030204" pitchFamily="34" charset="0"/>
              </a:rPr>
              <a:t>Example</a:t>
            </a:r>
            <a:r>
              <a:rPr lang="en-GB" sz="2800" b="1" kern="0" dirty="0">
                <a:solidFill>
                  <a:schemeClr val="bg2">
                    <a:lumMod val="25000"/>
                  </a:schemeClr>
                </a:solidFill>
                <a:latin typeface="Calibri" panose="020F0502020204030204" pitchFamily="34" charset="0"/>
              </a:rPr>
              <a:t>:</a:t>
            </a:r>
            <a:r>
              <a:rPr lang="en-GB" sz="2800" b="1" kern="0" dirty="0">
                <a:latin typeface="Calibri" panose="020F0502020204030204" pitchFamily="34" charset="0"/>
              </a:rPr>
              <a:t> </a:t>
            </a:r>
            <a:r>
              <a:rPr lang="en-GB" sz="2800" b="1" dirty="0" smtClean="0">
                <a:solidFill>
                  <a:srgbClr val="CC0099"/>
                </a:solidFill>
                <a:latin typeface="Calibri" panose="020F0502020204030204" pitchFamily="34" charset="0"/>
              </a:rPr>
              <a:t>cats and dogs.xlsx</a:t>
            </a:r>
            <a:endParaRPr lang="en-GB" sz="2800" b="1" kern="0" dirty="0">
              <a:solidFill>
                <a:srgbClr val="CC0099"/>
              </a:solidFill>
              <a:latin typeface="Calibri" panose="020F0502020204030204" pitchFamily="34" charset="0"/>
            </a:endParaRPr>
          </a:p>
          <a:p>
            <a:endParaRPr lang="en-GB" sz="1000" dirty="0">
              <a:latin typeface="Calibri" panose="020F0502020204030204" pitchFamily="34" charset="0"/>
            </a:endParaRPr>
          </a:p>
          <a:p>
            <a:pPr>
              <a:buFontTx/>
              <a:buChar char="•"/>
            </a:pPr>
            <a:r>
              <a:rPr lang="en-GB" sz="2400" dirty="0">
                <a:latin typeface="Calibri" panose="020F0502020204030204" pitchFamily="34" charset="0"/>
              </a:rPr>
              <a:t> Cats </a:t>
            </a:r>
            <a:r>
              <a:rPr lang="en-GB" sz="2400" dirty="0" smtClean="0">
                <a:latin typeface="Calibri" panose="020F0502020204030204" pitchFamily="34" charset="0"/>
              </a:rPr>
              <a:t>and dogs trained </a:t>
            </a:r>
            <a:r>
              <a:rPr lang="en-GB" sz="2400" dirty="0">
                <a:latin typeface="Calibri" panose="020F0502020204030204" pitchFamily="34" charset="0"/>
              </a:rPr>
              <a:t>to line dance</a:t>
            </a:r>
          </a:p>
          <a:p>
            <a:pPr>
              <a:buFontTx/>
              <a:buChar char="•"/>
            </a:pPr>
            <a:r>
              <a:rPr lang="en-GB" sz="2400" dirty="0">
                <a:latin typeface="Calibri" panose="020F0502020204030204" pitchFamily="34" charset="0"/>
              </a:rPr>
              <a:t> 2 different rewards: food or affection</a:t>
            </a:r>
          </a:p>
          <a:p>
            <a:pPr>
              <a:buFontTx/>
              <a:buChar char="•"/>
            </a:pPr>
            <a:r>
              <a:rPr lang="en-GB" sz="2400" dirty="0">
                <a:latin typeface="Calibri" panose="020F0502020204030204" pitchFamily="34" charset="0"/>
              </a:rPr>
              <a:t> </a:t>
            </a:r>
            <a:r>
              <a:rPr lang="en-GB" sz="2400" b="1" dirty="0">
                <a:latin typeface="Calibri" panose="020F0502020204030204" pitchFamily="34" charset="0"/>
              </a:rPr>
              <a:t>Question</a:t>
            </a:r>
            <a:r>
              <a:rPr lang="en-GB" sz="2400" dirty="0">
                <a:latin typeface="Calibri" panose="020F0502020204030204" pitchFamily="34" charset="0"/>
              </a:rPr>
              <a:t>: Is there a difference between the rewards?</a:t>
            </a:r>
          </a:p>
        </p:txBody>
      </p:sp>
      <p:sp>
        <p:nvSpPr>
          <p:cNvPr id="9" name="Rectangle 8"/>
          <p:cNvSpPr/>
          <p:nvPr/>
        </p:nvSpPr>
        <p:spPr>
          <a:xfrm>
            <a:off x="3810000" y="2505672"/>
            <a:ext cx="4572000" cy="1846659"/>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a:p>
            <a:endParaRPr lang="en-GB" dirty="0">
              <a:latin typeface="Arial" panose="020B0604020202020204" pitchFamily="34" charset="0"/>
            </a:endParaRPr>
          </a:p>
        </p:txBody>
      </p:sp>
      <p:sp>
        <p:nvSpPr>
          <p:cNvPr id="8" name="Rectangle 3"/>
          <p:cNvSpPr txBox="1">
            <a:spLocks noChangeArrowheads="1"/>
          </p:cNvSpPr>
          <p:nvPr/>
        </p:nvSpPr>
        <p:spPr bwMode="auto">
          <a:xfrm>
            <a:off x="293076" y="3242029"/>
            <a:ext cx="10201569" cy="2736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Tx/>
              <a:buChar char="•"/>
              <a:defRPr/>
            </a:pPr>
            <a:r>
              <a:rPr lang="en-GB" sz="2400" b="1" kern="0" dirty="0">
                <a:solidFill>
                  <a:srgbClr val="CC0099"/>
                </a:solidFill>
                <a:latin typeface="Calibri" panose="020F0502020204030204" pitchFamily="34" charset="0"/>
              </a:rPr>
              <a:t>Is there a significant relationship between the 2 variables?</a:t>
            </a:r>
          </a:p>
          <a:p>
            <a:pPr marL="742950" lvl="1" indent="-285750">
              <a:spcBef>
                <a:spcPct val="20000"/>
              </a:spcBef>
              <a:buFontTx/>
              <a:buChar char="–"/>
              <a:defRPr/>
            </a:pPr>
            <a:r>
              <a:rPr lang="en-GB" sz="2400" kern="0" dirty="0">
                <a:latin typeface="Calibri" panose="020F0502020204030204" pitchFamily="34" charset="0"/>
              </a:rPr>
              <a:t> does the reward significantly affect the likelihood of dancing?</a:t>
            </a:r>
          </a:p>
          <a:p>
            <a:pPr marL="742950" lvl="1" indent="-285750">
              <a:spcBef>
                <a:spcPct val="20000"/>
              </a:spcBef>
              <a:buFontTx/>
              <a:buChar char="–"/>
              <a:defRPr/>
            </a:pPr>
            <a:endParaRPr lang="en-GB" sz="2400" kern="0" dirty="0">
              <a:latin typeface="Calibri" panose="020F0502020204030204" pitchFamily="34" charset="0"/>
            </a:endParaRPr>
          </a:p>
          <a:p>
            <a:pPr marL="342900" indent="-342900">
              <a:spcBef>
                <a:spcPct val="20000"/>
              </a:spcBef>
              <a:buFontTx/>
              <a:buChar char="•"/>
              <a:defRPr/>
            </a:pPr>
            <a:r>
              <a:rPr lang="en-GB" sz="2400" kern="0" dirty="0">
                <a:latin typeface="Calibri" panose="020F0502020204030204" pitchFamily="34" charset="0"/>
              </a:rPr>
              <a:t>To answer this type of question:</a:t>
            </a:r>
          </a:p>
          <a:p>
            <a:pPr marL="742950" lvl="1" indent="-285750">
              <a:spcBef>
                <a:spcPct val="20000"/>
              </a:spcBef>
              <a:buFontTx/>
              <a:buChar char="–"/>
              <a:defRPr/>
            </a:pPr>
            <a:r>
              <a:rPr lang="en-GB" sz="2400" b="1" kern="0" dirty="0">
                <a:solidFill>
                  <a:srgbClr val="CC0099"/>
                </a:solidFill>
                <a:latin typeface="Calibri" panose="020F0502020204030204" pitchFamily="34" charset="0"/>
              </a:rPr>
              <a:t>Contingency table</a:t>
            </a:r>
          </a:p>
          <a:p>
            <a:pPr marL="742950" lvl="1" indent="-285750">
              <a:spcBef>
                <a:spcPct val="20000"/>
              </a:spcBef>
              <a:buFontTx/>
              <a:buChar char="–"/>
              <a:defRPr/>
            </a:pPr>
            <a:r>
              <a:rPr lang="en-GB" sz="2400" b="1" u="sng" kern="0" dirty="0">
                <a:solidFill>
                  <a:srgbClr val="CC0099"/>
                </a:solidFill>
                <a:latin typeface="Calibri" panose="020F0502020204030204" pitchFamily="34" charset="0"/>
              </a:rPr>
              <a:t>Fisher’s exact </a:t>
            </a:r>
            <a:r>
              <a:rPr lang="en-GB" sz="2400" b="1" kern="0" dirty="0">
                <a:solidFill>
                  <a:srgbClr val="CC0099"/>
                </a:solidFill>
                <a:latin typeface="Calibri" panose="020F0502020204030204" pitchFamily="34" charset="0"/>
              </a:rPr>
              <a:t>or Chi</a:t>
            </a:r>
            <a:r>
              <a:rPr lang="en-GB" sz="2400" b="1" kern="0" baseline="30000" dirty="0">
                <a:solidFill>
                  <a:srgbClr val="CC0099"/>
                </a:solidFill>
                <a:latin typeface="Calibri" panose="020F0502020204030204" pitchFamily="34" charset="0"/>
              </a:rPr>
              <a:t>2</a:t>
            </a:r>
            <a:r>
              <a:rPr lang="en-GB" sz="2400" b="1" kern="0" dirty="0">
                <a:solidFill>
                  <a:srgbClr val="CC0099"/>
                </a:solidFill>
                <a:latin typeface="Calibri" panose="020F0502020204030204" pitchFamily="34" charset="0"/>
              </a:rPr>
              <a:t> tests</a:t>
            </a:r>
          </a:p>
        </p:txBody>
      </p:sp>
      <p:sp>
        <p:nvSpPr>
          <p:cNvPr id="10" name="Rectangle 2"/>
          <p:cNvSpPr txBox="1">
            <a:spLocks noChangeArrowheads="1"/>
          </p:cNvSpPr>
          <p:nvPr/>
        </p:nvSpPr>
        <p:spPr bwMode="auto">
          <a:xfrm>
            <a:off x="1847528" y="139080"/>
            <a:ext cx="82296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1" algn="ctr">
              <a:spcBef>
                <a:spcPct val="20000"/>
              </a:spcBef>
              <a:defRPr/>
            </a:pPr>
            <a:r>
              <a:rPr lang="en-GB" sz="4000" b="1" kern="0" dirty="0">
                <a:solidFill>
                  <a:srgbClr val="CC0099"/>
                </a:solidFill>
                <a:latin typeface="Calibri" panose="020F0502020204030204" pitchFamily="34" charset="0"/>
              </a:rPr>
              <a:t>Fisher’s exact and Chi</a:t>
            </a:r>
            <a:r>
              <a:rPr lang="en-GB" sz="4000" b="1" kern="0" baseline="30000" dirty="0">
                <a:solidFill>
                  <a:srgbClr val="CC0099"/>
                </a:solidFill>
                <a:latin typeface="Calibri" panose="020F0502020204030204" pitchFamily="34" charset="0"/>
              </a:rPr>
              <a:t>2</a:t>
            </a:r>
          </a:p>
        </p:txBody>
      </p:sp>
      <p:graphicFrame>
        <p:nvGraphicFramePr>
          <p:cNvPr id="2" name="Table 1"/>
          <p:cNvGraphicFramePr>
            <a:graphicFrameLocks noGrp="1"/>
          </p:cNvGraphicFramePr>
          <p:nvPr>
            <p:extLst/>
          </p:nvPr>
        </p:nvGraphicFramePr>
        <p:xfrm>
          <a:off x="6672064" y="4596368"/>
          <a:ext cx="3822582" cy="1097280"/>
        </p:xfrm>
        <a:graphic>
          <a:graphicData uri="http://schemas.openxmlformats.org/drawingml/2006/table">
            <a:tbl>
              <a:tblPr firstRow="1" bandRow="1">
                <a:tableStyleId>{073A0DAA-6AF3-43AB-8588-CEC1D06C72B9}</a:tableStyleId>
              </a:tblPr>
              <a:tblGrid>
                <a:gridCol w="1274194">
                  <a:extLst>
                    <a:ext uri="{9D8B030D-6E8A-4147-A177-3AD203B41FA5}">
                      <a16:colId xmlns:a16="http://schemas.microsoft.com/office/drawing/2014/main" val="20000"/>
                    </a:ext>
                  </a:extLst>
                </a:gridCol>
                <a:gridCol w="1274194">
                  <a:extLst>
                    <a:ext uri="{9D8B030D-6E8A-4147-A177-3AD203B41FA5}">
                      <a16:colId xmlns:a16="http://schemas.microsoft.com/office/drawing/2014/main" val="20001"/>
                    </a:ext>
                  </a:extLst>
                </a:gridCol>
                <a:gridCol w="1274194">
                  <a:extLst>
                    <a:ext uri="{9D8B030D-6E8A-4147-A177-3AD203B41FA5}">
                      <a16:colId xmlns:a16="http://schemas.microsoft.com/office/drawing/2014/main" val="20002"/>
                    </a:ext>
                  </a:extLst>
                </a:gridCol>
              </a:tblGrid>
              <a:tr h="322835">
                <a:tc>
                  <a:txBody>
                    <a:bodyPr/>
                    <a:lstStyle/>
                    <a:p>
                      <a:endParaRPr lang="en-GB" dirty="0"/>
                    </a:p>
                  </a:txBody>
                  <a:tcPr/>
                </a:tc>
                <a:tc>
                  <a:txBody>
                    <a:bodyPr/>
                    <a:lstStyle/>
                    <a:p>
                      <a:r>
                        <a:rPr lang="en-GB" dirty="0" smtClean="0"/>
                        <a:t>Food</a:t>
                      </a:r>
                      <a:endParaRPr lang="en-GB" dirty="0"/>
                    </a:p>
                  </a:txBody>
                  <a:tcPr/>
                </a:tc>
                <a:tc>
                  <a:txBody>
                    <a:bodyPr/>
                    <a:lstStyle/>
                    <a:p>
                      <a:r>
                        <a:rPr lang="en-GB" dirty="0" smtClean="0"/>
                        <a:t>Affection</a:t>
                      </a:r>
                      <a:endParaRPr lang="en-GB" dirty="0"/>
                    </a:p>
                  </a:txBody>
                  <a:tcPr/>
                </a:tc>
                <a:extLst>
                  <a:ext uri="{0D108BD9-81ED-4DB2-BD59-A6C34878D82A}">
                    <a16:rowId xmlns:a16="http://schemas.microsoft.com/office/drawing/2014/main" val="10000"/>
                  </a:ext>
                </a:extLst>
              </a:tr>
              <a:tr h="322835">
                <a:tc>
                  <a:txBody>
                    <a:bodyPr/>
                    <a:lstStyle/>
                    <a:p>
                      <a:r>
                        <a:rPr lang="en-GB" dirty="0" smtClean="0"/>
                        <a:t>Dance</a:t>
                      </a:r>
                      <a:endParaRPr lang="en-GB" dirty="0"/>
                    </a:p>
                  </a:txBody>
                  <a:tcPr/>
                </a:tc>
                <a:tc>
                  <a:txBody>
                    <a:bodyPr/>
                    <a:lstStyle/>
                    <a:p>
                      <a:pPr algn="ctr"/>
                      <a:r>
                        <a:rPr lang="en-GB" dirty="0" smtClean="0"/>
                        <a:t>?</a:t>
                      </a:r>
                      <a:endParaRPr lang="en-GB" dirty="0"/>
                    </a:p>
                  </a:txBody>
                  <a:tcPr/>
                </a:tc>
                <a:tc>
                  <a:txBody>
                    <a:bodyPr/>
                    <a:lstStyle/>
                    <a:p>
                      <a:pPr algn="ctr"/>
                      <a:r>
                        <a:rPr lang="en-GB" dirty="0" smtClean="0"/>
                        <a:t>?</a:t>
                      </a:r>
                      <a:endParaRPr lang="en-GB" dirty="0"/>
                    </a:p>
                  </a:txBody>
                  <a:tcPr/>
                </a:tc>
                <a:extLst>
                  <a:ext uri="{0D108BD9-81ED-4DB2-BD59-A6C34878D82A}">
                    <a16:rowId xmlns:a16="http://schemas.microsoft.com/office/drawing/2014/main" val="10001"/>
                  </a:ext>
                </a:extLst>
              </a:tr>
              <a:tr h="322835">
                <a:tc>
                  <a:txBody>
                    <a:bodyPr/>
                    <a:lstStyle/>
                    <a:p>
                      <a:r>
                        <a:rPr lang="en-GB" dirty="0" smtClean="0"/>
                        <a:t>No dance</a:t>
                      </a:r>
                      <a:endParaRPr lang="en-GB" dirty="0"/>
                    </a:p>
                  </a:txBody>
                  <a:tcPr/>
                </a:tc>
                <a:tc>
                  <a:txBody>
                    <a:bodyPr/>
                    <a:lstStyle/>
                    <a:p>
                      <a:pPr algn="ctr"/>
                      <a:r>
                        <a:rPr lang="en-GB" dirty="0" smtClean="0"/>
                        <a:t>?</a:t>
                      </a:r>
                      <a:endParaRPr lang="en-GB" dirty="0"/>
                    </a:p>
                  </a:txBody>
                  <a:tcPr/>
                </a:tc>
                <a:tc>
                  <a:txBody>
                    <a:bodyPr/>
                    <a:lstStyle/>
                    <a:p>
                      <a:pPr algn="ctr"/>
                      <a:r>
                        <a:rPr lang="en-GB" dirty="0" smtClean="0"/>
                        <a:t>?</a:t>
                      </a:r>
                      <a:endParaRPr lang="en-GB" dirty="0"/>
                    </a:p>
                  </a:txBody>
                  <a:tcPr/>
                </a:tc>
                <a:extLst>
                  <a:ext uri="{0D108BD9-81ED-4DB2-BD59-A6C34878D82A}">
                    <a16:rowId xmlns:a16="http://schemas.microsoft.com/office/drawing/2014/main" val="10002"/>
                  </a:ext>
                </a:extLst>
              </a:tr>
            </a:tbl>
          </a:graphicData>
        </a:graphic>
      </p:graphicFrame>
      <p:pic>
        <p:nvPicPr>
          <p:cNvPr id="11" name="Picture 10"/>
          <p:cNvPicPr>
            <a:picLocks noChangeAspect="1"/>
          </p:cNvPicPr>
          <p:nvPr/>
        </p:nvPicPr>
        <p:blipFill>
          <a:blip r:embed="rId3"/>
          <a:stretch>
            <a:fillRect/>
          </a:stretch>
        </p:blipFill>
        <p:spPr>
          <a:xfrm>
            <a:off x="8821068" y="930411"/>
            <a:ext cx="2329900" cy="1790427"/>
          </a:xfrm>
          <a:prstGeom prst="rect">
            <a:avLst/>
          </a:prstGeom>
        </p:spPr>
      </p:pic>
      <p:sp>
        <p:nvSpPr>
          <p:cNvPr id="12" name="TextBox 11"/>
          <p:cNvSpPr txBox="1"/>
          <p:nvPr/>
        </p:nvSpPr>
        <p:spPr>
          <a:xfrm>
            <a:off x="307486" y="6144958"/>
            <a:ext cx="4908908" cy="461665"/>
          </a:xfrm>
          <a:prstGeom prst="rect">
            <a:avLst/>
          </a:prstGeom>
          <a:noFill/>
        </p:spPr>
        <p:txBody>
          <a:bodyPr wrap="none" rtlCol="0">
            <a:spAutoFit/>
          </a:bodyPr>
          <a:lstStyle/>
          <a:p>
            <a:r>
              <a:rPr lang="en-GB" sz="2400" dirty="0">
                <a:latin typeface="Calibri" panose="020F0502020204030204" pitchFamily="34" charset="0"/>
              </a:rPr>
              <a:t>But first: </a:t>
            </a:r>
            <a:r>
              <a:rPr lang="en-GB" sz="2400" b="1" dirty="0">
                <a:latin typeface="Calibri" panose="020F0502020204030204" pitchFamily="34" charset="0"/>
              </a:rPr>
              <a:t>how many cats </a:t>
            </a:r>
            <a:r>
              <a:rPr lang="en-GB" sz="2400" dirty="0">
                <a:latin typeface="Calibri" panose="020F0502020204030204" pitchFamily="34" charset="0"/>
              </a:rPr>
              <a:t>do we need?</a:t>
            </a:r>
          </a:p>
        </p:txBody>
      </p:sp>
      <p:pic>
        <p:nvPicPr>
          <p:cNvPr id="13" name="Picture 12"/>
          <p:cNvPicPr>
            <a:picLocks noChangeAspect="1"/>
          </p:cNvPicPr>
          <p:nvPr/>
        </p:nvPicPr>
        <p:blipFill>
          <a:blip r:embed="rId4"/>
          <a:stretch>
            <a:fillRect/>
          </a:stretch>
        </p:blipFill>
        <p:spPr>
          <a:xfrm>
            <a:off x="5962328" y="1056473"/>
            <a:ext cx="2283892" cy="1323528"/>
          </a:xfrm>
          <a:prstGeom prst="rect">
            <a:avLst/>
          </a:prstGeom>
        </p:spPr>
      </p:pic>
    </p:spTree>
    <p:extLst>
      <p:ext uri="{BB962C8B-B14F-4D97-AF65-F5344CB8AC3E}">
        <p14:creationId xmlns:p14="http://schemas.microsoft.com/office/powerpoint/2010/main" val="260079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191344" y="2708920"/>
            <a:ext cx="11449780" cy="1569660"/>
          </a:xfrm>
          <a:prstGeom prst="rect">
            <a:avLst/>
          </a:prstGeom>
          <a:noFill/>
        </p:spPr>
        <p:txBody>
          <a:bodyPr wrap="square" rtlCol="0">
            <a:spAutoFit/>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pPr marL="285750" indent="-285750">
              <a:buFont typeface="Arial" panose="020B0604020202020204" pitchFamily="34" charset="0"/>
              <a:buChar char="•"/>
            </a:pPr>
            <a:r>
              <a:rPr lang="en-GB" sz="2400" dirty="0">
                <a:latin typeface="Calibri" panose="020F0502020204030204" pitchFamily="34" charset="0"/>
              </a:rPr>
              <a:t>Preliminary results from a pilot study: </a:t>
            </a:r>
            <a:r>
              <a:rPr lang="en-GB" sz="2400" b="1" dirty="0">
                <a:latin typeface="Calibri" panose="020F0502020204030204" pitchFamily="34" charset="0"/>
              </a:rPr>
              <a:t>25%</a:t>
            </a:r>
            <a:r>
              <a:rPr lang="en-GB" sz="2400" dirty="0">
                <a:latin typeface="Calibri" panose="020F0502020204030204" pitchFamily="34" charset="0"/>
              </a:rPr>
              <a:t> line-danced after having received affection as a reward vs. </a:t>
            </a:r>
            <a:r>
              <a:rPr lang="en-GB" sz="2400" b="1" dirty="0">
                <a:latin typeface="Calibri" panose="020F0502020204030204" pitchFamily="34" charset="0"/>
              </a:rPr>
              <a:t>70%</a:t>
            </a:r>
            <a:r>
              <a:rPr lang="en-GB" sz="2400" dirty="0">
                <a:latin typeface="Calibri" panose="020F0502020204030204" pitchFamily="34" charset="0"/>
              </a:rPr>
              <a:t> after having received food. </a:t>
            </a:r>
            <a:endParaRPr lang="en-GB" sz="2400" dirty="0" smtClean="0">
              <a:latin typeface="Calibri" panose="020F0502020204030204" pitchFamily="34" charset="0"/>
            </a:endParaRPr>
          </a:p>
          <a:p>
            <a:pPr marL="742950" lvl="1" indent="-285750">
              <a:buFont typeface="Arial" panose="020B0604020202020204" pitchFamily="34" charset="0"/>
              <a:buChar char="•"/>
            </a:pPr>
            <a:r>
              <a:rPr lang="en-GB" sz="2400" b="1" dirty="0" smtClean="0">
                <a:latin typeface="Calibri" panose="020F0502020204030204" pitchFamily="34" charset="0"/>
              </a:rPr>
              <a:t>How </a:t>
            </a:r>
            <a:r>
              <a:rPr lang="en-GB" sz="2400" b="1" dirty="0">
                <a:latin typeface="Calibri" panose="020F0502020204030204" pitchFamily="34" charset="0"/>
              </a:rPr>
              <a:t>many cats </a:t>
            </a:r>
            <a:r>
              <a:rPr lang="en-GB" sz="2400" dirty="0">
                <a:latin typeface="Calibri" panose="020F0502020204030204" pitchFamily="34" charset="0"/>
              </a:rPr>
              <a:t>do we need?</a:t>
            </a:r>
          </a:p>
          <a:p>
            <a:endParaRPr lang="en-GB" sz="2400" dirty="0">
              <a:solidFill>
                <a:srgbClr val="7030A0"/>
              </a:solidFill>
              <a:latin typeface="Calibri" panose="020F0502020204030204" pitchFamily="34" charset="0"/>
              <a:cs typeface="Courier New" panose="02070309020205020404" pitchFamily="49" charset="0"/>
            </a:endParaRPr>
          </a:p>
        </p:txBody>
      </p:sp>
      <p:sp>
        <p:nvSpPr>
          <p:cNvPr id="8" name="TextBox 7"/>
          <p:cNvSpPr txBox="1">
            <a:spLocks noChangeArrowheads="1"/>
          </p:cNvSpPr>
          <p:nvPr/>
        </p:nvSpPr>
        <p:spPr>
          <a:xfrm>
            <a:off x="335360" y="476672"/>
            <a:ext cx="8820472" cy="720080"/>
          </a:xfrm>
          <a:prstGeom prst="rect">
            <a:avLst/>
          </a:prstGeom>
        </p:spPr>
        <p:txBody>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pPr algn="l" eaLnBrk="1" hangingPunct="1"/>
            <a:r>
              <a:rPr lang="en-GB" sz="3600" b="1" u="sng" kern="0" dirty="0" smtClean="0">
                <a:solidFill>
                  <a:srgbClr val="C00000"/>
                </a:solidFill>
                <a:latin typeface="Calibri" panose="020F0502020204030204" pitchFamily="34" charset="0"/>
              </a:rPr>
              <a:t>Exercise 11</a:t>
            </a:r>
            <a:r>
              <a:rPr lang="en-GB" sz="3600" b="1" kern="0" dirty="0" smtClean="0">
                <a:solidFill>
                  <a:srgbClr val="C00000"/>
                </a:solidFill>
                <a:latin typeface="Calibri" panose="020F0502020204030204" pitchFamily="34" charset="0"/>
              </a:rPr>
              <a:t>: </a:t>
            </a:r>
            <a:r>
              <a:rPr lang="en-GB" sz="3600" b="1" kern="0" dirty="0">
                <a:solidFill>
                  <a:srgbClr val="D60093"/>
                </a:solidFill>
                <a:latin typeface="Calibri" panose="020F0502020204030204" pitchFamily="34" charset="0"/>
              </a:rPr>
              <a:t>Power </a:t>
            </a:r>
            <a:r>
              <a:rPr lang="en-GB" sz="3600" b="1" kern="0" dirty="0" smtClean="0">
                <a:solidFill>
                  <a:srgbClr val="D60093"/>
                </a:solidFill>
                <a:latin typeface="Calibri" panose="020F0502020204030204" pitchFamily="34" charset="0"/>
              </a:rPr>
              <a:t>calculation</a:t>
            </a:r>
            <a:endParaRPr lang="en-GB" sz="3600" b="1" kern="0" dirty="0">
              <a:solidFill>
                <a:srgbClr val="D60093"/>
              </a:solidFill>
              <a:latin typeface="Calibri" panose="020F0502020204030204" pitchFamily="34" charset="0"/>
            </a:endParaRPr>
          </a:p>
        </p:txBody>
      </p:sp>
    </p:spTree>
    <p:extLst>
      <p:ext uri="{BB962C8B-B14F-4D97-AF65-F5344CB8AC3E}">
        <p14:creationId xmlns:p14="http://schemas.microsoft.com/office/powerpoint/2010/main" val="131122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0251" y="116632"/>
            <a:ext cx="5551162" cy="6624736"/>
          </a:xfrm>
          <a:prstGeom prst="rect">
            <a:avLst/>
          </a:prstGeom>
        </p:spPr>
      </p:pic>
      <p:sp>
        <p:nvSpPr>
          <p:cNvPr id="28" name="TextBox 27"/>
          <p:cNvSpPr txBox="1"/>
          <p:nvPr/>
        </p:nvSpPr>
        <p:spPr>
          <a:xfrm>
            <a:off x="730636" y="1412776"/>
            <a:ext cx="8425196" cy="1107996"/>
          </a:xfrm>
          <a:prstGeom prst="rect">
            <a:avLst/>
          </a:prstGeom>
          <a:solidFill>
            <a:schemeClr val="bg1"/>
          </a:solidFill>
        </p:spPr>
        <p:txBody>
          <a:bodyPr wrap="square" rtlCol="0">
            <a:spAutoFit/>
          </a:bodyPr>
          <a:lstStyle/>
          <a:p>
            <a:r>
              <a:rPr lang="en-GB" sz="2200" b="1" dirty="0">
                <a:latin typeface="+mj-lt"/>
              </a:rPr>
              <a:t>Output</a:t>
            </a:r>
            <a:r>
              <a:rPr lang="en-GB" sz="2200" dirty="0">
                <a:latin typeface="+mj-lt"/>
              </a:rPr>
              <a:t>: </a:t>
            </a:r>
          </a:p>
          <a:p>
            <a:r>
              <a:rPr lang="en-GB" sz="2200" dirty="0">
                <a:latin typeface="+mj-lt"/>
              </a:rPr>
              <a:t>If the values from the pilot study are good predictors and if we use a sample of </a:t>
            </a:r>
            <a:r>
              <a:rPr lang="en-GB" sz="2200" b="1" dirty="0">
                <a:latin typeface="+mj-lt"/>
              </a:rPr>
              <a:t>n=23 for each group</a:t>
            </a:r>
            <a:r>
              <a:rPr lang="en-GB" sz="2200" dirty="0">
                <a:latin typeface="+mj-lt"/>
              </a:rPr>
              <a:t>, we will achieve a power of 83%.</a:t>
            </a:r>
            <a:endParaRPr lang="fr-FR" sz="2200" dirty="0">
              <a:latin typeface="+mj-lt"/>
            </a:endParaRPr>
          </a:p>
        </p:txBody>
      </p:sp>
      <p:sp>
        <p:nvSpPr>
          <p:cNvPr id="7" name="Oval 6"/>
          <p:cNvSpPr/>
          <p:nvPr/>
        </p:nvSpPr>
        <p:spPr>
          <a:xfrm>
            <a:off x="10848528" y="3789040"/>
            <a:ext cx="936104"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TextBox 5"/>
          <p:cNvSpPr txBox="1">
            <a:spLocks noChangeArrowheads="1"/>
          </p:cNvSpPr>
          <p:nvPr/>
        </p:nvSpPr>
        <p:spPr>
          <a:xfrm>
            <a:off x="335360" y="476672"/>
            <a:ext cx="8820472" cy="720080"/>
          </a:xfrm>
          <a:prstGeom prst="rect">
            <a:avLst/>
          </a:prstGeom>
        </p:spPr>
        <p:txBody>
          <a:bodyPr/>
          <a:lstStyle>
            <a:defPPr>
              <a:defRPr lang="en-GB"/>
            </a:defPPr>
            <a:lvl1pPr algn="l" rtl="0" fontAlgn="base">
              <a:spcBef>
                <a:spcPct val="0"/>
              </a:spcBef>
              <a:spcAft>
                <a:spcPct val="0"/>
              </a:spcAft>
              <a:defRPr sz="3800" kern="1200">
                <a:solidFill>
                  <a:schemeClr val="tx1"/>
                </a:solidFill>
                <a:latin typeface="Minya Nouvelle" pitchFamily="2" charset="0"/>
                <a:ea typeface="+mn-ea"/>
                <a:cs typeface="+mn-cs"/>
              </a:defRPr>
            </a:lvl1pPr>
            <a:lvl2pPr marL="457200" algn="l" rtl="0" fontAlgn="base">
              <a:spcBef>
                <a:spcPct val="0"/>
              </a:spcBef>
              <a:spcAft>
                <a:spcPct val="0"/>
              </a:spcAft>
              <a:defRPr sz="3800" kern="1200">
                <a:solidFill>
                  <a:schemeClr val="tx1"/>
                </a:solidFill>
                <a:latin typeface="Minya Nouvelle" pitchFamily="2" charset="0"/>
                <a:ea typeface="+mn-ea"/>
                <a:cs typeface="+mn-cs"/>
              </a:defRPr>
            </a:lvl2pPr>
            <a:lvl3pPr marL="914400" algn="l" rtl="0" fontAlgn="base">
              <a:spcBef>
                <a:spcPct val="0"/>
              </a:spcBef>
              <a:spcAft>
                <a:spcPct val="0"/>
              </a:spcAft>
              <a:defRPr sz="3800" kern="1200">
                <a:solidFill>
                  <a:schemeClr val="tx1"/>
                </a:solidFill>
                <a:latin typeface="Minya Nouvelle" pitchFamily="2" charset="0"/>
                <a:ea typeface="+mn-ea"/>
                <a:cs typeface="+mn-cs"/>
              </a:defRPr>
            </a:lvl3pPr>
            <a:lvl4pPr marL="1371600" algn="l" rtl="0" fontAlgn="base">
              <a:spcBef>
                <a:spcPct val="0"/>
              </a:spcBef>
              <a:spcAft>
                <a:spcPct val="0"/>
              </a:spcAft>
              <a:defRPr sz="3800" kern="1200">
                <a:solidFill>
                  <a:schemeClr val="tx1"/>
                </a:solidFill>
                <a:latin typeface="Minya Nouvelle" pitchFamily="2" charset="0"/>
                <a:ea typeface="+mn-ea"/>
                <a:cs typeface="+mn-cs"/>
              </a:defRPr>
            </a:lvl4pPr>
            <a:lvl5pPr marL="1828800" algn="l" rtl="0" fontAlgn="base">
              <a:spcBef>
                <a:spcPct val="0"/>
              </a:spcBef>
              <a:spcAft>
                <a:spcPct val="0"/>
              </a:spcAft>
              <a:defRPr sz="3800" kern="1200">
                <a:solidFill>
                  <a:schemeClr val="tx1"/>
                </a:solidFill>
                <a:latin typeface="Minya Nouvelle" pitchFamily="2" charset="0"/>
                <a:ea typeface="+mn-ea"/>
                <a:cs typeface="+mn-cs"/>
              </a:defRPr>
            </a:lvl5pPr>
            <a:lvl6pPr marL="2286000" algn="l" defTabSz="914400" rtl="0" eaLnBrk="1" latinLnBrk="0" hangingPunct="1">
              <a:defRPr sz="3800" kern="1200">
                <a:solidFill>
                  <a:schemeClr val="tx1"/>
                </a:solidFill>
                <a:latin typeface="Minya Nouvelle" pitchFamily="2" charset="0"/>
                <a:ea typeface="+mn-ea"/>
                <a:cs typeface="+mn-cs"/>
              </a:defRPr>
            </a:lvl6pPr>
            <a:lvl7pPr marL="2743200" algn="l" defTabSz="914400" rtl="0" eaLnBrk="1" latinLnBrk="0" hangingPunct="1">
              <a:defRPr sz="3800" kern="1200">
                <a:solidFill>
                  <a:schemeClr val="tx1"/>
                </a:solidFill>
                <a:latin typeface="Minya Nouvelle" pitchFamily="2" charset="0"/>
                <a:ea typeface="+mn-ea"/>
                <a:cs typeface="+mn-cs"/>
              </a:defRPr>
            </a:lvl7pPr>
            <a:lvl8pPr marL="3200400" algn="l" defTabSz="914400" rtl="0" eaLnBrk="1" latinLnBrk="0" hangingPunct="1">
              <a:defRPr sz="3800" kern="1200">
                <a:solidFill>
                  <a:schemeClr val="tx1"/>
                </a:solidFill>
                <a:latin typeface="Minya Nouvelle" pitchFamily="2" charset="0"/>
                <a:ea typeface="+mn-ea"/>
                <a:cs typeface="+mn-cs"/>
              </a:defRPr>
            </a:lvl8pPr>
            <a:lvl9pPr marL="3657600" algn="l" defTabSz="914400" rtl="0" eaLnBrk="1" latinLnBrk="0" hangingPunct="1">
              <a:defRPr sz="3800" kern="1200">
                <a:solidFill>
                  <a:schemeClr val="tx1"/>
                </a:solidFill>
                <a:latin typeface="Minya Nouvelle" pitchFamily="2" charset="0"/>
                <a:ea typeface="+mn-ea"/>
                <a:cs typeface="+mn-cs"/>
              </a:defRPr>
            </a:lvl9pPr>
          </a:lstStyle>
          <a:p>
            <a:pPr algn="l" eaLnBrk="1" hangingPunct="1"/>
            <a:r>
              <a:rPr lang="en-GB" sz="3600" b="1" u="sng" kern="0" dirty="0" smtClean="0">
                <a:solidFill>
                  <a:srgbClr val="C00000"/>
                </a:solidFill>
                <a:latin typeface="Calibri" panose="020F0502020204030204" pitchFamily="34" charset="0"/>
              </a:rPr>
              <a:t>Exercise 11</a:t>
            </a:r>
            <a:r>
              <a:rPr lang="en-GB" sz="3600" b="1" kern="0" dirty="0" smtClean="0">
                <a:solidFill>
                  <a:srgbClr val="C00000"/>
                </a:solidFill>
                <a:latin typeface="Calibri" panose="020F0502020204030204" pitchFamily="34" charset="0"/>
              </a:rPr>
              <a:t>: </a:t>
            </a:r>
            <a:r>
              <a:rPr lang="en-GB" sz="3600" b="1" kern="0" dirty="0">
                <a:solidFill>
                  <a:srgbClr val="D60093"/>
                </a:solidFill>
                <a:latin typeface="Calibri" panose="020F0502020204030204" pitchFamily="34" charset="0"/>
              </a:rPr>
              <a:t>Power </a:t>
            </a:r>
            <a:r>
              <a:rPr lang="en-GB" sz="3600" b="1" kern="0" dirty="0" smtClean="0">
                <a:solidFill>
                  <a:srgbClr val="D60093"/>
                </a:solidFill>
                <a:latin typeface="Calibri" panose="020F0502020204030204" pitchFamily="34" charset="0"/>
              </a:rPr>
              <a:t>calculation</a:t>
            </a:r>
            <a:endParaRPr lang="en-GB" sz="3600" b="1" kern="0" dirty="0">
              <a:solidFill>
                <a:srgbClr val="D60093"/>
              </a:solidFill>
              <a:latin typeface="Calibri" panose="020F0502020204030204" pitchFamily="34" charset="0"/>
            </a:endParaRPr>
          </a:p>
        </p:txBody>
      </p:sp>
    </p:spTree>
    <p:extLst>
      <p:ext uri="{BB962C8B-B14F-4D97-AF65-F5344CB8AC3E}">
        <p14:creationId xmlns:p14="http://schemas.microsoft.com/office/powerpoint/2010/main" val="236186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a:xfrm>
            <a:off x="1981200" y="189352"/>
            <a:ext cx="8229600"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Calibri" panose="020F0502020204030204" pitchFamily="34" charset="0"/>
              </a:rPr>
              <a:t>Chi-square and Fisher’s tests</a:t>
            </a:r>
          </a:p>
        </p:txBody>
      </p:sp>
      <p:sp>
        <p:nvSpPr>
          <p:cNvPr id="5" name="TextBox 4"/>
          <p:cNvSpPr txBox="1"/>
          <p:nvPr/>
        </p:nvSpPr>
        <p:spPr>
          <a:xfrm>
            <a:off x="407368" y="994987"/>
            <a:ext cx="11161240" cy="5755422"/>
          </a:xfrm>
          <a:prstGeom prst="rect">
            <a:avLst/>
          </a:prstGeom>
          <a:noFill/>
        </p:spPr>
        <p:txBody>
          <a:bodyPr wrap="square" rtlCol="0">
            <a:spAutoFit/>
          </a:bodyPr>
          <a:lstStyle/>
          <a:p>
            <a:pPr marL="571500" indent="-571500">
              <a:buFont typeface="Arial" panose="020B0604020202020204" pitchFamily="34" charset="0"/>
              <a:buChar char="•"/>
            </a:pPr>
            <a:r>
              <a:rPr lang="en-GB" sz="2400" dirty="0">
                <a:latin typeface="Calibri" panose="020F0502020204030204" pitchFamily="34" charset="0"/>
              </a:rPr>
              <a:t>Chi</a:t>
            </a:r>
            <a:r>
              <a:rPr lang="en-GB" sz="2400" baseline="30000" dirty="0">
                <a:latin typeface="Calibri" panose="020F0502020204030204" pitchFamily="34" charset="0"/>
              </a:rPr>
              <a:t>2</a:t>
            </a:r>
            <a:r>
              <a:rPr lang="en-GB" sz="2400" dirty="0">
                <a:latin typeface="Calibri" panose="020F0502020204030204" pitchFamily="34" charset="0"/>
              </a:rPr>
              <a:t> test very easy to calculate by hand but Fisher’s very hard</a:t>
            </a:r>
          </a:p>
          <a:p>
            <a:pPr marL="571500" indent="-571500">
              <a:buFont typeface="Arial" panose="020B0604020202020204" pitchFamily="34" charset="0"/>
              <a:buChar char="•"/>
            </a:pPr>
            <a:endParaRPr lang="en-GB" sz="1400" dirty="0">
              <a:latin typeface="Calibri" panose="020F0502020204030204" pitchFamily="34" charset="0"/>
            </a:endParaRPr>
          </a:p>
          <a:p>
            <a:pPr marL="571500" indent="-571500">
              <a:buFont typeface="Arial" panose="020B0604020202020204" pitchFamily="34" charset="0"/>
              <a:buChar char="•"/>
            </a:pPr>
            <a:r>
              <a:rPr lang="en-GB" sz="2400" dirty="0">
                <a:latin typeface="Calibri" panose="020F0502020204030204" pitchFamily="34" charset="0"/>
              </a:rPr>
              <a:t>Many software will not perform a Fisher’s test on tables &gt; 2x2</a:t>
            </a:r>
          </a:p>
          <a:p>
            <a:pPr marL="571500" indent="-571500">
              <a:buFont typeface="Arial" panose="020B0604020202020204" pitchFamily="34" charset="0"/>
              <a:buChar char="•"/>
            </a:pPr>
            <a:endParaRPr lang="en-GB" sz="1400" dirty="0">
              <a:latin typeface="Calibri" panose="020F0502020204030204" pitchFamily="34" charset="0"/>
            </a:endParaRPr>
          </a:p>
          <a:p>
            <a:pPr marL="571500" indent="-571500">
              <a:buFont typeface="Arial" panose="020B0604020202020204" pitchFamily="34" charset="0"/>
              <a:buChar char="•"/>
            </a:pPr>
            <a:r>
              <a:rPr lang="en-GB" sz="2400" b="1" dirty="0">
                <a:latin typeface="Calibri" panose="020F0502020204030204" pitchFamily="34" charset="0"/>
              </a:rPr>
              <a:t>Fisher’s test more accurate </a:t>
            </a:r>
            <a:r>
              <a:rPr lang="en-GB" sz="2400" dirty="0">
                <a:latin typeface="Calibri" panose="020F0502020204030204" pitchFamily="34" charset="0"/>
              </a:rPr>
              <a:t>than Chi</a:t>
            </a:r>
            <a:r>
              <a:rPr lang="en-GB" sz="2400" baseline="30000" dirty="0">
                <a:latin typeface="Calibri" panose="020F0502020204030204" pitchFamily="34" charset="0"/>
              </a:rPr>
              <a:t>2</a:t>
            </a:r>
            <a:r>
              <a:rPr lang="en-GB" sz="2400" dirty="0">
                <a:latin typeface="Calibri" panose="020F0502020204030204" pitchFamily="34" charset="0"/>
              </a:rPr>
              <a:t> test on </a:t>
            </a:r>
            <a:r>
              <a:rPr lang="en-GB" sz="2400" b="1" dirty="0">
                <a:latin typeface="Calibri" panose="020F0502020204030204" pitchFamily="34" charset="0"/>
              </a:rPr>
              <a:t>small samples</a:t>
            </a:r>
          </a:p>
          <a:p>
            <a:pPr marL="571500" indent="-571500">
              <a:buFont typeface="Arial" panose="020B0604020202020204" pitchFamily="34" charset="0"/>
              <a:buChar char="•"/>
            </a:pPr>
            <a:r>
              <a:rPr lang="en-GB" sz="2400" b="1" dirty="0">
                <a:latin typeface="Calibri" panose="020F0502020204030204" pitchFamily="34" charset="0"/>
              </a:rPr>
              <a:t>Chi</a:t>
            </a:r>
            <a:r>
              <a:rPr lang="en-GB" sz="2400" b="1" baseline="30000" dirty="0">
                <a:latin typeface="Calibri" panose="020F0502020204030204" pitchFamily="34" charset="0"/>
              </a:rPr>
              <a:t>2</a:t>
            </a:r>
            <a:r>
              <a:rPr lang="en-GB" sz="2400" b="1" dirty="0">
                <a:latin typeface="Calibri" panose="020F0502020204030204" pitchFamily="34" charset="0"/>
              </a:rPr>
              <a:t> test more accurate </a:t>
            </a:r>
            <a:r>
              <a:rPr lang="en-GB" sz="2400" dirty="0">
                <a:latin typeface="Calibri" panose="020F0502020204030204" pitchFamily="34" charset="0"/>
              </a:rPr>
              <a:t>than Fisher’s test on </a:t>
            </a:r>
            <a:r>
              <a:rPr lang="en-GB" sz="2400" b="1" dirty="0">
                <a:latin typeface="Calibri" panose="020F0502020204030204" pitchFamily="34" charset="0"/>
              </a:rPr>
              <a:t>large samples</a:t>
            </a:r>
          </a:p>
          <a:p>
            <a:pPr marL="571500" indent="-571500">
              <a:buFont typeface="Arial" panose="020B0604020202020204" pitchFamily="34" charset="0"/>
              <a:buChar char="•"/>
            </a:pPr>
            <a:endParaRPr lang="en-GB" sz="1400" dirty="0">
              <a:latin typeface="Calibri" panose="020F0502020204030204" pitchFamily="34" charset="0"/>
            </a:endParaRPr>
          </a:p>
          <a:p>
            <a:pPr marL="571500" indent="-571500">
              <a:buFont typeface="Arial" panose="020B0604020202020204" pitchFamily="34" charset="0"/>
              <a:buChar char="•"/>
            </a:pPr>
            <a:r>
              <a:rPr lang="en-GB" sz="2400" dirty="0">
                <a:solidFill>
                  <a:srgbClr val="CC0099"/>
                </a:solidFill>
                <a:latin typeface="Calibri" panose="020F0502020204030204" pitchFamily="34" charset="0"/>
              </a:rPr>
              <a:t>Chi</a:t>
            </a:r>
            <a:r>
              <a:rPr lang="en-GB" sz="2400" baseline="30000" dirty="0">
                <a:solidFill>
                  <a:srgbClr val="CC0099"/>
                </a:solidFill>
                <a:latin typeface="Calibri" panose="020F0502020204030204" pitchFamily="34" charset="0"/>
              </a:rPr>
              <a:t>2</a:t>
            </a:r>
            <a:r>
              <a:rPr lang="en-GB" sz="2400" dirty="0">
                <a:solidFill>
                  <a:srgbClr val="CC0099"/>
                </a:solidFill>
                <a:latin typeface="Calibri" panose="020F0502020204030204" pitchFamily="34" charset="0"/>
              </a:rPr>
              <a:t> test assumptions</a:t>
            </a:r>
            <a:r>
              <a:rPr lang="en-GB" sz="2400" dirty="0">
                <a:latin typeface="Calibri" panose="020F0502020204030204" pitchFamily="34" charset="0"/>
              </a:rPr>
              <a:t>:</a:t>
            </a:r>
          </a:p>
          <a:p>
            <a:pPr marL="1028700" lvl="1" indent="-571500">
              <a:buFont typeface="Arial" panose="020B0604020202020204" pitchFamily="34" charset="0"/>
              <a:buChar char="•"/>
            </a:pPr>
            <a:r>
              <a:rPr lang="en-GB" sz="2400" dirty="0">
                <a:latin typeface="Calibri" panose="020F0502020204030204" pitchFamily="34" charset="0"/>
              </a:rPr>
              <a:t>2x2 table: no expected count &lt;5</a:t>
            </a:r>
          </a:p>
          <a:p>
            <a:pPr marL="1028700" lvl="1" indent="-571500">
              <a:buFont typeface="Arial" panose="020B0604020202020204" pitchFamily="34" charset="0"/>
              <a:buChar char="•"/>
            </a:pPr>
            <a:r>
              <a:rPr lang="en-GB" sz="2400" dirty="0">
                <a:latin typeface="Calibri" panose="020F0502020204030204" pitchFamily="34" charset="0"/>
              </a:rPr>
              <a:t>Bigger tables: all expected &gt; 1 and no more than 20% &lt; 5</a:t>
            </a:r>
          </a:p>
          <a:p>
            <a:pPr marL="571500" indent="-571500">
              <a:buFont typeface="Arial" panose="020B0604020202020204" pitchFamily="34" charset="0"/>
              <a:buChar char="•"/>
            </a:pPr>
            <a:endParaRPr lang="en-GB" sz="1400" dirty="0">
              <a:latin typeface="Calibri" panose="020F0502020204030204" pitchFamily="34" charset="0"/>
            </a:endParaRPr>
          </a:p>
          <a:p>
            <a:pPr marL="571500" indent="-571500">
              <a:buFont typeface="Arial" panose="020B0604020202020204" pitchFamily="34" charset="0"/>
              <a:buChar char="•"/>
            </a:pPr>
            <a:r>
              <a:rPr lang="en-GB" sz="2400" dirty="0">
                <a:solidFill>
                  <a:srgbClr val="CC0099"/>
                </a:solidFill>
                <a:latin typeface="Calibri" panose="020F0502020204030204" pitchFamily="34" charset="0"/>
              </a:rPr>
              <a:t>Yates’s continuity correction</a:t>
            </a:r>
          </a:p>
          <a:p>
            <a:pPr marL="1028700" lvl="1" indent="-571500">
              <a:buFont typeface="Arial" panose="020B0604020202020204" pitchFamily="34" charset="0"/>
              <a:buChar char="•"/>
            </a:pPr>
            <a:r>
              <a:rPr lang="en-GB" sz="2400" dirty="0">
                <a:latin typeface="Calibri" panose="020F0502020204030204" pitchFamily="34" charset="0"/>
              </a:rPr>
              <a:t>All statistical tests work well when their assumptions are met</a:t>
            </a:r>
          </a:p>
          <a:p>
            <a:pPr marL="1028700" lvl="1" indent="-571500">
              <a:buFont typeface="Arial" panose="020B0604020202020204" pitchFamily="34" charset="0"/>
              <a:buChar char="•"/>
            </a:pPr>
            <a:r>
              <a:rPr lang="en-GB" sz="2400" dirty="0">
                <a:latin typeface="Calibri" panose="020F0502020204030204" pitchFamily="34" charset="0"/>
              </a:rPr>
              <a:t>When not: probability Type 1 error increases</a:t>
            </a:r>
          </a:p>
          <a:p>
            <a:pPr marL="1028700" lvl="1" indent="-571500">
              <a:buFont typeface="Arial" panose="020B0604020202020204" pitchFamily="34" charset="0"/>
              <a:buChar char="•"/>
            </a:pPr>
            <a:r>
              <a:rPr lang="en-GB" sz="2400" u="sng" dirty="0">
                <a:latin typeface="Calibri" panose="020F0502020204030204" pitchFamily="34" charset="0"/>
              </a:rPr>
              <a:t>Solution</a:t>
            </a:r>
            <a:r>
              <a:rPr lang="en-GB" sz="2400" dirty="0">
                <a:latin typeface="Calibri" panose="020F0502020204030204" pitchFamily="34" charset="0"/>
              </a:rPr>
              <a:t>: corrections that increase p-values</a:t>
            </a:r>
          </a:p>
          <a:p>
            <a:pPr marL="1485900" lvl="2" indent="-571500">
              <a:buFont typeface="Arial" panose="020B0604020202020204" pitchFamily="34" charset="0"/>
              <a:buChar char="•"/>
            </a:pPr>
            <a:r>
              <a:rPr lang="en-GB" sz="2400" dirty="0">
                <a:latin typeface="Calibri" panose="020F0502020204030204" pitchFamily="34" charset="0"/>
              </a:rPr>
              <a:t>Corrections are dangerous: no magic</a:t>
            </a:r>
          </a:p>
          <a:p>
            <a:pPr marL="1485900" lvl="2" indent="-571500">
              <a:buFont typeface="Arial" panose="020B0604020202020204" pitchFamily="34" charset="0"/>
              <a:buChar char="•"/>
            </a:pPr>
            <a:r>
              <a:rPr lang="en-GB" sz="2400" dirty="0">
                <a:latin typeface="Calibri" panose="020F0502020204030204" pitchFamily="34" charset="0"/>
              </a:rPr>
              <a:t>Probably best to avoid them</a:t>
            </a:r>
          </a:p>
        </p:txBody>
      </p:sp>
    </p:spTree>
    <p:extLst>
      <p:ext uri="{BB962C8B-B14F-4D97-AF65-F5344CB8AC3E}">
        <p14:creationId xmlns:p14="http://schemas.microsoft.com/office/powerpoint/2010/main" val="660108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209032" y="1476892"/>
            <a:ext cx="11521280" cy="4857750"/>
          </a:xfrm>
        </p:spPr>
        <p:txBody>
          <a:bodyPr/>
          <a:lstStyle/>
          <a:p>
            <a:pPr eaLnBrk="1" hangingPunct="1"/>
            <a:r>
              <a:rPr lang="en-US" sz="2400" dirty="0">
                <a:latin typeface="Calibri" panose="020F0502020204030204" pitchFamily="34" charset="0"/>
              </a:rPr>
              <a:t>In a chi-square test, </a:t>
            </a:r>
            <a:r>
              <a:rPr lang="en-US" sz="2400" dirty="0">
                <a:solidFill>
                  <a:srgbClr val="CC0099"/>
                </a:solidFill>
                <a:latin typeface="Calibri" panose="020F0502020204030204" pitchFamily="34" charset="0"/>
              </a:rPr>
              <a:t>the observed frequencies </a:t>
            </a:r>
            <a:r>
              <a:rPr lang="en-US" sz="2400" dirty="0">
                <a:latin typeface="Calibri" panose="020F0502020204030204" pitchFamily="34" charset="0"/>
              </a:rPr>
              <a:t>for two or more groups are compared with</a:t>
            </a:r>
            <a:r>
              <a:rPr lang="en-US" sz="2400" dirty="0">
                <a:solidFill>
                  <a:srgbClr val="CC0099"/>
                </a:solidFill>
                <a:latin typeface="Calibri" panose="020F0502020204030204" pitchFamily="34" charset="0"/>
              </a:rPr>
              <a:t> expected frequencies </a:t>
            </a:r>
            <a:r>
              <a:rPr lang="en-US" sz="2400" dirty="0">
                <a:latin typeface="Calibri" panose="020F0502020204030204" pitchFamily="34" charset="0"/>
              </a:rPr>
              <a:t>by chance</a:t>
            </a:r>
            <a:r>
              <a:rPr lang="en-US" sz="2400" dirty="0">
                <a:solidFill>
                  <a:srgbClr val="CC0099"/>
                </a:solidFill>
                <a:latin typeface="Calibri" panose="020F0502020204030204" pitchFamily="34" charset="0"/>
              </a:rPr>
              <a:t>.</a:t>
            </a:r>
          </a:p>
          <a:p>
            <a:pPr lvl="1" eaLnBrk="1" hangingPunct="1"/>
            <a:endParaRPr lang="en-US" sz="2000" dirty="0">
              <a:solidFill>
                <a:srgbClr val="FF3399"/>
              </a:solidFill>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endParaRPr lang="en-US" sz="2000" dirty="0">
              <a:latin typeface="Calibri" panose="020F0502020204030204" pitchFamily="34" charset="0"/>
            </a:endParaRPr>
          </a:p>
          <a:p>
            <a:pPr lvl="1" eaLnBrk="1" hangingPunct="1"/>
            <a:r>
              <a:rPr lang="en-US" dirty="0">
                <a:latin typeface="Calibri" panose="020F0502020204030204" pitchFamily="34" charset="0"/>
              </a:rPr>
              <a:t>With observed frequency = collected data</a:t>
            </a:r>
          </a:p>
          <a:p>
            <a:pPr lvl="1" eaLnBrk="1" hangingPunct="1"/>
            <a:endParaRPr lang="en-US" sz="2000" dirty="0">
              <a:latin typeface="Calibri" panose="020F0502020204030204" pitchFamily="34" charset="0"/>
            </a:endParaRPr>
          </a:p>
          <a:p>
            <a:pPr eaLnBrk="1" hangingPunct="1"/>
            <a:r>
              <a:rPr lang="en-US" sz="2800" b="1" dirty="0">
                <a:solidFill>
                  <a:srgbClr val="CC0099"/>
                </a:solidFill>
                <a:latin typeface="Calibri" panose="020F0502020204030204" pitchFamily="34" charset="0"/>
              </a:rPr>
              <a:t>Example with ‘</a:t>
            </a:r>
            <a:r>
              <a:rPr lang="en-US" sz="2800" b="1" dirty="0" smtClean="0">
                <a:solidFill>
                  <a:srgbClr val="CC0099"/>
                </a:solidFill>
                <a:latin typeface="Calibri" panose="020F0502020204030204" pitchFamily="34" charset="0"/>
              </a:rPr>
              <a:t>cats and dogs’</a:t>
            </a:r>
            <a:endParaRPr lang="en-US" sz="2800" b="1" dirty="0">
              <a:solidFill>
                <a:srgbClr val="CC0099"/>
              </a:solidFill>
              <a:latin typeface="Calibri" panose="020F0502020204030204" pitchFamily="34" charset="0"/>
            </a:endParaRPr>
          </a:p>
          <a:p>
            <a:pPr eaLnBrk="1" hangingPunct="1"/>
            <a:endParaRPr lang="en-GB" sz="1600" dirty="0">
              <a:latin typeface="Calibri" panose="020F0502020204030204" pitchFamily="34" charset="0"/>
            </a:endParaRPr>
          </a:p>
        </p:txBody>
      </p:sp>
      <p:pic>
        <p:nvPicPr>
          <p:cNvPr id="25604" name="Picture 4" descr="chi-square formula"/>
          <p:cNvPicPr>
            <a:picLocks noGrp="1" noChangeAspect="1" noChangeArrowheads="1"/>
          </p:cNvPicPr>
          <p:nvPr>
            <p:ph sz="half" idx="2"/>
          </p:nvPr>
        </p:nvPicPr>
        <p:blipFill>
          <a:blip r:embed="rId3" cstate="print"/>
          <a:srcRect/>
          <a:stretch>
            <a:fillRect/>
          </a:stretch>
        </p:blipFill>
        <p:spPr>
          <a:xfrm>
            <a:off x="3000375" y="2420889"/>
            <a:ext cx="5327650" cy="1312863"/>
          </a:xfrm>
          <a:noFill/>
        </p:spPr>
      </p:pic>
      <p:sp>
        <p:nvSpPr>
          <p:cNvPr id="6" name="Rectangle 2"/>
          <p:cNvSpPr txBox="1">
            <a:spLocks noChangeArrowheads="1"/>
          </p:cNvSpPr>
          <p:nvPr/>
        </p:nvSpPr>
        <p:spPr>
          <a:xfrm>
            <a:off x="4100466" y="189352"/>
            <a:ext cx="3991069"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Calibri" panose="020F0502020204030204" pitchFamily="34" charset="0"/>
              </a:rPr>
              <a:t>Chi-square test</a:t>
            </a:r>
            <a:endParaRPr lang="en-GB" sz="4000" b="1" kern="0" dirty="0">
              <a:solidFill>
                <a:srgbClr val="CC0099"/>
              </a:solidFill>
              <a:latin typeface="Calibri" panose="020F0502020204030204" pitchFamily="34" charset="0"/>
            </a:endParaRPr>
          </a:p>
        </p:txBody>
      </p:sp>
    </p:spTree>
    <p:extLst>
      <p:ext uri="{BB962C8B-B14F-4D97-AF65-F5344CB8AC3E}">
        <p14:creationId xmlns:p14="http://schemas.microsoft.com/office/powerpoint/2010/main" val="3811687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Grp="1" noChangeAspect="1" noChangeArrowheads="1"/>
          </p:cNvPicPr>
          <p:nvPr>
            <p:ph idx="1"/>
          </p:nvPr>
        </p:nvPicPr>
        <p:blipFill>
          <a:blip r:embed="rId3" cstate="print"/>
          <a:srcRect/>
          <a:stretch>
            <a:fillRect/>
          </a:stretch>
        </p:blipFill>
        <p:spPr>
          <a:xfrm>
            <a:off x="291604" y="1193801"/>
            <a:ext cx="4284662" cy="2379663"/>
          </a:xfrm>
          <a:noFill/>
        </p:spPr>
      </p:pic>
      <p:sp>
        <p:nvSpPr>
          <p:cNvPr id="26629" name="Rectangle 6"/>
          <p:cNvSpPr>
            <a:spLocks noChangeArrowheads="1"/>
          </p:cNvSpPr>
          <p:nvPr/>
        </p:nvSpPr>
        <p:spPr bwMode="auto">
          <a:xfrm>
            <a:off x="4712058" y="1395949"/>
            <a:ext cx="7293233" cy="3785652"/>
          </a:xfrm>
          <a:prstGeom prst="rect">
            <a:avLst/>
          </a:prstGeom>
          <a:noFill/>
          <a:ln w="9525">
            <a:noFill/>
            <a:miter lim="800000"/>
            <a:headEnd/>
            <a:tailEnd/>
          </a:ln>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Example</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expected frequency of cats line dancing after having received food as a reward: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Direct counts approach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Expected frequency=(row total)*(column total)/grand total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32*32/68 =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15.1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Probability approach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Probability of line dancing: 32/68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Probability of receiving food: 32/68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Expected frequency:(32/68)*(32/68)=</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0.22:  </a:t>
            </a:r>
            <a:r>
              <a:rPr kumimoji="0" lang="en-GB" sz="2000" b="1" i="0" u="none" strike="noStrike" kern="1200" cap="none" spc="0" normalizeH="0" baseline="0" noProof="0" dirty="0" smtClean="0">
                <a:ln>
                  <a:noFill/>
                </a:ln>
                <a:solidFill>
                  <a:prstClr val="black"/>
                </a:solidFill>
                <a:effectLst/>
                <a:uLnTx/>
                <a:uFillTx/>
                <a:latin typeface="Calibri" panose="020F0502020204030204"/>
                <a:ea typeface="+mn-ea"/>
                <a:cs typeface="+mn-cs"/>
              </a:rPr>
              <a:t>22</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of 68 = 15.1</a:t>
            </a:r>
          </a:p>
        </p:txBody>
      </p:sp>
      <p:pic>
        <p:nvPicPr>
          <p:cNvPr id="26630" name="Picture 7"/>
          <p:cNvPicPr>
            <a:picLocks noChangeAspect="1" noChangeArrowheads="1"/>
          </p:cNvPicPr>
          <p:nvPr/>
        </p:nvPicPr>
        <p:blipFill>
          <a:blip r:embed="rId4" cstate="print"/>
          <a:srcRect/>
          <a:stretch>
            <a:fillRect/>
          </a:stretch>
        </p:blipFill>
        <p:spPr bwMode="auto">
          <a:xfrm>
            <a:off x="291605" y="3910014"/>
            <a:ext cx="4162425" cy="2543175"/>
          </a:xfrm>
          <a:prstGeom prst="rect">
            <a:avLst/>
          </a:prstGeom>
          <a:noFill/>
          <a:ln w="9525">
            <a:noFill/>
            <a:miter lim="800000"/>
            <a:headEnd/>
            <a:tailEnd/>
          </a:ln>
        </p:spPr>
      </p:pic>
      <p:sp>
        <p:nvSpPr>
          <p:cNvPr id="26631" name="Rectangle 8"/>
          <p:cNvSpPr>
            <a:spLocks noChangeArrowheads="1"/>
          </p:cNvSpPr>
          <p:nvPr/>
        </p:nvSpPr>
        <p:spPr bwMode="auto">
          <a:xfrm>
            <a:off x="4442845" y="5323582"/>
            <a:ext cx="8585091" cy="861774"/>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rPr>
              <a:t>For the cats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(26-15.1)</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/15.1 + (6-16.9)</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/16.9 + (6-16.9)</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/16.9 + (30-19.1)</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/19.1 = 28.4</a:t>
            </a:r>
          </a:p>
        </p:txBody>
      </p:sp>
      <p:sp>
        <p:nvSpPr>
          <p:cNvPr id="26632" name="Text Box 9"/>
          <p:cNvSpPr txBox="1">
            <a:spLocks noChangeArrowheads="1"/>
          </p:cNvSpPr>
          <p:nvPr/>
        </p:nvSpPr>
        <p:spPr bwMode="auto">
          <a:xfrm>
            <a:off x="4992803" y="6253134"/>
            <a:ext cx="6541705" cy="4616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Is 28.4 big enough </a:t>
            </a:r>
            <a:r>
              <a:rPr kumimoji="0" lang="en-GB" sz="2400" b="1" i="0" u="none" strike="noStrike" kern="1200" cap="none" spc="0" normalizeH="0" baseline="0" noProof="0" dirty="0" smtClean="0">
                <a:ln>
                  <a:noFill/>
                </a:ln>
                <a:solidFill>
                  <a:srgbClr val="C00000"/>
                </a:solidFill>
                <a:effectLst/>
                <a:uLnTx/>
                <a:uFillTx/>
                <a:latin typeface="Calibri" panose="020F0502020204030204"/>
                <a:ea typeface="+mn-ea"/>
                <a:cs typeface="+mn-cs"/>
              </a:rPr>
              <a:t>for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the test to be significant?</a:t>
            </a:r>
          </a:p>
        </p:txBody>
      </p:sp>
      <p:sp>
        <p:nvSpPr>
          <p:cNvPr id="26633" name="Oval 10"/>
          <p:cNvSpPr>
            <a:spLocks noChangeArrowheads="1"/>
          </p:cNvSpPr>
          <p:nvPr/>
        </p:nvSpPr>
        <p:spPr bwMode="auto">
          <a:xfrm>
            <a:off x="2777977" y="4724400"/>
            <a:ext cx="360363" cy="217488"/>
          </a:xfrm>
          <a:prstGeom prst="ellipse">
            <a:avLst/>
          </a:prstGeom>
          <a:noFill/>
          <a:ln w="1587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34" name="Line 12"/>
          <p:cNvSpPr>
            <a:spLocks noChangeShapeType="1"/>
          </p:cNvSpPr>
          <p:nvPr/>
        </p:nvSpPr>
        <p:spPr bwMode="auto">
          <a:xfrm flipH="1">
            <a:off x="3138339" y="2417275"/>
            <a:ext cx="1609089" cy="2307125"/>
          </a:xfrm>
          <a:prstGeom prst="line">
            <a:avLst/>
          </a:prstGeom>
          <a:noFill/>
          <a:ln w="15875">
            <a:solidFill>
              <a:srgbClr val="C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12"/>
          <p:cNvSpPr>
            <a:spLocks noChangeShapeType="1"/>
          </p:cNvSpPr>
          <p:nvPr/>
        </p:nvSpPr>
        <p:spPr bwMode="auto">
          <a:xfrm flipH="1">
            <a:off x="3138339" y="3727013"/>
            <a:ext cx="1573718" cy="1106131"/>
          </a:xfrm>
          <a:prstGeom prst="line">
            <a:avLst/>
          </a:prstGeom>
          <a:noFill/>
          <a:ln w="15875">
            <a:solidFill>
              <a:srgbClr val="C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2"/>
          <p:cNvSpPr txBox="1">
            <a:spLocks noChangeArrowheads="1"/>
          </p:cNvSpPr>
          <p:nvPr/>
        </p:nvSpPr>
        <p:spPr>
          <a:xfrm>
            <a:off x="4100466" y="189352"/>
            <a:ext cx="3991069" cy="85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dirty="0" smtClean="0">
                <a:ln>
                  <a:noFill/>
                </a:ln>
                <a:solidFill>
                  <a:srgbClr val="CC0099"/>
                </a:solidFill>
                <a:effectLst/>
                <a:uLnTx/>
                <a:uFillTx/>
                <a:latin typeface="Calibri" panose="020F0502020204030204" pitchFamily="34" charset="0"/>
                <a:ea typeface="+mj-ea"/>
                <a:cs typeface="+mj-cs"/>
              </a:rPr>
              <a:t>Chi-square test</a:t>
            </a:r>
            <a:endParaRPr kumimoji="0" lang="en-GB" sz="4000" b="1" i="0" u="none" strike="noStrike" kern="0" cap="none" spc="0" normalizeH="0" baseline="0" noProof="0" dirty="0">
              <a:ln>
                <a:noFill/>
              </a:ln>
              <a:solidFill>
                <a:srgbClr val="CC0099"/>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3622557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775520" y="2348880"/>
            <a:ext cx="4176464" cy="403244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2079938" y="2708920"/>
            <a:ext cx="3567631" cy="3270006"/>
          </a:xfrm>
          <a:prstGeom prst="rect">
            <a:avLst/>
          </a:prstGeom>
        </p:spPr>
      </p:pic>
      <p:pic>
        <p:nvPicPr>
          <p:cNvPr id="6" name="Picture 5"/>
          <p:cNvPicPr>
            <a:picLocks noChangeAspect="1"/>
          </p:cNvPicPr>
          <p:nvPr/>
        </p:nvPicPr>
        <p:blipFill>
          <a:blip r:embed="rId3"/>
          <a:stretch>
            <a:fillRect/>
          </a:stretch>
        </p:blipFill>
        <p:spPr>
          <a:xfrm>
            <a:off x="6541107" y="2708920"/>
            <a:ext cx="3574282" cy="3270006"/>
          </a:xfrm>
          <a:prstGeom prst="rect">
            <a:avLst/>
          </a:prstGeom>
        </p:spPr>
      </p:pic>
      <p:sp>
        <p:nvSpPr>
          <p:cNvPr id="7" name="Text Box 9"/>
          <p:cNvSpPr txBox="1">
            <a:spLocks noChangeArrowheads="1"/>
          </p:cNvSpPr>
          <p:nvPr/>
        </p:nvSpPr>
        <p:spPr bwMode="auto">
          <a:xfrm>
            <a:off x="1703512" y="404665"/>
            <a:ext cx="8784976" cy="584775"/>
          </a:xfrm>
          <a:prstGeom prst="rect">
            <a:avLst/>
          </a:prstGeom>
          <a:noFill/>
          <a:ln w="9525">
            <a:noFill/>
            <a:miter lim="800000"/>
            <a:headEnd/>
            <a:tailEnd/>
          </a:ln>
        </p:spPr>
        <p:txBody>
          <a:bodyPr wrap="square">
            <a:spAutoFit/>
          </a:bodyPr>
          <a:lstStyle/>
          <a:p>
            <a:pPr algn="ctr"/>
            <a:r>
              <a:rPr lang="en-GB" sz="3200" b="1" dirty="0">
                <a:solidFill>
                  <a:srgbClr val="C00000"/>
                </a:solidFill>
                <a:latin typeface="+mj-lt"/>
              </a:rPr>
              <a:t>Is 28.4 big enough for the test to be significant?</a:t>
            </a:r>
          </a:p>
        </p:txBody>
      </p:sp>
      <p:sp>
        <p:nvSpPr>
          <p:cNvPr id="9" name="Rounded Rectangle 8"/>
          <p:cNvSpPr/>
          <p:nvPr/>
        </p:nvSpPr>
        <p:spPr>
          <a:xfrm>
            <a:off x="6240016" y="2362470"/>
            <a:ext cx="4176464" cy="403244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26831" y="1603042"/>
            <a:ext cx="3273845" cy="677108"/>
          </a:xfrm>
          <a:prstGeom prst="rect">
            <a:avLst/>
          </a:prstGeom>
          <a:noFill/>
        </p:spPr>
        <p:txBody>
          <a:bodyPr wrap="none" rtlCol="0">
            <a:spAutoFit/>
          </a:bodyPr>
          <a:lstStyle/>
          <a:p>
            <a:r>
              <a:rPr lang="en-GB" b="1" dirty="0">
                <a:solidFill>
                  <a:srgbClr val="CC0099"/>
                </a:solidFill>
                <a:latin typeface="+mn-lt"/>
              </a:rPr>
              <a:t>Student’s </a:t>
            </a:r>
            <a:r>
              <a:rPr lang="en-GB" b="1" i="1" dirty="0">
                <a:solidFill>
                  <a:srgbClr val="CC0099"/>
                </a:solidFill>
                <a:latin typeface="+mn-lt"/>
              </a:rPr>
              <a:t>t</a:t>
            </a:r>
            <a:r>
              <a:rPr lang="en-GB" b="1" dirty="0">
                <a:solidFill>
                  <a:srgbClr val="CC0099"/>
                </a:solidFill>
                <a:latin typeface="+mn-lt"/>
              </a:rPr>
              <a:t>-test</a:t>
            </a:r>
          </a:p>
        </p:txBody>
      </p:sp>
      <p:sp>
        <p:nvSpPr>
          <p:cNvPr id="11" name="TextBox 10"/>
          <p:cNvSpPr txBox="1"/>
          <p:nvPr/>
        </p:nvSpPr>
        <p:spPr>
          <a:xfrm>
            <a:off x="7606031" y="1603042"/>
            <a:ext cx="1444434" cy="677108"/>
          </a:xfrm>
          <a:prstGeom prst="rect">
            <a:avLst/>
          </a:prstGeom>
          <a:noFill/>
        </p:spPr>
        <p:txBody>
          <a:bodyPr wrap="none" rtlCol="0">
            <a:spAutoFit/>
          </a:bodyPr>
          <a:lstStyle/>
          <a:p>
            <a:r>
              <a:rPr lang="el-GR" b="1" i="1" dirty="0">
                <a:solidFill>
                  <a:srgbClr val="CC0099"/>
                </a:solidFill>
                <a:latin typeface="+mn-lt"/>
              </a:rPr>
              <a:t>χ</a:t>
            </a:r>
            <a:r>
              <a:rPr lang="el-GR" b="1" baseline="30000" dirty="0">
                <a:solidFill>
                  <a:srgbClr val="CC0099"/>
                </a:solidFill>
                <a:latin typeface="+mn-lt"/>
              </a:rPr>
              <a:t>2</a:t>
            </a:r>
            <a:r>
              <a:rPr lang="el-GR" b="1" dirty="0">
                <a:solidFill>
                  <a:srgbClr val="CC0099"/>
                </a:solidFill>
                <a:latin typeface="+mn-lt"/>
              </a:rPr>
              <a:t> </a:t>
            </a:r>
            <a:r>
              <a:rPr lang="en-GB" b="1" dirty="0">
                <a:solidFill>
                  <a:srgbClr val="CC0099"/>
                </a:solidFill>
                <a:latin typeface="+mn-lt"/>
              </a:rPr>
              <a:t>test</a:t>
            </a:r>
            <a:endParaRPr lang="en-GB" dirty="0">
              <a:solidFill>
                <a:srgbClr val="CC0099"/>
              </a:solidFill>
              <a:latin typeface="+mn-lt"/>
            </a:endParaRPr>
          </a:p>
        </p:txBody>
      </p:sp>
    </p:spTree>
    <p:extLst>
      <p:ext uri="{BB962C8B-B14F-4D97-AF65-F5344CB8AC3E}">
        <p14:creationId xmlns:p14="http://schemas.microsoft.com/office/powerpoint/2010/main" val="413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2"/>
          <a:stretch>
            <a:fillRect/>
          </a:stretch>
        </p:blipFill>
        <p:spPr>
          <a:xfrm>
            <a:off x="2398461" y="1205845"/>
            <a:ext cx="2905453" cy="2192401"/>
          </a:xfrm>
          <a:prstGeom prst="rect">
            <a:avLst/>
          </a:prstGeom>
        </p:spPr>
      </p:pic>
      <p:pic>
        <p:nvPicPr>
          <p:cNvPr id="15" name="Picture 14"/>
          <p:cNvPicPr/>
          <p:nvPr/>
        </p:nvPicPr>
        <p:blipFill rotWithShape="1">
          <a:blip r:embed="rId3">
            <a:extLst>
              <a:ext uri="{28A0092B-C50C-407E-A947-70E740481C1C}">
                <a14:useLocalDpi xmlns:a14="http://schemas.microsoft.com/office/drawing/2010/main" val="0"/>
              </a:ext>
            </a:extLst>
          </a:blip>
          <a:srcRect l="3121"/>
          <a:stretch/>
        </p:blipFill>
        <p:spPr bwMode="auto">
          <a:xfrm>
            <a:off x="6004860" y="1401944"/>
            <a:ext cx="3312368" cy="1800200"/>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a:blip r:embed="rId4"/>
          <a:stretch>
            <a:fillRect/>
          </a:stretch>
        </p:blipFill>
        <p:spPr>
          <a:xfrm>
            <a:off x="6096000" y="3942149"/>
            <a:ext cx="3478882" cy="2264137"/>
          </a:xfrm>
          <a:prstGeom prst="rect">
            <a:avLst/>
          </a:prstGeom>
        </p:spPr>
      </p:pic>
      <p:pic>
        <p:nvPicPr>
          <p:cNvPr id="13" name="Picture 12"/>
          <p:cNvPicPr/>
          <p:nvPr/>
        </p:nvPicPr>
        <p:blipFill>
          <a:blip r:embed="rId5"/>
          <a:stretch>
            <a:fillRect/>
          </a:stretch>
        </p:blipFill>
        <p:spPr>
          <a:xfrm>
            <a:off x="2195002" y="3933056"/>
            <a:ext cx="3312368" cy="2376264"/>
          </a:xfrm>
          <a:prstGeom prst="rect">
            <a:avLst/>
          </a:prstGeom>
        </p:spPr>
      </p:pic>
      <p:sp>
        <p:nvSpPr>
          <p:cNvPr id="4" name="Oval 3"/>
          <p:cNvSpPr/>
          <p:nvPr/>
        </p:nvSpPr>
        <p:spPr>
          <a:xfrm>
            <a:off x="8011999" y="5184214"/>
            <a:ext cx="776515" cy="36004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349878" y="5303966"/>
            <a:ext cx="684076" cy="2880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400256" y="2205135"/>
            <a:ext cx="720080" cy="36004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241722" y="2385155"/>
            <a:ext cx="648072" cy="43204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2"/>
          <p:cNvSpPr txBox="1">
            <a:spLocks noChangeArrowheads="1"/>
          </p:cNvSpPr>
          <p:nvPr/>
        </p:nvSpPr>
        <p:spPr>
          <a:xfrm>
            <a:off x="2063751" y="260351"/>
            <a:ext cx="8435975"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rPr>
              <a:t>Results</a:t>
            </a:r>
          </a:p>
        </p:txBody>
      </p:sp>
    </p:spTree>
    <p:extLst>
      <p:ext uri="{BB962C8B-B14F-4D97-AF65-F5344CB8AC3E}">
        <p14:creationId xmlns:p14="http://schemas.microsoft.com/office/powerpoint/2010/main" val="4139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72212" y="274638"/>
            <a:ext cx="6447576" cy="633412"/>
          </a:xfrm>
        </p:spPr>
        <p:txBody>
          <a:bodyPr>
            <a:noAutofit/>
          </a:bodyPr>
          <a:lstStyle/>
          <a:p>
            <a:pPr eaLnBrk="1" hangingPunct="1"/>
            <a:r>
              <a:rPr lang="en-GB" sz="4000" b="1" dirty="0">
                <a:solidFill>
                  <a:srgbClr val="D60093"/>
                </a:solidFill>
                <a:latin typeface="Calibri" panose="020F0502020204030204" pitchFamily="34" charset="0"/>
              </a:rPr>
              <a:t>Fisher’s exact test: results</a:t>
            </a:r>
            <a:endParaRPr lang="en-GB" sz="4000" dirty="0">
              <a:solidFill>
                <a:srgbClr val="D60093"/>
              </a:solidFill>
              <a:latin typeface="Calibri" panose="020F0502020204030204" pitchFamily="34" charset="0"/>
            </a:endParaRPr>
          </a:p>
        </p:txBody>
      </p:sp>
      <p:sp>
        <p:nvSpPr>
          <p:cNvPr id="28675" name="Text Box 7"/>
          <p:cNvSpPr txBox="1">
            <a:spLocks noChangeArrowheads="1"/>
          </p:cNvSpPr>
          <p:nvPr/>
        </p:nvSpPr>
        <p:spPr bwMode="auto">
          <a:xfrm>
            <a:off x="229515" y="4618645"/>
            <a:ext cx="6515317" cy="126188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 our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cats are more likely to line dance if they are given food as reward than affection (p&lt;0.0001) whereas dogs don’t mind (p&gt;0.99).</a:t>
            </a:r>
          </a:p>
        </p:txBody>
      </p:sp>
      <p:graphicFrame>
        <p:nvGraphicFramePr>
          <p:cNvPr id="8" name="Object 7"/>
          <p:cNvGraphicFramePr>
            <a:graphicFrameLocks noChangeAspect="1"/>
          </p:cNvGraphicFramePr>
          <p:nvPr>
            <p:extLst/>
          </p:nvPr>
        </p:nvGraphicFramePr>
        <p:xfrm>
          <a:off x="6836706" y="3865831"/>
          <a:ext cx="4694010" cy="2767512"/>
        </p:xfrm>
        <a:graphic>
          <a:graphicData uri="http://schemas.openxmlformats.org/presentationml/2006/ole">
            <mc:AlternateContent xmlns:mc="http://schemas.openxmlformats.org/markup-compatibility/2006">
              <mc:Choice xmlns:v="urn:schemas-microsoft-com:vml" Requires="v">
                <p:oleObj spid="_x0000_s32772" name="Prism 7" r:id="rId3" imgW="10336615" imgH="6092366" progId="Prism7.Document">
                  <p:embed/>
                </p:oleObj>
              </mc:Choice>
              <mc:Fallback>
                <p:oleObj name="Prism 7" r:id="rId3" imgW="10336615" imgH="6092366" progId="Prism7.Document">
                  <p:embed/>
                  <p:pic>
                    <p:nvPicPr>
                      <p:cNvPr id="8" name="Object 7"/>
                      <p:cNvPicPr/>
                      <p:nvPr/>
                    </p:nvPicPr>
                    <p:blipFill>
                      <a:blip r:embed="rId4"/>
                      <a:stretch>
                        <a:fillRect/>
                      </a:stretch>
                    </p:blipFill>
                    <p:spPr>
                      <a:xfrm>
                        <a:off x="6836706" y="3865831"/>
                        <a:ext cx="4694010" cy="2767512"/>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1134190" y="908050"/>
          <a:ext cx="9923621" cy="2876299"/>
        </p:xfrm>
        <a:graphic>
          <a:graphicData uri="http://schemas.openxmlformats.org/presentationml/2006/ole">
            <mc:AlternateContent xmlns:mc="http://schemas.openxmlformats.org/markup-compatibility/2006">
              <mc:Choice xmlns:v="urn:schemas-microsoft-com:vml" Requires="v">
                <p:oleObj spid="_x0000_s32773" name="Prism 7" r:id="rId5" imgW="9981521" imgH="2892397" progId="Prism7.Document">
                  <p:embed/>
                </p:oleObj>
              </mc:Choice>
              <mc:Fallback>
                <p:oleObj name="Prism 7" r:id="rId5" imgW="9981521" imgH="2892397" progId="Prism7.Document">
                  <p:embed/>
                  <p:pic>
                    <p:nvPicPr>
                      <p:cNvPr id="9" name="Object 8"/>
                      <p:cNvPicPr/>
                      <p:nvPr/>
                    </p:nvPicPr>
                    <p:blipFill>
                      <a:blip r:embed="rId6"/>
                      <a:stretch>
                        <a:fillRect/>
                      </a:stretch>
                    </p:blipFill>
                    <p:spPr>
                      <a:xfrm>
                        <a:off x="1134190" y="908050"/>
                        <a:ext cx="9923621" cy="2876299"/>
                      </a:xfrm>
                      <a:prstGeom prst="rect">
                        <a:avLst/>
                      </a:prstGeom>
                    </p:spPr>
                  </p:pic>
                </p:oleObj>
              </mc:Fallback>
            </mc:AlternateContent>
          </a:graphicData>
        </a:graphic>
      </p:graphicFrame>
    </p:spTree>
    <p:extLst>
      <p:ext uri="{BB962C8B-B14F-4D97-AF65-F5344CB8AC3E}">
        <p14:creationId xmlns:p14="http://schemas.microsoft.com/office/powerpoint/2010/main" val="263707454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63352" y="231034"/>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GB" sz="3600" b="1" u="sng" dirty="0" smtClean="0">
                <a:solidFill>
                  <a:srgbClr val="C00000"/>
                </a:solidFill>
              </a:rPr>
              <a:t>Exercise 12</a:t>
            </a:r>
            <a:r>
              <a:rPr lang="en-GB" sz="3600" b="1" dirty="0" smtClean="0">
                <a:solidFill>
                  <a:srgbClr val="C00000"/>
                </a:solidFill>
              </a:rPr>
              <a:t>: </a:t>
            </a:r>
            <a:r>
              <a:rPr lang="en-GB" sz="3600" b="1" dirty="0">
                <a:solidFill>
                  <a:schemeClr val="tx2">
                    <a:lumMod val="75000"/>
                  </a:schemeClr>
                </a:solidFill>
                <a:latin typeface="+mn-lt"/>
                <a:cs typeface="Arial" panose="020B0604020202020204" pitchFamily="34" charset="0"/>
              </a:rPr>
              <a:t>Cane toads</a:t>
            </a:r>
          </a:p>
        </p:txBody>
      </p:sp>
      <p:sp>
        <p:nvSpPr>
          <p:cNvPr id="10" name="TextBox 9"/>
          <p:cNvSpPr txBox="1"/>
          <p:nvPr/>
        </p:nvSpPr>
        <p:spPr>
          <a:xfrm>
            <a:off x="254224" y="3645024"/>
            <a:ext cx="11420647" cy="255454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mj-lt"/>
              </a:rPr>
              <a:t>A researcher decided to check the hypothesis that the proportion of cane toads with intestinal parasites was the same in 3 different areas of Queensland.</a:t>
            </a:r>
          </a:p>
          <a:p>
            <a:pPr algn="r"/>
            <a:r>
              <a:rPr lang="en-GB" sz="1600" i="1" dirty="0">
                <a:latin typeface="Book Antiqua" pitchFamily="18" charset="0"/>
              </a:rPr>
              <a:t>From  Statistics Explained by Steve </a:t>
            </a:r>
            <a:r>
              <a:rPr lang="en-GB" sz="1600" i="1" dirty="0" err="1">
                <a:latin typeface="Book Antiqua" pitchFamily="18" charset="0"/>
              </a:rPr>
              <a:t>McKillup</a:t>
            </a:r>
            <a:endParaRPr lang="en-GB" sz="1600" i="1" dirty="0">
              <a:latin typeface="Book Antiqua" pitchFamily="18" charset="0"/>
            </a:endParaRPr>
          </a:p>
          <a:p>
            <a:endParaRPr lang="en-GB" sz="2400" b="1" dirty="0">
              <a:latin typeface="+mn-lt"/>
            </a:endParaRPr>
          </a:p>
          <a:p>
            <a:pPr marL="342900" indent="-342900">
              <a:buFont typeface="Arial" panose="020B0604020202020204" pitchFamily="34" charset="0"/>
              <a:buChar char="•"/>
            </a:pPr>
            <a:r>
              <a:rPr lang="en-GB" sz="2400" b="1" dirty="0">
                <a:latin typeface="+mj-lt"/>
              </a:rPr>
              <a:t>Question</a:t>
            </a:r>
            <a:r>
              <a:rPr lang="en-GB" sz="2400" dirty="0">
                <a:latin typeface="+mj-lt"/>
              </a:rPr>
              <a:t>: Is the proportion of cane toads infected by intestinal parasites the same in 3 different areas of Queensland?</a:t>
            </a:r>
          </a:p>
          <a:p>
            <a:pPr marL="342900" indent="-342900">
              <a:buFont typeface="Arial" panose="020B0604020202020204" pitchFamily="34" charset="0"/>
              <a:buChar char="•"/>
            </a:pPr>
            <a:endParaRPr lang="en-GB" sz="2400" dirty="0">
              <a:latin typeface="+mn-lt"/>
            </a:endParaRPr>
          </a:p>
        </p:txBody>
      </p:sp>
      <p:pic>
        <p:nvPicPr>
          <p:cNvPr id="7" name="Picture 1" descr="M:\Work\SPSS course\GraphPad course\Cane-toad-5430157.jpg"/>
          <p:cNvPicPr>
            <a:picLocks noChangeAspect="1" noChangeArrowheads="1"/>
          </p:cNvPicPr>
          <p:nvPr/>
        </p:nvPicPr>
        <p:blipFill>
          <a:blip r:embed="rId2" cstate="print"/>
          <a:srcRect/>
          <a:stretch>
            <a:fillRect/>
          </a:stretch>
        </p:blipFill>
        <p:spPr bwMode="auto">
          <a:xfrm>
            <a:off x="7392144" y="231034"/>
            <a:ext cx="4413870" cy="3026654"/>
          </a:xfrm>
          <a:prstGeom prst="rect">
            <a:avLst/>
          </a:prstGeom>
          <a:noFill/>
        </p:spPr>
      </p:pic>
      <p:graphicFrame>
        <p:nvGraphicFramePr>
          <p:cNvPr id="3" name="Table 2"/>
          <p:cNvGraphicFramePr>
            <a:graphicFrameLocks noGrp="1"/>
          </p:cNvGraphicFramePr>
          <p:nvPr>
            <p:extLst/>
          </p:nvPr>
        </p:nvGraphicFramePr>
        <p:xfrm>
          <a:off x="839416" y="1205600"/>
          <a:ext cx="3759200" cy="1066800"/>
        </p:xfrm>
        <a:graphic>
          <a:graphicData uri="http://schemas.openxmlformats.org/drawingml/2006/table">
            <a:tbl>
              <a:tblPr>
                <a:tableStyleId>{5C22544A-7EE6-4342-B048-85BDC9FD1C3A}</a:tableStyleId>
              </a:tblPr>
              <a:tblGrid>
                <a:gridCol w="1587500">
                  <a:extLst>
                    <a:ext uri="{9D8B030D-6E8A-4147-A177-3AD203B41FA5}">
                      <a16:colId xmlns:a16="http://schemas.microsoft.com/office/drawing/2014/main" val="2265207292"/>
                    </a:ext>
                  </a:extLst>
                </a:gridCol>
                <a:gridCol w="1054100">
                  <a:extLst>
                    <a:ext uri="{9D8B030D-6E8A-4147-A177-3AD203B41FA5}">
                      <a16:colId xmlns:a16="http://schemas.microsoft.com/office/drawing/2014/main" val="2382483291"/>
                    </a:ext>
                  </a:extLst>
                </a:gridCol>
                <a:gridCol w="1117600">
                  <a:extLst>
                    <a:ext uri="{9D8B030D-6E8A-4147-A177-3AD203B41FA5}">
                      <a16:colId xmlns:a16="http://schemas.microsoft.com/office/drawing/2014/main" val="2031929379"/>
                    </a:ext>
                  </a:extLst>
                </a:gridCol>
              </a:tblGrid>
              <a:tr h="266700">
                <a:tc>
                  <a:txBody>
                    <a:bodyPr/>
                    <a:lstStyle/>
                    <a:p>
                      <a:pPr algn="l" fontAlgn="b"/>
                      <a:r>
                        <a:rPr lang="en-GB" sz="1600" u="none" strike="noStrike" dirty="0">
                          <a:effectLst/>
                        </a:rPr>
                        <a:t> </a:t>
                      </a:r>
                      <a:endParaRPr lang="en-GB"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600" u="none" strike="noStrike">
                          <a:effectLst/>
                        </a:rPr>
                        <a:t>Infected</a:t>
                      </a:r>
                      <a:endParaRPr lang="en-GB" sz="1600" b="1" i="0" u="none" strike="noStrike">
                        <a:solidFill>
                          <a:srgbClr val="000000"/>
                        </a:solidFill>
                        <a:effectLst/>
                        <a:latin typeface="Arial" panose="020B0604020202020204" pitchFamily="34" charset="0"/>
                      </a:endParaRPr>
                    </a:p>
                  </a:txBody>
                  <a:tcPr marL="7620" marR="7620" marT="7620" marB="0" anchor="b"/>
                </a:tc>
                <a:tc>
                  <a:txBody>
                    <a:bodyPr/>
                    <a:lstStyle/>
                    <a:p>
                      <a:pPr algn="ctr" fontAlgn="b"/>
                      <a:r>
                        <a:rPr lang="en-GB" sz="1600" u="none" strike="noStrike">
                          <a:effectLst/>
                        </a:rPr>
                        <a:t>Uninfected</a:t>
                      </a:r>
                      <a:endParaRPr lang="en-GB" sz="1600" b="1"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339816591"/>
                  </a:ext>
                </a:extLst>
              </a:tr>
              <a:tr h="266700">
                <a:tc>
                  <a:txBody>
                    <a:bodyPr/>
                    <a:lstStyle/>
                    <a:p>
                      <a:pPr algn="l" fontAlgn="b"/>
                      <a:r>
                        <a:rPr lang="en-GB" sz="1600" u="none" strike="noStrike">
                          <a:effectLst/>
                        </a:rPr>
                        <a:t>Rockhampton</a:t>
                      </a:r>
                      <a:endParaRPr lang="en-GB" sz="1600" b="1"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a:effectLst/>
                        </a:rPr>
                        <a:t>12</a:t>
                      </a:r>
                      <a:endParaRPr lang="en-GB" sz="16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a:effectLst/>
                        </a:rPr>
                        <a:t>8</a:t>
                      </a:r>
                      <a:endParaRPr lang="en-GB" sz="16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896708784"/>
                  </a:ext>
                </a:extLst>
              </a:tr>
              <a:tr h="266700">
                <a:tc>
                  <a:txBody>
                    <a:bodyPr/>
                    <a:lstStyle/>
                    <a:p>
                      <a:pPr algn="l" fontAlgn="b"/>
                      <a:r>
                        <a:rPr lang="en-GB" sz="1600" u="none" strike="noStrike">
                          <a:effectLst/>
                        </a:rPr>
                        <a:t>Bowen</a:t>
                      </a:r>
                      <a:endParaRPr lang="en-GB" sz="1600" b="1"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a:effectLst/>
                        </a:rPr>
                        <a:t>4</a:t>
                      </a:r>
                      <a:endParaRPr lang="en-GB" sz="16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a:effectLst/>
                        </a:rPr>
                        <a:t>16</a:t>
                      </a:r>
                      <a:endParaRPr lang="en-GB" sz="16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440746581"/>
                  </a:ext>
                </a:extLst>
              </a:tr>
              <a:tr h="266700">
                <a:tc>
                  <a:txBody>
                    <a:bodyPr/>
                    <a:lstStyle/>
                    <a:p>
                      <a:pPr algn="l" fontAlgn="b"/>
                      <a:r>
                        <a:rPr lang="en-GB" sz="1600" u="none" strike="noStrike">
                          <a:effectLst/>
                        </a:rPr>
                        <a:t>Mackay</a:t>
                      </a:r>
                      <a:endParaRPr lang="en-GB" sz="1600" b="1"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a:effectLst/>
                        </a:rPr>
                        <a:t>15</a:t>
                      </a:r>
                      <a:endParaRPr lang="en-GB" sz="16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GB" sz="1600" u="none" strike="noStrike" dirty="0">
                          <a:effectLst/>
                        </a:rPr>
                        <a:t>5</a:t>
                      </a:r>
                      <a:endParaRPr lang="en-GB" sz="16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16592612"/>
                  </a:ext>
                </a:extLst>
              </a:tr>
            </a:tbl>
          </a:graphicData>
        </a:graphic>
      </p:graphicFrame>
    </p:spTree>
    <p:extLst>
      <p:ext uri="{BB962C8B-B14F-4D97-AF65-F5344CB8AC3E}">
        <p14:creationId xmlns:p14="http://schemas.microsoft.com/office/powerpoint/2010/main" val="253331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p:cNvSpPr txBox="1">
            <a:spLocks noChangeArrowheads="1"/>
          </p:cNvSpPr>
          <p:nvPr/>
        </p:nvSpPr>
        <p:spPr bwMode="auto">
          <a:xfrm>
            <a:off x="138897" y="1699871"/>
            <a:ext cx="11956648" cy="4832092"/>
          </a:xfrm>
          <a:prstGeom prst="rect">
            <a:avLst/>
          </a:prstGeom>
          <a:noFill/>
          <a:ln w="9525">
            <a:noFill/>
            <a:miter lim="800000"/>
            <a:headEnd/>
            <a:tailEnd/>
          </a:ln>
        </p:spPr>
        <p:txBody>
          <a:bodyPr wrap="square">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Definition of </a:t>
            </a:r>
            <a:r>
              <a:rPr lang="en-GB" sz="2200" b="1" dirty="0">
                <a:solidFill>
                  <a:prstClr val="black"/>
                </a:solidFill>
              </a:rPr>
              <a:t>technical</a:t>
            </a:r>
            <a:r>
              <a:rPr lang="en-GB" sz="2200" dirty="0">
                <a:solidFill>
                  <a:prstClr val="black"/>
                </a:solidFill>
              </a:rPr>
              <a:t> and </a:t>
            </a:r>
            <a:r>
              <a:rPr lang="en-GB" sz="2200" b="1" dirty="0">
                <a:solidFill>
                  <a:prstClr val="black"/>
                </a:solidFill>
              </a:rPr>
              <a:t>biological</a:t>
            </a:r>
            <a:r>
              <a:rPr lang="en-GB" sz="2200" dirty="0">
                <a:solidFill>
                  <a:prstClr val="black"/>
                </a:solidFill>
              </a:rPr>
              <a:t> depends on the model and the question</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e.g. mouse, cells …	</a:t>
            </a:r>
          </a:p>
          <a:p>
            <a:pPr marL="800040" lvl="1"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342874" lvl="1" indent="-342874" fontAlgn="base">
              <a:spcBef>
                <a:spcPct val="0"/>
              </a:spcBef>
              <a:spcAft>
                <a:spcPct val="0"/>
              </a:spcAft>
              <a:buFont typeface="Arial" panose="020B0604020202020204" pitchFamily="34" charset="0"/>
              <a:buChar char="•"/>
              <a:defRPr/>
            </a:pPr>
            <a:r>
              <a:rPr lang="en-GB" sz="2200" u="sng" dirty="0">
                <a:solidFill>
                  <a:prstClr val="black"/>
                </a:solidFill>
              </a:rPr>
              <a:t>Question</a:t>
            </a:r>
            <a:r>
              <a:rPr lang="en-GB" sz="2200" dirty="0">
                <a:solidFill>
                  <a:prstClr val="black"/>
                </a:solidFill>
              </a:rPr>
              <a:t>: Why </a:t>
            </a:r>
            <a:r>
              <a:rPr lang="en-GB" sz="2200" b="1" dirty="0">
                <a:solidFill>
                  <a:prstClr val="black"/>
                </a:solidFill>
              </a:rPr>
              <a:t>replicates</a:t>
            </a:r>
            <a:r>
              <a:rPr lang="en-GB" sz="2200" dirty="0">
                <a:solidFill>
                  <a:prstClr val="black"/>
                </a:solidFill>
              </a:rPr>
              <a:t> at all?</a:t>
            </a:r>
          </a:p>
          <a:p>
            <a:pPr marL="800040" lvl="2" indent="-342874" fontAlgn="base">
              <a:spcBef>
                <a:spcPct val="0"/>
              </a:spcBef>
              <a:spcAft>
                <a:spcPct val="0"/>
              </a:spcAft>
              <a:buFont typeface="Arial" panose="020B0604020202020204" pitchFamily="34" charset="0"/>
              <a:buChar char="•"/>
              <a:defRPr/>
            </a:pPr>
            <a:r>
              <a:rPr lang="en-GB" sz="2200" dirty="0">
                <a:solidFill>
                  <a:prstClr val="black"/>
                </a:solidFill>
              </a:rPr>
              <a:t>To make </a:t>
            </a:r>
            <a:r>
              <a:rPr lang="en-GB" sz="2200" b="1" dirty="0">
                <a:solidFill>
                  <a:prstClr val="black"/>
                </a:solidFill>
              </a:rPr>
              <a:t>proper inference </a:t>
            </a:r>
            <a:r>
              <a:rPr lang="en-GB" sz="2200" dirty="0">
                <a:solidFill>
                  <a:prstClr val="black"/>
                </a:solidFill>
              </a:rPr>
              <a:t>from sample to general population we need biological samples.</a:t>
            </a:r>
          </a:p>
          <a:p>
            <a:pPr marL="800040"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800040" lvl="2" indent="-342874" fontAlgn="base">
              <a:spcBef>
                <a:spcPct val="0"/>
              </a:spcBef>
              <a:spcAft>
                <a:spcPct val="0"/>
              </a:spcAft>
              <a:buFont typeface="Arial" panose="020B0604020202020204" pitchFamily="34" charset="0"/>
              <a:buChar char="•"/>
              <a:defRPr/>
            </a:pPr>
            <a:r>
              <a:rPr lang="en-GB" sz="2200" u="sng" dirty="0">
                <a:solidFill>
                  <a:prstClr val="black"/>
                </a:solidFill>
              </a:rPr>
              <a:t>Example</a:t>
            </a:r>
            <a:r>
              <a:rPr lang="en-GB" sz="2200" dirty="0">
                <a:solidFill>
                  <a:prstClr val="black"/>
                </a:solidFill>
              </a:rPr>
              <a:t>: difference on weight between grey mice and white mice: </a:t>
            </a:r>
          </a:p>
          <a:p>
            <a:pPr marL="1257207" lvl="3" indent="-342874" fontAlgn="base">
              <a:spcBef>
                <a:spcPct val="0"/>
              </a:spcBef>
              <a:spcAft>
                <a:spcPct val="0"/>
              </a:spcAft>
              <a:buFont typeface="Arial" panose="020B0604020202020204" pitchFamily="34" charset="0"/>
              <a:buChar char="•"/>
              <a:defRPr/>
            </a:pPr>
            <a:r>
              <a:rPr lang="en-GB" sz="2200" dirty="0">
                <a:solidFill>
                  <a:prstClr val="black"/>
                </a:solidFill>
              </a:rPr>
              <a:t>cannot conclude anything from one grey mouse and one white mouse randomly selected</a:t>
            </a:r>
          </a:p>
          <a:p>
            <a:pPr marL="1714372" lvl="4" indent="-342874" fontAlgn="base">
              <a:spcBef>
                <a:spcPct val="0"/>
              </a:spcBef>
              <a:spcAft>
                <a:spcPct val="0"/>
              </a:spcAft>
              <a:buFont typeface="Arial" panose="020B0604020202020204" pitchFamily="34" charset="0"/>
              <a:buChar char="•"/>
              <a:defRPr/>
            </a:pPr>
            <a:r>
              <a:rPr lang="en-GB" sz="2200" dirty="0">
                <a:solidFill>
                  <a:prstClr val="black"/>
                </a:solidFill>
              </a:rPr>
              <a:t>only 2 biological samples</a:t>
            </a:r>
          </a:p>
          <a:p>
            <a:pPr marL="1257207" lvl="3" indent="-342874" fontAlgn="base">
              <a:spcBef>
                <a:spcPct val="0"/>
              </a:spcBef>
              <a:spcAft>
                <a:spcPct val="0"/>
              </a:spcAft>
              <a:buFont typeface="Arial" panose="020B0604020202020204" pitchFamily="34" charset="0"/>
              <a:buChar char="•"/>
              <a:defRPr/>
            </a:pPr>
            <a:r>
              <a:rPr lang="en-GB" sz="2200" dirty="0">
                <a:solidFill>
                  <a:prstClr val="black"/>
                </a:solidFill>
              </a:rPr>
              <a:t>need to repeat the measurements:</a:t>
            </a:r>
          </a:p>
          <a:p>
            <a:pPr marL="1714372" lvl="4" indent="-342874" fontAlgn="base">
              <a:spcBef>
                <a:spcPct val="0"/>
              </a:spcBef>
              <a:spcAft>
                <a:spcPct val="0"/>
              </a:spcAft>
              <a:buFont typeface="Arial" panose="020B0604020202020204" pitchFamily="34" charset="0"/>
              <a:buChar char="•"/>
              <a:defRPr/>
            </a:pPr>
            <a:r>
              <a:rPr lang="en-GB" sz="2200" dirty="0">
                <a:solidFill>
                  <a:prstClr val="black"/>
                </a:solidFill>
              </a:rPr>
              <a:t>measure 5 times each mouse: </a:t>
            </a:r>
            <a:r>
              <a:rPr lang="en-GB" sz="2200" b="1" dirty="0">
                <a:solidFill>
                  <a:prstClr val="black"/>
                </a:solidFill>
              </a:rPr>
              <a:t>technical replicates</a:t>
            </a:r>
          </a:p>
          <a:p>
            <a:pPr marL="1714372" lvl="4" indent="-342874" fontAlgn="base">
              <a:spcBef>
                <a:spcPct val="0"/>
              </a:spcBef>
              <a:spcAft>
                <a:spcPct val="0"/>
              </a:spcAft>
              <a:buFont typeface="Arial" panose="020B0604020202020204" pitchFamily="34" charset="0"/>
              <a:buChar char="•"/>
              <a:defRPr/>
            </a:pPr>
            <a:r>
              <a:rPr lang="en-GB" sz="2200" dirty="0">
                <a:solidFill>
                  <a:prstClr val="black"/>
                </a:solidFill>
              </a:rPr>
              <a:t>measure 5 white and 5 grey mice: </a:t>
            </a:r>
            <a:r>
              <a:rPr lang="en-GB" sz="2200" b="1" dirty="0">
                <a:solidFill>
                  <a:prstClr val="black"/>
                </a:solidFill>
              </a:rPr>
              <a:t>biological replicates</a:t>
            </a:r>
          </a:p>
          <a:p>
            <a:pPr marL="800040"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u="sng" dirty="0">
                <a:solidFill>
                  <a:prstClr val="black"/>
                </a:solidFill>
              </a:rPr>
              <a:t>Answer</a:t>
            </a:r>
            <a:r>
              <a:rPr lang="en-GB" sz="2200" dirty="0">
                <a:solidFill>
                  <a:prstClr val="black"/>
                </a:solidFill>
              </a:rPr>
              <a:t>: Biological replicates are needed to infer to the general population</a:t>
            </a:r>
          </a:p>
        </p:txBody>
      </p:sp>
      <p:sp>
        <p:nvSpPr>
          <p:cNvPr id="18" name="Right Arrow 17"/>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9" name="Group 18"/>
          <p:cNvGrpSpPr/>
          <p:nvPr/>
        </p:nvGrpSpPr>
        <p:grpSpPr>
          <a:xfrm>
            <a:off x="1918282" y="389426"/>
            <a:ext cx="3958389" cy="899839"/>
            <a:chOff x="5414772" y="1195442"/>
            <a:chExt cx="3020928" cy="720000"/>
          </a:xfrm>
          <a:solidFill>
            <a:srgbClr val="4496C1"/>
          </a:solidFill>
        </p:grpSpPr>
        <p:sp>
          <p:nvSpPr>
            <p:cNvPr id="20" name="Rounded Rectangle 1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22" name="Group 21"/>
          <p:cNvGrpSpPr/>
          <p:nvPr/>
        </p:nvGrpSpPr>
        <p:grpSpPr>
          <a:xfrm>
            <a:off x="6669344" y="425098"/>
            <a:ext cx="4068161" cy="838439"/>
            <a:chOff x="5414772" y="1195442"/>
            <a:chExt cx="3020928" cy="720000"/>
          </a:xfrm>
          <a:solidFill>
            <a:srgbClr val="9DC3E6"/>
          </a:solidFill>
        </p:grpSpPr>
        <p:sp>
          <p:nvSpPr>
            <p:cNvPr id="23" name="Rounded Rectangle 2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Technical vs. Biological</a:t>
              </a:r>
            </a:p>
          </p:txBody>
        </p:sp>
      </p:grpSp>
    </p:spTree>
    <p:extLst>
      <p:ext uri="{BB962C8B-B14F-4D97-AF65-F5344CB8AC3E}">
        <p14:creationId xmlns:p14="http://schemas.microsoft.com/office/powerpoint/2010/main" val="225036706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12024" y="765552"/>
            <a:ext cx="3280588" cy="2663448"/>
          </a:xfrm>
          <a:prstGeom prst="rect">
            <a:avLst/>
          </a:prstGeom>
        </p:spPr>
      </p:pic>
      <p:pic>
        <p:nvPicPr>
          <p:cNvPr id="4" name="Picture 3"/>
          <p:cNvPicPr>
            <a:picLocks noChangeAspect="1"/>
          </p:cNvPicPr>
          <p:nvPr/>
        </p:nvPicPr>
        <p:blipFill>
          <a:blip r:embed="rId3"/>
          <a:stretch>
            <a:fillRect/>
          </a:stretch>
        </p:blipFill>
        <p:spPr>
          <a:xfrm>
            <a:off x="1847529" y="3602310"/>
            <a:ext cx="5133975" cy="3067050"/>
          </a:xfrm>
          <a:prstGeom prst="rect">
            <a:avLst/>
          </a:prstGeom>
        </p:spPr>
      </p:pic>
      <p:pic>
        <p:nvPicPr>
          <p:cNvPr id="276481" name="Picture 1" descr="M:\Work\SPSS course\GraphPad course\Cane-toad-5430157.jpg"/>
          <p:cNvPicPr>
            <a:picLocks noGrp="1" noChangeAspect="1" noChangeArrowheads="1"/>
          </p:cNvPicPr>
          <p:nvPr>
            <p:ph idx="1"/>
          </p:nvPr>
        </p:nvPicPr>
        <p:blipFill>
          <a:blip r:embed="rId4" cstate="print"/>
          <a:srcRect/>
          <a:stretch>
            <a:fillRect/>
          </a:stretch>
        </p:blipFill>
        <p:spPr bwMode="auto">
          <a:xfrm>
            <a:off x="1775520" y="1048362"/>
            <a:ext cx="3261742" cy="2236623"/>
          </a:xfrm>
          <a:prstGeom prst="rect">
            <a:avLst/>
          </a:prstGeom>
          <a:noFill/>
        </p:spPr>
      </p:pic>
      <p:sp>
        <p:nvSpPr>
          <p:cNvPr id="9" name="Oval 8"/>
          <p:cNvSpPr/>
          <p:nvPr/>
        </p:nvSpPr>
        <p:spPr>
          <a:xfrm>
            <a:off x="8305946" y="1412776"/>
            <a:ext cx="108012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591944" y="5122465"/>
            <a:ext cx="6177900" cy="954107"/>
          </a:xfrm>
          <a:prstGeom prst="rect">
            <a:avLst/>
          </a:prstGeom>
          <a:noFill/>
        </p:spPr>
        <p:txBody>
          <a:bodyPr wrap="square" rtlCol="0">
            <a:spAutoFit/>
          </a:bodyPr>
          <a:lstStyle/>
          <a:p>
            <a:pPr algn="just"/>
            <a:r>
              <a:rPr lang="en-GB" sz="1400" b="1" dirty="0">
                <a:latin typeface="+mj-lt"/>
              </a:rPr>
              <a:t>Answer: </a:t>
            </a:r>
          </a:p>
          <a:p>
            <a:pPr algn="just"/>
            <a:r>
              <a:rPr lang="en-GB" sz="1400" b="1" dirty="0">
                <a:latin typeface="+mj-lt"/>
              </a:rPr>
              <a:t>The proportion of cane toads infected by intestinal parasites varies significantly between the 3 different areas of Queensland (p=0.0015), the animals being more likely to be parasitized in </a:t>
            </a:r>
            <a:r>
              <a:rPr lang="en-GB" sz="1400" b="1" dirty="0" err="1">
                <a:latin typeface="+mj-lt"/>
              </a:rPr>
              <a:t>Rockhampton</a:t>
            </a:r>
            <a:r>
              <a:rPr lang="en-GB" sz="1400" b="1" dirty="0">
                <a:latin typeface="+mj-lt"/>
              </a:rPr>
              <a:t> and Mackay than in Bowen.</a:t>
            </a:r>
          </a:p>
        </p:txBody>
      </p:sp>
      <p:sp>
        <p:nvSpPr>
          <p:cNvPr id="8" name="Rectangle 2"/>
          <p:cNvSpPr txBox="1">
            <a:spLocks noChangeArrowheads="1"/>
          </p:cNvSpPr>
          <p:nvPr/>
        </p:nvSpPr>
        <p:spPr>
          <a:xfrm>
            <a:off x="263352" y="231034"/>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GB" sz="3600" b="1" u="sng" dirty="0" smtClean="0">
                <a:solidFill>
                  <a:srgbClr val="C00000"/>
                </a:solidFill>
              </a:rPr>
              <a:t>Exercise 12</a:t>
            </a:r>
            <a:r>
              <a:rPr lang="en-GB" sz="3600" b="1" dirty="0" smtClean="0">
                <a:solidFill>
                  <a:srgbClr val="C00000"/>
                </a:solidFill>
              </a:rPr>
              <a:t>: </a:t>
            </a:r>
            <a:r>
              <a:rPr lang="en-GB" sz="3600" b="1" dirty="0">
                <a:solidFill>
                  <a:schemeClr val="tx2">
                    <a:lumMod val="75000"/>
                  </a:schemeClr>
                </a:solidFill>
                <a:latin typeface="+mn-lt"/>
                <a:cs typeface="Arial" panose="020B0604020202020204" pitchFamily="34" charset="0"/>
              </a:rPr>
              <a:t>Cane toads</a:t>
            </a:r>
          </a:p>
        </p:txBody>
      </p:sp>
    </p:spTree>
    <p:extLst>
      <p:ext uri="{BB962C8B-B14F-4D97-AF65-F5344CB8AC3E}">
        <p14:creationId xmlns:p14="http://schemas.microsoft.com/office/powerpoint/2010/main" val="4749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12024" y="765552"/>
            <a:ext cx="3280588" cy="2663448"/>
          </a:xfrm>
          <a:prstGeom prst="rect">
            <a:avLst/>
          </a:prstGeom>
        </p:spPr>
      </p:pic>
      <p:pic>
        <p:nvPicPr>
          <p:cNvPr id="4" name="Picture 3"/>
          <p:cNvPicPr>
            <a:picLocks noChangeAspect="1"/>
          </p:cNvPicPr>
          <p:nvPr/>
        </p:nvPicPr>
        <p:blipFill>
          <a:blip r:embed="rId3"/>
          <a:stretch>
            <a:fillRect/>
          </a:stretch>
        </p:blipFill>
        <p:spPr>
          <a:xfrm>
            <a:off x="1847529" y="3602310"/>
            <a:ext cx="5133975" cy="3067050"/>
          </a:xfrm>
          <a:prstGeom prst="rect">
            <a:avLst/>
          </a:prstGeom>
        </p:spPr>
      </p:pic>
      <p:pic>
        <p:nvPicPr>
          <p:cNvPr id="276481" name="Picture 1" descr="M:\Work\SPSS course\GraphPad course\Cane-toad-5430157.jpg"/>
          <p:cNvPicPr>
            <a:picLocks noGrp="1" noChangeAspect="1" noChangeArrowheads="1"/>
          </p:cNvPicPr>
          <p:nvPr>
            <p:ph idx="1"/>
          </p:nvPr>
        </p:nvPicPr>
        <p:blipFill>
          <a:blip r:embed="rId4" cstate="print"/>
          <a:srcRect/>
          <a:stretch>
            <a:fillRect/>
          </a:stretch>
        </p:blipFill>
        <p:spPr bwMode="auto">
          <a:xfrm>
            <a:off x="1775520" y="1048362"/>
            <a:ext cx="3261742" cy="2236623"/>
          </a:xfrm>
          <a:prstGeom prst="rect">
            <a:avLst/>
          </a:prstGeom>
          <a:noFill/>
        </p:spPr>
      </p:pic>
      <p:sp>
        <p:nvSpPr>
          <p:cNvPr id="9" name="Oval 8"/>
          <p:cNvSpPr/>
          <p:nvPr/>
        </p:nvSpPr>
        <p:spPr>
          <a:xfrm>
            <a:off x="8305946" y="1412776"/>
            <a:ext cx="108012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606732" y="5085185"/>
            <a:ext cx="6249908" cy="1015663"/>
          </a:xfrm>
          <a:prstGeom prst="rect">
            <a:avLst/>
          </a:prstGeom>
          <a:noFill/>
        </p:spPr>
        <p:txBody>
          <a:bodyPr wrap="square" rtlCol="0">
            <a:spAutoFit/>
          </a:bodyPr>
          <a:lstStyle/>
          <a:p>
            <a:pPr algn="just"/>
            <a:r>
              <a:rPr lang="en-GB" sz="2000" b="1" u="sng" dirty="0">
                <a:solidFill>
                  <a:srgbClr val="C00000"/>
                </a:solidFill>
                <a:latin typeface="+mj-lt"/>
              </a:rPr>
              <a:t>New question:</a:t>
            </a:r>
          </a:p>
          <a:p>
            <a:pPr algn="just"/>
            <a:r>
              <a:rPr lang="en-GB" sz="2000" b="1" dirty="0">
                <a:latin typeface="+mj-lt"/>
              </a:rPr>
              <a:t>Is the proportion of infected cane toads lower in Bowen than in the other 2 areas?</a:t>
            </a:r>
          </a:p>
        </p:txBody>
      </p:sp>
      <p:sp>
        <p:nvSpPr>
          <p:cNvPr id="8" name="Rectangle 2"/>
          <p:cNvSpPr txBox="1">
            <a:spLocks noChangeArrowheads="1"/>
          </p:cNvSpPr>
          <p:nvPr/>
        </p:nvSpPr>
        <p:spPr>
          <a:xfrm>
            <a:off x="263352" y="231034"/>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GB" sz="3600" b="1" u="sng" dirty="0" smtClean="0">
                <a:solidFill>
                  <a:srgbClr val="C00000"/>
                </a:solidFill>
              </a:rPr>
              <a:t>Exercise 12</a:t>
            </a:r>
            <a:r>
              <a:rPr lang="en-GB" sz="3600" b="1" dirty="0" smtClean="0">
                <a:solidFill>
                  <a:srgbClr val="C00000"/>
                </a:solidFill>
              </a:rPr>
              <a:t>: </a:t>
            </a:r>
            <a:r>
              <a:rPr lang="en-GB" sz="3600" b="1" dirty="0">
                <a:solidFill>
                  <a:schemeClr val="tx2">
                    <a:lumMod val="75000"/>
                  </a:schemeClr>
                </a:solidFill>
                <a:latin typeface="+mn-lt"/>
                <a:cs typeface="Arial" panose="020B0604020202020204" pitchFamily="34" charset="0"/>
              </a:rPr>
              <a:t>Cane toads</a:t>
            </a:r>
          </a:p>
        </p:txBody>
      </p:sp>
    </p:spTree>
    <p:extLst>
      <p:ext uri="{BB962C8B-B14F-4D97-AF65-F5344CB8AC3E}">
        <p14:creationId xmlns:p14="http://schemas.microsoft.com/office/powerpoint/2010/main" val="402843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M:\Work\SPSS course\GraphPad course\Cane-toad-5430157.jpg"/>
          <p:cNvPicPr>
            <a:picLocks noGrp="1" noChangeAspect="1" noChangeArrowheads="1"/>
          </p:cNvPicPr>
          <p:nvPr>
            <p:ph idx="1"/>
          </p:nvPr>
        </p:nvPicPr>
        <p:blipFill>
          <a:blip r:embed="rId3" cstate="print"/>
          <a:srcRect/>
          <a:stretch>
            <a:fillRect/>
          </a:stretch>
        </p:blipFill>
        <p:spPr bwMode="auto">
          <a:xfrm>
            <a:off x="8400256" y="231033"/>
            <a:ext cx="3528392" cy="2419469"/>
          </a:xfrm>
          <a:prstGeom prst="rect">
            <a:avLst/>
          </a:prstGeom>
          <a:noFill/>
        </p:spPr>
      </p:pic>
      <p:pic>
        <p:nvPicPr>
          <p:cNvPr id="6" name="Picture 5"/>
          <p:cNvPicPr>
            <a:picLocks noChangeAspect="1"/>
          </p:cNvPicPr>
          <p:nvPr/>
        </p:nvPicPr>
        <p:blipFill>
          <a:blip r:embed="rId4"/>
          <a:stretch>
            <a:fillRect/>
          </a:stretch>
        </p:blipFill>
        <p:spPr>
          <a:xfrm>
            <a:off x="484607" y="1630293"/>
            <a:ext cx="3629393" cy="1154807"/>
          </a:xfrm>
          <a:prstGeom prst="rect">
            <a:avLst/>
          </a:prstGeom>
        </p:spPr>
      </p:pic>
      <p:pic>
        <p:nvPicPr>
          <p:cNvPr id="7" name="Picture 6"/>
          <p:cNvPicPr>
            <a:picLocks noChangeAspect="1"/>
          </p:cNvPicPr>
          <p:nvPr/>
        </p:nvPicPr>
        <p:blipFill>
          <a:blip r:embed="rId5"/>
          <a:stretch>
            <a:fillRect/>
          </a:stretch>
        </p:blipFill>
        <p:spPr>
          <a:xfrm>
            <a:off x="4355638" y="1630293"/>
            <a:ext cx="3540562" cy="1154807"/>
          </a:xfrm>
          <a:prstGeom prst="rect">
            <a:avLst/>
          </a:prstGeom>
        </p:spPr>
      </p:pic>
      <p:cxnSp>
        <p:nvCxnSpPr>
          <p:cNvPr id="12" name="Straight Connector 11"/>
          <p:cNvCxnSpPr/>
          <p:nvPr/>
        </p:nvCxnSpPr>
        <p:spPr>
          <a:xfrm>
            <a:off x="4212240" y="3718524"/>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14000" y="3383965"/>
            <a:ext cx="862737" cy="338554"/>
          </a:xfrm>
          <a:prstGeom prst="rect">
            <a:avLst/>
          </a:prstGeom>
          <a:noFill/>
        </p:spPr>
        <p:txBody>
          <a:bodyPr wrap="none" rtlCol="0">
            <a:spAutoFit/>
          </a:bodyPr>
          <a:lstStyle/>
          <a:p>
            <a:r>
              <a:rPr lang="en-GB" sz="1600" dirty="0">
                <a:latin typeface="+mn-lt"/>
              </a:rPr>
              <a:t>p=0.045</a:t>
            </a:r>
          </a:p>
        </p:txBody>
      </p:sp>
      <p:cxnSp>
        <p:nvCxnSpPr>
          <p:cNvPr id="15" name="Straight Connector 14"/>
          <p:cNvCxnSpPr/>
          <p:nvPr/>
        </p:nvCxnSpPr>
        <p:spPr>
          <a:xfrm>
            <a:off x="5451490" y="3608731"/>
            <a:ext cx="12241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15093" y="3270177"/>
            <a:ext cx="966931" cy="338554"/>
          </a:xfrm>
          <a:prstGeom prst="rect">
            <a:avLst/>
          </a:prstGeom>
          <a:noFill/>
        </p:spPr>
        <p:txBody>
          <a:bodyPr wrap="none" rtlCol="0">
            <a:spAutoFit/>
          </a:bodyPr>
          <a:lstStyle/>
          <a:p>
            <a:r>
              <a:rPr lang="en-GB" sz="1600" dirty="0">
                <a:latin typeface="+mn-lt"/>
              </a:rPr>
              <a:t>p=0.0024</a:t>
            </a:r>
          </a:p>
        </p:txBody>
      </p:sp>
      <p:graphicFrame>
        <p:nvGraphicFramePr>
          <p:cNvPr id="17" name="Object 16"/>
          <p:cNvGraphicFramePr>
            <a:graphicFrameLocks noChangeAspect="1"/>
          </p:cNvGraphicFramePr>
          <p:nvPr>
            <p:extLst/>
          </p:nvPr>
        </p:nvGraphicFramePr>
        <p:xfrm>
          <a:off x="3462338" y="3514725"/>
          <a:ext cx="5051425" cy="2728913"/>
        </p:xfrm>
        <a:graphic>
          <a:graphicData uri="http://schemas.openxmlformats.org/presentationml/2006/ole">
            <mc:AlternateContent xmlns:mc="http://schemas.openxmlformats.org/markup-compatibility/2006">
              <mc:Choice xmlns:v="urn:schemas-microsoft-com:vml" Requires="v">
                <p:oleObj spid="_x0000_s33795" name="Prism 7" r:id="rId6" imgW="4925936" imgH="2729247" progId="Prism7.Document">
                  <p:embed/>
                </p:oleObj>
              </mc:Choice>
              <mc:Fallback>
                <p:oleObj name="Prism 7" r:id="rId6" imgW="4925936" imgH="2729247" progId="Prism7.Document">
                  <p:embed/>
                  <p:pic>
                    <p:nvPicPr>
                      <p:cNvPr id="17" name="Object 16"/>
                      <p:cNvPicPr/>
                      <p:nvPr/>
                    </p:nvPicPr>
                    <p:blipFill>
                      <a:blip r:embed="rId7"/>
                      <a:stretch>
                        <a:fillRect/>
                      </a:stretch>
                    </p:blipFill>
                    <p:spPr>
                      <a:xfrm>
                        <a:off x="3462338" y="3514725"/>
                        <a:ext cx="5051425" cy="2728913"/>
                      </a:xfrm>
                      <a:prstGeom prst="rect">
                        <a:avLst/>
                      </a:prstGeom>
                    </p:spPr>
                  </p:pic>
                </p:oleObj>
              </mc:Fallback>
            </mc:AlternateContent>
          </a:graphicData>
        </a:graphic>
      </p:graphicFrame>
      <p:sp>
        <p:nvSpPr>
          <p:cNvPr id="14" name="Rectangle 2"/>
          <p:cNvSpPr txBox="1">
            <a:spLocks noChangeArrowheads="1"/>
          </p:cNvSpPr>
          <p:nvPr/>
        </p:nvSpPr>
        <p:spPr>
          <a:xfrm>
            <a:off x="263352" y="231034"/>
            <a:ext cx="6327274" cy="7200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GB" sz="3600" b="1" u="sng" dirty="0" smtClean="0">
                <a:solidFill>
                  <a:srgbClr val="C00000"/>
                </a:solidFill>
              </a:rPr>
              <a:t>Exercise 12</a:t>
            </a:r>
            <a:r>
              <a:rPr lang="en-GB" sz="3600" b="1" dirty="0" smtClean="0">
                <a:solidFill>
                  <a:srgbClr val="C00000"/>
                </a:solidFill>
              </a:rPr>
              <a:t>: </a:t>
            </a:r>
            <a:r>
              <a:rPr lang="en-GB" sz="3600" b="1" dirty="0">
                <a:solidFill>
                  <a:schemeClr val="tx2">
                    <a:lumMod val="75000"/>
                  </a:schemeClr>
                </a:solidFill>
                <a:latin typeface="+mn-lt"/>
                <a:cs typeface="Arial" panose="020B0604020202020204" pitchFamily="34" charset="0"/>
              </a:rPr>
              <a:t>Cane toads</a:t>
            </a:r>
          </a:p>
        </p:txBody>
      </p:sp>
    </p:spTree>
    <p:extLst>
      <p:ext uri="{BB962C8B-B14F-4D97-AF65-F5344CB8AC3E}">
        <p14:creationId xmlns:p14="http://schemas.microsoft.com/office/powerpoint/2010/main" val="101640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19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
        <p:nvSpPr>
          <p:cNvPr id="23" name="TextBox 22"/>
          <p:cNvSpPr txBox="1"/>
          <p:nvPr/>
        </p:nvSpPr>
        <p:spPr>
          <a:xfrm>
            <a:off x="519152" y="1087298"/>
            <a:ext cx="11146181" cy="5632311"/>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Definition of </a:t>
            </a:r>
            <a:r>
              <a:rPr lang="en-GB" sz="2200" b="1" dirty="0">
                <a:solidFill>
                  <a:prstClr val="black"/>
                </a:solidFill>
              </a:rPr>
              <a:t>technical</a:t>
            </a:r>
            <a:r>
              <a:rPr lang="en-GB" sz="2200" dirty="0">
                <a:solidFill>
                  <a:prstClr val="black"/>
                </a:solidFill>
              </a:rPr>
              <a:t> and </a:t>
            </a:r>
            <a:r>
              <a:rPr lang="en-GB" sz="2200" b="1" dirty="0">
                <a:solidFill>
                  <a:prstClr val="black"/>
                </a:solidFill>
              </a:rPr>
              <a:t>biological</a:t>
            </a:r>
            <a:r>
              <a:rPr lang="en-GB" sz="2200" dirty="0">
                <a:solidFill>
                  <a:prstClr val="black"/>
                </a:solidFill>
              </a:rPr>
              <a:t> depends on the model and the question.</a:t>
            </a:r>
          </a:p>
          <a:p>
            <a:pPr fontAlgn="base">
              <a:spcBef>
                <a:spcPct val="0"/>
              </a:spcBef>
              <a:spcAft>
                <a:spcPct val="0"/>
              </a:spcAft>
              <a:defRPr/>
            </a:pPr>
            <a:endParaRPr lang="en-GB" sz="10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The model: mouse, plant … complex organisms in general.</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Easy: one value per individual organism</a:t>
            </a:r>
          </a:p>
          <a:p>
            <a:pPr marL="1257207" lvl="2" indent="-342874" fontAlgn="base">
              <a:spcBef>
                <a:spcPct val="0"/>
              </a:spcBef>
              <a:spcAft>
                <a:spcPct val="0"/>
              </a:spcAft>
              <a:buFont typeface="Arial" panose="020B0604020202020204" pitchFamily="34" charset="0"/>
              <a:buChar char="•"/>
              <a:defRPr/>
            </a:pPr>
            <a:r>
              <a:rPr lang="en-GB" sz="2200" dirty="0">
                <a:solidFill>
                  <a:prstClr val="black"/>
                </a:solidFill>
              </a:rPr>
              <a:t>e.g. weight, neutrophils counts …</a:t>
            </a:r>
          </a:p>
          <a:p>
            <a:pPr marL="1257207" lvl="2" indent="-342874" fontAlgn="base">
              <a:spcBef>
                <a:spcPct val="0"/>
              </a:spcBef>
              <a:spcAft>
                <a:spcPct val="0"/>
              </a:spcAft>
              <a:buFont typeface="Arial" panose="020B0604020202020204" pitchFamily="34" charset="0"/>
              <a:buChar char="•"/>
              <a:defRPr/>
            </a:pPr>
            <a:endParaRPr lang="en-GB" sz="10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1000" dirty="0">
              <a:solidFill>
                <a:prstClr val="black"/>
              </a:solidFill>
            </a:endParaRPr>
          </a:p>
          <a:p>
            <a:pPr marL="342874" indent="-342874" fontAlgn="base">
              <a:spcBef>
                <a:spcPct val="0"/>
              </a:spcBef>
              <a:spcAft>
                <a:spcPct val="0"/>
              </a:spcAft>
              <a:buFont typeface="Arial" panose="020B0604020202020204" pitchFamily="34" charset="0"/>
              <a:buChar char="•"/>
              <a:defRPr/>
            </a:pPr>
            <a:endParaRPr lang="en-GB" sz="2200" u="sng"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b="1" u="sng" dirty="0">
                <a:solidFill>
                  <a:prstClr val="black"/>
                </a:solidFill>
              </a:rPr>
              <a:t>What to do</a:t>
            </a:r>
            <a:r>
              <a:rPr lang="en-GB" sz="2200" b="1" dirty="0">
                <a:solidFill>
                  <a:prstClr val="black"/>
                </a:solidFill>
              </a:rPr>
              <a:t>? </a:t>
            </a:r>
            <a:r>
              <a:rPr lang="en-GB" sz="2200" dirty="0">
                <a:solidFill>
                  <a:prstClr val="black"/>
                </a:solidFill>
              </a:rPr>
              <a:t>Mean of technical replicate</a:t>
            </a:r>
            <a:r>
              <a:rPr lang="en-GB" sz="2200" u="sng" dirty="0">
                <a:solidFill>
                  <a:prstClr val="black"/>
                </a:solidFill>
              </a:rPr>
              <a:t>s</a:t>
            </a:r>
            <a:r>
              <a:rPr lang="en-GB" sz="2200" dirty="0">
                <a:solidFill>
                  <a:prstClr val="black"/>
                </a:solidFill>
              </a:rPr>
              <a:t> = 1 biological replicate</a:t>
            </a:r>
          </a:p>
        </p:txBody>
      </p:sp>
      <p:grpSp>
        <p:nvGrpSpPr>
          <p:cNvPr id="10" name="Group 9"/>
          <p:cNvGrpSpPr/>
          <p:nvPr/>
        </p:nvGrpSpPr>
        <p:grpSpPr>
          <a:xfrm>
            <a:off x="129474" y="129232"/>
            <a:ext cx="2929612" cy="714829"/>
            <a:chOff x="5414772" y="1195442"/>
            <a:chExt cx="3020928" cy="720000"/>
          </a:xfrm>
          <a:solidFill>
            <a:srgbClr val="9DC3E6"/>
          </a:solidFill>
        </p:grpSpPr>
        <p:sp>
          <p:nvSpPr>
            <p:cNvPr id="11" name="Rounded Rectangle 10"/>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2"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grpSp>
        <p:nvGrpSpPr>
          <p:cNvPr id="13" name="Group 12"/>
          <p:cNvGrpSpPr/>
          <p:nvPr/>
        </p:nvGrpSpPr>
        <p:grpSpPr>
          <a:xfrm>
            <a:off x="2918783" y="4193036"/>
            <a:ext cx="1881937" cy="1712307"/>
            <a:chOff x="1320186" y="5253801"/>
            <a:chExt cx="1881937" cy="1712306"/>
          </a:xfrm>
        </p:grpSpPr>
        <p:grpSp>
          <p:nvGrpSpPr>
            <p:cNvPr id="14" name="Group 13"/>
            <p:cNvGrpSpPr/>
            <p:nvPr/>
          </p:nvGrpSpPr>
          <p:grpSpPr>
            <a:xfrm>
              <a:off x="1320186" y="5253801"/>
              <a:ext cx="1353704" cy="1712306"/>
              <a:chOff x="1320186" y="5253801"/>
              <a:chExt cx="1353704" cy="1712306"/>
            </a:xfrm>
          </p:grpSpPr>
          <p:sp>
            <p:nvSpPr>
              <p:cNvPr id="16" name="TextBox 15"/>
              <p:cNvSpPr txBox="1"/>
              <p:nvPr/>
            </p:nvSpPr>
            <p:spPr>
              <a:xfrm>
                <a:off x="1320186" y="6504442"/>
                <a:ext cx="1353704" cy="461665"/>
              </a:xfrm>
              <a:prstGeom prst="rect">
                <a:avLst/>
              </a:prstGeom>
              <a:noFill/>
            </p:spPr>
            <p:txBody>
              <a:bodyPr wrap="none" rtlCol="0">
                <a:spAutoFit/>
              </a:bodyPr>
              <a:lstStyle/>
              <a:p>
                <a:r>
                  <a:rPr lang="en-GB" sz="2400" b="1" dirty="0"/>
                  <a:t>Technical</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515" y="5754699"/>
                <a:ext cx="785788" cy="74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H="1">
                <a:off x="1710930" y="5253801"/>
                <a:ext cx="260610"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71540" y="5253801"/>
                <a:ext cx="0" cy="4320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71540" y="5253801"/>
                <a:ext cx="213358" cy="3794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462818" y="5859603"/>
              <a:ext cx="739305" cy="523220"/>
            </a:xfrm>
            <a:prstGeom prst="rect">
              <a:avLst/>
            </a:prstGeom>
            <a:noFill/>
          </p:spPr>
          <p:txBody>
            <a:bodyPr wrap="none" rtlCol="0">
              <a:spAutoFit/>
            </a:bodyPr>
            <a:lstStyle/>
            <a:p>
              <a:r>
                <a:rPr lang="en-GB" sz="2800" b="1" dirty="0"/>
                <a:t>n=1</a:t>
              </a:r>
            </a:p>
          </p:txBody>
        </p:sp>
      </p:grpSp>
      <p:grpSp>
        <p:nvGrpSpPr>
          <p:cNvPr id="4" name="Group 3"/>
          <p:cNvGrpSpPr/>
          <p:nvPr/>
        </p:nvGrpSpPr>
        <p:grpSpPr>
          <a:xfrm>
            <a:off x="5830037" y="4209799"/>
            <a:ext cx="1994934" cy="1689660"/>
            <a:chOff x="5801159" y="4589061"/>
            <a:chExt cx="1994934" cy="1689659"/>
          </a:xfrm>
        </p:grpSpPr>
        <p:sp>
          <p:nvSpPr>
            <p:cNvPr id="32" name="TextBox 31"/>
            <p:cNvSpPr txBox="1"/>
            <p:nvPr/>
          </p:nvSpPr>
          <p:spPr>
            <a:xfrm>
              <a:off x="5898082" y="5817055"/>
              <a:ext cx="1413977" cy="461665"/>
            </a:xfrm>
            <a:prstGeom prst="rect">
              <a:avLst/>
            </a:prstGeom>
            <a:noFill/>
          </p:spPr>
          <p:txBody>
            <a:bodyPr wrap="none" rtlCol="0">
              <a:spAutoFit/>
            </a:bodyPr>
            <a:lstStyle/>
            <a:p>
              <a:r>
                <a:rPr lang="en-GB" sz="2400" b="1" dirty="0"/>
                <a:t>Biological</a:t>
              </a: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411" y="5102069"/>
              <a:ext cx="742248" cy="70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p:nvPr/>
          </p:nvCxnSpPr>
          <p:spPr>
            <a:xfrm>
              <a:off x="5801159" y="4659645"/>
              <a:ext cx="432048" cy="3143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50183" y="4589061"/>
              <a:ext cx="0"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839359" y="4589061"/>
              <a:ext cx="489012" cy="3848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56788" y="5175723"/>
              <a:ext cx="739305" cy="523220"/>
            </a:xfrm>
            <a:prstGeom prst="rect">
              <a:avLst/>
            </a:prstGeom>
            <a:noFill/>
          </p:spPr>
          <p:txBody>
            <a:bodyPr wrap="none" rtlCol="0">
              <a:spAutoFit/>
            </a:bodyPr>
            <a:lstStyle/>
            <a:p>
              <a:r>
                <a:rPr lang="en-GB" sz="2800" b="1" dirty="0"/>
                <a:t>n=3</a:t>
              </a:r>
            </a:p>
          </p:txBody>
        </p:sp>
      </p:grpSp>
      <p:pic>
        <p:nvPicPr>
          <p:cNvPr id="26"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933655" y="3040799"/>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935767" y="3181063"/>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5975432" y="3082193"/>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7112743" y="3082194"/>
            <a:ext cx="950651" cy="103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116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7" y="1246476"/>
            <a:ext cx="11198016" cy="5170646"/>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The model is still: mouse, plant … complex organisms in general.</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Less easy: more than one value per individual</a:t>
            </a:r>
          </a:p>
          <a:p>
            <a:pPr marL="1257207" lvl="2" indent="-342874" fontAlgn="base">
              <a:spcBef>
                <a:spcPct val="0"/>
              </a:spcBef>
              <a:spcAft>
                <a:spcPct val="0"/>
              </a:spcAft>
              <a:buFont typeface="Arial" panose="020B0604020202020204" pitchFamily="34" charset="0"/>
              <a:buChar char="•"/>
              <a:defRPr/>
            </a:pPr>
            <a:r>
              <a:rPr lang="en-GB" sz="2200" dirty="0">
                <a:solidFill>
                  <a:prstClr val="black"/>
                </a:solidFill>
              </a:rPr>
              <a:t>e.g. axon degeneration</a:t>
            </a: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1257207" lvl="2"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b="1" u="sng" dirty="0">
                <a:solidFill>
                  <a:prstClr val="black"/>
                </a:solidFill>
              </a:rPr>
              <a:t>What to do</a:t>
            </a:r>
            <a:r>
              <a:rPr lang="en-GB" sz="2200" dirty="0">
                <a:solidFill>
                  <a:prstClr val="black"/>
                </a:solidFill>
              </a:rPr>
              <a:t>? Not one good answer.</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In this case: mouse = experiment unit (block, split-plot)</a:t>
            </a:r>
          </a:p>
          <a:p>
            <a:pPr marL="1257207" lvl="2" indent="-342874" fontAlgn="base">
              <a:spcBef>
                <a:spcPct val="0"/>
              </a:spcBef>
              <a:spcAft>
                <a:spcPct val="0"/>
              </a:spcAft>
              <a:buFont typeface="Arial" panose="020B0604020202020204" pitchFamily="34" charset="0"/>
              <a:buChar char="•"/>
              <a:defRPr/>
            </a:pPr>
            <a:r>
              <a:rPr lang="en-GB" sz="2200" dirty="0">
                <a:solidFill>
                  <a:prstClr val="black"/>
                </a:solidFill>
              </a:rPr>
              <a:t>axons = technical replicates, nerve segments = biological replicates</a:t>
            </a:r>
          </a:p>
        </p:txBody>
      </p:sp>
      <p:grpSp>
        <p:nvGrpSpPr>
          <p:cNvPr id="3" name="Group 2"/>
          <p:cNvGrpSpPr/>
          <p:nvPr/>
        </p:nvGrpSpPr>
        <p:grpSpPr>
          <a:xfrm>
            <a:off x="1182430" y="2595951"/>
            <a:ext cx="9333667" cy="2534345"/>
            <a:chOff x="2571389" y="2688551"/>
            <a:chExt cx="9333666" cy="2534347"/>
          </a:xfrm>
        </p:grpSpPr>
        <p:pic>
          <p:nvPicPr>
            <p:cNvPr id="4"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593529" y="2914279"/>
              <a:ext cx="1404072" cy="15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57825" y="2815717"/>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7" name="Straight Arrow Connector 6"/>
            <p:cNvCxnSpPr/>
            <p:nvPr/>
          </p:nvCxnSpPr>
          <p:spPr>
            <a:xfrm>
              <a:off x="4141617" y="3418335"/>
              <a:ext cx="972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141617" y="2986287"/>
              <a:ext cx="97219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41617" y="3490343"/>
              <a:ext cx="97219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689873" y="3274319"/>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3" name="Rectangle 12"/>
            <p:cNvSpPr/>
            <p:nvPr/>
          </p:nvSpPr>
          <p:spPr>
            <a:xfrm>
              <a:off x="5194201" y="3706367"/>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6" name="TextBox 15"/>
            <p:cNvSpPr txBox="1"/>
            <p:nvPr/>
          </p:nvSpPr>
          <p:spPr>
            <a:xfrm>
              <a:off x="4863039" y="3922392"/>
              <a:ext cx="466794"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a:t>
              </a:r>
            </a:p>
          </p:txBody>
        </p:sp>
        <p:grpSp>
          <p:nvGrpSpPr>
            <p:cNvPr id="34" name="Group 33"/>
            <p:cNvGrpSpPr/>
            <p:nvPr/>
          </p:nvGrpSpPr>
          <p:grpSpPr>
            <a:xfrm>
              <a:off x="6303031" y="2688551"/>
              <a:ext cx="1115035" cy="1445379"/>
              <a:chOff x="3240942" y="2555201"/>
              <a:chExt cx="1115034" cy="1445378"/>
            </a:xfrm>
          </p:grpSpPr>
          <p:cxnSp>
            <p:nvCxnSpPr>
              <p:cNvPr id="14" name="Straight Arrow Connector 13"/>
              <p:cNvCxnSpPr/>
              <p:nvPr/>
            </p:nvCxnSpPr>
            <p:spPr>
              <a:xfrm>
                <a:off x="3269769" y="3457610"/>
                <a:ext cx="756168" cy="542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240942" y="2850234"/>
                <a:ext cx="97219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355976" y="2555201"/>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55976" y="3039746"/>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55976" y="3535146"/>
                <a:ext cx="0" cy="3637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40942" y="3280358"/>
                <a:ext cx="972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249603" y="3376035"/>
                <a:ext cx="97219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a:xfrm>
              <a:off x="4153261" y="3605096"/>
              <a:ext cx="756168" cy="542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95287" y="3893356"/>
              <a:ext cx="466794"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a:t>
              </a:r>
            </a:p>
          </p:txBody>
        </p:sp>
        <p:cxnSp>
          <p:nvCxnSpPr>
            <p:cNvPr id="27" name="Straight Arrow Connector 26"/>
            <p:cNvCxnSpPr/>
            <p:nvPr/>
          </p:nvCxnSpPr>
          <p:spPr>
            <a:xfrm>
              <a:off x="7814025" y="3413708"/>
              <a:ext cx="9721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01696" y="3185337"/>
              <a:ext cx="2903359" cy="400110"/>
            </a:xfrm>
            <a:prstGeom prst="rect">
              <a:avLst/>
            </a:prstGeom>
            <a:noFill/>
          </p:spPr>
          <p:txBody>
            <a:bodyPr wrap="none" rtlCol="0">
              <a:spAutoFit/>
            </a:bodyPr>
            <a:lstStyle/>
            <a:p>
              <a:pPr fontAlgn="base">
                <a:spcBef>
                  <a:spcPct val="0"/>
                </a:spcBef>
                <a:spcAft>
                  <a:spcPct val="0"/>
                </a:spcAft>
                <a:defRPr/>
              </a:pPr>
              <a:r>
                <a:rPr lang="en-GB" sz="2000" dirty="0">
                  <a:solidFill>
                    <a:prstClr val="black"/>
                  </a:solidFill>
                  <a:latin typeface="Book Antiqua" panose="02040602050305030304" pitchFamily="18" charset="0"/>
                </a:rPr>
                <a:t>One measure or more    </a:t>
              </a:r>
            </a:p>
          </p:txBody>
        </p:sp>
        <p:sp>
          <p:nvSpPr>
            <p:cNvPr id="30" name="TextBox 29"/>
            <p:cNvSpPr txBox="1"/>
            <p:nvPr/>
          </p:nvSpPr>
          <p:spPr>
            <a:xfrm>
              <a:off x="9297616" y="4498455"/>
              <a:ext cx="1944763" cy="707887"/>
            </a:xfrm>
            <a:prstGeom prst="rect">
              <a:avLst/>
            </a:prstGeom>
            <a:noFill/>
          </p:spPr>
          <p:txBody>
            <a:bodyPr wrap="none" rtlCol="0">
              <a:spAutoFit/>
            </a:bodyPr>
            <a:lstStyle/>
            <a:p>
              <a:pPr algn="ctr" fontAlgn="base">
                <a:spcBef>
                  <a:spcPct val="0"/>
                </a:spcBef>
                <a:spcAft>
                  <a:spcPct val="0"/>
                </a:spcAft>
                <a:defRPr/>
              </a:pPr>
              <a:r>
                <a:rPr lang="en-GB" sz="2000" b="1" u="sng" dirty="0">
                  <a:solidFill>
                    <a:prstClr val="black"/>
                  </a:solidFill>
                  <a:latin typeface="Book Antiqua" panose="02040602050305030304" pitchFamily="18" charset="0"/>
                </a:rPr>
                <a:t>Tens of values </a:t>
              </a:r>
            </a:p>
            <a:p>
              <a:pPr algn="ctr" fontAlgn="base">
                <a:spcBef>
                  <a:spcPct val="0"/>
                </a:spcBef>
                <a:spcAft>
                  <a:spcPct val="0"/>
                </a:spcAft>
                <a:defRPr/>
              </a:pPr>
              <a:r>
                <a:rPr lang="en-GB" sz="2000" b="1" dirty="0">
                  <a:solidFill>
                    <a:prstClr val="black"/>
                  </a:solidFill>
                  <a:latin typeface="Book Antiqua" panose="02040602050305030304" pitchFamily="18" charset="0"/>
                </a:rPr>
                <a:t>per mouse</a:t>
              </a:r>
            </a:p>
          </p:txBody>
        </p:sp>
        <p:sp>
          <p:nvSpPr>
            <p:cNvPr id="31" name="TextBox 30"/>
            <p:cNvSpPr txBox="1"/>
            <p:nvPr/>
          </p:nvSpPr>
          <p:spPr>
            <a:xfrm>
              <a:off x="7128136" y="4510649"/>
              <a:ext cx="1802096" cy="707887"/>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latin typeface="Book Antiqua" panose="02040602050305030304" pitchFamily="18" charset="0"/>
                </a:rPr>
                <a:t>Several axons </a:t>
              </a:r>
            </a:p>
            <a:p>
              <a:pPr algn="ctr" fontAlgn="base">
                <a:spcBef>
                  <a:spcPct val="0"/>
                </a:spcBef>
                <a:spcAft>
                  <a:spcPct val="0"/>
                </a:spcAft>
                <a:defRPr/>
              </a:pPr>
              <a:r>
                <a:rPr lang="en-GB" sz="2000" dirty="0">
                  <a:solidFill>
                    <a:prstClr val="black"/>
                  </a:solidFill>
                  <a:latin typeface="Book Antiqua" panose="02040602050305030304" pitchFamily="18" charset="0"/>
                </a:rPr>
                <a:t>per segment</a:t>
              </a:r>
            </a:p>
          </p:txBody>
        </p:sp>
        <p:sp>
          <p:nvSpPr>
            <p:cNvPr id="32" name="TextBox 31"/>
            <p:cNvSpPr txBox="1"/>
            <p:nvPr/>
          </p:nvSpPr>
          <p:spPr>
            <a:xfrm>
              <a:off x="4560738" y="4515011"/>
              <a:ext cx="2209259" cy="707887"/>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latin typeface="Book Antiqua" panose="02040602050305030304" pitchFamily="18" charset="0"/>
                </a:rPr>
                <a:t>Several segments </a:t>
              </a:r>
            </a:p>
            <a:p>
              <a:pPr algn="ctr" fontAlgn="base">
                <a:spcBef>
                  <a:spcPct val="0"/>
                </a:spcBef>
                <a:spcAft>
                  <a:spcPct val="0"/>
                </a:spcAft>
                <a:defRPr/>
              </a:pPr>
              <a:r>
                <a:rPr lang="en-GB" sz="2000" dirty="0">
                  <a:solidFill>
                    <a:prstClr val="black"/>
                  </a:solidFill>
                  <a:latin typeface="Book Antiqua" panose="02040602050305030304" pitchFamily="18" charset="0"/>
                </a:rPr>
                <a:t>per mouse</a:t>
              </a:r>
            </a:p>
          </p:txBody>
        </p:sp>
        <p:sp>
          <p:nvSpPr>
            <p:cNvPr id="33" name="TextBox 32"/>
            <p:cNvSpPr txBox="1"/>
            <p:nvPr/>
          </p:nvSpPr>
          <p:spPr>
            <a:xfrm>
              <a:off x="2571389" y="4527491"/>
              <a:ext cx="1580882" cy="400110"/>
            </a:xfrm>
            <a:prstGeom prst="rect">
              <a:avLst/>
            </a:prstGeom>
            <a:noFill/>
          </p:spPr>
          <p:txBody>
            <a:bodyPr wrap="none" rtlCol="0">
              <a:spAutoFit/>
            </a:bodyPr>
            <a:lstStyle/>
            <a:p>
              <a:pPr algn="ctr" fontAlgn="base">
                <a:spcBef>
                  <a:spcPct val="0"/>
                </a:spcBef>
                <a:spcAft>
                  <a:spcPct val="0"/>
                </a:spcAft>
                <a:defRPr/>
              </a:pPr>
              <a:r>
                <a:rPr lang="en-GB" sz="2000" dirty="0">
                  <a:solidFill>
                    <a:prstClr val="black"/>
                  </a:solidFill>
                  <a:latin typeface="Book Antiqua" panose="02040602050305030304" pitchFamily="18" charset="0"/>
                </a:rPr>
                <a:t> </a:t>
              </a:r>
              <a:r>
                <a:rPr lang="en-GB" sz="2000" b="1" u="sng" dirty="0">
                  <a:solidFill>
                    <a:prstClr val="black"/>
                  </a:solidFill>
                  <a:latin typeface="Book Antiqua" panose="02040602050305030304" pitchFamily="18" charset="0"/>
                </a:rPr>
                <a:t>One</a:t>
              </a:r>
              <a:r>
                <a:rPr lang="en-GB" sz="2000" b="1" dirty="0">
                  <a:solidFill>
                    <a:prstClr val="black"/>
                  </a:solidFill>
                  <a:latin typeface="Book Antiqua" panose="02040602050305030304" pitchFamily="18" charset="0"/>
                </a:rPr>
                <a:t> mouse</a:t>
              </a:r>
            </a:p>
          </p:txBody>
        </p:sp>
        <p:sp>
          <p:nvSpPr>
            <p:cNvPr id="35" name="Right Arrow 34"/>
            <p:cNvSpPr/>
            <p:nvPr/>
          </p:nvSpPr>
          <p:spPr>
            <a:xfrm>
              <a:off x="4177705" y="4642471"/>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6" name="Right Arrow 35"/>
            <p:cNvSpPr/>
            <p:nvPr/>
          </p:nvSpPr>
          <p:spPr>
            <a:xfrm>
              <a:off x="6696003" y="4648992"/>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7" name="Right Arrow 36"/>
            <p:cNvSpPr/>
            <p:nvPr/>
          </p:nvSpPr>
          <p:spPr>
            <a:xfrm>
              <a:off x="8930233" y="4683381"/>
              <a:ext cx="288032" cy="169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grpSp>
      <p:grpSp>
        <p:nvGrpSpPr>
          <p:cNvPr id="39" name="Group 38"/>
          <p:cNvGrpSpPr/>
          <p:nvPr/>
        </p:nvGrpSpPr>
        <p:grpSpPr>
          <a:xfrm>
            <a:off x="129474" y="129232"/>
            <a:ext cx="2929612" cy="714829"/>
            <a:chOff x="5414772" y="1195442"/>
            <a:chExt cx="3020928" cy="720000"/>
          </a:xfrm>
          <a:solidFill>
            <a:srgbClr val="9DC3E6"/>
          </a:solidFill>
        </p:grpSpPr>
        <p:sp>
          <p:nvSpPr>
            <p:cNvPr id="40" name="Rounded Rectangle 3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5"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41" name="TextBox 40"/>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Tree>
    <p:extLst>
      <p:ext uri="{BB962C8B-B14F-4D97-AF65-F5344CB8AC3E}">
        <p14:creationId xmlns:p14="http://schemas.microsoft.com/office/powerpoint/2010/main" val="391652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1814" y="1330646"/>
            <a:ext cx="8687855" cy="2800767"/>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The model is : worms, cells …</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Less and less easy: many ‘individuals’</a:t>
            </a:r>
          </a:p>
          <a:p>
            <a:pPr marL="1257207" lvl="2" indent="-342874" fontAlgn="base">
              <a:spcBef>
                <a:spcPct val="0"/>
              </a:spcBef>
              <a:spcAft>
                <a:spcPct val="0"/>
              </a:spcAft>
              <a:buFont typeface="Arial" panose="020B0604020202020204" pitchFamily="34" charset="0"/>
              <a:buChar char="•"/>
              <a:defRPr/>
            </a:pPr>
            <a:r>
              <a:rPr lang="en-GB" sz="2200" dirty="0">
                <a:solidFill>
                  <a:prstClr val="black"/>
                </a:solidFill>
              </a:rPr>
              <a:t>What is ‘n’ in cell culture experiments?</a:t>
            </a:r>
          </a:p>
          <a:p>
            <a:pPr marL="342874"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Cell lines: no biological replication, only technical replication</a:t>
            </a:r>
          </a:p>
          <a:p>
            <a:pPr marL="342874" indent="-342874" fontAlgn="base">
              <a:spcBef>
                <a:spcPct val="0"/>
              </a:spcBef>
              <a:spcAft>
                <a:spcPct val="0"/>
              </a:spcAft>
              <a:buFont typeface="Arial" panose="020B0604020202020204" pitchFamily="34" charset="0"/>
              <a:buChar char="•"/>
              <a:defRPr/>
            </a:pPr>
            <a:endParaRPr lang="en-GB" sz="2200" dirty="0">
              <a:solidFill>
                <a:prstClr val="black"/>
              </a:solidFill>
            </a:endParaRPr>
          </a:p>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To make valid inference: valid design</a:t>
            </a:r>
          </a:p>
          <a:p>
            <a:pPr marL="342874" indent="-342874" fontAlgn="base">
              <a:spcBef>
                <a:spcPct val="0"/>
              </a:spcBef>
              <a:spcAft>
                <a:spcPct val="0"/>
              </a:spcAft>
              <a:buFont typeface="Arial" panose="020B0604020202020204" pitchFamily="34" charset="0"/>
              <a:buChar char="•"/>
              <a:defRPr/>
            </a:pPr>
            <a:endParaRPr lang="en-GB" sz="2200" dirty="0">
              <a:solidFill>
                <a:prstClr val="black"/>
              </a:solidFill>
            </a:endParaRPr>
          </a:p>
        </p:txBody>
      </p:sp>
      <p:pic>
        <p:nvPicPr>
          <p:cNvPr id="6" name="Picture 5"/>
          <p:cNvPicPr>
            <a:picLocks noChangeAspect="1"/>
          </p:cNvPicPr>
          <p:nvPr/>
        </p:nvPicPr>
        <p:blipFill>
          <a:blip r:embed="rId2"/>
          <a:stretch>
            <a:fillRect/>
          </a:stretch>
        </p:blipFill>
        <p:spPr>
          <a:xfrm>
            <a:off x="2351590" y="4151164"/>
            <a:ext cx="697053" cy="798443"/>
          </a:xfrm>
          <a:prstGeom prst="rect">
            <a:avLst/>
          </a:prstGeom>
        </p:spPr>
      </p:pic>
      <p:pic>
        <p:nvPicPr>
          <p:cNvPr id="7" name="Picture 6"/>
          <p:cNvPicPr>
            <a:picLocks noChangeAspect="1"/>
          </p:cNvPicPr>
          <p:nvPr/>
        </p:nvPicPr>
        <p:blipFill>
          <a:blip r:embed="rId3"/>
          <a:stretch>
            <a:fillRect/>
          </a:stretch>
        </p:blipFill>
        <p:spPr>
          <a:xfrm>
            <a:off x="4367808" y="4343382"/>
            <a:ext cx="2286000" cy="561975"/>
          </a:xfrm>
          <a:prstGeom prst="rect">
            <a:avLst/>
          </a:prstGeom>
        </p:spPr>
      </p:pic>
      <p:pic>
        <p:nvPicPr>
          <p:cNvPr id="8" name="Picture 7"/>
          <p:cNvPicPr>
            <a:picLocks noChangeAspect="1"/>
          </p:cNvPicPr>
          <p:nvPr/>
        </p:nvPicPr>
        <p:blipFill>
          <a:blip r:embed="rId4"/>
          <a:stretch>
            <a:fillRect/>
          </a:stretch>
        </p:blipFill>
        <p:spPr>
          <a:xfrm>
            <a:off x="7608171" y="4149086"/>
            <a:ext cx="2705100" cy="619125"/>
          </a:xfrm>
          <a:prstGeom prst="rect">
            <a:avLst/>
          </a:prstGeom>
        </p:spPr>
      </p:pic>
      <p:sp>
        <p:nvSpPr>
          <p:cNvPr id="9" name="TextBox 8"/>
          <p:cNvSpPr txBox="1"/>
          <p:nvPr/>
        </p:nvSpPr>
        <p:spPr>
          <a:xfrm>
            <a:off x="1319353" y="5370145"/>
            <a:ext cx="1881541"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Vial of frozen cells</a:t>
            </a:r>
          </a:p>
        </p:txBody>
      </p:sp>
      <p:sp>
        <p:nvSpPr>
          <p:cNvPr id="10" name="TextBox 9"/>
          <p:cNvSpPr txBox="1"/>
          <p:nvPr/>
        </p:nvSpPr>
        <p:spPr>
          <a:xfrm>
            <a:off x="3932198" y="5215532"/>
            <a:ext cx="2219518" cy="923330"/>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Dishes, flasks, wells …</a:t>
            </a:r>
          </a:p>
          <a:p>
            <a:pPr algn="ctr" fontAlgn="base">
              <a:spcBef>
                <a:spcPct val="0"/>
              </a:spcBef>
              <a:spcAft>
                <a:spcPct val="0"/>
              </a:spcAft>
              <a:defRPr/>
            </a:pPr>
            <a:r>
              <a:rPr lang="en-GB" dirty="0">
                <a:solidFill>
                  <a:prstClr val="black"/>
                </a:solidFill>
              </a:rPr>
              <a:t>Cells in culture</a:t>
            </a:r>
          </a:p>
          <a:p>
            <a:pPr algn="ctr" fontAlgn="base">
              <a:spcBef>
                <a:spcPct val="0"/>
              </a:spcBef>
              <a:spcAft>
                <a:spcPct val="0"/>
              </a:spcAft>
              <a:defRPr/>
            </a:pPr>
            <a:r>
              <a:rPr lang="en-GB" b="1" dirty="0">
                <a:solidFill>
                  <a:prstClr val="black"/>
                </a:solidFill>
              </a:rPr>
              <a:t>Point of Treatment</a:t>
            </a:r>
          </a:p>
        </p:txBody>
      </p:sp>
      <p:sp>
        <p:nvSpPr>
          <p:cNvPr id="11" name="TextBox 10"/>
          <p:cNvSpPr txBox="1"/>
          <p:nvPr/>
        </p:nvSpPr>
        <p:spPr>
          <a:xfrm>
            <a:off x="3730813" y="3985168"/>
            <a:ext cx="877741"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Control</a:t>
            </a:r>
          </a:p>
        </p:txBody>
      </p:sp>
      <p:sp>
        <p:nvSpPr>
          <p:cNvPr id="12" name="TextBox 11"/>
          <p:cNvSpPr txBox="1"/>
          <p:nvPr/>
        </p:nvSpPr>
        <p:spPr>
          <a:xfrm>
            <a:off x="4834166" y="3985168"/>
            <a:ext cx="1156983" cy="369332"/>
          </a:xfrm>
          <a:prstGeom prst="rect">
            <a:avLst/>
          </a:prstGeom>
          <a:noFill/>
        </p:spPr>
        <p:txBody>
          <a:bodyPr wrap="none" rtlCol="0">
            <a:spAutoFit/>
          </a:bodyPr>
          <a:lstStyle/>
          <a:p>
            <a:pPr fontAlgn="base">
              <a:spcBef>
                <a:spcPct val="0"/>
              </a:spcBef>
              <a:spcAft>
                <a:spcPct val="0"/>
              </a:spcAft>
              <a:defRPr/>
            </a:pPr>
            <a:r>
              <a:rPr lang="en-GB" dirty="0">
                <a:solidFill>
                  <a:prstClr val="black"/>
                </a:solidFill>
              </a:rPr>
              <a:t>Treatment</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4521" y="4264863"/>
            <a:ext cx="8124873" cy="825595"/>
          </a:xfrm>
          <a:prstGeom prst="rect">
            <a:avLst/>
          </a:prstGeom>
          <a:solidFill>
            <a:schemeClr val="bg1"/>
          </a:solidFill>
        </p:spPr>
      </p:pic>
      <p:sp>
        <p:nvSpPr>
          <p:cNvPr id="13" name="TextBox 12"/>
          <p:cNvSpPr txBox="1"/>
          <p:nvPr/>
        </p:nvSpPr>
        <p:spPr>
          <a:xfrm>
            <a:off x="7228250" y="4915035"/>
            <a:ext cx="2424766" cy="1754326"/>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Glass slides </a:t>
            </a:r>
          </a:p>
          <a:p>
            <a:pPr algn="ctr" fontAlgn="base">
              <a:spcBef>
                <a:spcPct val="0"/>
              </a:spcBef>
              <a:spcAft>
                <a:spcPct val="0"/>
              </a:spcAft>
              <a:defRPr/>
            </a:pPr>
            <a:r>
              <a:rPr lang="en-GB" dirty="0">
                <a:solidFill>
                  <a:prstClr val="black"/>
                </a:solidFill>
              </a:rPr>
              <a:t>microarrays </a:t>
            </a:r>
          </a:p>
          <a:p>
            <a:pPr algn="ctr" fontAlgn="base">
              <a:spcBef>
                <a:spcPct val="0"/>
              </a:spcBef>
              <a:spcAft>
                <a:spcPct val="0"/>
              </a:spcAft>
              <a:defRPr/>
            </a:pPr>
            <a:r>
              <a:rPr lang="en-GB" dirty="0">
                <a:solidFill>
                  <a:prstClr val="black"/>
                </a:solidFill>
              </a:rPr>
              <a:t>lanes in gel </a:t>
            </a:r>
          </a:p>
          <a:p>
            <a:pPr algn="ctr" fontAlgn="base">
              <a:spcBef>
                <a:spcPct val="0"/>
              </a:spcBef>
              <a:spcAft>
                <a:spcPct val="0"/>
              </a:spcAft>
              <a:defRPr/>
            </a:pPr>
            <a:r>
              <a:rPr lang="en-GB" dirty="0">
                <a:solidFill>
                  <a:prstClr val="black"/>
                </a:solidFill>
              </a:rPr>
              <a:t>wells in plate</a:t>
            </a:r>
          </a:p>
          <a:p>
            <a:pPr algn="ctr" fontAlgn="base">
              <a:spcBef>
                <a:spcPct val="0"/>
              </a:spcBef>
              <a:spcAft>
                <a:spcPct val="0"/>
              </a:spcAft>
              <a:defRPr/>
            </a:pPr>
            <a:r>
              <a:rPr lang="en-GB" dirty="0">
                <a:solidFill>
                  <a:prstClr val="black"/>
                </a:solidFill>
              </a:rPr>
              <a:t>…</a:t>
            </a:r>
          </a:p>
          <a:p>
            <a:pPr algn="ctr" fontAlgn="base">
              <a:spcBef>
                <a:spcPct val="0"/>
              </a:spcBef>
              <a:spcAft>
                <a:spcPct val="0"/>
              </a:spcAft>
              <a:defRPr/>
            </a:pPr>
            <a:r>
              <a:rPr lang="en-GB" b="1" dirty="0">
                <a:solidFill>
                  <a:prstClr val="black"/>
                </a:solidFill>
              </a:rPr>
              <a:t>Point of Measurements</a:t>
            </a:r>
          </a:p>
        </p:txBody>
      </p:sp>
      <p:grpSp>
        <p:nvGrpSpPr>
          <p:cNvPr id="16" name="Group 15"/>
          <p:cNvGrpSpPr/>
          <p:nvPr/>
        </p:nvGrpSpPr>
        <p:grpSpPr>
          <a:xfrm>
            <a:off x="129474" y="129232"/>
            <a:ext cx="2929612" cy="714829"/>
            <a:chOff x="5414772" y="1195442"/>
            <a:chExt cx="3020928" cy="720000"/>
          </a:xfrm>
          <a:solidFill>
            <a:srgbClr val="9DC3E6"/>
          </a:solidFill>
        </p:grpSpPr>
        <p:sp>
          <p:nvSpPr>
            <p:cNvPr id="17" name="Rounded Rectangle 1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18" name="TextBox 17"/>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Tree>
    <p:extLst>
      <p:ext uri="{BB962C8B-B14F-4D97-AF65-F5344CB8AC3E}">
        <p14:creationId xmlns:p14="http://schemas.microsoft.com/office/powerpoint/2010/main" val="3972867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6481" y="1244163"/>
            <a:ext cx="4134080" cy="830997"/>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u="sng" dirty="0">
                <a:solidFill>
                  <a:prstClr val="black"/>
                </a:solidFill>
              </a:rPr>
              <a:t>Design 1</a:t>
            </a:r>
            <a:r>
              <a:rPr lang="en-GB" sz="2400" dirty="0">
                <a:solidFill>
                  <a:prstClr val="black"/>
                </a:solidFill>
              </a:rPr>
              <a:t>: As bad as it can get</a:t>
            </a:r>
          </a:p>
          <a:p>
            <a:pPr marL="342874" indent="-342874" fontAlgn="base">
              <a:spcBef>
                <a:spcPct val="0"/>
              </a:spcBef>
              <a:spcAft>
                <a:spcPct val="0"/>
              </a:spcAft>
              <a:buFont typeface="Arial" panose="020B0604020202020204" pitchFamily="34" charset="0"/>
              <a:buChar char="•"/>
              <a:defRPr/>
            </a:pPr>
            <a:endParaRPr lang="en-GB" sz="2400" dirty="0">
              <a:solidFill>
                <a:prstClr val="black"/>
              </a:solidFill>
            </a:endParaRPr>
          </a:p>
        </p:txBody>
      </p:sp>
      <p:sp>
        <p:nvSpPr>
          <p:cNvPr id="6" name="TextBox 5"/>
          <p:cNvSpPr txBox="1"/>
          <p:nvPr/>
        </p:nvSpPr>
        <p:spPr>
          <a:xfrm>
            <a:off x="7580975" y="2924950"/>
            <a:ext cx="2489592" cy="646331"/>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One value per glass slide</a:t>
            </a:r>
          </a:p>
          <a:p>
            <a:pPr algn="ctr" fontAlgn="base">
              <a:spcBef>
                <a:spcPct val="0"/>
              </a:spcBef>
              <a:spcAft>
                <a:spcPct val="0"/>
              </a:spcAft>
              <a:defRPr/>
            </a:pPr>
            <a:r>
              <a:rPr lang="en-GB" dirty="0">
                <a:solidFill>
                  <a:prstClr val="black"/>
                </a:solidFill>
              </a:rPr>
              <a:t>e.g. cell count</a:t>
            </a:r>
          </a:p>
        </p:txBody>
      </p:sp>
      <p:cxnSp>
        <p:nvCxnSpPr>
          <p:cNvPr id="8" name="Straight Arrow Connector 7"/>
          <p:cNvCxnSpPr>
            <a:stCxn id="6" idx="1"/>
          </p:cNvCxnSpPr>
          <p:nvPr/>
        </p:nvCxnSpPr>
        <p:spPr>
          <a:xfrm flipH="1">
            <a:off x="6528051" y="3248116"/>
            <a:ext cx="1052924" cy="102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90896" y="4756079"/>
            <a:ext cx="6521785" cy="1938992"/>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6 values</a:t>
            </a:r>
          </a:p>
          <a:p>
            <a:pPr marL="800040" lvl="1" indent="-342874" fontAlgn="base">
              <a:spcBef>
                <a:spcPct val="0"/>
              </a:spcBef>
              <a:spcAft>
                <a:spcPct val="0"/>
              </a:spcAft>
              <a:buFont typeface="Arial" panose="020B0604020202020204" pitchFamily="34" charset="0"/>
              <a:buChar char="•"/>
              <a:defRPr/>
            </a:pPr>
            <a:r>
              <a:rPr lang="en-GB" sz="2400" dirty="0">
                <a:solidFill>
                  <a:prstClr val="black"/>
                </a:solidFill>
              </a:rPr>
              <a:t>But what is the sample size? </a:t>
            </a:r>
          </a:p>
          <a:p>
            <a:pPr marL="1257207" lvl="2" indent="-342874" fontAlgn="base">
              <a:spcBef>
                <a:spcPct val="0"/>
              </a:spcBef>
              <a:spcAft>
                <a:spcPct val="0"/>
              </a:spcAft>
              <a:buFont typeface="Arial" panose="020B0604020202020204" pitchFamily="34" charset="0"/>
              <a:buChar char="•"/>
              <a:defRPr/>
            </a:pPr>
            <a:r>
              <a:rPr lang="en-GB" sz="2400" b="1" dirty="0">
                <a:solidFill>
                  <a:prstClr val="black"/>
                </a:solidFill>
              </a:rPr>
              <a:t>n = 1</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no independence between the slides</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variability = pipetting error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790" y="1813717"/>
            <a:ext cx="2461157" cy="2619499"/>
          </a:xfrm>
          <a:prstGeom prst="rect">
            <a:avLst/>
          </a:prstGeom>
        </p:spPr>
      </p:pic>
      <p:grpSp>
        <p:nvGrpSpPr>
          <p:cNvPr id="12" name="Group 11"/>
          <p:cNvGrpSpPr/>
          <p:nvPr/>
        </p:nvGrpSpPr>
        <p:grpSpPr>
          <a:xfrm>
            <a:off x="129474" y="129232"/>
            <a:ext cx="2929612" cy="714829"/>
            <a:chOff x="5414772" y="1195442"/>
            <a:chExt cx="3020928" cy="720000"/>
          </a:xfrm>
          <a:solidFill>
            <a:srgbClr val="9DC3E6"/>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11" name="TextBox 10"/>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Tree>
    <p:extLst>
      <p:ext uri="{BB962C8B-B14F-4D97-AF65-F5344CB8AC3E}">
        <p14:creationId xmlns:p14="http://schemas.microsoft.com/office/powerpoint/2010/main" val="1932828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4823" y="1323293"/>
            <a:ext cx="7158563"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u="sng" dirty="0">
                <a:solidFill>
                  <a:prstClr val="black"/>
                </a:solidFill>
              </a:rPr>
              <a:t>Design 2</a:t>
            </a:r>
            <a:r>
              <a:rPr lang="en-GB" sz="2400" dirty="0">
                <a:solidFill>
                  <a:prstClr val="black"/>
                </a:solidFill>
              </a:rPr>
              <a:t>: Marginally better, but still not good enough</a:t>
            </a:r>
          </a:p>
        </p:txBody>
      </p:sp>
      <p:sp>
        <p:nvSpPr>
          <p:cNvPr id="5" name="TextBox 4"/>
          <p:cNvSpPr txBox="1"/>
          <p:nvPr/>
        </p:nvSpPr>
        <p:spPr>
          <a:xfrm>
            <a:off x="1003913" y="4724811"/>
            <a:ext cx="10006394" cy="1938992"/>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6 values</a:t>
            </a:r>
          </a:p>
          <a:p>
            <a:pPr marL="800040" lvl="1" indent="-342874" fontAlgn="base">
              <a:spcBef>
                <a:spcPct val="0"/>
              </a:spcBef>
              <a:spcAft>
                <a:spcPct val="0"/>
              </a:spcAft>
              <a:buFont typeface="Arial" panose="020B0604020202020204" pitchFamily="34" charset="0"/>
              <a:buChar char="•"/>
              <a:defRPr/>
            </a:pPr>
            <a:r>
              <a:rPr lang="en-GB" sz="2400" dirty="0">
                <a:solidFill>
                  <a:prstClr val="black"/>
                </a:solidFill>
              </a:rPr>
              <a:t>But what is the sample size? </a:t>
            </a:r>
          </a:p>
          <a:p>
            <a:pPr marL="1257207" lvl="2" indent="-342874" fontAlgn="base">
              <a:spcBef>
                <a:spcPct val="0"/>
              </a:spcBef>
              <a:spcAft>
                <a:spcPct val="0"/>
              </a:spcAft>
              <a:buFont typeface="Arial" panose="020B0604020202020204" pitchFamily="34" charset="0"/>
              <a:buChar char="•"/>
              <a:defRPr/>
            </a:pPr>
            <a:r>
              <a:rPr lang="en-GB" sz="2400" b="1" dirty="0">
                <a:solidFill>
                  <a:prstClr val="black"/>
                </a:solidFill>
              </a:rPr>
              <a:t>n = 1</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no independence between the plates</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variability = a bit better as sample split higher up in the hierarchy</a:t>
            </a:r>
          </a:p>
        </p:txBody>
      </p:sp>
      <p:sp>
        <p:nvSpPr>
          <p:cNvPr id="6" name="TextBox 5"/>
          <p:cNvSpPr txBox="1"/>
          <p:nvPr/>
        </p:nvSpPr>
        <p:spPr>
          <a:xfrm>
            <a:off x="7518910" y="3058062"/>
            <a:ext cx="2180982" cy="646331"/>
          </a:xfrm>
          <a:prstGeom prst="rect">
            <a:avLst/>
          </a:prstGeom>
          <a:noFill/>
        </p:spPr>
        <p:txBody>
          <a:bodyPr wrap="none" rtlCol="0">
            <a:spAutoFit/>
          </a:bodyPr>
          <a:lstStyle/>
          <a:p>
            <a:pPr algn="ctr" fontAlgn="base">
              <a:spcBef>
                <a:spcPct val="0"/>
              </a:spcBef>
              <a:spcAft>
                <a:spcPct val="0"/>
              </a:spcAft>
              <a:defRPr/>
            </a:pPr>
            <a:r>
              <a:rPr lang="en-GB" dirty="0">
                <a:solidFill>
                  <a:prstClr val="black"/>
                </a:solidFill>
              </a:rPr>
              <a:t>Everything processed</a:t>
            </a:r>
          </a:p>
          <a:p>
            <a:pPr algn="ctr" fontAlgn="base">
              <a:spcBef>
                <a:spcPct val="0"/>
              </a:spcBef>
              <a:spcAft>
                <a:spcPct val="0"/>
              </a:spcAft>
              <a:defRPr/>
            </a:pPr>
            <a:r>
              <a:rPr lang="en-GB" dirty="0">
                <a:solidFill>
                  <a:prstClr val="black"/>
                </a:solidFill>
              </a:rPr>
              <a:t> on the same day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5967" y="1975798"/>
            <a:ext cx="4317805" cy="2502455"/>
          </a:xfrm>
          <a:prstGeom prst="rect">
            <a:avLst/>
          </a:prstGeom>
        </p:spPr>
      </p:pic>
      <p:grpSp>
        <p:nvGrpSpPr>
          <p:cNvPr id="10" name="Group 9"/>
          <p:cNvGrpSpPr/>
          <p:nvPr/>
        </p:nvGrpSpPr>
        <p:grpSpPr>
          <a:xfrm>
            <a:off x="129474" y="129232"/>
            <a:ext cx="2929612" cy="714829"/>
            <a:chOff x="5414772" y="1195442"/>
            <a:chExt cx="3020928" cy="720000"/>
          </a:xfrm>
          <a:solidFill>
            <a:srgbClr val="9DC3E6"/>
          </a:solidFill>
        </p:grpSpPr>
        <p:sp>
          <p:nvSpPr>
            <p:cNvPr id="14" name="Rounded Rectangle 1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11" name="TextBox 10"/>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Tree>
    <p:extLst>
      <p:ext uri="{BB962C8B-B14F-4D97-AF65-F5344CB8AC3E}">
        <p14:creationId xmlns:p14="http://schemas.microsoft.com/office/powerpoint/2010/main" val="28630685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2699" y="1307440"/>
            <a:ext cx="5119287"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u="sng" dirty="0">
                <a:solidFill>
                  <a:prstClr val="black"/>
                </a:solidFill>
              </a:rPr>
              <a:t>Design 3</a:t>
            </a:r>
            <a:r>
              <a:rPr lang="en-GB" sz="2400" dirty="0">
                <a:solidFill>
                  <a:prstClr val="black"/>
                </a:solidFill>
              </a:rPr>
              <a:t>: Often, as good as it can get</a:t>
            </a:r>
          </a:p>
        </p:txBody>
      </p:sp>
      <p:sp>
        <p:nvSpPr>
          <p:cNvPr id="9" name="TextBox 8"/>
          <p:cNvSpPr txBox="1"/>
          <p:nvPr/>
        </p:nvSpPr>
        <p:spPr>
          <a:xfrm>
            <a:off x="1163070" y="4358221"/>
            <a:ext cx="9381351" cy="2462213"/>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200" dirty="0">
                <a:solidFill>
                  <a:prstClr val="black"/>
                </a:solidFill>
              </a:rPr>
              <a:t>After quantification: 6 values</a:t>
            </a:r>
          </a:p>
          <a:p>
            <a:pPr marL="800040" lvl="1" indent="-342874" fontAlgn="base">
              <a:spcBef>
                <a:spcPct val="0"/>
              </a:spcBef>
              <a:spcAft>
                <a:spcPct val="0"/>
              </a:spcAft>
              <a:buFont typeface="Arial" panose="020B0604020202020204" pitchFamily="34" charset="0"/>
              <a:buChar char="•"/>
              <a:defRPr/>
            </a:pPr>
            <a:r>
              <a:rPr lang="en-GB" sz="2200" dirty="0">
                <a:solidFill>
                  <a:prstClr val="black"/>
                </a:solidFill>
              </a:rPr>
              <a:t>But what is the sample size? </a:t>
            </a:r>
          </a:p>
          <a:p>
            <a:pPr marL="1257207" lvl="2" indent="-342874" fontAlgn="base">
              <a:spcBef>
                <a:spcPct val="0"/>
              </a:spcBef>
              <a:spcAft>
                <a:spcPct val="0"/>
              </a:spcAft>
              <a:buFont typeface="Arial" panose="020B0604020202020204" pitchFamily="34" charset="0"/>
              <a:buChar char="•"/>
              <a:defRPr/>
            </a:pPr>
            <a:r>
              <a:rPr lang="en-GB" sz="2200" b="1" dirty="0">
                <a:solidFill>
                  <a:prstClr val="black"/>
                </a:solidFill>
              </a:rPr>
              <a:t>n = 3</a:t>
            </a:r>
          </a:p>
          <a:p>
            <a:pPr marL="1714372" lvl="3" indent="-342874" fontAlgn="base">
              <a:spcBef>
                <a:spcPct val="0"/>
              </a:spcBef>
              <a:spcAft>
                <a:spcPct val="0"/>
              </a:spcAft>
              <a:buFont typeface="Arial" panose="020B0604020202020204" pitchFamily="34" charset="0"/>
              <a:buChar char="•"/>
              <a:defRPr/>
            </a:pPr>
            <a:r>
              <a:rPr lang="en-GB" sz="2200" dirty="0">
                <a:solidFill>
                  <a:prstClr val="black"/>
                </a:solidFill>
              </a:rPr>
              <a:t>Key difference: the whole procedure is repeated 3 separate times</a:t>
            </a:r>
          </a:p>
          <a:p>
            <a:pPr marL="1714372" lvl="3" indent="-342874" fontAlgn="base">
              <a:spcBef>
                <a:spcPct val="0"/>
              </a:spcBef>
              <a:spcAft>
                <a:spcPct val="0"/>
              </a:spcAft>
              <a:buFont typeface="Arial" panose="020B0604020202020204" pitchFamily="34" charset="0"/>
              <a:buChar char="•"/>
              <a:defRPr/>
            </a:pPr>
            <a:r>
              <a:rPr lang="en-GB" sz="2200" dirty="0">
                <a:solidFill>
                  <a:prstClr val="black"/>
                </a:solidFill>
              </a:rPr>
              <a:t>Still technical variability but done at the highest hierarchical level</a:t>
            </a:r>
          </a:p>
          <a:p>
            <a:pPr marL="1714372" lvl="3" indent="-342874" fontAlgn="base">
              <a:spcBef>
                <a:spcPct val="0"/>
              </a:spcBef>
              <a:spcAft>
                <a:spcPct val="0"/>
              </a:spcAft>
              <a:buFont typeface="Arial" panose="020B0604020202020204" pitchFamily="34" charset="0"/>
              <a:buChar char="•"/>
              <a:defRPr/>
            </a:pPr>
            <a:r>
              <a:rPr lang="en-GB" sz="2200" dirty="0">
                <a:solidFill>
                  <a:prstClr val="black"/>
                </a:solidFill>
              </a:rPr>
              <a:t>Results from 3 days are (mostly) independent</a:t>
            </a:r>
          </a:p>
          <a:p>
            <a:pPr marL="1714372" lvl="3" indent="-342874" fontAlgn="base">
              <a:spcBef>
                <a:spcPct val="0"/>
              </a:spcBef>
              <a:spcAft>
                <a:spcPct val="0"/>
              </a:spcAft>
              <a:buFont typeface="Arial" panose="020B0604020202020204" pitchFamily="34" charset="0"/>
              <a:buChar char="•"/>
              <a:defRPr/>
            </a:pPr>
            <a:r>
              <a:rPr lang="en-GB" sz="2200" dirty="0">
                <a:solidFill>
                  <a:prstClr val="black"/>
                </a:solidFill>
              </a:rPr>
              <a:t>Values from 2 glass slides: paired observations</a:t>
            </a:r>
          </a:p>
        </p:txBody>
      </p:sp>
      <p:grpSp>
        <p:nvGrpSpPr>
          <p:cNvPr id="7" name="Group 6"/>
          <p:cNvGrpSpPr/>
          <p:nvPr/>
        </p:nvGrpSpPr>
        <p:grpSpPr>
          <a:xfrm>
            <a:off x="3727366" y="1779048"/>
            <a:ext cx="4612460" cy="2521299"/>
            <a:chOff x="2159732" y="1836919"/>
            <a:chExt cx="4644516" cy="252818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732" y="2270024"/>
              <a:ext cx="4644516" cy="2095079"/>
            </a:xfrm>
            <a:prstGeom prst="rect">
              <a:avLst/>
            </a:prstGeom>
          </p:spPr>
        </p:pic>
        <p:sp>
          <p:nvSpPr>
            <p:cNvPr id="6" name="TextBox 5"/>
            <p:cNvSpPr txBox="1"/>
            <p:nvPr/>
          </p:nvSpPr>
          <p:spPr>
            <a:xfrm>
              <a:off x="2308973" y="1836919"/>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1</a:t>
              </a:r>
            </a:p>
          </p:txBody>
        </p:sp>
        <p:sp>
          <p:nvSpPr>
            <p:cNvPr id="10" name="TextBox 9"/>
            <p:cNvSpPr txBox="1"/>
            <p:nvPr/>
          </p:nvSpPr>
          <p:spPr>
            <a:xfrm>
              <a:off x="4061357" y="1836919"/>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2</a:t>
              </a:r>
            </a:p>
          </p:txBody>
        </p:sp>
        <p:sp>
          <p:nvSpPr>
            <p:cNvPr id="11" name="TextBox 10"/>
            <p:cNvSpPr txBox="1"/>
            <p:nvPr/>
          </p:nvSpPr>
          <p:spPr>
            <a:xfrm>
              <a:off x="5804928" y="1836919"/>
              <a:ext cx="724106" cy="370341"/>
            </a:xfrm>
            <a:prstGeom prst="rect">
              <a:avLst/>
            </a:prstGeom>
            <a:noFill/>
          </p:spPr>
          <p:txBody>
            <a:bodyPr wrap="none" rtlCol="0">
              <a:spAutoFit/>
            </a:bodyPr>
            <a:lstStyle/>
            <a:p>
              <a:pPr fontAlgn="base">
                <a:spcBef>
                  <a:spcPct val="0"/>
                </a:spcBef>
                <a:spcAft>
                  <a:spcPct val="0"/>
                </a:spcAft>
                <a:defRPr/>
              </a:pPr>
              <a:r>
                <a:rPr lang="en-GB" b="1" dirty="0">
                  <a:solidFill>
                    <a:prstClr val="black"/>
                  </a:solidFill>
                </a:rPr>
                <a:t>Day 3</a:t>
              </a:r>
            </a:p>
          </p:txBody>
        </p:sp>
      </p:grpSp>
      <p:grpSp>
        <p:nvGrpSpPr>
          <p:cNvPr id="13" name="Group 12"/>
          <p:cNvGrpSpPr/>
          <p:nvPr/>
        </p:nvGrpSpPr>
        <p:grpSpPr>
          <a:xfrm>
            <a:off x="129474" y="129232"/>
            <a:ext cx="2929612" cy="714829"/>
            <a:chOff x="5414772" y="1195442"/>
            <a:chExt cx="3020928" cy="720000"/>
          </a:xfrm>
          <a:solidFill>
            <a:srgbClr val="9DC3E6"/>
          </a:solidFill>
        </p:grpSpPr>
        <p:sp>
          <p:nvSpPr>
            <p:cNvPr id="14" name="Rounded Rectangle 13"/>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8"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15" name="TextBox 14"/>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spTree>
    <p:extLst>
      <p:ext uri="{BB962C8B-B14F-4D97-AF65-F5344CB8AC3E}">
        <p14:creationId xmlns:p14="http://schemas.microsoft.com/office/powerpoint/2010/main" val="821528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832" y="3411865"/>
            <a:ext cx="11023852" cy="3046988"/>
          </a:xfrm>
          <a:prstGeom prst="rect">
            <a:avLst/>
          </a:prstGeom>
          <a:solidFill>
            <a:schemeClr val="bg1"/>
          </a:solidFill>
          <a:ln w="28575">
            <a:noFill/>
          </a:ln>
        </p:spPr>
        <p:txBody>
          <a:bodyPr wrap="none" rtlCol="0">
            <a:spAutoFit/>
          </a:bodyPr>
          <a:lstStyle/>
          <a:p>
            <a:pPr marL="285737" indent="-285737">
              <a:buFont typeface="Arial" panose="020B0604020202020204" pitchFamily="34" charset="0"/>
              <a:buChar char="•"/>
            </a:pPr>
            <a:r>
              <a:rPr lang="en-GB" sz="2400" u="sng" dirty="0"/>
              <a:t>Examples</a:t>
            </a:r>
            <a:r>
              <a:rPr lang="en-GB" sz="2400" dirty="0"/>
              <a:t>:</a:t>
            </a:r>
          </a:p>
          <a:p>
            <a:pPr marL="742913" lvl="1" indent="-285737">
              <a:buFont typeface="Arial" panose="020B0604020202020204" pitchFamily="34" charset="0"/>
              <a:buChar char="•"/>
            </a:pPr>
            <a:r>
              <a:rPr lang="en-GB" sz="2400" b="1" dirty="0"/>
              <a:t>Experimental design </a:t>
            </a:r>
            <a:r>
              <a:rPr lang="en-GB" sz="2400" dirty="0"/>
              <a:t>will be affected by the question </a:t>
            </a:r>
          </a:p>
          <a:p>
            <a:pPr marL="1200091" lvl="2" indent="-285737">
              <a:buFont typeface="Arial" panose="020B0604020202020204" pitchFamily="34" charset="0"/>
              <a:buChar char="•"/>
            </a:pPr>
            <a:r>
              <a:rPr lang="en-GB" sz="2400" dirty="0"/>
              <a:t>but also by practical feasibility, factors that may affect causal interpretation …</a:t>
            </a:r>
          </a:p>
          <a:p>
            <a:pPr marL="1200091" lvl="2" indent="-285737">
              <a:buFont typeface="Arial" panose="020B0604020202020204" pitchFamily="34" charset="0"/>
              <a:buChar char="•"/>
            </a:pPr>
            <a:r>
              <a:rPr lang="en-GB" sz="2400" dirty="0"/>
              <a:t>e.g. number of treatments, litter size, number plants per bench …</a:t>
            </a:r>
          </a:p>
          <a:p>
            <a:pPr marL="742913" lvl="1" indent="-285737">
              <a:buFont typeface="Arial" panose="020B0604020202020204" pitchFamily="34" charset="0"/>
              <a:buChar char="•"/>
            </a:pPr>
            <a:r>
              <a:rPr lang="en-GB" sz="2400" b="1" dirty="0"/>
              <a:t>Sample size </a:t>
            </a:r>
            <a:r>
              <a:rPr lang="en-GB" sz="2400" dirty="0"/>
              <a:t>will be affected by ethics, money, model …</a:t>
            </a:r>
          </a:p>
          <a:p>
            <a:pPr marL="1200091" lvl="2" indent="-285737">
              <a:buFont typeface="Arial" panose="020B0604020202020204" pitchFamily="34" charset="0"/>
              <a:buChar char="•"/>
            </a:pPr>
            <a:r>
              <a:rPr lang="en-GB" sz="2400" dirty="0"/>
              <a:t>e.g. mouse/plant vs. cell, clinical trials vs. lab experiment …</a:t>
            </a:r>
          </a:p>
          <a:p>
            <a:pPr marL="742913" lvl="1" indent="-285737">
              <a:buFont typeface="Arial" panose="020B0604020202020204" pitchFamily="34" charset="0"/>
              <a:buChar char="•"/>
            </a:pPr>
            <a:r>
              <a:rPr lang="en-GB" sz="2400" b="1" dirty="0"/>
              <a:t>Data exploration </a:t>
            </a:r>
            <a:r>
              <a:rPr lang="en-GB" sz="2400" dirty="0"/>
              <a:t>will be affected by sample size, access to raw data …</a:t>
            </a:r>
          </a:p>
          <a:p>
            <a:pPr marL="1200091" lvl="2" indent="-285737">
              <a:buFont typeface="Arial" panose="020B0604020202020204" pitchFamily="34" charset="0"/>
              <a:buChar char="•"/>
            </a:pPr>
            <a:r>
              <a:rPr lang="en-GB" sz="2400" dirty="0"/>
              <a:t>e.g. &gt;20.000 genes vs. weight of a small sample of mice  </a:t>
            </a:r>
          </a:p>
        </p:txBody>
      </p:sp>
      <p:sp>
        <p:nvSpPr>
          <p:cNvPr id="2" name="TextBox 1"/>
          <p:cNvSpPr txBox="1"/>
          <p:nvPr/>
        </p:nvSpPr>
        <p:spPr>
          <a:xfrm>
            <a:off x="3568851" y="241548"/>
            <a:ext cx="7947945" cy="3046988"/>
          </a:xfrm>
          <a:prstGeom prst="rect">
            <a:avLst/>
          </a:prstGeom>
          <a:noFill/>
        </p:spPr>
        <p:txBody>
          <a:bodyPr wrap="none" rtlCol="0">
            <a:spAutoFit/>
          </a:bodyPr>
          <a:lstStyle/>
          <a:p>
            <a:pPr marL="285737" indent="-285737">
              <a:buFont typeface="Arial" panose="020B0604020202020204" pitchFamily="34" charset="0"/>
              <a:buChar char="•"/>
            </a:pPr>
            <a:r>
              <a:rPr lang="en-GB" sz="2400" b="1" u="sng" dirty="0">
                <a:solidFill>
                  <a:schemeClr val="bg2">
                    <a:lumMod val="25000"/>
                  </a:schemeClr>
                </a:solidFill>
              </a:rPr>
              <a:t>Universal principles</a:t>
            </a:r>
          </a:p>
          <a:p>
            <a:pPr marL="285737" indent="-285737">
              <a:buFont typeface="Arial" panose="020B0604020202020204" pitchFamily="34" charset="0"/>
              <a:buChar char="•"/>
            </a:pPr>
            <a:endParaRPr lang="en-GB" sz="1000" dirty="0">
              <a:solidFill>
                <a:schemeClr val="tx2"/>
              </a:solidFill>
            </a:endParaRPr>
          </a:p>
          <a:p>
            <a:pPr marL="742913" lvl="1" indent="-285737">
              <a:buFont typeface="Arial" panose="020B0604020202020204" pitchFamily="34" charset="0"/>
              <a:buChar char="•"/>
            </a:pPr>
            <a:r>
              <a:rPr lang="en-GB" sz="2400" dirty="0"/>
              <a:t>The same-</a:t>
            </a:r>
            <a:r>
              <a:rPr lang="en-GB" sz="2400" dirty="0" err="1"/>
              <a:t>ish</a:t>
            </a:r>
            <a:r>
              <a:rPr lang="en-GB" sz="2400" dirty="0"/>
              <a:t> questions should always be asked</a:t>
            </a:r>
          </a:p>
          <a:p>
            <a:pPr marL="742913" lvl="1" indent="-285737">
              <a:buFont typeface="Arial" panose="020B0604020202020204" pitchFamily="34" charset="0"/>
              <a:buChar char="•"/>
            </a:pPr>
            <a:endParaRPr lang="en-GB" sz="1000" dirty="0"/>
          </a:p>
          <a:p>
            <a:pPr marL="1200102" lvl="2" indent="-285737">
              <a:buFont typeface="Arial" panose="020B0604020202020204" pitchFamily="34" charset="0"/>
              <a:buChar char="•"/>
            </a:pPr>
            <a:r>
              <a:rPr lang="en-GB" sz="2400" b="1" dirty="0"/>
              <a:t>What is the question?</a:t>
            </a:r>
          </a:p>
          <a:p>
            <a:pPr marL="1200102" lvl="2" indent="-285737">
              <a:buFont typeface="Arial" panose="020B0604020202020204" pitchFamily="34" charset="0"/>
              <a:buChar char="•"/>
            </a:pPr>
            <a:r>
              <a:rPr lang="en-GB" sz="2400" b="1" dirty="0"/>
              <a:t>What measurements will be made?</a:t>
            </a:r>
          </a:p>
          <a:p>
            <a:pPr marL="1200102" lvl="2" indent="-285737">
              <a:buFont typeface="Arial" panose="020B0604020202020204" pitchFamily="34" charset="0"/>
              <a:buChar char="•"/>
            </a:pPr>
            <a:r>
              <a:rPr lang="en-GB" sz="2400" b="1" dirty="0"/>
              <a:t>What factors could influence these measurements?</a:t>
            </a:r>
          </a:p>
          <a:p>
            <a:pPr marL="742913" lvl="1" indent="-285737">
              <a:buFont typeface="Arial" panose="020B0604020202020204" pitchFamily="34" charset="0"/>
              <a:buChar char="•"/>
            </a:pPr>
            <a:endParaRPr lang="en-GB" sz="1000" b="1" dirty="0"/>
          </a:p>
          <a:p>
            <a:pPr marL="742913" lvl="1" indent="-285737">
              <a:buFont typeface="Arial" panose="020B0604020202020204" pitchFamily="34" charset="0"/>
              <a:buChar char="•"/>
            </a:pPr>
            <a:r>
              <a:rPr lang="en-GB" sz="2400" dirty="0"/>
              <a:t>But the answers/solutions will differ between areas</a:t>
            </a:r>
          </a:p>
          <a:p>
            <a:endParaRPr lang="en-GB" dirty="0"/>
          </a:p>
        </p:txBody>
      </p:sp>
      <p:pic>
        <p:nvPicPr>
          <p:cNvPr id="4" name="Picture 3"/>
          <p:cNvPicPr>
            <a:picLocks noChangeAspect="1"/>
          </p:cNvPicPr>
          <p:nvPr/>
        </p:nvPicPr>
        <p:blipFill>
          <a:blip r:embed="rId3"/>
          <a:stretch>
            <a:fillRect/>
          </a:stretch>
        </p:blipFill>
        <p:spPr>
          <a:xfrm>
            <a:off x="221381" y="313876"/>
            <a:ext cx="3561348" cy="2470120"/>
          </a:xfrm>
          <a:prstGeom prst="rect">
            <a:avLst/>
          </a:prstGeom>
        </p:spPr>
      </p:pic>
    </p:spTree>
    <p:extLst>
      <p:ext uri="{BB962C8B-B14F-4D97-AF65-F5344CB8AC3E}">
        <p14:creationId xmlns:p14="http://schemas.microsoft.com/office/powerpoint/2010/main" val="3213104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604" y="5076108"/>
            <a:ext cx="4979312" cy="1569660"/>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dirty="0">
                <a:solidFill>
                  <a:prstClr val="black"/>
                </a:solidFill>
              </a:rPr>
              <a:t>After quantification: 6 values</a:t>
            </a:r>
          </a:p>
          <a:p>
            <a:pPr marL="800040" lvl="1" indent="-342874" fontAlgn="base">
              <a:spcBef>
                <a:spcPct val="0"/>
              </a:spcBef>
              <a:spcAft>
                <a:spcPct val="0"/>
              </a:spcAft>
              <a:buFont typeface="Arial" panose="020B0604020202020204" pitchFamily="34" charset="0"/>
              <a:buChar char="•"/>
              <a:defRPr/>
            </a:pPr>
            <a:r>
              <a:rPr lang="en-GB" sz="2400" dirty="0">
                <a:solidFill>
                  <a:prstClr val="black"/>
                </a:solidFill>
              </a:rPr>
              <a:t>But what is the sample size? </a:t>
            </a:r>
          </a:p>
          <a:p>
            <a:pPr marL="1257207" lvl="2" indent="-342874" fontAlgn="base">
              <a:spcBef>
                <a:spcPct val="0"/>
              </a:spcBef>
              <a:spcAft>
                <a:spcPct val="0"/>
              </a:spcAft>
              <a:buFont typeface="Arial" panose="020B0604020202020204" pitchFamily="34" charset="0"/>
              <a:buChar char="•"/>
              <a:defRPr/>
            </a:pPr>
            <a:r>
              <a:rPr lang="en-GB" sz="2400" b="1" dirty="0">
                <a:solidFill>
                  <a:prstClr val="black"/>
                </a:solidFill>
              </a:rPr>
              <a:t>n = 3</a:t>
            </a:r>
          </a:p>
          <a:p>
            <a:pPr marL="1714372" lvl="3" indent="-342874" fontAlgn="base">
              <a:spcBef>
                <a:spcPct val="0"/>
              </a:spcBef>
              <a:spcAft>
                <a:spcPct val="0"/>
              </a:spcAft>
              <a:buFont typeface="Arial" panose="020B0604020202020204" pitchFamily="34" charset="0"/>
              <a:buChar char="•"/>
              <a:defRPr/>
            </a:pPr>
            <a:r>
              <a:rPr lang="en-GB" sz="2400" dirty="0">
                <a:solidFill>
                  <a:prstClr val="black"/>
                </a:solidFill>
              </a:rPr>
              <a:t>Real biological replicates</a:t>
            </a:r>
          </a:p>
        </p:txBody>
      </p:sp>
      <p:grpSp>
        <p:nvGrpSpPr>
          <p:cNvPr id="14" name="Group 13"/>
          <p:cNvGrpSpPr/>
          <p:nvPr/>
        </p:nvGrpSpPr>
        <p:grpSpPr>
          <a:xfrm>
            <a:off x="129474" y="129232"/>
            <a:ext cx="2929612" cy="714829"/>
            <a:chOff x="5414772" y="1195442"/>
            <a:chExt cx="3020928" cy="720000"/>
          </a:xfrm>
          <a:solidFill>
            <a:srgbClr val="9DC3E6"/>
          </a:solidFill>
        </p:grpSpPr>
        <p:sp>
          <p:nvSpPr>
            <p:cNvPr id="15" name="Rounded Rectangle 14"/>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9"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
        <p:nvSpPr>
          <p:cNvPr id="20" name="TextBox 19"/>
          <p:cNvSpPr txBox="1"/>
          <p:nvPr/>
        </p:nvSpPr>
        <p:spPr>
          <a:xfrm>
            <a:off x="1069992" y="1356353"/>
            <a:ext cx="3767378" cy="461665"/>
          </a:xfrm>
          <a:prstGeom prst="rect">
            <a:avLst/>
          </a:prstGeom>
          <a:noFill/>
        </p:spPr>
        <p:txBody>
          <a:bodyPr wrap="none" rtlCol="0">
            <a:spAutoFit/>
          </a:bodyPr>
          <a:lstStyle/>
          <a:p>
            <a:pPr marL="342874" indent="-342874" fontAlgn="base">
              <a:spcBef>
                <a:spcPct val="0"/>
              </a:spcBef>
              <a:spcAft>
                <a:spcPct val="0"/>
              </a:spcAft>
              <a:buFont typeface="Arial" panose="020B0604020202020204" pitchFamily="34" charset="0"/>
              <a:buChar char="•"/>
              <a:defRPr/>
            </a:pPr>
            <a:r>
              <a:rPr lang="en-GB" sz="2400" u="sng" dirty="0">
                <a:solidFill>
                  <a:prstClr val="black"/>
                </a:solidFill>
              </a:rPr>
              <a:t>Design 4</a:t>
            </a:r>
            <a:r>
              <a:rPr lang="en-GB" sz="2400" dirty="0">
                <a:solidFill>
                  <a:prstClr val="black"/>
                </a:solidFill>
              </a:rPr>
              <a:t>: The ideal design</a:t>
            </a:r>
          </a:p>
        </p:txBody>
      </p:sp>
      <p:sp>
        <p:nvSpPr>
          <p:cNvPr id="16" name="TextBox 15"/>
          <p:cNvSpPr txBox="1"/>
          <p:nvPr/>
        </p:nvSpPr>
        <p:spPr>
          <a:xfrm>
            <a:off x="3267831" y="179617"/>
            <a:ext cx="6731138"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Always easy to tell the difference?</a:t>
            </a:r>
          </a:p>
        </p:txBody>
      </p:sp>
      <p:grpSp>
        <p:nvGrpSpPr>
          <p:cNvPr id="17" name="Group 16"/>
          <p:cNvGrpSpPr/>
          <p:nvPr/>
        </p:nvGrpSpPr>
        <p:grpSpPr>
          <a:xfrm>
            <a:off x="2885138" y="2038225"/>
            <a:ext cx="5351434" cy="2638892"/>
            <a:chOff x="1331640" y="1942236"/>
            <a:chExt cx="5027272" cy="2501723"/>
          </a:xfrm>
        </p:grpSpPr>
        <p:sp>
          <p:nvSpPr>
            <p:cNvPr id="18" name="TextBox 17"/>
            <p:cNvSpPr txBox="1"/>
            <p:nvPr/>
          </p:nvSpPr>
          <p:spPr>
            <a:xfrm>
              <a:off x="1331640" y="1942236"/>
              <a:ext cx="1535719" cy="262601"/>
            </a:xfrm>
            <a:prstGeom prst="rect">
              <a:avLst/>
            </a:prstGeom>
            <a:solidFill>
              <a:schemeClr val="bg1"/>
            </a:solidFill>
          </p:spPr>
          <p:txBody>
            <a:bodyPr wrap="none" rtlCol="0">
              <a:spAutoFit/>
            </a:bodyPr>
            <a:lstStyle/>
            <a:p>
              <a:pPr defTabSz="914377" fontAlgn="base">
                <a:spcBef>
                  <a:spcPct val="0"/>
                </a:spcBef>
                <a:spcAft>
                  <a:spcPct val="0"/>
                </a:spcAft>
                <a:defRPr/>
              </a:pPr>
              <a:r>
                <a:rPr lang="en-GB" sz="1200" b="1" dirty="0">
                  <a:solidFill>
                    <a:prstClr val="black"/>
                  </a:solidFill>
                </a:rPr>
                <a:t>person/animal/plant 1</a:t>
              </a:r>
            </a:p>
          </p:txBody>
        </p:sp>
        <p:sp>
          <p:nvSpPr>
            <p:cNvPr id="21" name="TextBox 20"/>
            <p:cNvSpPr txBox="1"/>
            <p:nvPr/>
          </p:nvSpPr>
          <p:spPr>
            <a:xfrm>
              <a:off x="3086208" y="1942236"/>
              <a:ext cx="1535719" cy="262601"/>
            </a:xfrm>
            <a:prstGeom prst="rect">
              <a:avLst/>
            </a:prstGeom>
            <a:solidFill>
              <a:schemeClr val="bg1"/>
            </a:solidFill>
          </p:spPr>
          <p:txBody>
            <a:bodyPr wrap="none" rtlCol="0">
              <a:spAutoFit/>
            </a:bodyPr>
            <a:lstStyle/>
            <a:p>
              <a:pPr defTabSz="914377" fontAlgn="base">
                <a:spcBef>
                  <a:spcPct val="0"/>
                </a:spcBef>
                <a:spcAft>
                  <a:spcPct val="0"/>
                </a:spcAft>
                <a:defRPr/>
              </a:pPr>
              <a:r>
                <a:rPr lang="en-GB" sz="1200" b="1" dirty="0">
                  <a:solidFill>
                    <a:prstClr val="black"/>
                  </a:solidFill>
                </a:rPr>
                <a:t>person/animal/plant 2</a:t>
              </a:r>
            </a:p>
          </p:txBody>
        </p:sp>
        <p:sp>
          <p:nvSpPr>
            <p:cNvPr id="22" name="TextBox 21"/>
            <p:cNvSpPr txBox="1"/>
            <p:nvPr/>
          </p:nvSpPr>
          <p:spPr>
            <a:xfrm>
              <a:off x="4823193" y="1942236"/>
              <a:ext cx="1535719" cy="262601"/>
            </a:xfrm>
            <a:prstGeom prst="rect">
              <a:avLst/>
            </a:prstGeom>
            <a:solidFill>
              <a:schemeClr val="bg1"/>
            </a:solidFill>
          </p:spPr>
          <p:txBody>
            <a:bodyPr wrap="none" rtlCol="0">
              <a:spAutoFit/>
            </a:bodyPr>
            <a:lstStyle/>
            <a:p>
              <a:pPr defTabSz="914377" fontAlgn="base">
                <a:spcBef>
                  <a:spcPct val="0"/>
                </a:spcBef>
                <a:spcAft>
                  <a:spcPct val="0"/>
                </a:spcAft>
                <a:defRPr/>
              </a:pPr>
              <a:r>
                <a:rPr lang="en-GB" sz="1200" b="1" dirty="0">
                  <a:solidFill>
                    <a:prstClr val="black"/>
                  </a:solidFill>
                </a:rPr>
                <a:t>person/animal/plant 3</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348880"/>
              <a:ext cx="4644516" cy="2095079"/>
            </a:xfrm>
            <a:prstGeom prst="rect">
              <a:avLst/>
            </a:prstGeom>
          </p:spPr>
        </p:pic>
      </p:grpSp>
    </p:spTree>
    <p:extLst>
      <p:ext uri="{BB962C8B-B14F-4D97-AF65-F5344CB8AC3E}">
        <p14:creationId xmlns:p14="http://schemas.microsoft.com/office/powerpoint/2010/main" val="2567558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874" y="141450"/>
            <a:ext cx="6673044" cy="1138773"/>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Technical and biological replicates</a:t>
            </a:r>
          </a:p>
          <a:p>
            <a:pPr algn="ctr" fontAlgn="base">
              <a:spcBef>
                <a:spcPct val="0"/>
              </a:spcBef>
              <a:spcAft>
                <a:spcPct val="0"/>
              </a:spcAft>
              <a:defRPr/>
            </a:pPr>
            <a:r>
              <a:rPr lang="en-GB" sz="3200" b="1" dirty="0">
                <a:solidFill>
                  <a:srgbClr val="D60093"/>
                </a:solidFill>
              </a:rPr>
              <a:t>What to remember</a:t>
            </a:r>
          </a:p>
        </p:txBody>
      </p:sp>
      <p:sp>
        <p:nvSpPr>
          <p:cNvPr id="3" name="TextBox 2"/>
          <p:cNvSpPr txBox="1"/>
          <p:nvPr/>
        </p:nvSpPr>
        <p:spPr>
          <a:xfrm>
            <a:off x="451402" y="1852499"/>
            <a:ext cx="10961239" cy="4524315"/>
          </a:xfrm>
          <a:prstGeom prst="rect">
            <a:avLst/>
          </a:prstGeom>
          <a:noFill/>
        </p:spPr>
        <p:txBody>
          <a:bodyPr wrap="square" rtlCol="0">
            <a:spAutoFit/>
          </a:bodyPr>
          <a:lstStyle/>
          <a:p>
            <a:pPr marL="342874" indent="-342874" fontAlgn="base">
              <a:spcBef>
                <a:spcPct val="0"/>
              </a:spcBef>
              <a:spcAft>
                <a:spcPct val="0"/>
              </a:spcAft>
              <a:buFont typeface="Arial" panose="020B0604020202020204" pitchFamily="34" charset="0"/>
              <a:buChar char="•"/>
              <a:defRPr/>
            </a:pPr>
            <a:endParaRPr lang="en-GB" sz="2400" u="sng" dirty="0">
              <a:solidFill>
                <a:prstClr val="black"/>
              </a:solidFill>
            </a:endParaRPr>
          </a:p>
          <a:p>
            <a:pPr marL="342862" indent="-342874" fontAlgn="base">
              <a:spcBef>
                <a:spcPct val="0"/>
              </a:spcBef>
              <a:spcAft>
                <a:spcPct val="0"/>
              </a:spcAft>
              <a:buFont typeface="Arial" panose="020B0604020202020204" pitchFamily="34" charset="0"/>
              <a:buChar char="•"/>
              <a:defRPr/>
            </a:pPr>
            <a:r>
              <a:rPr lang="en-GB" sz="2400" dirty="0">
                <a:solidFill>
                  <a:prstClr val="black"/>
                </a:solidFill>
              </a:rPr>
              <a:t>Take the time to identify technical and biological replicates</a:t>
            </a:r>
          </a:p>
          <a:p>
            <a:pPr marL="800040" lvl="1" indent="-342874" fontAlgn="base">
              <a:spcBef>
                <a:spcPct val="0"/>
              </a:spcBef>
              <a:spcAft>
                <a:spcPct val="0"/>
              </a:spcAft>
              <a:buFont typeface="Arial" panose="020B0604020202020204" pitchFamily="34" charset="0"/>
              <a:buChar char="•"/>
              <a:defRPr/>
            </a:pPr>
            <a:endParaRPr lang="en-GB" sz="2400" dirty="0">
              <a:solidFill>
                <a:prstClr val="black"/>
              </a:solidFill>
            </a:endParaRPr>
          </a:p>
          <a:p>
            <a:pPr marL="342862" indent="-342874" fontAlgn="base">
              <a:spcBef>
                <a:spcPct val="0"/>
              </a:spcBef>
              <a:spcAft>
                <a:spcPct val="0"/>
              </a:spcAft>
              <a:buFont typeface="Arial" panose="020B0604020202020204" pitchFamily="34" charset="0"/>
              <a:buChar char="•"/>
              <a:defRPr/>
            </a:pPr>
            <a:r>
              <a:rPr lang="en-GB" sz="2400" dirty="0">
                <a:solidFill>
                  <a:prstClr val="black"/>
                </a:solidFill>
              </a:rPr>
              <a:t>Try to make the replications as independent as possible</a:t>
            </a:r>
          </a:p>
          <a:p>
            <a:pPr marL="800040" lvl="1" indent="-342874" fontAlgn="base">
              <a:spcBef>
                <a:spcPct val="0"/>
              </a:spcBef>
              <a:spcAft>
                <a:spcPct val="0"/>
              </a:spcAft>
              <a:buFont typeface="Arial" panose="020B0604020202020204" pitchFamily="34" charset="0"/>
              <a:buChar char="•"/>
              <a:defRPr/>
            </a:pPr>
            <a:endParaRPr lang="en-GB" sz="2400" dirty="0">
              <a:solidFill>
                <a:prstClr val="black"/>
              </a:solidFill>
            </a:endParaRPr>
          </a:p>
          <a:p>
            <a:pPr marL="342862" indent="-342874" fontAlgn="base">
              <a:spcBef>
                <a:spcPct val="0"/>
              </a:spcBef>
              <a:spcAft>
                <a:spcPct val="0"/>
              </a:spcAft>
              <a:buFont typeface="Arial" panose="020B0604020202020204" pitchFamily="34" charset="0"/>
              <a:buChar char="•"/>
              <a:defRPr/>
            </a:pPr>
            <a:r>
              <a:rPr lang="en-GB" sz="2400" dirty="0">
                <a:solidFill>
                  <a:prstClr val="black"/>
                </a:solidFill>
              </a:rPr>
              <a:t>Never ever mix technical and biological replicates</a:t>
            </a:r>
          </a:p>
          <a:p>
            <a:pPr marL="800040" lvl="1" indent="-342874" fontAlgn="base">
              <a:spcBef>
                <a:spcPct val="0"/>
              </a:spcBef>
              <a:spcAft>
                <a:spcPct val="0"/>
              </a:spcAft>
              <a:buFont typeface="Arial" panose="020B0604020202020204" pitchFamily="34" charset="0"/>
              <a:buChar char="•"/>
              <a:defRPr/>
            </a:pPr>
            <a:endParaRPr lang="en-GB" sz="2400" dirty="0">
              <a:solidFill>
                <a:prstClr val="black"/>
              </a:solidFill>
            </a:endParaRPr>
          </a:p>
          <a:p>
            <a:pPr marL="342862" indent="-342874" fontAlgn="base">
              <a:spcBef>
                <a:spcPct val="0"/>
              </a:spcBef>
              <a:spcAft>
                <a:spcPct val="0"/>
              </a:spcAft>
              <a:buFont typeface="Arial" panose="020B0604020202020204" pitchFamily="34" charset="0"/>
              <a:buChar char="•"/>
              <a:defRPr/>
            </a:pPr>
            <a:r>
              <a:rPr lang="en-GB" sz="2400" dirty="0">
                <a:solidFill>
                  <a:prstClr val="black"/>
                </a:solidFill>
              </a:rPr>
              <a:t>The hierarchical structure of the experiment needs to be respected in the statistical analysis (nested, blocks …).</a:t>
            </a:r>
          </a:p>
          <a:p>
            <a:pPr marL="800040" lvl="1" indent="-342874" fontAlgn="base">
              <a:spcBef>
                <a:spcPct val="0"/>
              </a:spcBef>
              <a:spcAft>
                <a:spcPct val="0"/>
              </a:spcAft>
              <a:buFont typeface="Arial" panose="020B0604020202020204" pitchFamily="34" charset="0"/>
              <a:buChar char="•"/>
              <a:defRPr/>
            </a:pPr>
            <a:endParaRPr lang="en-GB" sz="2400" dirty="0">
              <a:solidFill>
                <a:prstClr val="black"/>
              </a:solidFill>
            </a:endParaRPr>
          </a:p>
          <a:p>
            <a:pPr marL="800040" lvl="1" indent="-342874" fontAlgn="base">
              <a:spcBef>
                <a:spcPct val="0"/>
              </a:spcBef>
              <a:spcAft>
                <a:spcPct val="0"/>
              </a:spcAft>
              <a:buFont typeface="Arial" panose="020B0604020202020204" pitchFamily="34" charset="0"/>
              <a:buChar char="•"/>
              <a:defRPr/>
            </a:pPr>
            <a:endParaRPr lang="en-GB" sz="2400" u="sng" dirty="0">
              <a:solidFill>
                <a:prstClr val="black"/>
              </a:solidFill>
            </a:endParaRPr>
          </a:p>
          <a:p>
            <a:pPr marL="800040" lvl="1" indent="-342874" fontAlgn="base">
              <a:spcBef>
                <a:spcPct val="0"/>
              </a:spcBef>
              <a:spcAft>
                <a:spcPct val="0"/>
              </a:spcAft>
              <a:buFont typeface="Arial" panose="020B0604020202020204" pitchFamily="34" charset="0"/>
              <a:buChar char="•"/>
              <a:defRPr/>
            </a:pPr>
            <a:endParaRPr lang="en-GB" sz="2400" dirty="0">
              <a:solidFill>
                <a:prstClr val="black"/>
              </a:solidFill>
            </a:endParaRPr>
          </a:p>
        </p:txBody>
      </p:sp>
      <p:grpSp>
        <p:nvGrpSpPr>
          <p:cNvPr id="10" name="Group 9"/>
          <p:cNvGrpSpPr/>
          <p:nvPr/>
        </p:nvGrpSpPr>
        <p:grpSpPr>
          <a:xfrm>
            <a:off x="129474" y="129232"/>
            <a:ext cx="2929612" cy="714829"/>
            <a:chOff x="5414772" y="1195442"/>
            <a:chExt cx="3020928" cy="720000"/>
          </a:xfrm>
          <a:solidFill>
            <a:srgbClr val="9DC3E6"/>
          </a:solidFill>
        </p:grpSpPr>
        <p:sp>
          <p:nvSpPr>
            <p:cNvPr id="11" name="Rounded Rectangle 10"/>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2"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000" b="1" dirty="0">
                  <a:solidFill>
                    <a:srgbClr val="C00000"/>
                  </a:solidFill>
                </a:rPr>
                <a:t>Technical vs. Biological</a:t>
              </a:r>
            </a:p>
          </p:txBody>
        </p:sp>
      </p:grpSp>
    </p:spTree>
    <p:extLst>
      <p:ext uri="{BB962C8B-B14F-4D97-AF65-F5344CB8AC3E}">
        <p14:creationId xmlns:p14="http://schemas.microsoft.com/office/powerpoint/2010/main" val="4228923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chemeClr val="accent1">
              <a:lumMod val="20000"/>
              <a:lumOff val="80000"/>
            </a:schemeClr>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Type of Design</a:t>
              </a:r>
            </a:p>
          </p:txBody>
        </p:sp>
      </p:grpSp>
      <p:grpSp>
        <p:nvGrpSpPr>
          <p:cNvPr id="12" name="Group 11"/>
          <p:cNvGrpSpPr/>
          <p:nvPr/>
        </p:nvGrpSpPr>
        <p:grpSpPr>
          <a:xfrm>
            <a:off x="359528" y="2464818"/>
            <a:ext cx="3240000" cy="1322025"/>
            <a:chOff x="5414772" y="1195442"/>
            <a:chExt cx="3020928" cy="720000"/>
          </a:xfrm>
          <a:solidFill>
            <a:srgbClr val="9DC3E6"/>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Common Sense</a:t>
              </a:r>
            </a:p>
          </p:txBody>
        </p:sp>
      </p:grpSp>
      <p:grpSp>
        <p:nvGrpSpPr>
          <p:cNvPr id="15" name="Group 14"/>
          <p:cNvGrpSpPr/>
          <p:nvPr/>
        </p:nvGrpSpPr>
        <p:grpSpPr>
          <a:xfrm>
            <a:off x="4272015" y="4415028"/>
            <a:ext cx="3958389" cy="1322025"/>
            <a:chOff x="5414772" y="1195442"/>
            <a:chExt cx="3020928" cy="720000"/>
          </a:xfrm>
          <a:solidFill>
            <a:schemeClr val="accent1">
              <a:lumMod val="20000"/>
              <a:lumOff val="80000"/>
            </a:schemeClr>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42468743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p:cNvSpPr txBox="1">
            <a:spLocks/>
          </p:cNvSpPr>
          <p:nvPr/>
        </p:nvSpPr>
        <p:spPr>
          <a:xfrm>
            <a:off x="638628" y="2087794"/>
            <a:ext cx="10169525" cy="40671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Design your experiment to be analysable</a:t>
            </a:r>
          </a:p>
          <a:p>
            <a:r>
              <a:rPr lang="en-GB" sz="2400" dirty="0"/>
              <a:t>The gathering of results or carrying out of a procedure is not the end goal</a:t>
            </a:r>
          </a:p>
          <a:p>
            <a:pPr lvl="1"/>
            <a:r>
              <a:rPr lang="en-GB" sz="2000" dirty="0"/>
              <a:t>Think about the analysis of the data and design the experiment accordingly</a:t>
            </a:r>
          </a:p>
          <a:p>
            <a:r>
              <a:rPr lang="en-GB" sz="2400" dirty="0"/>
              <a:t>Imagine how your results will look</a:t>
            </a:r>
          </a:p>
          <a:p>
            <a:r>
              <a:rPr lang="en-GB" sz="2400" dirty="0"/>
              <a:t>Ask yourself whether these results will address your hypothesis</a:t>
            </a:r>
          </a:p>
          <a:p>
            <a:r>
              <a:rPr lang="en-GB" sz="2400" dirty="0"/>
              <a:t>Don’t get fixated on being able to perform a cool technique or experimental protocol.</a:t>
            </a:r>
          </a:p>
          <a:p>
            <a:r>
              <a:rPr lang="en-GB" sz="2400" dirty="0"/>
              <a:t>Don’t be overwhelmed (or try not to be).</a:t>
            </a:r>
          </a:p>
          <a:p>
            <a:r>
              <a:rPr lang="en-GB" sz="2400" b="1" dirty="0"/>
              <a:t>Draw your experiment and imagine all that can go wrong at each step</a:t>
            </a:r>
          </a:p>
          <a:p>
            <a:endParaRPr lang="en-GB" sz="2400" dirty="0"/>
          </a:p>
        </p:txBody>
      </p:sp>
      <p:sp>
        <p:nvSpPr>
          <p:cNvPr id="10" name="Right Arrow 9"/>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1" name="Group 10"/>
          <p:cNvGrpSpPr/>
          <p:nvPr/>
        </p:nvGrpSpPr>
        <p:grpSpPr>
          <a:xfrm>
            <a:off x="1918282" y="389426"/>
            <a:ext cx="3958389" cy="899839"/>
            <a:chOff x="5414772" y="1195442"/>
            <a:chExt cx="3020928" cy="720000"/>
          </a:xfrm>
          <a:solidFill>
            <a:srgbClr val="4496C1"/>
          </a:solidFill>
        </p:grpSpPr>
        <p:sp>
          <p:nvSpPr>
            <p:cNvPr id="12" name="Rounded Rectangle 1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22" name="Group 21"/>
          <p:cNvGrpSpPr/>
          <p:nvPr/>
        </p:nvGrpSpPr>
        <p:grpSpPr>
          <a:xfrm>
            <a:off x="6669344" y="425098"/>
            <a:ext cx="4068161" cy="838439"/>
            <a:chOff x="5414772" y="1195442"/>
            <a:chExt cx="3020928" cy="720000"/>
          </a:xfrm>
          <a:solidFill>
            <a:srgbClr val="9DC3E6"/>
          </a:solidFill>
        </p:grpSpPr>
        <p:sp>
          <p:nvSpPr>
            <p:cNvPr id="23" name="Rounded Rectangle 2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Common Sense</a:t>
              </a:r>
            </a:p>
          </p:txBody>
        </p:sp>
      </p:grpSp>
    </p:spTree>
    <p:extLst>
      <p:ext uri="{BB962C8B-B14F-4D97-AF65-F5344CB8AC3E}">
        <p14:creationId xmlns:p14="http://schemas.microsoft.com/office/powerpoint/2010/main" val="480836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554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91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920081" y="2262157"/>
            <a:ext cx="8351838" cy="2333687"/>
          </a:xfrm>
        </p:spPr>
        <p:txBody>
          <a:bodyPr>
            <a:normAutofit/>
          </a:bodyPr>
          <a:lstStyle/>
          <a:p>
            <a:r>
              <a:rPr lang="en-GB" b="1" u="sng" dirty="0" smtClean="0">
                <a:solidFill>
                  <a:schemeClr val="accent5">
                    <a:lumMod val="50000"/>
                  </a:schemeClr>
                </a:solidFill>
                <a:latin typeface="+mn-lt"/>
              </a:rPr>
              <a:t>Day 1</a:t>
            </a:r>
            <a:r>
              <a:rPr lang="en-GB" b="1" dirty="0">
                <a:solidFill>
                  <a:schemeClr val="accent5">
                    <a:lumMod val="50000"/>
                  </a:schemeClr>
                </a:solidFill>
                <a:latin typeface="+mn-lt"/>
              </a:rPr>
              <a:t/>
            </a:r>
            <a:br>
              <a:rPr lang="en-GB" b="1" dirty="0">
                <a:solidFill>
                  <a:schemeClr val="accent5">
                    <a:lumMod val="50000"/>
                  </a:schemeClr>
                </a:solidFill>
                <a:latin typeface="+mn-lt"/>
              </a:rPr>
            </a:br>
            <a:r>
              <a:rPr lang="en-GB" b="1" dirty="0" smtClean="0">
                <a:solidFill>
                  <a:schemeClr val="accent5">
                    <a:lumMod val="50000"/>
                  </a:schemeClr>
                </a:solidFill>
                <a:latin typeface="+mn-lt"/>
              </a:rPr>
              <a:t>Power Analysis</a:t>
            </a:r>
            <a:br>
              <a:rPr lang="en-GB" b="1" dirty="0" smtClean="0">
                <a:solidFill>
                  <a:schemeClr val="accent5">
                    <a:lumMod val="50000"/>
                  </a:schemeClr>
                </a:solidFill>
                <a:latin typeface="+mn-lt"/>
              </a:rPr>
            </a:br>
            <a:r>
              <a:rPr lang="en-GB" sz="2000" dirty="0" smtClean="0">
                <a:solidFill>
                  <a:schemeClr val="accent5">
                    <a:lumMod val="50000"/>
                  </a:schemeClr>
                </a:solidFill>
                <a:latin typeface="+mn-lt"/>
              </a:rPr>
              <a:t>Anne </a:t>
            </a:r>
            <a:r>
              <a:rPr lang="en-GB" sz="2000" dirty="0">
                <a:solidFill>
                  <a:schemeClr val="accent5">
                    <a:lumMod val="50000"/>
                  </a:schemeClr>
                </a:solidFill>
                <a:latin typeface="+mn-lt"/>
              </a:rPr>
              <a:t>Segonds-Pichon</a:t>
            </a:r>
            <a:r>
              <a:rPr lang="en-GB" sz="2000" b="1" dirty="0">
                <a:solidFill>
                  <a:schemeClr val="accent5">
                    <a:lumMod val="50000"/>
                  </a:schemeClr>
                </a:solidFill>
                <a:latin typeface="+mn-lt"/>
              </a:rPr>
              <a:t/>
            </a:r>
            <a:br>
              <a:rPr lang="en-GB" sz="2000" b="1" dirty="0">
                <a:solidFill>
                  <a:schemeClr val="accent5">
                    <a:lumMod val="50000"/>
                  </a:schemeClr>
                </a:solidFill>
                <a:latin typeface="+mn-lt"/>
              </a:rPr>
            </a:br>
            <a:r>
              <a:rPr lang="en-GB" sz="2000" dirty="0" smtClean="0">
                <a:solidFill>
                  <a:schemeClr val="accent5">
                    <a:lumMod val="50000"/>
                  </a:schemeClr>
                </a:solidFill>
                <a:latin typeface="+mn-lt"/>
              </a:rPr>
              <a:t>v2019-11</a:t>
            </a:r>
            <a:endParaRPr lang="en-GB" sz="2000" dirty="0">
              <a:solidFill>
                <a:schemeClr val="accent5">
                  <a:lumMod val="50000"/>
                </a:schemeClr>
              </a:solidFill>
              <a:latin typeface="+mn-lt"/>
            </a:endParaRPr>
          </a:p>
        </p:txBody>
      </p:sp>
      <p:pic>
        <p:nvPicPr>
          <p:cNvPr id="4" name="Picture 3" descr="M:\Work\bioinformatics_logo_small.png"/>
          <p:cNvPicPr/>
          <p:nvPr/>
        </p:nvPicPr>
        <p:blipFill>
          <a:blip r:embed="rId2">
            <a:extLst>
              <a:ext uri="{28A0092B-C50C-407E-A947-70E740481C1C}">
                <a14:useLocalDpi xmlns:a14="http://schemas.microsoft.com/office/drawing/2010/main" val="0"/>
              </a:ext>
            </a:extLst>
          </a:blip>
          <a:srcRect/>
          <a:stretch>
            <a:fillRect/>
          </a:stretch>
        </p:blipFill>
        <p:spPr bwMode="auto">
          <a:xfrm>
            <a:off x="9408368" y="5805264"/>
            <a:ext cx="2383790" cy="845185"/>
          </a:xfrm>
          <a:prstGeom prst="rect">
            <a:avLst/>
          </a:prstGeom>
          <a:noFill/>
          <a:ln>
            <a:noFill/>
          </a:ln>
        </p:spPr>
      </p:pic>
      <p:pic>
        <p:nvPicPr>
          <p:cNvPr id="6" name="Picture 5"/>
          <p:cNvPicPr>
            <a:picLocks noChangeAspect="1"/>
          </p:cNvPicPr>
          <p:nvPr/>
        </p:nvPicPr>
        <p:blipFill>
          <a:blip r:embed="rId3"/>
          <a:stretch>
            <a:fillRect/>
          </a:stretch>
        </p:blipFill>
        <p:spPr>
          <a:xfrm>
            <a:off x="49255" y="49879"/>
            <a:ext cx="2300276" cy="2300276"/>
          </a:xfrm>
          <a:prstGeom prst="rect">
            <a:avLst/>
          </a:prstGeom>
        </p:spPr>
      </p:pic>
    </p:spTree>
    <p:extLst>
      <p:ext uri="{BB962C8B-B14F-4D97-AF65-F5344CB8AC3E}">
        <p14:creationId xmlns:p14="http://schemas.microsoft.com/office/powerpoint/2010/main" val="634239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32000" y="269967"/>
          <a:ext cx="9132389" cy="6331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8640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19744" y="1253071"/>
            <a:ext cx="11908971" cy="5262979"/>
          </a:xfrm>
          <a:prstGeom prst="rect">
            <a:avLst/>
          </a:prstGeom>
          <a:noFill/>
          <a:ln w="9525">
            <a:noFill/>
            <a:miter lim="800000"/>
            <a:headEnd/>
            <a:tailEnd/>
          </a:ln>
        </p:spPr>
        <p:txBody>
          <a:bodyPr wrap="square">
            <a:spAutoFit/>
          </a:bodyPr>
          <a:lstStyle/>
          <a:p>
            <a:endParaRPr lang="en-GB" sz="1000" dirty="0">
              <a:latin typeface="Calibri" panose="020F0502020204030204" pitchFamily="34" charset="0"/>
            </a:endParaRPr>
          </a:p>
          <a:p>
            <a:pPr>
              <a:buFont typeface="Arial" pitchFamily="34" charset="0"/>
              <a:buChar char="•"/>
            </a:pPr>
            <a:r>
              <a:rPr lang="en-GB" sz="2400" dirty="0">
                <a:latin typeface="Calibri" panose="020F0502020204030204" pitchFamily="34" charset="0"/>
              </a:rPr>
              <a:t> </a:t>
            </a:r>
            <a:r>
              <a:rPr lang="en-GB" sz="2400" b="1" dirty="0">
                <a:latin typeface="Calibri" panose="020F0502020204030204" pitchFamily="34" charset="0"/>
              </a:rPr>
              <a:t>Definition of power</a:t>
            </a:r>
            <a:r>
              <a:rPr lang="en-GB" sz="2400" dirty="0">
                <a:latin typeface="Calibri" panose="020F0502020204030204" pitchFamily="34" charset="0"/>
              </a:rPr>
              <a:t>: probability that a statistical test will reject a false null hypothesis (H</a:t>
            </a:r>
            <a:r>
              <a:rPr lang="en-GB" sz="2400" baseline="-25000" dirty="0">
                <a:latin typeface="Calibri" panose="020F0502020204030204" pitchFamily="34" charset="0"/>
              </a:rPr>
              <a:t>0</a:t>
            </a:r>
            <a:r>
              <a:rPr lang="en-GB" sz="2400" dirty="0">
                <a:latin typeface="Calibri" panose="020F0502020204030204" pitchFamily="34" charset="0"/>
              </a:rPr>
              <a:t>).</a:t>
            </a:r>
          </a:p>
          <a:p>
            <a:pPr lvl="1">
              <a:buFont typeface="Arial" pitchFamily="34" charset="0"/>
              <a:buChar char="•"/>
            </a:pPr>
            <a:r>
              <a:rPr lang="en-GB" sz="2400" b="1" dirty="0">
                <a:latin typeface="Calibri" panose="020F0502020204030204" pitchFamily="34" charset="0"/>
              </a:rPr>
              <a:t> Translation</a:t>
            </a:r>
            <a:r>
              <a:rPr lang="en-GB" sz="2400" dirty="0">
                <a:latin typeface="Calibri" panose="020F0502020204030204" pitchFamily="34" charset="0"/>
              </a:rPr>
              <a:t>: </a:t>
            </a:r>
            <a:r>
              <a:rPr lang="en-US" sz="2400" dirty="0">
                <a:latin typeface="Calibri" panose="020F0502020204030204" pitchFamily="34" charset="0"/>
              </a:rPr>
              <a:t>the probability of detecting an effect, given that the effect is really there.</a:t>
            </a:r>
          </a:p>
          <a:p>
            <a:pPr lvl="1">
              <a:buFont typeface="Arial" pitchFamily="34" charset="0"/>
              <a:buChar char="•"/>
            </a:pPr>
            <a:endParaRPr lang="en-US" sz="2000" dirty="0">
              <a:latin typeface="Calibri" panose="020F0502020204030204" pitchFamily="34" charset="0"/>
            </a:endParaRPr>
          </a:p>
          <a:p>
            <a:pPr>
              <a:buFont typeface="Arial" pitchFamily="34" charset="0"/>
              <a:buChar char="•"/>
            </a:pPr>
            <a:r>
              <a:rPr lang="en-US" sz="2400" dirty="0">
                <a:latin typeface="Calibri" panose="020F0502020204030204" pitchFamily="34" charset="0"/>
              </a:rPr>
              <a:t> </a:t>
            </a:r>
            <a:r>
              <a:rPr lang="en-US" sz="2400" b="1" dirty="0">
                <a:latin typeface="Calibri" panose="020F0502020204030204" pitchFamily="34" charset="0"/>
              </a:rPr>
              <a:t>In a nutshell</a:t>
            </a:r>
            <a:r>
              <a:rPr lang="en-US" sz="2400" dirty="0">
                <a:latin typeface="Calibri" panose="020F0502020204030204" pitchFamily="34" charset="0"/>
              </a:rPr>
              <a:t>: the bigger the experiment (big sample size), the bigger the power (more likely to pick up a difference).</a:t>
            </a:r>
            <a:endParaRPr lang="en-GB" sz="2400" dirty="0">
              <a:latin typeface="Calibri" panose="020F0502020204030204" pitchFamily="34" charset="0"/>
            </a:endParaRPr>
          </a:p>
          <a:p>
            <a:pPr lvl="1"/>
            <a:endParaRPr lang="en-GB" sz="1200" dirty="0">
              <a:latin typeface="Calibri" panose="020F0502020204030204" pitchFamily="34" charset="0"/>
            </a:endParaRPr>
          </a:p>
          <a:p>
            <a:pPr>
              <a:buFont typeface="Arial" pitchFamily="34" charset="0"/>
              <a:buChar char="•"/>
            </a:pPr>
            <a:r>
              <a:rPr lang="en-GB" sz="2400" dirty="0">
                <a:latin typeface="Calibri" panose="020F0502020204030204" pitchFamily="34" charset="0"/>
              </a:rPr>
              <a:t> Main output of a </a:t>
            </a:r>
            <a:r>
              <a:rPr lang="en-GB" sz="2400" b="1" dirty="0">
                <a:solidFill>
                  <a:srgbClr val="CC0099"/>
                </a:solidFill>
                <a:latin typeface="Calibri" panose="020F0502020204030204" pitchFamily="34" charset="0"/>
              </a:rPr>
              <a:t>power analysis</a:t>
            </a:r>
            <a:r>
              <a:rPr lang="en-GB" sz="2400" dirty="0">
                <a:latin typeface="Calibri" panose="020F0502020204030204" pitchFamily="34" charset="0"/>
              </a:rPr>
              <a:t>:</a:t>
            </a:r>
          </a:p>
          <a:p>
            <a:pPr lvl="1">
              <a:buFont typeface="Arial" pitchFamily="34" charset="0"/>
              <a:buChar char="•"/>
            </a:pPr>
            <a:r>
              <a:rPr lang="en-GB" sz="2400" dirty="0">
                <a:latin typeface="Calibri" panose="020F0502020204030204" pitchFamily="34" charset="0"/>
              </a:rPr>
              <a:t> Estimation of an appropriate </a:t>
            </a:r>
            <a:r>
              <a:rPr lang="en-GB" sz="2400" b="1" dirty="0">
                <a:latin typeface="Calibri" panose="020F0502020204030204" pitchFamily="34" charset="0"/>
              </a:rPr>
              <a:t>sample size</a:t>
            </a:r>
          </a:p>
          <a:p>
            <a:pPr lvl="1">
              <a:buFont typeface="Arial" pitchFamily="34" charset="0"/>
              <a:buChar char="•"/>
            </a:pPr>
            <a:endParaRPr lang="en-GB" sz="1000" b="1" dirty="0">
              <a:solidFill>
                <a:srgbClr val="CC0099"/>
              </a:solidFill>
              <a:latin typeface="Calibri" panose="020F0502020204030204" pitchFamily="34" charset="0"/>
            </a:endParaRPr>
          </a:p>
          <a:p>
            <a:pPr marL="1257300" lvl="2" indent="-342900">
              <a:buFont typeface="Arial" pitchFamily="34" charset="0"/>
              <a:buChar char="•"/>
            </a:pPr>
            <a:r>
              <a:rPr lang="en-GB" sz="2000" b="1" dirty="0">
                <a:solidFill>
                  <a:srgbClr val="CC0099"/>
                </a:solidFill>
                <a:latin typeface="Calibri" panose="020F0502020204030204" pitchFamily="34" charset="0"/>
              </a:rPr>
              <a:t>Too big</a:t>
            </a:r>
            <a:r>
              <a:rPr lang="en-GB" sz="2000" dirty="0">
                <a:latin typeface="Calibri" panose="020F0502020204030204" pitchFamily="34" charset="0"/>
              </a:rPr>
              <a:t>: waste of resources,</a:t>
            </a:r>
          </a:p>
          <a:p>
            <a:pPr marL="1257300" lvl="2" indent="-342900">
              <a:buFont typeface="Arial" pitchFamily="34" charset="0"/>
              <a:buChar char="•"/>
            </a:pPr>
            <a:endParaRPr lang="en-GB" sz="1000" dirty="0">
              <a:latin typeface="Calibri" panose="020F0502020204030204" pitchFamily="34" charset="0"/>
            </a:endParaRPr>
          </a:p>
          <a:p>
            <a:pPr marL="1257300" lvl="2" indent="-342900">
              <a:buFont typeface="Arial" pitchFamily="34" charset="0"/>
              <a:buChar char="•"/>
            </a:pPr>
            <a:r>
              <a:rPr lang="en-GB" sz="2000" b="1" dirty="0">
                <a:solidFill>
                  <a:srgbClr val="CC0099"/>
                </a:solidFill>
                <a:latin typeface="Calibri" panose="020F0502020204030204" pitchFamily="34" charset="0"/>
              </a:rPr>
              <a:t>Too small</a:t>
            </a:r>
            <a:r>
              <a:rPr lang="en-GB" sz="2000" dirty="0">
                <a:solidFill>
                  <a:srgbClr val="CC0099"/>
                </a:solidFill>
                <a:latin typeface="Calibri" panose="020F0502020204030204" pitchFamily="34" charset="0"/>
              </a:rPr>
              <a:t>: </a:t>
            </a:r>
            <a:r>
              <a:rPr lang="en-GB" sz="2000" dirty="0">
                <a:latin typeface="Calibri" panose="020F0502020204030204" pitchFamily="34" charset="0"/>
              </a:rPr>
              <a:t>may miss the effect (p&gt;0.05)+ waste of resources,</a:t>
            </a:r>
          </a:p>
          <a:p>
            <a:pPr lvl="2">
              <a:buFont typeface="Arial" pitchFamily="34" charset="0"/>
              <a:buChar char="•"/>
            </a:pPr>
            <a:endParaRPr lang="en-GB" sz="1000" dirty="0">
              <a:latin typeface="Calibri" panose="020F0502020204030204" pitchFamily="34" charset="0"/>
            </a:endParaRPr>
          </a:p>
          <a:p>
            <a:pPr marL="1257300" lvl="2" indent="-342900">
              <a:buFont typeface="Arial" panose="020B0604020202020204" pitchFamily="34" charset="0"/>
              <a:buChar char="•"/>
            </a:pPr>
            <a:r>
              <a:rPr lang="en-GB" sz="2000" b="1" dirty="0">
                <a:solidFill>
                  <a:srgbClr val="CC0099"/>
                </a:solidFill>
                <a:latin typeface="Calibri" panose="020F0502020204030204" pitchFamily="34" charset="0"/>
              </a:rPr>
              <a:t>Grants</a:t>
            </a:r>
            <a:r>
              <a:rPr lang="en-GB" sz="2000" dirty="0">
                <a:solidFill>
                  <a:srgbClr val="CC0099"/>
                </a:solidFill>
                <a:latin typeface="Calibri" panose="020F0502020204030204" pitchFamily="34" charset="0"/>
              </a:rPr>
              <a:t>: </a:t>
            </a:r>
            <a:r>
              <a:rPr lang="en-GB" sz="2000" dirty="0">
                <a:latin typeface="Calibri" panose="020F0502020204030204" pitchFamily="34" charset="0"/>
              </a:rPr>
              <a:t>justification of sample size,</a:t>
            </a:r>
          </a:p>
          <a:p>
            <a:pPr lvl="2">
              <a:buFont typeface="Arial" pitchFamily="34" charset="0"/>
              <a:buChar char="•"/>
            </a:pPr>
            <a:endParaRPr lang="en-GB" sz="1000" dirty="0">
              <a:latin typeface="Calibri" panose="020F0502020204030204" pitchFamily="34" charset="0"/>
            </a:endParaRPr>
          </a:p>
          <a:p>
            <a:pPr marL="1257300" lvl="2" indent="-342900">
              <a:buFont typeface="Arial" panose="020B0604020202020204" pitchFamily="34" charset="0"/>
              <a:buChar char="•"/>
            </a:pPr>
            <a:r>
              <a:rPr lang="en-GB" sz="2000" b="1" dirty="0">
                <a:solidFill>
                  <a:srgbClr val="CC0099"/>
                </a:solidFill>
                <a:latin typeface="Calibri" panose="020F0502020204030204" pitchFamily="34" charset="0"/>
              </a:rPr>
              <a:t>Publications:</a:t>
            </a:r>
            <a:r>
              <a:rPr lang="en-GB" sz="2000" b="1" dirty="0">
                <a:latin typeface="Calibri" panose="020F0502020204030204" pitchFamily="34" charset="0"/>
              </a:rPr>
              <a:t> </a:t>
            </a:r>
            <a:r>
              <a:rPr lang="en-GB" sz="2000" dirty="0">
                <a:latin typeface="Calibri" panose="020F0502020204030204" pitchFamily="34" charset="0"/>
              </a:rPr>
              <a:t>reviewers ask for power calculation evidence,</a:t>
            </a:r>
          </a:p>
          <a:p>
            <a:pPr marL="1257300" lvl="2" indent="-342900">
              <a:buFont typeface="Arial" panose="020B0604020202020204" pitchFamily="34" charset="0"/>
              <a:buChar char="•"/>
            </a:pPr>
            <a:endParaRPr lang="en-GB" sz="1000" dirty="0">
              <a:latin typeface="Calibri" panose="020F0502020204030204" pitchFamily="34" charset="0"/>
            </a:endParaRPr>
          </a:p>
          <a:p>
            <a:pPr marL="1257300" lvl="2" indent="-342900">
              <a:buFont typeface="Arial" panose="020B0604020202020204" pitchFamily="34" charset="0"/>
              <a:buChar char="•"/>
            </a:pPr>
            <a:r>
              <a:rPr lang="en-GB" sz="2000" b="1" dirty="0">
                <a:solidFill>
                  <a:srgbClr val="CC0099"/>
                </a:solidFill>
                <a:latin typeface="Calibri" panose="020F0502020204030204" pitchFamily="34" charset="0"/>
              </a:rPr>
              <a:t>Home office</a:t>
            </a:r>
            <a:r>
              <a:rPr lang="en-GB" sz="2000" dirty="0">
                <a:solidFill>
                  <a:srgbClr val="CC0099"/>
                </a:solidFill>
                <a:latin typeface="Calibri" panose="020F0502020204030204" pitchFamily="34" charset="0"/>
              </a:rPr>
              <a:t>: </a:t>
            </a:r>
            <a:r>
              <a:rPr lang="en-GB" sz="2000" dirty="0">
                <a:latin typeface="Calibri" panose="020F0502020204030204" pitchFamily="34" charset="0"/>
              </a:rPr>
              <a:t>the 3 </a:t>
            </a:r>
            <a:r>
              <a:rPr lang="en-GB" sz="2000" dirty="0" err="1">
                <a:latin typeface="Calibri" panose="020F0502020204030204" pitchFamily="34" charset="0"/>
              </a:rPr>
              <a:t>Rs</a:t>
            </a:r>
            <a:r>
              <a:rPr lang="en-GB" sz="2000" dirty="0">
                <a:latin typeface="Calibri" panose="020F0502020204030204" pitchFamily="34" charset="0"/>
              </a:rPr>
              <a:t>: Replacement, </a:t>
            </a:r>
            <a:r>
              <a:rPr lang="en-GB" sz="2000" b="1" dirty="0">
                <a:latin typeface="Calibri" panose="020F0502020204030204" pitchFamily="34" charset="0"/>
              </a:rPr>
              <a:t>Reduction</a:t>
            </a:r>
            <a:r>
              <a:rPr lang="en-GB" sz="2000" dirty="0">
                <a:latin typeface="Calibri" panose="020F0502020204030204" pitchFamily="34" charset="0"/>
              </a:rPr>
              <a:t> and Refinement.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976" y="5566710"/>
            <a:ext cx="3312368" cy="90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69026" y="328733"/>
            <a:ext cx="4256452" cy="720000"/>
            <a:chOff x="6374289" y="2805565"/>
            <a:chExt cx="1800001" cy="720000"/>
          </a:xfrm>
        </p:grpSpPr>
        <p:sp>
          <p:nvSpPr>
            <p:cNvPr id="5" name="Rounded Rectangle 4"/>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6"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b="1" kern="1200" dirty="0" smtClean="0"/>
                <a:t>Sample Size: Power Analysis</a:t>
              </a:r>
            </a:p>
          </p:txBody>
        </p:sp>
      </p:grpSp>
    </p:spTree>
    <p:extLst>
      <p:ext uri="{BB962C8B-B14F-4D97-AF65-F5344CB8AC3E}">
        <p14:creationId xmlns:p14="http://schemas.microsoft.com/office/powerpoint/2010/main" val="2370105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83632" y="1139963"/>
            <a:ext cx="6192688" cy="5247424"/>
          </a:xfrm>
          <a:prstGeom prst="rect">
            <a:avLst/>
          </a:prstGeom>
        </p:spPr>
      </p:pic>
      <p:sp>
        <p:nvSpPr>
          <p:cNvPr id="4" name="TextBox 1"/>
          <p:cNvSpPr txBox="1">
            <a:spLocks noChangeArrowheads="1"/>
          </p:cNvSpPr>
          <p:nvPr/>
        </p:nvSpPr>
        <p:spPr bwMode="auto">
          <a:xfrm>
            <a:off x="253680" y="176168"/>
            <a:ext cx="8858312"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CC0099"/>
                </a:solidFill>
              </a:rPr>
              <a:t>What does Power look like?</a:t>
            </a:r>
          </a:p>
        </p:txBody>
      </p:sp>
    </p:spTree>
    <p:extLst>
      <p:ext uri="{BB962C8B-B14F-4D97-AF65-F5344CB8AC3E}">
        <p14:creationId xmlns:p14="http://schemas.microsoft.com/office/powerpoint/2010/main" val="2037003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42193" y="1329583"/>
            <a:ext cx="11554691" cy="5386090"/>
          </a:xfrm>
          <a:prstGeom prst="rect">
            <a:avLst/>
          </a:prstGeom>
          <a:noFill/>
        </p:spPr>
        <p:txBody>
          <a:bodyPr wrap="square" rtlCol="0">
            <a:spAutoFit/>
          </a:bodyPr>
          <a:lstStyle/>
          <a:p>
            <a:pPr marL="342882" indent="-342882">
              <a:buFont typeface="Arial" panose="020B0604020202020204" pitchFamily="34" charset="0"/>
              <a:buChar char="•"/>
            </a:pPr>
            <a:r>
              <a:rPr lang="en-GB" sz="2000" dirty="0"/>
              <a:t>People use different words to describe the same data/graphs …</a:t>
            </a:r>
          </a:p>
          <a:p>
            <a:pPr marL="342882" indent="-342882">
              <a:buFont typeface="Arial" panose="020B0604020202020204" pitchFamily="34" charset="0"/>
              <a:buChar char="•"/>
            </a:pPr>
            <a:r>
              <a:rPr lang="en-GB" sz="2000" dirty="0"/>
              <a:t>There are different traditions in different labs, areas of science …</a:t>
            </a:r>
          </a:p>
          <a:p>
            <a:pPr marL="342882" indent="-342882">
              <a:buFont typeface="Arial" panose="020B0604020202020204" pitchFamily="34" charset="0"/>
              <a:buChar char="•"/>
            </a:pPr>
            <a:r>
              <a:rPr lang="en-GB" sz="2000" dirty="0"/>
              <a:t>Different </a:t>
            </a:r>
            <a:r>
              <a:rPr lang="en-GB" sz="2000" dirty="0" smtClean="0"/>
              <a:t>software </a:t>
            </a:r>
            <a:r>
              <a:rPr lang="en-GB" sz="2000" dirty="0"/>
              <a:t>mean different approaches: R, SPSS, </a:t>
            </a:r>
            <a:r>
              <a:rPr lang="en-GB" sz="2000" dirty="0" err="1"/>
              <a:t>GraphPad</a:t>
            </a:r>
            <a:r>
              <a:rPr lang="en-GB" sz="2000" dirty="0"/>
              <a:t>, Stata, Minitab …</a:t>
            </a:r>
          </a:p>
          <a:p>
            <a:pPr marL="342882" indent="-342882">
              <a:buFont typeface="Arial" panose="020B0604020202020204" pitchFamily="34" charset="0"/>
              <a:buChar char="•"/>
            </a:pPr>
            <a:r>
              <a:rPr lang="en-GB" sz="2000" u="sng" dirty="0"/>
              <a:t>Examples:</a:t>
            </a:r>
            <a:r>
              <a:rPr lang="en-GB" sz="2400" u="sng" dirty="0"/>
              <a:t> </a:t>
            </a:r>
            <a:r>
              <a:rPr lang="en-GB" sz="2400" dirty="0"/>
              <a:t> </a:t>
            </a:r>
          </a:p>
          <a:p>
            <a:pPr marL="1257238" lvl="2" indent="-342882">
              <a:buFont typeface="Arial" panose="020B0604020202020204" pitchFamily="34" charset="0"/>
              <a:buChar char="•"/>
            </a:pPr>
            <a:r>
              <a:rPr lang="en-GB" sz="2000" dirty="0"/>
              <a:t>Variable names: qualitative data = attribute </a:t>
            </a:r>
          </a:p>
          <a:p>
            <a:pPr marL="1257238" lvl="2" indent="-342882">
              <a:buFont typeface="Arial" panose="020B0604020202020204" pitchFamily="34" charset="0"/>
              <a:buChar char="•"/>
            </a:pPr>
            <a:r>
              <a:rPr lang="en-GB" sz="2000" dirty="0"/>
              <a:t>Scatterplots in </a:t>
            </a:r>
            <a:r>
              <a:rPr lang="en-GB" sz="2000" dirty="0" err="1"/>
              <a:t>GraphPad</a:t>
            </a:r>
            <a:r>
              <a:rPr lang="en-GB" sz="2000" dirty="0"/>
              <a:t> Prism = </a:t>
            </a:r>
            <a:r>
              <a:rPr lang="en-GB" sz="2000" dirty="0" err="1"/>
              <a:t>stripchart</a:t>
            </a:r>
            <a:r>
              <a:rPr lang="en-GB" sz="2000" dirty="0"/>
              <a:t> in R</a:t>
            </a:r>
          </a:p>
          <a:p>
            <a:pPr marL="1257238" lvl="2" indent="-342882">
              <a:buFont typeface="Arial" panose="020B0604020202020204" pitchFamily="34" charset="0"/>
              <a:buChar char="•"/>
            </a:pPr>
            <a:r>
              <a:rPr lang="en-GB" sz="2000" dirty="0"/>
              <a:t>2 treatment groups in an experiment = 2 arms of a clinical trial</a:t>
            </a:r>
          </a:p>
          <a:p>
            <a:pPr marL="1257238" lvl="2" indent="-342882">
              <a:buFont typeface="Arial" panose="020B0604020202020204" pitchFamily="34" charset="0"/>
              <a:buChar char="•"/>
            </a:pPr>
            <a:r>
              <a:rPr lang="en-GB" sz="2000" dirty="0"/>
              <a:t>Replicate = repeat = sample</a:t>
            </a:r>
          </a:p>
          <a:p>
            <a:pPr marL="1257238" lvl="2" indent="-342882">
              <a:buFont typeface="Arial" panose="020B0604020202020204" pitchFamily="34" charset="0"/>
              <a:buChar char="•"/>
            </a:pPr>
            <a:r>
              <a:rPr lang="en-GB" sz="2000" dirty="0"/>
              <a:t>QQ plots in SPSS  versus </a:t>
            </a:r>
            <a:r>
              <a:rPr lang="en-GB" sz="2000" dirty="0" err="1"/>
              <a:t>D’Agostino</a:t>
            </a:r>
            <a:r>
              <a:rPr lang="en-GB" sz="2000" dirty="0"/>
              <a:t>-Pearson test …</a:t>
            </a:r>
          </a:p>
          <a:p>
            <a:pPr marL="1257238" lvl="2" indent="-342882">
              <a:buFont typeface="Arial" panose="020B0604020202020204" pitchFamily="34" charset="0"/>
              <a:buChar char="•"/>
            </a:pPr>
            <a:r>
              <a:rPr lang="en-GB" sz="2000" dirty="0"/>
              <a:t>Sample sizes </a:t>
            </a:r>
          </a:p>
          <a:p>
            <a:pPr marL="1257238" lvl="2" indent="-342882">
              <a:buFont typeface="Arial" panose="020B0604020202020204" pitchFamily="34" charset="0"/>
              <a:buChar char="•"/>
            </a:pPr>
            <a:endParaRPr lang="en-GB" sz="2000" dirty="0"/>
          </a:p>
          <a:p>
            <a:pPr marL="342882" indent="-342882">
              <a:buFont typeface="Arial" panose="020B0604020202020204" pitchFamily="34" charset="0"/>
              <a:buChar char="•"/>
            </a:pPr>
            <a:r>
              <a:rPr lang="en-GB" sz="2000" dirty="0"/>
              <a:t>Very different biological questions, very different designs, sophisticated scientific approach or very simple</a:t>
            </a:r>
          </a:p>
          <a:p>
            <a:pPr marL="800060" lvl="1" indent="-342882">
              <a:buFont typeface="Arial" panose="020B0604020202020204" pitchFamily="34" charset="0"/>
              <a:buChar char="•"/>
            </a:pPr>
            <a:r>
              <a:rPr lang="en-GB" sz="2000" dirty="0"/>
              <a:t>Similar statistical approach</a:t>
            </a:r>
          </a:p>
          <a:p>
            <a:pPr marL="800060" lvl="1" indent="-342882">
              <a:buFont typeface="Arial" panose="020B0604020202020204" pitchFamily="34" charset="0"/>
              <a:buChar char="•"/>
            </a:pPr>
            <a:r>
              <a:rPr lang="en-GB" sz="2000" u="sng" dirty="0"/>
              <a:t>Example</a:t>
            </a:r>
            <a:r>
              <a:rPr lang="en-GB" sz="2000" dirty="0"/>
              <a:t>: </a:t>
            </a:r>
          </a:p>
          <a:p>
            <a:pPr marL="1257238" lvl="2" indent="-342882">
              <a:buFont typeface="Arial" panose="020B0604020202020204" pitchFamily="34" charset="0"/>
              <a:buChar char="•"/>
            </a:pPr>
            <a:r>
              <a:rPr lang="en-GB" sz="2000" b="1" dirty="0"/>
              <a:t>Data</a:t>
            </a:r>
            <a:r>
              <a:rPr lang="en-GB" sz="2000" dirty="0"/>
              <a:t>: Gene expression values from The Cancer Genome Atlas for samples from tumour and normal tissue, </a:t>
            </a:r>
            <a:r>
              <a:rPr lang="en-GB" sz="2000" b="1" dirty="0"/>
              <a:t>question</a:t>
            </a:r>
            <a:r>
              <a:rPr lang="en-GB" sz="2000" dirty="0"/>
              <a:t>: which genes are showing a significant difference? </a:t>
            </a:r>
            <a:r>
              <a:rPr lang="en-GB" sz="2000" b="1" i="1" dirty="0"/>
              <a:t>t</a:t>
            </a:r>
            <a:r>
              <a:rPr lang="en-GB" sz="2000" b="1" dirty="0"/>
              <a:t>-test</a:t>
            </a:r>
          </a:p>
          <a:p>
            <a:pPr marL="1257238" lvl="2" indent="-342882">
              <a:buFont typeface="Arial" panose="020B0604020202020204" pitchFamily="34" charset="0"/>
              <a:buChar char="•"/>
            </a:pPr>
            <a:r>
              <a:rPr lang="en-GB" sz="2000" b="1" dirty="0"/>
              <a:t>Data</a:t>
            </a:r>
            <a:r>
              <a:rPr lang="en-GB" sz="2000" dirty="0"/>
              <a:t>: weight from WT and KO mice, </a:t>
            </a:r>
            <a:r>
              <a:rPr lang="en-GB" sz="2000" b="1" dirty="0"/>
              <a:t>question</a:t>
            </a:r>
            <a:r>
              <a:rPr lang="en-GB" sz="2000" dirty="0"/>
              <a:t>: difference between genotypes? </a:t>
            </a:r>
            <a:r>
              <a:rPr lang="en-GB" sz="2000" b="1" i="1" dirty="0"/>
              <a:t>t</a:t>
            </a:r>
            <a:r>
              <a:rPr lang="en-GB" sz="2000" b="1" dirty="0"/>
              <a:t>-test</a:t>
            </a:r>
            <a:endParaRPr lang="en-GB" sz="2400" b="1" dirty="0"/>
          </a:p>
        </p:txBody>
      </p:sp>
      <p:pic>
        <p:nvPicPr>
          <p:cNvPr id="5" name="Picture 4"/>
          <p:cNvPicPr>
            <a:picLocks noChangeAspect="1"/>
          </p:cNvPicPr>
          <p:nvPr/>
        </p:nvPicPr>
        <p:blipFill>
          <a:blip r:embed="rId3"/>
          <a:stretch>
            <a:fillRect/>
          </a:stretch>
        </p:blipFill>
        <p:spPr>
          <a:xfrm>
            <a:off x="8476287" y="2657699"/>
            <a:ext cx="1496581" cy="1669584"/>
          </a:xfrm>
          <a:prstGeom prst="rect">
            <a:avLst/>
          </a:prstGeom>
        </p:spPr>
      </p:pic>
      <p:sp>
        <p:nvSpPr>
          <p:cNvPr id="2" name="TextBox 1"/>
          <p:cNvSpPr txBox="1"/>
          <p:nvPr/>
        </p:nvSpPr>
        <p:spPr>
          <a:xfrm>
            <a:off x="2546438" y="289496"/>
            <a:ext cx="6824561" cy="646331"/>
          </a:xfrm>
          <a:prstGeom prst="rect">
            <a:avLst/>
          </a:prstGeom>
          <a:noFill/>
        </p:spPr>
        <p:txBody>
          <a:bodyPr wrap="none" rtlCol="0">
            <a:spAutoFit/>
          </a:bodyPr>
          <a:lstStyle/>
          <a:p>
            <a:r>
              <a:rPr lang="en-GB" sz="3600" b="1" dirty="0">
                <a:solidFill>
                  <a:srgbClr val="D60093"/>
                </a:solidFill>
              </a:rPr>
              <a:t>Vocabulary, tradition and software</a:t>
            </a:r>
            <a:endParaRPr lang="en-GB" sz="3600" dirty="0">
              <a:solidFill>
                <a:srgbClr val="D60093"/>
              </a:solidFill>
            </a:endParaRPr>
          </a:p>
        </p:txBody>
      </p:sp>
    </p:spTree>
    <p:extLst>
      <p:ext uri="{BB962C8B-B14F-4D97-AF65-F5344CB8AC3E}">
        <p14:creationId xmlns:p14="http://schemas.microsoft.com/office/powerpoint/2010/main" val="3579554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7688" y="1147150"/>
            <a:ext cx="4680520" cy="3966076"/>
          </a:xfrm>
          <a:prstGeom prst="rect">
            <a:avLst/>
          </a:prstGeom>
        </p:spPr>
      </p:pic>
      <p:sp>
        <p:nvSpPr>
          <p:cNvPr id="2" name="Oval 1"/>
          <p:cNvSpPr/>
          <p:nvPr/>
        </p:nvSpPr>
        <p:spPr>
          <a:xfrm>
            <a:off x="4458556" y="1971084"/>
            <a:ext cx="79208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5" name="Rectangle 4"/>
          <p:cNvSpPr/>
          <p:nvPr/>
        </p:nvSpPr>
        <p:spPr>
          <a:xfrm>
            <a:off x="1919536" y="5293658"/>
            <a:ext cx="7848872" cy="1200329"/>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r>
              <a:rPr lang="en-GB" sz="2400" dirty="0">
                <a:solidFill>
                  <a:prstClr val="black"/>
                </a:solidFill>
              </a:rPr>
              <a:t>Probability that the observed result occurs if </a:t>
            </a:r>
            <a:r>
              <a:rPr lang="en-GB" sz="2400" b="1" dirty="0">
                <a:solidFill>
                  <a:prstClr val="black"/>
                </a:solidFill>
              </a:rPr>
              <a:t>H</a:t>
            </a:r>
            <a:r>
              <a:rPr lang="en-GB" sz="2400" b="1" baseline="-25000" dirty="0">
                <a:solidFill>
                  <a:prstClr val="black"/>
                </a:solidFill>
              </a:rPr>
              <a:t>0</a:t>
            </a:r>
            <a:r>
              <a:rPr lang="en-GB" sz="2400" dirty="0">
                <a:solidFill>
                  <a:prstClr val="black"/>
                </a:solidFill>
              </a:rPr>
              <a:t> is true</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H</a:t>
            </a:r>
            <a:r>
              <a:rPr lang="en-GB" sz="2400" baseline="-25000" dirty="0">
                <a:solidFill>
                  <a:prstClr val="black"/>
                </a:solidFill>
              </a:rPr>
              <a:t>0 </a:t>
            </a:r>
            <a:r>
              <a:rPr lang="en-GB" sz="2400" dirty="0">
                <a:solidFill>
                  <a:prstClr val="black"/>
                </a:solidFill>
              </a:rPr>
              <a:t>: </a:t>
            </a:r>
            <a:r>
              <a:rPr lang="en-GB" sz="2400" b="1" dirty="0">
                <a:solidFill>
                  <a:prstClr val="black"/>
                </a:solidFill>
              </a:rPr>
              <a:t>Null hypothesis </a:t>
            </a:r>
            <a:r>
              <a:rPr lang="en-GB" sz="2400" dirty="0">
                <a:solidFill>
                  <a:prstClr val="black"/>
                </a:solidFill>
              </a:rPr>
              <a:t>= absence of effect</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H</a:t>
            </a:r>
            <a:r>
              <a:rPr lang="en-GB" sz="2400" baseline="-25000" dirty="0">
                <a:solidFill>
                  <a:prstClr val="black"/>
                </a:solidFill>
              </a:rPr>
              <a:t>1</a:t>
            </a:r>
            <a:r>
              <a:rPr lang="en-GB" sz="2400" dirty="0">
                <a:solidFill>
                  <a:prstClr val="black"/>
                </a:solidFill>
              </a:rPr>
              <a:t>: </a:t>
            </a:r>
            <a:r>
              <a:rPr lang="en-GB" sz="2400" b="1" dirty="0">
                <a:solidFill>
                  <a:prstClr val="black"/>
                </a:solidFill>
              </a:rPr>
              <a:t>Alternative hypothesis </a:t>
            </a:r>
            <a:r>
              <a:rPr lang="en-GB" sz="2400" dirty="0">
                <a:solidFill>
                  <a:prstClr val="black"/>
                </a:solidFill>
              </a:rPr>
              <a:t>= presence of an effect</a:t>
            </a:r>
          </a:p>
        </p:txBody>
      </p:sp>
      <p:sp>
        <p:nvSpPr>
          <p:cNvPr id="7" name="Oval 6"/>
          <p:cNvSpPr/>
          <p:nvPr/>
        </p:nvSpPr>
        <p:spPr>
          <a:xfrm>
            <a:off x="6552711" y="1936562"/>
            <a:ext cx="79208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9" name="TextBox 1"/>
          <p:cNvSpPr txBox="1">
            <a:spLocks noChangeArrowheads="1"/>
          </p:cNvSpPr>
          <p:nvPr/>
        </p:nvSpPr>
        <p:spPr bwMode="auto">
          <a:xfrm>
            <a:off x="253679" y="176168"/>
            <a:ext cx="11579091"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CC0099"/>
                </a:solidFill>
              </a:rPr>
              <a:t>What does Power look like</a:t>
            </a:r>
            <a:r>
              <a:rPr lang="en-GB" sz="3200" b="1" dirty="0" smtClean="0">
                <a:solidFill>
                  <a:srgbClr val="CC0099"/>
                </a:solidFill>
              </a:rPr>
              <a:t>? </a:t>
            </a:r>
            <a:r>
              <a:rPr lang="en-GB" sz="3200" b="1" dirty="0" smtClean="0">
                <a:solidFill>
                  <a:schemeClr val="tx2"/>
                </a:solidFill>
              </a:rPr>
              <a:t>Null and alternative hypotheses</a:t>
            </a:r>
            <a:endParaRPr lang="en-GB" sz="3200" b="1" dirty="0">
              <a:solidFill>
                <a:srgbClr val="CC0099"/>
              </a:solidFill>
            </a:endParaRPr>
          </a:p>
        </p:txBody>
      </p:sp>
    </p:spTree>
    <p:extLst>
      <p:ext uri="{BB962C8B-B14F-4D97-AF65-F5344CB8AC3E}">
        <p14:creationId xmlns:p14="http://schemas.microsoft.com/office/powerpoint/2010/main" val="833888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01164" y="836712"/>
            <a:ext cx="3574956" cy="3029268"/>
          </a:xfrm>
          <a:prstGeom prst="rect">
            <a:avLst/>
          </a:prstGeom>
        </p:spPr>
      </p:pic>
      <p:sp>
        <p:nvSpPr>
          <p:cNvPr id="5" name="Oval 4"/>
          <p:cNvSpPr/>
          <p:nvPr/>
        </p:nvSpPr>
        <p:spPr>
          <a:xfrm>
            <a:off x="5663952" y="2924944"/>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7" name="Rectangle 6"/>
          <p:cNvSpPr/>
          <p:nvPr/>
        </p:nvSpPr>
        <p:spPr>
          <a:xfrm>
            <a:off x="685800" y="3861048"/>
            <a:ext cx="10896600" cy="2246769"/>
          </a:xfrm>
          <a:prstGeom prst="rect">
            <a:avLst/>
          </a:prstGeom>
        </p:spPr>
        <p:txBody>
          <a:bodyPr wrap="square">
            <a:spAutoFit/>
          </a:bodyPr>
          <a:lstStyle/>
          <a:p>
            <a:pPr marL="800100" lvl="1" indent="-342900" fontAlgn="base">
              <a:spcBef>
                <a:spcPct val="0"/>
              </a:spcBef>
              <a:spcAft>
                <a:spcPct val="0"/>
              </a:spcAft>
              <a:buFont typeface="Arial" panose="020B0604020202020204" pitchFamily="34" charset="0"/>
              <a:buChar char="•"/>
              <a:defRPr/>
            </a:pPr>
            <a:r>
              <a:rPr lang="en-GB" sz="2400" b="1" dirty="0">
                <a:solidFill>
                  <a:prstClr val="black"/>
                </a:solidFill>
              </a:rPr>
              <a:t>α :</a:t>
            </a:r>
            <a:r>
              <a:rPr lang="en-GB" sz="2400" dirty="0">
                <a:solidFill>
                  <a:prstClr val="black"/>
                </a:solidFill>
              </a:rPr>
              <a:t>  = probability of </a:t>
            </a:r>
            <a:r>
              <a:rPr lang="en-GB" sz="2400" b="1" dirty="0">
                <a:solidFill>
                  <a:prstClr val="black"/>
                </a:solidFill>
              </a:rPr>
              <a:t>type I error</a:t>
            </a:r>
            <a:r>
              <a:rPr lang="en-GB" sz="2400" dirty="0">
                <a:solidFill>
                  <a:prstClr val="black"/>
                </a:solidFill>
              </a:rPr>
              <a:t> </a:t>
            </a:r>
            <a:r>
              <a:rPr lang="en-GB" sz="2400" dirty="0" smtClean="0">
                <a:solidFill>
                  <a:prstClr val="black"/>
                </a:solidFill>
              </a:rPr>
              <a:t>(</a:t>
            </a:r>
            <a:r>
              <a:rPr lang="en-GB" sz="2400" b="1" dirty="0" smtClean="0">
                <a:solidFill>
                  <a:prstClr val="black"/>
                </a:solidFill>
              </a:rPr>
              <a:t>α </a:t>
            </a:r>
            <a:r>
              <a:rPr lang="en-GB" sz="2400" b="1" dirty="0">
                <a:solidFill>
                  <a:prstClr val="black"/>
                </a:solidFill>
              </a:rPr>
              <a:t>= </a:t>
            </a:r>
            <a:r>
              <a:rPr lang="en-GB" sz="2400" b="1" dirty="0" smtClean="0">
                <a:solidFill>
                  <a:prstClr val="black"/>
                </a:solidFill>
              </a:rPr>
              <a:t>0.05)</a:t>
            </a:r>
            <a:endParaRPr lang="en-GB" sz="2400" b="1" dirty="0">
              <a:solidFill>
                <a:prstClr val="black"/>
              </a:solidFill>
            </a:endParaRPr>
          </a:p>
          <a:p>
            <a:pPr marL="800100" lvl="1" indent="-342900" fontAlgn="base">
              <a:spcBef>
                <a:spcPct val="0"/>
              </a:spcBef>
              <a:spcAft>
                <a:spcPct val="0"/>
              </a:spcAft>
              <a:buFont typeface="Arial" panose="020B0604020202020204" pitchFamily="34" charset="0"/>
              <a:buChar char="•"/>
              <a:defRPr/>
            </a:pPr>
            <a:endParaRPr lang="en-GB" sz="1000" dirty="0">
              <a:solidFill>
                <a:prstClr val="black"/>
              </a:solidFill>
            </a:endParaRPr>
          </a:p>
          <a:p>
            <a:pPr marL="342900" indent="-342900" fontAlgn="base">
              <a:spcBef>
                <a:spcPct val="0"/>
              </a:spcBef>
              <a:spcAft>
                <a:spcPct val="0"/>
              </a:spcAft>
              <a:buFont typeface="Arial" panose="020B0604020202020204" pitchFamily="34" charset="0"/>
              <a:buChar char="•"/>
              <a:defRPr/>
            </a:pPr>
            <a:r>
              <a:rPr lang="en-GB" sz="2400" b="1" dirty="0">
                <a:solidFill>
                  <a:prstClr val="black"/>
                </a:solidFill>
                <a:cs typeface="Courier New" panose="02070309020205020404" pitchFamily="49" charset="0"/>
              </a:rPr>
              <a:t>p-value</a:t>
            </a:r>
            <a:r>
              <a:rPr lang="en-GB" sz="2400" dirty="0">
                <a:solidFill>
                  <a:prstClr val="black"/>
                </a:solidFill>
                <a:cs typeface="Courier New" panose="02070309020205020404" pitchFamily="49" charset="0"/>
              </a:rPr>
              <a:t>: probability that the observed statistic occurred by chance alone</a:t>
            </a:r>
          </a:p>
          <a:p>
            <a:pPr marL="342900" indent="-342900" fontAlgn="base">
              <a:spcBef>
                <a:spcPct val="0"/>
              </a:spcBef>
              <a:spcAft>
                <a:spcPct val="0"/>
              </a:spcAft>
              <a:buFont typeface="Arial" panose="020B0604020202020204" pitchFamily="34" charset="0"/>
              <a:buChar char="•"/>
              <a:defRPr/>
            </a:pPr>
            <a:endParaRPr lang="en-GB" sz="1000" dirty="0">
              <a:solidFill>
                <a:prstClr val="black"/>
              </a:solidFill>
              <a:cs typeface="Courier New" panose="02070309020205020404" pitchFamily="49" charset="0"/>
            </a:endParaRPr>
          </a:p>
          <a:p>
            <a:pPr marL="342900" indent="-342900" fontAlgn="base">
              <a:spcBef>
                <a:spcPct val="0"/>
              </a:spcBef>
              <a:spcAft>
                <a:spcPct val="0"/>
              </a:spcAft>
              <a:buFont typeface="Arial" panose="020B0604020202020204" pitchFamily="34" charset="0"/>
              <a:buChar char="•"/>
              <a:defRPr/>
            </a:pPr>
            <a:r>
              <a:rPr lang="en-GB" sz="2400" b="1" dirty="0">
                <a:solidFill>
                  <a:prstClr val="black"/>
                </a:solidFill>
                <a:cs typeface="Courier New" panose="02070309020205020404" pitchFamily="49" charset="0"/>
              </a:rPr>
              <a:t>Statistical significance</a:t>
            </a:r>
            <a:r>
              <a:rPr lang="en-GB" sz="2400" dirty="0">
                <a:solidFill>
                  <a:prstClr val="black"/>
                </a:solidFill>
                <a:cs typeface="Courier New" panose="02070309020205020404" pitchFamily="49" charset="0"/>
              </a:rPr>
              <a:t>: comparison between </a:t>
            </a:r>
            <a:r>
              <a:rPr lang="en-GB" sz="2400" b="1" dirty="0">
                <a:solidFill>
                  <a:prstClr val="black"/>
                </a:solidFill>
              </a:rPr>
              <a:t>α</a:t>
            </a:r>
            <a:r>
              <a:rPr lang="en-GB" sz="2400" dirty="0">
                <a:solidFill>
                  <a:prstClr val="black"/>
                </a:solidFill>
                <a:cs typeface="Courier New" panose="02070309020205020404" pitchFamily="49" charset="0"/>
              </a:rPr>
              <a:t> and the </a:t>
            </a:r>
            <a:r>
              <a:rPr lang="en-GB" sz="2400" b="1" dirty="0">
                <a:solidFill>
                  <a:prstClr val="black"/>
                </a:solidFill>
                <a:cs typeface="Courier New" panose="02070309020205020404" pitchFamily="49" charset="0"/>
              </a:rPr>
              <a:t>p-value</a:t>
            </a:r>
            <a:endParaRPr lang="en-US" sz="2400" b="1" dirty="0">
              <a:solidFill>
                <a:prstClr val="black"/>
              </a:solidFill>
              <a:cs typeface="Courier New" panose="02070309020205020404" pitchFamily="49" charset="0"/>
            </a:endParaRP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p-value &lt; 0.05: reject H</a:t>
            </a:r>
            <a:r>
              <a:rPr lang="en-GB" sz="2400" baseline="-25000" dirty="0">
                <a:solidFill>
                  <a:prstClr val="black"/>
                </a:solidFill>
              </a:rPr>
              <a:t>0</a:t>
            </a:r>
            <a:r>
              <a:rPr lang="en-GB" sz="2400" dirty="0">
                <a:solidFill>
                  <a:prstClr val="black"/>
                </a:solidFill>
              </a:rPr>
              <a:t> </a:t>
            </a:r>
            <a:endParaRPr lang="en-GB" sz="2400" dirty="0" smtClean="0">
              <a:solidFill>
                <a:prstClr val="black"/>
              </a:solidFill>
            </a:endParaRPr>
          </a:p>
          <a:p>
            <a:pPr marL="800100" lvl="1" indent="-342900" fontAlgn="base">
              <a:spcBef>
                <a:spcPct val="0"/>
              </a:spcBef>
              <a:spcAft>
                <a:spcPct val="0"/>
              </a:spcAft>
              <a:buFont typeface="Arial" panose="020B0604020202020204" pitchFamily="34" charset="0"/>
              <a:buChar char="•"/>
              <a:defRPr/>
            </a:pPr>
            <a:r>
              <a:rPr lang="en-GB" sz="2400" dirty="0" smtClean="0">
                <a:solidFill>
                  <a:prstClr val="black"/>
                </a:solidFill>
              </a:rPr>
              <a:t>p-value </a:t>
            </a:r>
            <a:r>
              <a:rPr lang="en-GB" sz="2400" dirty="0">
                <a:solidFill>
                  <a:prstClr val="black"/>
                </a:solidFill>
              </a:rPr>
              <a:t>&gt; 0.05: fail to reject H</a:t>
            </a:r>
            <a:r>
              <a:rPr lang="en-GB" sz="2400" baseline="-25000" dirty="0">
                <a:solidFill>
                  <a:prstClr val="black"/>
                </a:solidFill>
              </a:rPr>
              <a:t>0</a:t>
            </a:r>
            <a:endParaRPr lang="en-GB" sz="2400" dirty="0">
              <a:solidFill>
                <a:prstClr val="black"/>
              </a:solidFill>
            </a:endParaRPr>
          </a:p>
        </p:txBody>
      </p:sp>
      <p:sp>
        <p:nvSpPr>
          <p:cNvPr id="6" name="TextBox 1"/>
          <p:cNvSpPr txBox="1">
            <a:spLocks noChangeArrowheads="1"/>
          </p:cNvSpPr>
          <p:nvPr/>
        </p:nvSpPr>
        <p:spPr bwMode="auto">
          <a:xfrm>
            <a:off x="253680" y="176168"/>
            <a:ext cx="8858312"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CC0099"/>
                </a:solidFill>
              </a:rPr>
              <a:t>What does Power look like</a:t>
            </a:r>
            <a:r>
              <a:rPr lang="en-GB" sz="3200" b="1" dirty="0" smtClean="0">
                <a:solidFill>
                  <a:srgbClr val="CC0099"/>
                </a:solidFill>
              </a:rPr>
              <a:t>? </a:t>
            </a:r>
            <a:r>
              <a:rPr lang="en-GB" sz="3200" b="1" dirty="0" smtClean="0">
                <a:solidFill>
                  <a:schemeClr val="tx2"/>
                </a:solidFill>
              </a:rPr>
              <a:t>Type I error </a:t>
            </a:r>
            <a:r>
              <a:rPr lang="en-GB" sz="3200" b="1" dirty="0">
                <a:solidFill>
                  <a:schemeClr val="tx2"/>
                </a:solidFill>
              </a:rPr>
              <a:t>α</a:t>
            </a:r>
            <a:r>
              <a:rPr lang="en-GB" sz="3200" b="1" dirty="0" smtClean="0">
                <a:solidFill>
                  <a:schemeClr val="tx2"/>
                </a:solidFill>
              </a:rPr>
              <a:t> </a:t>
            </a:r>
            <a:endParaRPr lang="en-GB" sz="3200" b="1" dirty="0">
              <a:solidFill>
                <a:schemeClr val="tx2"/>
              </a:solidFill>
            </a:endParaRPr>
          </a:p>
        </p:txBody>
      </p:sp>
    </p:spTree>
    <p:extLst>
      <p:ext uri="{BB962C8B-B14F-4D97-AF65-F5344CB8AC3E}">
        <p14:creationId xmlns:p14="http://schemas.microsoft.com/office/powerpoint/2010/main" val="2115307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46737" y="978230"/>
            <a:ext cx="3574956" cy="3029268"/>
          </a:xfrm>
          <a:prstGeom prst="rect">
            <a:avLst/>
          </a:prstGeom>
        </p:spPr>
      </p:pic>
      <p:sp>
        <p:nvSpPr>
          <p:cNvPr id="5" name="Oval 4"/>
          <p:cNvSpPr/>
          <p:nvPr/>
        </p:nvSpPr>
        <p:spPr>
          <a:xfrm>
            <a:off x="5772815" y="2456858"/>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7" name="Rectangle 6"/>
          <p:cNvSpPr/>
          <p:nvPr/>
        </p:nvSpPr>
        <p:spPr>
          <a:xfrm>
            <a:off x="163279" y="4024338"/>
            <a:ext cx="11669490" cy="2616101"/>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r>
              <a:rPr lang="en-GB" sz="2400" b="1" dirty="0">
                <a:solidFill>
                  <a:prstClr val="black"/>
                </a:solidFill>
                <a:latin typeface="Calibri" panose="020F0502020204030204" pitchFamily="34" charset="0"/>
              </a:rPr>
              <a:t>Type II error </a:t>
            </a:r>
            <a:r>
              <a:rPr lang="en-GB" sz="2400" dirty="0">
                <a:solidFill>
                  <a:prstClr val="black"/>
                </a:solidFill>
                <a:latin typeface="Calibri" panose="020F0502020204030204" pitchFamily="34" charset="0"/>
              </a:rPr>
              <a:t>(</a:t>
            </a:r>
            <a:r>
              <a:rPr lang="en-GB" sz="2400" b="1" dirty="0">
                <a:solidFill>
                  <a:prstClr val="black"/>
                </a:solidFill>
                <a:latin typeface="Calibri" panose="020F0502020204030204" pitchFamily="34" charset="0"/>
              </a:rPr>
              <a:t>β</a:t>
            </a:r>
            <a:r>
              <a:rPr lang="en-GB" sz="2400" dirty="0">
                <a:solidFill>
                  <a:prstClr val="black"/>
                </a:solidFill>
                <a:latin typeface="Calibri" panose="020F0502020204030204" pitchFamily="34" charset="0"/>
              </a:rPr>
              <a:t>)</a:t>
            </a:r>
            <a:r>
              <a:rPr lang="en-GB" sz="2400" b="1" dirty="0">
                <a:solidFill>
                  <a:prstClr val="black"/>
                </a:solidFill>
                <a:latin typeface="Calibri" panose="020F0502020204030204" pitchFamily="34" charset="0"/>
              </a:rPr>
              <a:t> </a:t>
            </a:r>
            <a:r>
              <a:rPr lang="en-GB" sz="2400" dirty="0">
                <a:solidFill>
                  <a:prstClr val="black"/>
                </a:solidFill>
                <a:latin typeface="Calibri" panose="020F0502020204030204" pitchFamily="34" charset="0"/>
              </a:rPr>
              <a:t>is the failure to reject a </a:t>
            </a:r>
            <a:r>
              <a:rPr lang="en-GB" sz="2400" u="sng" dirty="0">
                <a:solidFill>
                  <a:prstClr val="black"/>
                </a:solidFill>
                <a:latin typeface="Calibri" panose="020F0502020204030204" pitchFamily="34" charset="0"/>
              </a:rPr>
              <a:t>false</a:t>
            </a:r>
            <a:r>
              <a:rPr lang="en-GB" sz="2400" dirty="0">
                <a:solidFill>
                  <a:prstClr val="black"/>
                </a:solidFill>
                <a:latin typeface="Calibri" panose="020F0502020204030204" pitchFamily="34" charset="0"/>
              </a:rPr>
              <a:t> </a:t>
            </a:r>
            <a:r>
              <a:rPr lang="en-GB" sz="2400" dirty="0" smtClean="0">
                <a:solidFill>
                  <a:prstClr val="black"/>
                </a:solidFill>
                <a:latin typeface="Calibri" panose="020F0502020204030204" pitchFamily="34" charset="0"/>
              </a:rPr>
              <a:t>H</a:t>
            </a:r>
            <a:r>
              <a:rPr lang="en-GB" sz="2400" baseline="-25000" dirty="0" smtClean="0">
                <a:solidFill>
                  <a:prstClr val="black"/>
                </a:solidFill>
                <a:latin typeface="Calibri" panose="020F0502020204030204" pitchFamily="34" charset="0"/>
              </a:rPr>
              <a:t>0</a:t>
            </a:r>
            <a:r>
              <a:rPr lang="en-GB" sz="2400" dirty="0" smtClean="0">
                <a:solidFill>
                  <a:prstClr val="black"/>
                </a:solidFill>
                <a:latin typeface="Calibri" panose="020F0502020204030204" pitchFamily="34" charset="0"/>
              </a:rPr>
              <a:t> </a:t>
            </a:r>
          </a:p>
          <a:p>
            <a:pPr marL="800100" lvl="1" indent="-342900" fontAlgn="base">
              <a:spcBef>
                <a:spcPct val="0"/>
              </a:spcBef>
              <a:spcAft>
                <a:spcPct val="0"/>
              </a:spcAft>
              <a:buFont typeface="Arial" panose="020B0604020202020204" pitchFamily="34" charset="0"/>
              <a:buChar char="•"/>
              <a:defRPr/>
            </a:pPr>
            <a:r>
              <a:rPr lang="en-GB" sz="2400" dirty="0" smtClean="0">
                <a:solidFill>
                  <a:prstClr val="black"/>
                </a:solidFill>
                <a:latin typeface="Calibri" panose="020F0502020204030204" pitchFamily="34" charset="0"/>
              </a:rPr>
              <a:t>Probability of missing an effect which is really there.</a:t>
            </a:r>
          </a:p>
          <a:p>
            <a:pPr marL="800100" lvl="1" indent="-342900" fontAlgn="base">
              <a:spcBef>
                <a:spcPct val="0"/>
              </a:spcBef>
              <a:spcAft>
                <a:spcPct val="0"/>
              </a:spcAft>
              <a:buFont typeface="Arial" panose="020B0604020202020204" pitchFamily="34" charset="0"/>
              <a:buChar char="•"/>
              <a:defRPr/>
            </a:pPr>
            <a:r>
              <a:rPr lang="en-GB" sz="2400" b="1" dirty="0" smtClean="0">
                <a:solidFill>
                  <a:prstClr val="black"/>
                </a:solidFill>
                <a:latin typeface="Calibri" panose="020F0502020204030204" pitchFamily="34" charset="0"/>
              </a:rPr>
              <a:t>Power</a:t>
            </a:r>
            <a:r>
              <a:rPr lang="en-GB" sz="2400" dirty="0" smtClean="0">
                <a:solidFill>
                  <a:prstClr val="black"/>
                </a:solidFill>
                <a:latin typeface="Calibri" panose="020F0502020204030204" pitchFamily="34" charset="0"/>
              </a:rPr>
              <a:t>: probability of detecting an real effect</a:t>
            </a:r>
          </a:p>
          <a:p>
            <a:pPr marL="800100" lvl="1" indent="-342900" fontAlgn="base">
              <a:spcBef>
                <a:spcPct val="0"/>
              </a:spcBef>
              <a:spcAft>
                <a:spcPct val="0"/>
              </a:spcAft>
              <a:buFont typeface="Arial" panose="020B0604020202020204" pitchFamily="34" charset="0"/>
              <a:buChar char="•"/>
              <a:defRPr/>
            </a:pPr>
            <a:endParaRPr lang="en-GB" sz="2400" dirty="0">
              <a:solidFill>
                <a:prstClr val="black"/>
              </a:solidFill>
              <a:latin typeface="Calibri" panose="020F0502020204030204" pitchFamily="34" charset="0"/>
            </a:endParaRP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latin typeface="Calibri" panose="020F0502020204030204" pitchFamily="34" charset="0"/>
              </a:rPr>
              <a:t>Direct relationship between </a:t>
            </a:r>
            <a:r>
              <a:rPr lang="en-GB" sz="2400" b="1" dirty="0">
                <a:solidFill>
                  <a:prstClr val="black"/>
                </a:solidFill>
                <a:latin typeface="Calibri" panose="020F0502020204030204" pitchFamily="34" charset="0"/>
              </a:rPr>
              <a:t>Power</a:t>
            </a:r>
            <a:r>
              <a:rPr lang="en-GB" sz="2400" dirty="0">
                <a:solidFill>
                  <a:prstClr val="black"/>
                </a:solidFill>
                <a:latin typeface="Calibri" panose="020F0502020204030204" pitchFamily="34" charset="0"/>
              </a:rPr>
              <a:t> and </a:t>
            </a:r>
            <a:r>
              <a:rPr lang="en-GB" sz="2400" b="1" dirty="0">
                <a:solidFill>
                  <a:prstClr val="black"/>
                </a:solidFill>
                <a:latin typeface="Calibri" panose="020F0502020204030204" pitchFamily="34" charset="0"/>
              </a:rPr>
              <a:t>type II error</a:t>
            </a:r>
            <a:r>
              <a:rPr lang="en-GB" sz="2400" dirty="0">
                <a:solidFill>
                  <a:prstClr val="black"/>
                </a:solidFill>
                <a:latin typeface="Calibri" panose="020F0502020204030204" pitchFamily="34" charset="0"/>
              </a:rPr>
              <a:t>: </a:t>
            </a:r>
          </a:p>
          <a:p>
            <a:pPr marL="1257300" lvl="2" indent="-342900">
              <a:buFont typeface="Arial" panose="020B0604020202020204" pitchFamily="34" charset="0"/>
              <a:buChar char="•"/>
              <a:defRPr/>
            </a:pPr>
            <a:r>
              <a:rPr lang="en-GB" sz="2400" b="1" dirty="0" smtClean="0">
                <a:solidFill>
                  <a:prstClr val="black"/>
                </a:solidFill>
                <a:latin typeface="Calibri" panose="020F0502020204030204" pitchFamily="34" charset="0"/>
              </a:rPr>
              <a:t>Power</a:t>
            </a:r>
            <a:r>
              <a:rPr lang="en-GB" sz="2400" dirty="0" smtClean="0">
                <a:solidFill>
                  <a:prstClr val="black"/>
                </a:solidFill>
                <a:latin typeface="Calibri" panose="020F0502020204030204" pitchFamily="34" charset="0"/>
              </a:rPr>
              <a:t> </a:t>
            </a:r>
            <a:r>
              <a:rPr lang="en-GB" sz="2400" dirty="0">
                <a:solidFill>
                  <a:prstClr val="black"/>
                </a:solidFill>
                <a:latin typeface="Calibri" panose="020F0502020204030204" pitchFamily="34" charset="0"/>
              </a:rPr>
              <a:t>= 1 – </a:t>
            </a:r>
            <a:r>
              <a:rPr lang="en-GB" sz="2400" b="1" dirty="0" smtClean="0">
                <a:solidFill>
                  <a:prstClr val="black"/>
                </a:solidFill>
                <a:latin typeface="Calibri" panose="020F0502020204030204" pitchFamily="34" charset="0"/>
              </a:rPr>
              <a:t>β</a:t>
            </a:r>
            <a:endParaRPr lang="en-GB" sz="2400" b="1" dirty="0">
              <a:solidFill>
                <a:prstClr val="black"/>
              </a:solidFill>
              <a:latin typeface="Calibri" panose="020F0502020204030204" pitchFamily="34" charset="0"/>
            </a:endParaRPr>
          </a:p>
          <a:p>
            <a:pPr marL="800100" lvl="1" indent="-342900">
              <a:buFont typeface="Arial" panose="020B0604020202020204" pitchFamily="34" charset="0"/>
              <a:buChar char="•"/>
              <a:defRPr/>
            </a:pPr>
            <a:endParaRPr lang="en-GB" sz="2000" dirty="0">
              <a:solidFill>
                <a:prstClr val="black"/>
              </a:solidFill>
              <a:latin typeface="Calibri" panose="020F0502020204030204" pitchFamily="34" charset="0"/>
            </a:endParaRPr>
          </a:p>
        </p:txBody>
      </p:sp>
      <p:sp>
        <p:nvSpPr>
          <p:cNvPr id="6" name="TextBox 1"/>
          <p:cNvSpPr txBox="1">
            <a:spLocks noChangeArrowheads="1"/>
          </p:cNvSpPr>
          <p:nvPr/>
        </p:nvSpPr>
        <p:spPr bwMode="auto">
          <a:xfrm>
            <a:off x="253679" y="176168"/>
            <a:ext cx="9456377"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CC0099"/>
                </a:solidFill>
              </a:rPr>
              <a:t>What does Power look like</a:t>
            </a:r>
            <a:r>
              <a:rPr lang="en-GB" sz="3200" b="1" dirty="0" smtClean="0">
                <a:solidFill>
                  <a:srgbClr val="CC0099"/>
                </a:solidFill>
              </a:rPr>
              <a:t>? </a:t>
            </a:r>
            <a:r>
              <a:rPr lang="en-GB" sz="3200" b="1" dirty="0" smtClean="0">
                <a:solidFill>
                  <a:schemeClr val="tx2"/>
                </a:solidFill>
              </a:rPr>
              <a:t>Power </a:t>
            </a:r>
            <a:r>
              <a:rPr lang="en-GB" sz="3200" b="1" dirty="0">
                <a:solidFill>
                  <a:schemeClr val="tx2"/>
                </a:solidFill>
              </a:rPr>
              <a:t>and Type </a:t>
            </a:r>
            <a:r>
              <a:rPr lang="en-GB" sz="3200" b="1" dirty="0" smtClean="0">
                <a:solidFill>
                  <a:schemeClr val="tx2"/>
                </a:solidFill>
              </a:rPr>
              <a:t>II </a:t>
            </a:r>
            <a:r>
              <a:rPr lang="en-GB" sz="3200" b="1" dirty="0">
                <a:solidFill>
                  <a:schemeClr val="tx2"/>
                </a:solidFill>
              </a:rPr>
              <a:t>error </a:t>
            </a:r>
            <a:r>
              <a:rPr lang="en-GB" sz="3200" b="1" dirty="0">
                <a:solidFill>
                  <a:schemeClr val="tx2"/>
                </a:solidFill>
                <a:latin typeface="Calibri" panose="020F0502020204030204" pitchFamily="34" charset="0"/>
              </a:rPr>
              <a:t>β</a:t>
            </a:r>
            <a:endParaRPr lang="en-GB" sz="3200" b="1" dirty="0">
              <a:solidFill>
                <a:schemeClr val="tx2"/>
              </a:solidFill>
            </a:endParaRPr>
          </a:p>
        </p:txBody>
      </p:sp>
      <p:sp>
        <p:nvSpPr>
          <p:cNvPr id="8" name="Oval 7"/>
          <p:cNvSpPr/>
          <p:nvPr/>
        </p:nvSpPr>
        <p:spPr>
          <a:xfrm>
            <a:off x="5268899" y="2872138"/>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2" name="TextBox 1"/>
          <p:cNvSpPr txBox="1"/>
          <p:nvPr/>
        </p:nvSpPr>
        <p:spPr>
          <a:xfrm>
            <a:off x="7121693" y="2308198"/>
            <a:ext cx="959109" cy="369332"/>
          </a:xfrm>
          <a:prstGeom prst="rect">
            <a:avLst/>
          </a:prstGeom>
          <a:noFill/>
        </p:spPr>
        <p:txBody>
          <a:bodyPr wrap="none" rtlCol="0">
            <a:spAutoFit/>
          </a:bodyPr>
          <a:lstStyle/>
          <a:p>
            <a:r>
              <a:rPr lang="en-GB" dirty="0" smtClean="0"/>
              <a:t>Area = 1</a:t>
            </a:r>
            <a:endParaRPr lang="en-GB" dirty="0"/>
          </a:p>
        </p:txBody>
      </p:sp>
      <p:cxnSp>
        <p:nvCxnSpPr>
          <p:cNvPr id="9" name="Straight Arrow Connector 8"/>
          <p:cNvCxnSpPr>
            <a:stCxn id="3" idx="3"/>
          </p:cNvCxnSpPr>
          <p:nvPr/>
        </p:nvCxnSpPr>
        <p:spPr>
          <a:xfrm flipH="1">
            <a:off x="6395800" y="2492864"/>
            <a:ext cx="725893" cy="324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20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792" y="1894381"/>
            <a:ext cx="11798278" cy="4247317"/>
          </a:xfrm>
          <a:prstGeom prst="rect">
            <a:avLst/>
          </a:prstGeom>
        </p:spPr>
        <p:txBody>
          <a:bodyPr wrap="square">
            <a:spAutoFit/>
          </a:bodyPr>
          <a:lstStyle/>
          <a:p>
            <a:pPr marL="28575" indent="-257175" defTabSz="685800">
              <a:buFont typeface="Arial" panose="020B0604020202020204" pitchFamily="34" charset="0"/>
              <a:buChar char="•"/>
              <a:defRPr/>
            </a:pPr>
            <a:r>
              <a:rPr lang="en-GB" sz="2400" b="1" dirty="0">
                <a:solidFill>
                  <a:prstClr val="black"/>
                </a:solidFill>
                <a:latin typeface="Calibri" panose="020F0502020204030204" pitchFamily="34" charset="0"/>
              </a:rPr>
              <a:t>General convention: 80% </a:t>
            </a:r>
            <a:r>
              <a:rPr lang="en-GB" sz="2400" dirty="0">
                <a:solidFill>
                  <a:prstClr val="black"/>
                </a:solidFill>
                <a:latin typeface="Calibri" panose="020F0502020204030204" pitchFamily="34" charset="0"/>
              </a:rPr>
              <a:t>but could be </a:t>
            </a:r>
            <a:r>
              <a:rPr lang="en-GB" sz="2400" dirty="0" smtClean="0">
                <a:solidFill>
                  <a:prstClr val="black"/>
                </a:solidFill>
                <a:latin typeface="Calibri" panose="020F0502020204030204" pitchFamily="34" charset="0"/>
              </a:rPr>
              <a:t>more</a:t>
            </a:r>
          </a:p>
          <a:p>
            <a:pPr marL="942975" lvl="2" indent="-257175" defTabSz="685800">
              <a:buFont typeface="Arial" panose="020B0604020202020204" pitchFamily="34" charset="0"/>
              <a:buChar char="•"/>
              <a:defRPr/>
            </a:pPr>
            <a:r>
              <a:rPr lang="en-GB" sz="2400" dirty="0" smtClean="0">
                <a:solidFill>
                  <a:prstClr val="black"/>
                </a:solidFill>
                <a:latin typeface="Calibri" panose="020F0502020204030204" pitchFamily="34" charset="0"/>
              </a:rPr>
              <a:t>if   </a:t>
            </a:r>
            <a:r>
              <a:rPr lang="en-GB" sz="2400" b="1" dirty="0">
                <a:solidFill>
                  <a:prstClr val="black"/>
                </a:solidFill>
                <a:latin typeface="Calibri" panose="020F0502020204030204" pitchFamily="34" charset="0"/>
              </a:rPr>
              <a:t>Power</a:t>
            </a:r>
            <a:r>
              <a:rPr lang="en-GB" sz="2400" dirty="0">
                <a:solidFill>
                  <a:prstClr val="black"/>
                </a:solidFill>
                <a:latin typeface="Calibri" panose="020F0502020204030204" pitchFamily="34" charset="0"/>
              </a:rPr>
              <a:t> = 0.8 then β = 1- </a:t>
            </a:r>
            <a:r>
              <a:rPr lang="en-GB" sz="2400" b="1" dirty="0">
                <a:solidFill>
                  <a:prstClr val="black"/>
                </a:solidFill>
                <a:latin typeface="Calibri" panose="020F0502020204030204" pitchFamily="34" charset="0"/>
              </a:rPr>
              <a:t>Power</a:t>
            </a:r>
            <a:r>
              <a:rPr lang="en-GB" sz="2400" dirty="0">
                <a:solidFill>
                  <a:prstClr val="black"/>
                </a:solidFill>
                <a:latin typeface="Calibri" panose="020F0502020204030204" pitchFamily="34" charset="0"/>
              </a:rPr>
              <a:t> = 0.2 (20%)</a:t>
            </a:r>
          </a:p>
          <a:p>
            <a:pPr marL="685800" lvl="2" defTabSz="685800">
              <a:defRPr/>
            </a:pPr>
            <a:endParaRPr lang="en-GB" sz="1600" dirty="0">
              <a:solidFill>
                <a:prstClr val="black"/>
              </a:solidFill>
              <a:latin typeface="Calibri" panose="020F0502020204030204" pitchFamily="34" charset="0"/>
            </a:endParaRPr>
          </a:p>
          <a:p>
            <a:pPr marL="142875" indent="-257175" defTabSz="685800">
              <a:buFont typeface="Arial" panose="020B0604020202020204" pitchFamily="34" charset="0"/>
              <a:buChar char="•"/>
              <a:defRPr/>
            </a:pPr>
            <a:r>
              <a:rPr lang="en-GB" sz="2400" dirty="0">
                <a:solidFill>
                  <a:prstClr val="black"/>
                </a:solidFill>
                <a:latin typeface="Calibri" panose="020F0502020204030204" pitchFamily="34" charset="0"/>
              </a:rPr>
              <a:t>Hence a true difference will be missed 20% of the time</a:t>
            </a:r>
          </a:p>
          <a:p>
            <a:pPr marL="600075" lvl="1" indent="-257175" defTabSz="685800">
              <a:buFont typeface="Arial" panose="020B0604020202020204" pitchFamily="34" charset="0"/>
              <a:buChar char="•"/>
              <a:defRPr/>
            </a:pPr>
            <a:endParaRPr lang="en-GB" sz="1600" dirty="0">
              <a:solidFill>
                <a:prstClr val="black"/>
              </a:solidFill>
              <a:latin typeface="Calibri" panose="020F0502020204030204" pitchFamily="34" charset="0"/>
            </a:endParaRPr>
          </a:p>
          <a:p>
            <a:pPr marL="600075" lvl="1" indent="-257175" defTabSz="685800">
              <a:buFont typeface="Arial" panose="020B0604020202020204" pitchFamily="34" charset="0"/>
              <a:buChar char="•"/>
              <a:defRPr/>
            </a:pPr>
            <a:endParaRPr lang="en-GB" sz="1600" dirty="0">
              <a:solidFill>
                <a:prstClr val="black"/>
              </a:solidFill>
              <a:latin typeface="Calibri" panose="020F0502020204030204" pitchFamily="34" charset="0"/>
            </a:endParaRPr>
          </a:p>
          <a:p>
            <a:pPr marL="142875" indent="-257175" defTabSz="685800">
              <a:buFont typeface="Arial" panose="020B0604020202020204" pitchFamily="34" charset="0"/>
              <a:buChar char="•"/>
              <a:defRPr/>
            </a:pPr>
            <a:r>
              <a:rPr lang="en-GB" sz="2400" dirty="0" smtClean="0">
                <a:solidFill>
                  <a:prstClr val="black"/>
                </a:solidFill>
                <a:latin typeface="Calibri" panose="020F0502020204030204" pitchFamily="34" charset="0"/>
              </a:rPr>
              <a:t>Jacob Cohen </a:t>
            </a:r>
            <a:r>
              <a:rPr lang="en-GB" sz="2400" dirty="0">
                <a:solidFill>
                  <a:prstClr val="black"/>
                </a:solidFill>
                <a:latin typeface="Calibri" panose="020F0502020204030204" pitchFamily="34" charset="0"/>
              </a:rPr>
              <a:t>(1988): </a:t>
            </a:r>
          </a:p>
          <a:p>
            <a:pPr marL="828675" lvl="2" indent="-257175" defTabSz="685800">
              <a:buFont typeface="Arial" panose="020B0604020202020204" pitchFamily="34" charset="0"/>
              <a:buChar char="•"/>
              <a:defRPr/>
            </a:pPr>
            <a:r>
              <a:rPr lang="en-US" sz="2400" dirty="0">
                <a:solidFill>
                  <a:prstClr val="black"/>
                </a:solidFill>
                <a:latin typeface="Calibri" panose="020F0502020204030204" pitchFamily="34" charset="0"/>
              </a:rPr>
              <a:t>For most researchers: Type I errors are four times </a:t>
            </a:r>
            <a:r>
              <a:rPr lang="en-US" sz="2400" dirty="0" smtClean="0">
                <a:solidFill>
                  <a:prstClr val="black"/>
                </a:solidFill>
                <a:latin typeface="Calibri" panose="020F0502020204030204" pitchFamily="34" charset="0"/>
              </a:rPr>
              <a:t>more </a:t>
            </a:r>
            <a:r>
              <a:rPr lang="en-US" sz="2400" dirty="0">
                <a:solidFill>
                  <a:prstClr val="black"/>
                </a:solidFill>
                <a:latin typeface="Calibri" panose="020F0502020204030204" pitchFamily="34" charset="0"/>
              </a:rPr>
              <a:t>serious than </a:t>
            </a:r>
            <a:r>
              <a:rPr lang="en-US" sz="2400" dirty="0" smtClean="0">
                <a:solidFill>
                  <a:prstClr val="black"/>
                </a:solidFill>
                <a:latin typeface="Calibri" panose="020F0502020204030204" pitchFamily="34" charset="0"/>
              </a:rPr>
              <a:t>Type </a:t>
            </a:r>
            <a:r>
              <a:rPr lang="en-US" sz="2400" dirty="0">
                <a:solidFill>
                  <a:prstClr val="black"/>
                </a:solidFill>
                <a:latin typeface="Calibri" panose="020F0502020204030204" pitchFamily="34" charset="0"/>
              </a:rPr>
              <a:t>II </a:t>
            </a:r>
            <a:r>
              <a:rPr lang="en-US" sz="2400" dirty="0" smtClean="0">
                <a:solidFill>
                  <a:prstClr val="black"/>
                </a:solidFill>
                <a:latin typeface="Calibri" panose="020F0502020204030204" pitchFamily="34" charset="0"/>
              </a:rPr>
              <a:t>errors so: </a:t>
            </a:r>
            <a:r>
              <a:rPr lang="en-US" sz="2400" b="1" dirty="0">
                <a:solidFill>
                  <a:prstClr val="black"/>
                </a:solidFill>
                <a:latin typeface="Calibri" panose="020F0502020204030204" pitchFamily="34" charset="0"/>
              </a:rPr>
              <a:t>0.05 * 4 = 0.2</a:t>
            </a:r>
          </a:p>
          <a:p>
            <a:pPr marL="1028700" lvl="3" defTabSz="685800">
              <a:defRPr/>
            </a:pPr>
            <a:endParaRPr lang="en-US" sz="1000" dirty="0">
              <a:solidFill>
                <a:prstClr val="black"/>
              </a:solidFill>
              <a:latin typeface="Calibri" panose="020F0502020204030204" pitchFamily="34" charset="0"/>
            </a:endParaRPr>
          </a:p>
          <a:p>
            <a:pPr marL="1285875" lvl="3" indent="-257175" defTabSz="685800">
              <a:buFont typeface="Arial" panose="020B0604020202020204" pitchFamily="34" charset="0"/>
              <a:buChar char="•"/>
              <a:defRPr/>
            </a:pPr>
            <a:r>
              <a:rPr lang="en-US" sz="2400" dirty="0">
                <a:solidFill>
                  <a:prstClr val="black"/>
                </a:solidFill>
                <a:latin typeface="Calibri" panose="020F0502020204030204" pitchFamily="34" charset="0"/>
              </a:rPr>
              <a:t>Compromise: 2 groups comparisons: </a:t>
            </a:r>
          </a:p>
          <a:p>
            <a:pPr marL="1743075" lvl="4" indent="-257175" defTabSz="685800">
              <a:buFont typeface="Arial" panose="020B0604020202020204" pitchFamily="34" charset="0"/>
              <a:buChar char="•"/>
              <a:defRPr/>
            </a:pPr>
            <a:r>
              <a:rPr lang="en-US" sz="2200" dirty="0">
                <a:solidFill>
                  <a:prstClr val="black"/>
                </a:solidFill>
                <a:latin typeface="Calibri" panose="020F0502020204030204" pitchFamily="34" charset="0"/>
              </a:rPr>
              <a:t>90% = +30% sample size </a:t>
            </a:r>
          </a:p>
          <a:p>
            <a:pPr marL="1743075" lvl="4" indent="-257175" defTabSz="685800">
              <a:buFont typeface="Arial" panose="020B0604020202020204" pitchFamily="34" charset="0"/>
              <a:buChar char="•"/>
              <a:defRPr/>
            </a:pPr>
            <a:r>
              <a:rPr lang="en-US" sz="2200" dirty="0">
                <a:solidFill>
                  <a:prstClr val="black"/>
                </a:solidFill>
                <a:latin typeface="Calibri" panose="020F0502020204030204" pitchFamily="34" charset="0"/>
              </a:rPr>
              <a:t>95% = +60%s sample size</a:t>
            </a:r>
            <a:endParaRPr lang="en-GB" sz="2200" dirty="0">
              <a:solidFill>
                <a:prstClr val="black"/>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8632373" y="176168"/>
            <a:ext cx="3323179" cy="2818972"/>
          </a:xfrm>
          <a:prstGeom prst="rect">
            <a:avLst/>
          </a:prstGeom>
        </p:spPr>
      </p:pic>
      <p:sp>
        <p:nvSpPr>
          <p:cNvPr id="5" name="TextBox 1"/>
          <p:cNvSpPr txBox="1">
            <a:spLocks noChangeArrowheads="1"/>
          </p:cNvSpPr>
          <p:nvPr/>
        </p:nvSpPr>
        <p:spPr bwMode="auto">
          <a:xfrm>
            <a:off x="253679" y="176168"/>
            <a:ext cx="9456377"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srgbClr val="CC0099"/>
                </a:solidFill>
              </a:rPr>
              <a:t>What does Power look like</a:t>
            </a:r>
            <a:r>
              <a:rPr lang="en-GB" sz="3200" b="1" dirty="0" smtClean="0">
                <a:solidFill>
                  <a:srgbClr val="CC0099"/>
                </a:solidFill>
              </a:rPr>
              <a:t>? </a:t>
            </a:r>
            <a:r>
              <a:rPr lang="en-GB" sz="3200" b="1" dirty="0">
                <a:solidFill>
                  <a:schemeClr val="tx2"/>
                </a:solidFill>
              </a:rPr>
              <a:t>Power </a:t>
            </a:r>
            <a:r>
              <a:rPr lang="en-GB" sz="3200" b="1" dirty="0" smtClean="0">
                <a:solidFill>
                  <a:schemeClr val="tx2"/>
                </a:solidFill>
              </a:rPr>
              <a:t>= 80%</a:t>
            </a:r>
            <a:endParaRPr lang="en-GB" sz="3200" b="1" dirty="0">
              <a:solidFill>
                <a:schemeClr val="tx2"/>
              </a:solidFill>
            </a:endParaRPr>
          </a:p>
        </p:txBody>
      </p:sp>
    </p:spTree>
    <p:extLst>
      <p:ext uri="{BB962C8B-B14F-4D97-AF65-F5344CB8AC3E}">
        <p14:creationId xmlns:p14="http://schemas.microsoft.com/office/powerpoint/2010/main" val="32515050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47682" y="772106"/>
          <a:ext cx="11452656" cy="2450943"/>
        </p:xfrm>
        <a:graphic>
          <a:graphicData uri="http://schemas.openxmlformats.org/presentationml/2006/ole">
            <mc:AlternateContent xmlns:mc="http://schemas.openxmlformats.org/markup-compatibility/2006">
              <mc:Choice xmlns:v="urn:schemas-microsoft-com:vml" Requires="v">
                <p:oleObj spid="_x0000_s1028" name="Prism 8" r:id="rId3" imgW="9339399" imgH="1998855" progId="Prism8.Document">
                  <p:embed/>
                </p:oleObj>
              </mc:Choice>
              <mc:Fallback>
                <p:oleObj name="Prism 8" r:id="rId3" imgW="9339399" imgH="1998855" progId="Prism8.Document">
                  <p:embed/>
                  <p:pic>
                    <p:nvPicPr>
                      <p:cNvPr id="2" name="Object 1"/>
                      <p:cNvPicPr/>
                      <p:nvPr/>
                    </p:nvPicPr>
                    <p:blipFill>
                      <a:blip r:embed="rId4"/>
                      <a:stretch>
                        <a:fillRect/>
                      </a:stretch>
                    </p:blipFill>
                    <p:spPr>
                      <a:xfrm>
                        <a:off x="347682" y="772106"/>
                        <a:ext cx="11452656" cy="2450943"/>
                      </a:xfrm>
                      <a:prstGeom prst="rect">
                        <a:avLst/>
                      </a:prstGeom>
                    </p:spPr>
                  </p:pic>
                </p:oleObj>
              </mc:Fallback>
            </mc:AlternateContent>
          </a:graphicData>
        </a:graphic>
      </p:graphicFrame>
      <p:sp>
        <p:nvSpPr>
          <p:cNvPr id="4" name="TextBox 3"/>
          <p:cNvSpPr txBox="1"/>
          <p:nvPr/>
        </p:nvSpPr>
        <p:spPr>
          <a:xfrm>
            <a:off x="506993" y="3172500"/>
            <a:ext cx="1694888" cy="369332"/>
          </a:xfrm>
          <a:prstGeom prst="rect">
            <a:avLst/>
          </a:prstGeom>
          <a:noFill/>
        </p:spPr>
        <p:txBody>
          <a:bodyPr wrap="none" rtlCol="0">
            <a:spAutoFit/>
          </a:bodyPr>
          <a:lstStyle/>
          <a:p>
            <a:r>
              <a:rPr lang="en-GB" dirty="0" smtClean="0"/>
              <a:t>Small difference</a:t>
            </a:r>
            <a:endParaRPr lang="en-GB" dirty="0"/>
          </a:p>
        </p:txBody>
      </p:sp>
      <p:sp>
        <p:nvSpPr>
          <p:cNvPr id="5" name="TextBox 4"/>
          <p:cNvSpPr txBox="1"/>
          <p:nvPr/>
        </p:nvSpPr>
        <p:spPr>
          <a:xfrm>
            <a:off x="10105450" y="3172500"/>
            <a:ext cx="1475276" cy="369332"/>
          </a:xfrm>
          <a:prstGeom prst="rect">
            <a:avLst/>
          </a:prstGeom>
          <a:noFill/>
        </p:spPr>
        <p:txBody>
          <a:bodyPr wrap="none" rtlCol="0">
            <a:spAutoFit/>
          </a:bodyPr>
          <a:lstStyle/>
          <a:p>
            <a:r>
              <a:rPr lang="en-GB" dirty="0" smtClean="0"/>
              <a:t>Big difference</a:t>
            </a:r>
            <a:endParaRPr lang="en-GB" dirty="0"/>
          </a:p>
        </p:txBody>
      </p:sp>
      <p:cxnSp>
        <p:nvCxnSpPr>
          <p:cNvPr id="7" name="Straight Arrow Connector 6"/>
          <p:cNvCxnSpPr/>
          <p:nvPr/>
        </p:nvCxnSpPr>
        <p:spPr>
          <a:xfrm>
            <a:off x="2326741" y="3349797"/>
            <a:ext cx="76954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67458" y="606597"/>
            <a:ext cx="0" cy="3829616"/>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68832" y="208254"/>
            <a:ext cx="1412631" cy="369332"/>
          </a:xfrm>
          <a:prstGeom prst="rect">
            <a:avLst/>
          </a:prstGeom>
          <a:noFill/>
        </p:spPr>
        <p:txBody>
          <a:bodyPr wrap="none" rtlCol="0">
            <a:spAutoFit/>
          </a:bodyPr>
          <a:lstStyle/>
          <a:p>
            <a:r>
              <a:rPr lang="en-GB" b="1" dirty="0" smtClean="0">
                <a:solidFill>
                  <a:srgbClr val="C00000"/>
                </a:solidFill>
              </a:rPr>
              <a:t>Critical value</a:t>
            </a:r>
            <a:endParaRPr lang="en-GB" b="1" dirty="0">
              <a:solidFill>
                <a:srgbClr val="C00000"/>
              </a:solidFill>
            </a:endParaRPr>
          </a:p>
        </p:txBody>
      </p:sp>
      <p:cxnSp>
        <p:nvCxnSpPr>
          <p:cNvPr id="17" name="Straight Arrow Connector 16"/>
          <p:cNvCxnSpPr/>
          <p:nvPr/>
        </p:nvCxnSpPr>
        <p:spPr>
          <a:xfrm>
            <a:off x="7957996" y="4065021"/>
            <a:ext cx="3539905"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34155" y="4065021"/>
            <a:ext cx="7233718"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13977" y="3684782"/>
            <a:ext cx="2299797" cy="369332"/>
          </a:xfrm>
          <a:prstGeom prst="rect">
            <a:avLst/>
          </a:prstGeom>
          <a:noFill/>
        </p:spPr>
        <p:txBody>
          <a:bodyPr wrap="none" rtlCol="0">
            <a:spAutoFit/>
          </a:bodyPr>
          <a:lstStyle/>
          <a:p>
            <a:r>
              <a:rPr lang="en-GB" dirty="0" smtClean="0">
                <a:solidFill>
                  <a:srgbClr val="7030A0"/>
                </a:solidFill>
              </a:rPr>
              <a:t>Not significant: p&gt;0.05</a:t>
            </a:r>
            <a:endParaRPr lang="en-GB" dirty="0">
              <a:solidFill>
                <a:srgbClr val="7030A0"/>
              </a:solidFill>
            </a:endParaRPr>
          </a:p>
        </p:txBody>
      </p:sp>
      <p:sp>
        <p:nvSpPr>
          <p:cNvPr id="21" name="TextBox 20"/>
          <p:cNvSpPr txBox="1"/>
          <p:nvPr/>
        </p:nvSpPr>
        <p:spPr>
          <a:xfrm>
            <a:off x="8021367" y="3684782"/>
            <a:ext cx="1915076" cy="369332"/>
          </a:xfrm>
          <a:prstGeom prst="rect">
            <a:avLst/>
          </a:prstGeom>
          <a:noFill/>
        </p:spPr>
        <p:txBody>
          <a:bodyPr wrap="none" rtlCol="0">
            <a:spAutoFit/>
          </a:bodyPr>
          <a:lstStyle/>
          <a:p>
            <a:r>
              <a:rPr lang="en-GB" dirty="0">
                <a:solidFill>
                  <a:srgbClr val="7030A0"/>
                </a:solidFill>
              </a:rPr>
              <a:t>S</a:t>
            </a:r>
            <a:r>
              <a:rPr lang="en-GB" dirty="0" smtClean="0">
                <a:solidFill>
                  <a:srgbClr val="7030A0"/>
                </a:solidFill>
              </a:rPr>
              <a:t>ignificant: p&lt;0.05</a:t>
            </a:r>
            <a:endParaRPr lang="en-GB" dirty="0">
              <a:solidFill>
                <a:srgbClr val="7030A0"/>
              </a:solidFill>
            </a:endParaRPr>
          </a:p>
        </p:txBody>
      </p:sp>
      <p:pic>
        <p:nvPicPr>
          <p:cNvPr id="24" name="Picture 23"/>
          <p:cNvPicPr>
            <a:picLocks noChangeAspect="1"/>
          </p:cNvPicPr>
          <p:nvPr/>
        </p:nvPicPr>
        <p:blipFill>
          <a:blip r:embed="rId5"/>
          <a:stretch>
            <a:fillRect/>
          </a:stretch>
        </p:blipFill>
        <p:spPr>
          <a:xfrm>
            <a:off x="6536716" y="4445272"/>
            <a:ext cx="2150409" cy="1822167"/>
          </a:xfrm>
          <a:prstGeom prst="rect">
            <a:avLst/>
          </a:prstGeom>
        </p:spPr>
      </p:pic>
      <p:sp>
        <p:nvSpPr>
          <p:cNvPr id="26" name="Rectangle 25"/>
          <p:cNvSpPr/>
          <p:nvPr/>
        </p:nvSpPr>
        <p:spPr>
          <a:xfrm>
            <a:off x="7168832" y="4870770"/>
            <a:ext cx="209742"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179793" y="4931131"/>
            <a:ext cx="209742" cy="1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1503782" y="6294423"/>
            <a:ext cx="9184437" cy="523220"/>
          </a:xfrm>
          <a:prstGeom prst="rect">
            <a:avLst/>
          </a:prstGeom>
          <a:noFill/>
        </p:spPr>
        <p:txBody>
          <a:bodyPr wrap="none" rtlCol="0">
            <a:spAutoFit/>
          </a:bodyPr>
          <a:lstStyle/>
          <a:p>
            <a:r>
              <a:rPr lang="en-GB" sz="2800" b="1" dirty="0" smtClean="0">
                <a:solidFill>
                  <a:srgbClr val="C00000"/>
                </a:solidFill>
              </a:rPr>
              <a:t>Critical value = size of difference + sample size + significance </a:t>
            </a:r>
            <a:endParaRPr lang="en-GB" sz="2800" b="1" dirty="0">
              <a:solidFill>
                <a:srgbClr val="C00000"/>
              </a:solidFill>
            </a:endParaRPr>
          </a:p>
        </p:txBody>
      </p:sp>
      <p:sp>
        <p:nvSpPr>
          <p:cNvPr id="30" name="TextBox 1"/>
          <p:cNvSpPr txBox="1">
            <a:spLocks noChangeArrowheads="1"/>
          </p:cNvSpPr>
          <p:nvPr/>
        </p:nvSpPr>
        <p:spPr bwMode="auto">
          <a:xfrm>
            <a:off x="253680" y="176168"/>
            <a:ext cx="8858312"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smtClean="0">
                <a:solidFill>
                  <a:srgbClr val="CC0099"/>
                </a:solidFill>
              </a:rPr>
              <a:t>The critical value</a:t>
            </a:r>
            <a:endParaRPr lang="en-GB" sz="3200" b="1" dirty="0">
              <a:solidFill>
                <a:srgbClr val="CC0099"/>
              </a:solidFill>
            </a:endParaRPr>
          </a:p>
        </p:txBody>
      </p:sp>
    </p:spTree>
    <p:extLst>
      <p:ext uri="{BB962C8B-B14F-4D97-AF65-F5344CB8AC3E}">
        <p14:creationId xmlns:p14="http://schemas.microsoft.com/office/powerpoint/2010/main" val="18700452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5171" y="4151170"/>
            <a:ext cx="11549312" cy="2462213"/>
          </a:xfrm>
          <a:prstGeom prst="rect">
            <a:avLst/>
          </a:prstGeom>
        </p:spPr>
        <p:txBody>
          <a:bodyPr wrap="square">
            <a:spAutoFit/>
          </a:bodyPr>
          <a:lstStyle/>
          <a:p>
            <a:pPr marL="342900" indent="-342900" fontAlgn="base">
              <a:spcBef>
                <a:spcPct val="0"/>
              </a:spcBef>
              <a:spcAft>
                <a:spcPct val="0"/>
              </a:spcAft>
              <a:buFont typeface="Arial" panose="020B0604020202020204" pitchFamily="34" charset="0"/>
              <a:buChar char="•"/>
              <a:defRPr/>
            </a:pPr>
            <a:r>
              <a:rPr lang="en-US" sz="2400" dirty="0">
                <a:solidFill>
                  <a:prstClr val="black"/>
                </a:solidFill>
                <a:cs typeface="Courier New" panose="02070309020205020404" pitchFamily="49" charset="0"/>
              </a:rPr>
              <a:t>In </a:t>
            </a:r>
            <a:r>
              <a:rPr lang="en-US" sz="2400" b="1" dirty="0">
                <a:solidFill>
                  <a:prstClr val="black"/>
                </a:solidFill>
                <a:cs typeface="Courier New" panose="02070309020205020404" pitchFamily="49" charset="0"/>
              </a:rPr>
              <a:t>hypothesis </a:t>
            </a:r>
            <a:r>
              <a:rPr lang="en-US" sz="2400" b="1" dirty="0" smtClean="0">
                <a:solidFill>
                  <a:prstClr val="black"/>
                </a:solidFill>
                <a:cs typeface="Courier New" panose="02070309020205020404" pitchFamily="49" charset="0"/>
              </a:rPr>
              <a:t>testing</a:t>
            </a:r>
            <a:r>
              <a:rPr lang="en-US" sz="2400">
                <a:solidFill>
                  <a:prstClr val="black"/>
                </a:solidFill>
                <a:cs typeface="Courier New" panose="02070309020205020404" pitchFamily="49" charset="0"/>
              </a:rPr>
              <a:t>:</a:t>
            </a:r>
            <a:r>
              <a:rPr lang="en-US" sz="2400" smtClean="0">
                <a:solidFill>
                  <a:prstClr val="black"/>
                </a:solidFill>
                <a:cs typeface="Courier New" panose="02070309020205020404" pitchFamily="49" charset="0"/>
              </a:rPr>
              <a:t> </a:t>
            </a:r>
            <a:endParaRPr lang="en-US" sz="2400" dirty="0" smtClean="0">
              <a:solidFill>
                <a:prstClr val="black"/>
              </a:solidFill>
              <a:cs typeface="Courier New" panose="02070309020205020404" pitchFamily="49" charset="0"/>
            </a:endParaRPr>
          </a:p>
          <a:p>
            <a:pPr marL="800100" lvl="1" indent="-342900" fontAlgn="base">
              <a:spcBef>
                <a:spcPct val="0"/>
              </a:spcBef>
              <a:spcAft>
                <a:spcPct val="0"/>
              </a:spcAft>
              <a:buFont typeface="Arial" panose="020B0604020202020204" pitchFamily="34" charset="0"/>
              <a:buChar char="•"/>
              <a:defRPr/>
            </a:pPr>
            <a:r>
              <a:rPr lang="en-US" sz="2400" b="1" dirty="0" smtClean="0">
                <a:solidFill>
                  <a:prstClr val="black"/>
                </a:solidFill>
                <a:cs typeface="Courier New" panose="02070309020205020404" pitchFamily="49" charset="0"/>
              </a:rPr>
              <a:t>critical </a:t>
            </a:r>
            <a:r>
              <a:rPr lang="en-US" sz="2400" b="1" dirty="0">
                <a:solidFill>
                  <a:prstClr val="black"/>
                </a:solidFill>
                <a:cs typeface="Courier New" panose="02070309020205020404" pitchFamily="49" charset="0"/>
              </a:rPr>
              <a:t>value</a:t>
            </a:r>
            <a:r>
              <a:rPr lang="en-US" sz="2400" dirty="0">
                <a:solidFill>
                  <a:prstClr val="black"/>
                </a:solidFill>
                <a:cs typeface="Courier New" panose="02070309020205020404" pitchFamily="49" charset="0"/>
              </a:rPr>
              <a:t> </a:t>
            </a:r>
            <a:r>
              <a:rPr lang="en-US" sz="2400" dirty="0" smtClean="0">
                <a:solidFill>
                  <a:prstClr val="black"/>
                </a:solidFill>
                <a:cs typeface="Courier New" panose="02070309020205020404" pitchFamily="49" charset="0"/>
              </a:rPr>
              <a:t>is </a:t>
            </a:r>
            <a:r>
              <a:rPr lang="en-US" sz="2400" dirty="0">
                <a:solidFill>
                  <a:prstClr val="black"/>
                </a:solidFill>
                <a:cs typeface="Courier New" panose="02070309020205020404" pitchFamily="49" charset="0"/>
              </a:rPr>
              <a:t>compared to the </a:t>
            </a:r>
            <a:r>
              <a:rPr lang="en-US" sz="2400" b="1" dirty="0">
                <a:solidFill>
                  <a:prstClr val="black"/>
                </a:solidFill>
                <a:cs typeface="Courier New" panose="02070309020205020404" pitchFamily="49" charset="0"/>
              </a:rPr>
              <a:t>test</a:t>
            </a:r>
            <a:r>
              <a:rPr lang="en-US" sz="2400" dirty="0">
                <a:solidFill>
                  <a:prstClr val="black"/>
                </a:solidFill>
                <a:cs typeface="Courier New" panose="02070309020205020404" pitchFamily="49" charset="0"/>
              </a:rPr>
              <a:t> </a:t>
            </a:r>
            <a:r>
              <a:rPr lang="en-US" sz="2400" b="1" dirty="0">
                <a:solidFill>
                  <a:prstClr val="black"/>
                </a:solidFill>
                <a:cs typeface="Courier New" panose="02070309020205020404" pitchFamily="49" charset="0"/>
              </a:rPr>
              <a:t>statistic</a:t>
            </a:r>
            <a:r>
              <a:rPr lang="en-US" sz="2400" dirty="0">
                <a:solidFill>
                  <a:prstClr val="black"/>
                </a:solidFill>
                <a:cs typeface="Courier New" panose="02070309020205020404" pitchFamily="49" charset="0"/>
              </a:rPr>
              <a:t> to determine </a:t>
            </a:r>
            <a:r>
              <a:rPr lang="en-US" sz="2400" dirty="0" smtClean="0">
                <a:solidFill>
                  <a:prstClr val="black"/>
                </a:solidFill>
                <a:cs typeface="Courier New" panose="02070309020205020404" pitchFamily="49" charset="0"/>
              </a:rPr>
              <a:t>significance</a:t>
            </a:r>
            <a:endParaRPr lang="en-US" sz="2400" b="1" dirty="0">
              <a:solidFill>
                <a:prstClr val="black"/>
              </a:solidFill>
              <a:cs typeface="Courier New" panose="02070309020205020404" pitchFamily="49" charset="0"/>
            </a:endParaRPr>
          </a:p>
          <a:p>
            <a:pPr marL="800100" lvl="1" indent="-342900" fontAlgn="base">
              <a:spcBef>
                <a:spcPct val="0"/>
              </a:spcBef>
              <a:spcAft>
                <a:spcPct val="0"/>
              </a:spcAft>
              <a:buFont typeface="Arial" panose="020B0604020202020204" pitchFamily="34" charset="0"/>
              <a:buChar char="•"/>
              <a:defRPr/>
            </a:pPr>
            <a:r>
              <a:rPr lang="en-US" sz="2400" dirty="0">
                <a:solidFill>
                  <a:srgbClr val="C00000"/>
                </a:solidFill>
                <a:cs typeface="Courier New" panose="02070309020205020404" pitchFamily="49" charset="0"/>
              </a:rPr>
              <a:t>Example of test statistic: </a:t>
            </a:r>
            <a:r>
              <a:rPr lang="en-US" sz="2400" dirty="0" smtClean="0">
                <a:solidFill>
                  <a:srgbClr val="C00000"/>
                </a:solidFill>
                <a:cs typeface="Courier New" panose="02070309020205020404" pitchFamily="49" charset="0"/>
              </a:rPr>
              <a:t>t-value</a:t>
            </a:r>
          </a:p>
          <a:p>
            <a:pPr marL="800100" lvl="1" indent="-342900" fontAlgn="base">
              <a:spcBef>
                <a:spcPct val="0"/>
              </a:spcBef>
              <a:spcAft>
                <a:spcPct val="0"/>
              </a:spcAft>
              <a:buFont typeface="Arial" panose="020B0604020202020204" pitchFamily="34" charset="0"/>
              <a:buChar char="•"/>
              <a:defRPr/>
            </a:pPr>
            <a:endParaRPr lang="en-GB" sz="2000" dirty="0">
              <a:solidFill>
                <a:srgbClr val="C00000"/>
              </a:solidFill>
              <a:cs typeface="Courier New" panose="02070309020205020404" pitchFamily="49" charset="0"/>
            </a:endParaRPr>
          </a:p>
          <a:p>
            <a:pPr marL="800100" lvl="1" indent="-342900" fontAlgn="base">
              <a:spcBef>
                <a:spcPct val="0"/>
              </a:spcBef>
              <a:spcAft>
                <a:spcPct val="0"/>
              </a:spcAft>
              <a:buFont typeface="Arial" panose="020B0604020202020204" pitchFamily="34" charset="0"/>
              <a:buChar char="•"/>
              <a:defRPr/>
            </a:pPr>
            <a:endParaRPr lang="en-US" sz="1000" dirty="0">
              <a:solidFill>
                <a:prstClr val="black"/>
              </a:solidFill>
              <a:cs typeface="Courier New" panose="02070309020205020404" pitchFamily="49" charset="0"/>
            </a:endParaRPr>
          </a:p>
          <a:p>
            <a:pPr marL="342900" indent="-342900" fontAlgn="base">
              <a:spcBef>
                <a:spcPct val="0"/>
              </a:spcBef>
              <a:spcAft>
                <a:spcPct val="0"/>
              </a:spcAft>
              <a:buFont typeface="Arial" panose="020B0604020202020204" pitchFamily="34" charset="0"/>
              <a:buChar char="•"/>
              <a:defRPr/>
            </a:pPr>
            <a:r>
              <a:rPr lang="en-US" sz="2400" dirty="0">
                <a:solidFill>
                  <a:prstClr val="black"/>
                </a:solidFill>
                <a:cs typeface="Courier New" panose="02070309020205020404" pitchFamily="49" charset="0"/>
              </a:rPr>
              <a:t>If </a:t>
            </a:r>
            <a:r>
              <a:rPr lang="en-US" sz="2400" b="1" dirty="0" smtClean="0">
                <a:solidFill>
                  <a:prstClr val="black"/>
                </a:solidFill>
                <a:cs typeface="Courier New" panose="02070309020205020404" pitchFamily="49" charset="0"/>
              </a:rPr>
              <a:t>test</a:t>
            </a:r>
            <a:r>
              <a:rPr lang="en-US" sz="2400" dirty="0" smtClean="0">
                <a:solidFill>
                  <a:prstClr val="black"/>
                </a:solidFill>
                <a:cs typeface="Courier New" panose="02070309020205020404" pitchFamily="49" charset="0"/>
              </a:rPr>
              <a:t> </a:t>
            </a:r>
            <a:r>
              <a:rPr lang="en-US" sz="2400" b="1" dirty="0">
                <a:solidFill>
                  <a:prstClr val="black"/>
                </a:solidFill>
                <a:cs typeface="Courier New" panose="02070309020205020404" pitchFamily="49" charset="0"/>
              </a:rPr>
              <a:t>statistic</a:t>
            </a:r>
            <a:r>
              <a:rPr lang="en-US" sz="2400" dirty="0">
                <a:solidFill>
                  <a:prstClr val="black"/>
                </a:solidFill>
                <a:cs typeface="Courier New" panose="02070309020205020404" pitchFamily="49" charset="0"/>
              </a:rPr>
              <a:t> </a:t>
            </a:r>
            <a:r>
              <a:rPr lang="en-US" sz="2400" dirty="0" smtClean="0">
                <a:solidFill>
                  <a:prstClr val="black"/>
                </a:solidFill>
                <a:cs typeface="Courier New" panose="02070309020205020404" pitchFamily="49" charset="0"/>
              </a:rPr>
              <a:t>&gt; </a:t>
            </a:r>
            <a:r>
              <a:rPr lang="en-US" sz="2400" b="1" dirty="0" smtClean="0">
                <a:solidFill>
                  <a:prstClr val="black"/>
                </a:solidFill>
                <a:cs typeface="Courier New" panose="02070309020205020404" pitchFamily="49" charset="0"/>
              </a:rPr>
              <a:t>critical value</a:t>
            </a:r>
            <a:r>
              <a:rPr lang="en-US" sz="2400" dirty="0">
                <a:solidFill>
                  <a:prstClr val="black"/>
                </a:solidFill>
                <a:cs typeface="Courier New" panose="02070309020205020404" pitchFamily="49" charset="0"/>
              </a:rPr>
              <a:t>:</a:t>
            </a:r>
            <a:r>
              <a:rPr lang="en-US" sz="2400" dirty="0" smtClean="0">
                <a:solidFill>
                  <a:prstClr val="black"/>
                </a:solidFill>
                <a:cs typeface="Courier New" panose="02070309020205020404" pitchFamily="49" charset="0"/>
              </a:rPr>
              <a:t> statistical </a:t>
            </a:r>
            <a:r>
              <a:rPr lang="en-US" sz="2400" dirty="0">
                <a:solidFill>
                  <a:prstClr val="black"/>
                </a:solidFill>
                <a:cs typeface="Courier New" panose="02070309020205020404" pitchFamily="49" charset="0"/>
              </a:rPr>
              <a:t>significance and </a:t>
            </a:r>
            <a:r>
              <a:rPr lang="en-US" sz="2400" dirty="0" smtClean="0">
                <a:solidFill>
                  <a:prstClr val="black"/>
                </a:solidFill>
                <a:cs typeface="Courier New" panose="02070309020205020404" pitchFamily="49" charset="0"/>
              </a:rPr>
              <a:t>rejection of </a:t>
            </a:r>
            <a:r>
              <a:rPr lang="en-US" sz="2400" dirty="0">
                <a:solidFill>
                  <a:prstClr val="black"/>
                </a:solidFill>
                <a:cs typeface="Courier New" panose="02070309020205020404" pitchFamily="49" charset="0"/>
              </a:rPr>
              <a:t>the null </a:t>
            </a:r>
            <a:r>
              <a:rPr lang="en-US" sz="2400" b="1" dirty="0">
                <a:solidFill>
                  <a:prstClr val="black"/>
                </a:solidFill>
                <a:cs typeface="Courier New" panose="02070309020205020404" pitchFamily="49" charset="0"/>
              </a:rPr>
              <a:t>hypothesis</a:t>
            </a:r>
          </a:p>
          <a:p>
            <a:pPr marL="800100" lvl="1" indent="-342900" fontAlgn="base">
              <a:spcBef>
                <a:spcPct val="0"/>
              </a:spcBef>
              <a:spcAft>
                <a:spcPct val="0"/>
              </a:spcAft>
              <a:buFont typeface="Arial" panose="020B0604020202020204" pitchFamily="34" charset="0"/>
              <a:buChar char="•"/>
              <a:defRPr/>
            </a:pPr>
            <a:r>
              <a:rPr lang="en-US" sz="2400" dirty="0">
                <a:solidFill>
                  <a:srgbClr val="C00000"/>
                </a:solidFill>
                <a:cs typeface="Courier New" panose="02070309020205020404" pitchFamily="49" charset="0"/>
              </a:rPr>
              <a:t>Example: t-value &gt; critical t-value</a:t>
            </a:r>
            <a:endParaRPr lang="en-GB" sz="2400" dirty="0">
              <a:solidFill>
                <a:srgbClr val="C00000"/>
              </a:solidFill>
              <a:cs typeface="Courier New" panose="02070309020205020404" pitchFamily="49" charset="0"/>
            </a:endParaRPr>
          </a:p>
        </p:txBody>
      </p:sp>
      <p:pic>
        <p:nvPicPr>
          <p:cNvPr id="6" name="Picture 5"/>
          <p:cNvPicPr>
            <a:picLocks noChangeAspect="1"/>
          </p:cNvPicPr>
          <p:nvPr/>
        </p:nvPicPr>
        <p:blipFill>
          <a:blip r:embed="rId2"/>
          <a:stretch>
            <a:fillRect/>
          </a:stretch>
        </p:blipFill>
        <p:spPr>
          <a:xfrm>
            <a:off x="4436520" y="1125746"/>
            <a:ext cx="3292205" cy="2601904"/>
          </a:xfrm>
          <a:prstGeom prst="rect">
            <a:avLst/>
          </a:prstGeom>
        </p:spPr>
      </p:pic>
      <p:pic>
        <p:nvPicPr>
          <p:cNvPr id="3" name="Picture 2"/>
          <p:cNvPicPr>
            <a:picLocks noChangeAspect="1"/>
          </p:cNvPicPr>
          <p:nvPr/>
        </p:nvPicPr>
        <p:blipFill>
          <a:blip r:embed="rId3"/>
          <a:stretch>
            <a:fillRect/>
          </a:stretch>
        </p:blipFill>
        <p:spPr>
          <a:xfrm>
            <a:off x="1504584" y="1456093"/>
            <a:ext cx="2886935" cy="2446268"/>
          </a:xfrm>
          <a:prstGeom prst="rect">
            <a:avLst/>
          </a:prstGeom>
        </p:spPr>
      </p:pic>
      <p:sp>
        <p:nvSpPr>
          <p:cNvPr id="5" name="Oval 4"/>
          <p:cNvSpPr/>
          <p:nvPr/>
        </p:nvSpPr>
        <p:spPr>
          <a:xfrm>
            <a:off x="3269758" y="1491953"/>
            <a:ext cx="720080" cy="388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8" name="Straight Arrow Connector 7"/>
          <p:cNvCxnSpPr/>
          <p:nvPr/>
        </p:nvCxnSpPr>
        <p:spPr>
          <a:xfrm>
            <a:off x="3987528" y="1875446"/>
            <a:ext cx="1763368" cy="14737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65824" y="821876"/>
            <a:ext cx="3860352" cy="307777"/>
          </a:xfrm>
          <a:prstGeom prst="rect">
            <a:avLst/>
          </a:prstGeom>
          <a:noFill/>
        </p:spPr>
        <p:txBody>
          <a:bodyPr wrap="none" rtlCol="0">
            <a:spAutoFit/>
          </a:bodyPr>
          <a:lstStyle/>
          <a:p>
            <a:pPr fontAlgn="base">
              <a:spcBef>
                <a:spcPct val="0"/>
              </a:spcBef>
              <a:spcAft>
                <a:spcPct val="0"/>
              </a:spcAft>
              <a:defRPr/>
            </a:pPr>
            <a:r>
              <a:rPr lang="en-GB" sz="1400" dirty="0">
                <a:solidFill>
                  <a:srgbClr val="C00000"/>
                </a:solidFill>
                <a:latin typeface="Bookman Old Style" panose="02050604050505020204" pitchFamily="18" charset="0"/>
              </a:rPr>
              <a:t>Example: 2-tailed t-test with n=15 (</a:t>
            </a:r>
            <a:r>
              <a:rPr lang="en-GB" sz="1400" dirty="0" err="1">
                <a:solidFill>
                  <a:srgbClr val="C00000"/>
                </a:solidFill>
                <a:latin typeface="Bookman Old Style" panose="02050604050505020204" pitchFamily="18" charset="0"/>
              </a:rPr>
              <a:t>df</a:t>
            </a:r>
            <a:r>
              <a:rPr lang="en-GB" sz="1400" dirty="0">
                <a:solidFill>
                  <a:srgbClr val="C00000"/>
                </a:solidFill>
                <a:latin typeface="Bookman Old Style" panose="02050604050505020204" pitchFamily="18" charset="0"/>
              </a:rPr>
              <a:t>=14)</a:t>
            </a:r>
          </a:p>
        </p:txBody>
      </p:sp>
      <p:sp>
        <p:nvSpPr>
          <p:cNvPr id="10" name="Oval 9"/>
          <p:cNvSpPr/>
          <p:nvPr/>
        </p:nvSpPr>
        <p:spPr>
          <a:xfrm>
            <a:off x="4391518" y="3375152"/>
            <a:ext cx="3754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1" name="Oval 10"/>
          <p:cNvSpPr/>
          <p:nvPr/>
        </p:nvSpPr>
        <p:spPr>
          <a:xfrm>
            <a:off x="5702598" y="1156576"/>
            <a:ext cx="3754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2" name="Oval 11"/>
          <p:cNvSpPr/>
          <p:nvPr/>
        </p:nvSpPr>
        <p:spPr>
          <a:xfrm>
            <a:off x="5685751" y="3358185"/>
            <a:ext cx="493721" cy="223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14" name="Straight Arrow Connector 13"/>
          <p:cNvCxnSpPr>
            <a:stCxn id="26" idx="1"/>
          </p:cNvCxnSpPr>
          <p:nvPr/>
        </p:nvCxnSpPr>
        <p:spPr>
          <a:xfrm flipH="1">
            <a:off x="6199047" y="3399131"/>
            <a:ext cx="2024451" cy="750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526055" y="1290246"/>
            <a:ext cx="1315681" cy="338554"/>
          </a:xfrm>
          <a:prstGeom prst="rect">
            <a:avLst/>
          </a:prstGeom>
          <a:noFill/>
        </p:spPr>
        <p:txBody>
          <a:bodyPr wrap="none" rtlCol="0">
            <a:spAutoFit/>
          </a:bodyPr>
          <a:lstStyle/>
          <a:p>
            <a:r>
              <a:rPr lang="en-GB" sz="1600" dirty="0">
                <a:solidFill>
                  <a:srgbClr val="002060"/>
                </a:solidFill>
              </a:rPr>
              <a:t>T Distribution</a:t>
            </a:r>
          </a:p>
        </p:txBody>
      </p:sp>
      <p:pic>
        <p:nvPicPr>
          <p:cNvPr id="21" name="Picture 20"/>
          <p:cNvPicPr>
            <a:picLocks noChangeAspect="1"/>
          </p:cNvPicPr>
          <p:nvPr/>
        </p:nvPicPr>
        <p:blipFill>
          <a:blip r:embed="rId4"/>
          <a:stretch>
            <a:fillRect/>
          </a:stretch>
        </p:blipFill>
        <p:spPr>
          <a:xfrm>
            <a:off x="7847410" y="1651481"/>
            <a:ext cx="2682718" cy="1461318"/>
          </a:xfrm>
          <a:prstGeom prst="rect">
            <a:avLst/>
          </a:prstGeom>
        </p:spPr>
      </p:pic>
      <p:sp>
        <p:nvSpPr>
          <p:cNvPr id="22" name="TextBox 21"/>
          <p:cNvSpPr txBox="1"/>
          <p:nvPr/>
        </p:nvSpPr>
        <p:spPr>
          <a:xfrm>
            <a:off x="8967908" y="2159752"/>
            <a:ext cx="461986" cy="276999"/>
          </a:xfrm>
          <a:prstGeom prst="rect">
            <a:avLst/>
          </a:prstGeom>
          <a:solidFill>
            <a:srgbClr val="FFFFFF"/>
          </a:solidFill>
        </p:spPr>
        <p:txBody>
          <a:bodyPr wrap="none" rtlCol="0">
            <a:spAutoFit/>
          </a:bodyPr>
          <a:lstStyle/>
          <a:p>
            <a:r>
              <a:rPr lang="en-GB" sz="1200" b="1" dirty="0"/>
              <a:t>0.95</a:t>
            </a:r>
          </a:p>
        </p:txBody>
      </p:sp>
      <p:sp>
        <p:nvSpPr>
          <p:cNvPr id="23" name="TextBox 22"/>
          <p:cNvSpPr txBox="1"/>
          <p:nvPr/>
        </p:nvSpPr>
        <p:spPr>
          <a:xfrm>
            <a:off x="7865340" y="2351221"/>
            <a:ext cx="481222" cy="246221"/>
          </a:xfrm>
          <a:prstGeom prst="rect">
            <a:avLst/>
          </a:prstGeom>
          <a:noFill/>
        </p:spPr>
        <p:txBody>
          <a:bodyPr wrap="none" rtlCol="0">
            <a:spAutoFit/>
          </a:bodyPr>
          <a:lstStyle/>
          <a:p>
            <a:r>
              <a:rPr lang="en-GB" sz="1000" b="1" dirty="0">
                <a:solidFill>
                  <a:srgbClr val="002060"/>
                </a:solidFill>
              </a:rPr>
              <a:t>0.025</a:t>
            </a:r>
          </a:p>
        </p:txBody>
      </p:sp>
      <p:sp>
        <p:nvSpPr>
          <p:cNvPr id="25" name="TextBox 24"/>
          <p:cNvSpPr txBox="1"/>
          <p:nvPr/>
        </p:nvSpPr>
        <p:spPr>
          <a:xfrm>
            <a:off x="10024402" y="2321698"/>
            <a:ext cx="481222" cy="246221"/>
          </a:xfrm>
          <a:prstGeom prst="rect">
            <a:avLst/>
          </a:prstGeom>
          <a:noFill/>
        </p:spPr>
        <p:txBody>
          <a:bodyPr wrap="none" rtlCol="0">
            <a:spAutoFit/>
          </a:bodyPr>
          <a:lstStyle/>
          <a:p>
            <a:r>
              <a:rPr lang="en-GB" sz="1000" b="1" dirty="0">
                <a:solidFill>
                  <a:srgbClr val="002060"/>
                </a:solidFill>
              </a:rPr>
              <a:t>0.025</a:t>
            </a:r>
          </a:p>
        </p:txBody>
      </p:sp>
      <p:sp>
        <p:nvSpPr>
          <p:cNvPr id="26" name="TextBox 25"/>
          <p:cNvSpPr txBox="1"/>
          <p:nvPr/>
        </p:nvSpPr>
        <p:spPr>
          <a:xfrm>
            <a:off x="8223498" y="3276020"/>
            <a:ext cx="691215" cy="246221"/>
          </a:xfrm>
          <a:prstGeom prst="rect">
            <a:avLst/>
          </a:prstGeom>
          <a:noFill/>
          <a:ln>
            <a:solidFill>
              <a:srgbClr val="00040C"/>
            </a:solidFill>
          </a:ln>
        </p:spPr>
        <p:txBody>
          <a:bodyPr wrap="none" rtlCol="0">
            <a:spAutoFit/>
          </a:bodyPr>
          <a:lstStyle/>
          <a:p>
            <a:r>
              <a:rPr lang="en-GB" sz="1000" dirty="0">
                <a:solidFill>
                  <a:srgbClr val="002060"/>
                </a:solidFill>
              </a:rPr>
              <a:t>t=-2.1448</a:t>
            </a:r>
          </a:p>
        </p:txBody>
      </p:sp>
      <p:sp>
        <p:nvSpPr>
          <p:cNvPr id="28" name="TextBox 27"/>
          <p:cNvSpPr txBox="1"/>
          <p:nvPr/>
        </p:nvSpPr>
        <p:spPr>
          <a:xfrm>
            <a:off x="9533042" y="3286723"/>
            <a:ext cx="652743" cy="246221"/>
          </a:xfrm>
          <a:prstGeom prst="rect">
            <a:avLst/>
          </a:prstGeom>
          <a:noFill/>
          <a:ln>
            <a:solidFill>
              <a:srgbClr val="00040C"/>
            </a:solidFill>
          </a:ln>
        </p:spPr>
        <p:txBody>
          <a:bodyPr wrap="none" rtlCol="0">
            <a:spAutoFit/>
          </a:bodyPr>
          <a:lstStyle/>
          <a:p>
            <a:r>
              <a:rPr lang="en-GB" sz="1000" dirty="0">
                <a:solidFill>
                  <a:srgbClr val="002060"/>
                </a:solidFill>
              </a:rPr>
              <a:t>t=2.1448</a:t>
            </a:r>
          </a:p>
        </p:txBody>
      </p:sp>
      <p:cxnSp>
        <p:nvCxnSpPr>
          <p:cNvPr id="30" name="Straight Arrow Connector 29"/>
          <p:cNvCxnSpPr/>
          <p:nvPr/>
        </p:nvCxnSpPr>
        <p:spPr>
          <a:xfrm flipV="1">
            <a:off x="8559842" y="3071975"/>
            <a:ext cx="0" cy="148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9867311" y="3064140"/>
            <a:ext cx="0" cy="148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003215" y="3068961"/>
            <a:ext cx="447558" cy="246221"/>
          </a:xfrm>
          <a:prstGeom prst="rect">
            <a:avLst/>
          </a:prstGeom>
          <a:noFill/>
        </p:spPr>
        <p:txBody>
          <a:bodyPr wrap="none" rtlCol="0">
            <a:spAutoFit/>
          </a:bodyPr>
          <a:lstStyle/>
          <a:p>
            <a:r>
              <a:rPr lang="en-GB" sz="1000" dirty="0">
                <a:solidFill>
                  <a:srgbClr val="002060"/>
                </a:solidFill>
              </a:rPr>
              <a:t>t(14)</a:t>
            </a:r>
          </a:p>
        </p:txBody>
      </p:sp>
      <p:sp>
        <p:nvSpPr>
          <p:cNvPr id="24" name="TextBox 1"/>
          <p:cNvSpPr txBox="1">
            <a:spLocks noChangeArrowheads="1"/>
          </p:cNvSpPr>
          <p:nvPr/>
        </p:nvSpPr>
        <p:spPr bwMode="auto">
          <a:xfrm>
            <a:off x="253680" y="176168"/>
            <a:ext cx="11736390" cy="584775"/>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smtClean="0">
                <a:solidFill>
                  <a:srgbClr val="CC0099"/>
                </a:solidFill>
              </a:rPr>
              <a:t>The critical value: </a:t>
            </a:r>
            <a:r>
              <a:rPr lang="en-GB" sz="3200" b="1" dirty="0">
                <a:solidFill>
                  <a:srgbClr val="C00000"/>
                </a:solidFill>
              </a:rPr>
              <a:t>size of difference + sample size + significance </a:t>
            </a:r>
            <a:endParaRPr lang="en-GB" sz="3200" b="1" dirty="0">
              <a:solidFill>
                <a:srgbClr val="CC0099"/>
              </a:solidFill>
            </a:endParaRPr>
          </a:p>
        </p:txBody>
      </p:sp>
      <p:sp>
        <p:nvSpPr>
          <p:cNvPr id="27" name="Rectangle 26"/>
          <p:cNvSpPr/>
          <p:nvPr/>
        </p:nvSpPr>
        <p:spPr>
          <a:xfrm>
            <a:off x="2352389" y="2099075"/>
            <a:ext cx="279814" cy="25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3663625" y="2079468"/>
            <a:ext cx="279814" cy="25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18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19101" y="128235"/>
            <a:ext cx="8569325" cy="777875"/>
          </a:xfrm>
        </p:spPr>
        <p:txBody>
          <a:bodyPr/>
          <a:lstStyle/>
          <a:p>
            <a:pPr eaLnBrk="1" hangingPunct="1"/>
            <a:r>
              <a:rPr lang="en-GB" sz="3600" b="1" dirty="0">
                <a:solidFill>
                  <a:schemeClr val="tx2"/>
                </a:solidFill>
                <a:latin typeface="+mn-lt"/>
              </a:rPr>
              <a:t>To recapitulate</a:t>
            </a:r>
            <a:r>
              <a:rPr lang="en-GB" sz="3100" b="1" dirty="0">
                <a:solidFill>
                  <a:schemeClr val="tx2"/>
                </a:solidFill>
                <a:latin typeface="+mn-lt"/>
              </a:rPr>
              <a:t>:</a:t>
            </a:r>
          </a:p>
        </p:txBody>
      </p:sp>
      <p:sp>
        <p:nvSpPr>
          <p:cNvPr id="27651" name="Rectangle 3"/>
          <p:cNvSpPr>
            <a:spLocks noGrp="1" noChangeArrowheads="1"/>
          </p:cNvSpPr>
          <p:nvPr>
            <p:ph type="body" sz="half" idx="1"/>
          </p:nvPr>
        </p:nvSpPr>
        <p:spPr>
          <a:xfrm>
            <a:off x="419101" y="1043009"/>
            <a:ext cx="11381013" cy="5400675"/>
          </a:xfrm>
        </p:spPr>
        <p:txBody>
          <a:bodyPr>
            <a:noAutofit/>
          </a:bodyPr>
          <a:lstStyle/>
          <a:p>
            <a:pPr eaLnBrk="1" hangingPunct="1"/>
            <a:r>
              <a:rPr lang="en-GB" sz="2400" dirty="0">
                <a:solidFill>
                  <a:srgbClr val="CC0099"/>
                </a:solidFill>
              </a:rPr>
              <a:t>The null hypothesis (H</a:t>
            </a:r>
            <a:r>
              <a:rPr lang="en-GB" sz="2400" baseline="-25000" dirty="0">
                <a:solidFill>
                  <a:srgbClr val="CC0099"/>
                </a:solidFill>
              </a:rPr>
              <a:t>0</a:t>
            </a:r>
            <a:r>
              <a:rPr lang="en-GB" sz="2400" dirty="0">
                <a:solidFill>
                  <a:srgbClr val="CC0099"/>
                </a:solidFill>
              </a:rPr>
              <a:t>): </a:t>
            </a:r>
            <a:r>
              <a:rPr lang="en-GB" sz="2400" dirty="0"/>
              <a:t>H</a:t>
            </a:r>
            <a:r>
              <a:rPr lang="en-GB" sz="2400" baseline="-25000" dirty="0"/>
              <a:t>0</a:t>
            </a:r>
            <a:r>
              <a:rPr lang="en-GB" sz="2400" dirty="0"/>
              <a:t> = no effect </a:t>
            </a:r>
          </a:p>
          <a:p>
            <a:pPr eaLnBrk="1" hangingPunct="1"/>
            <a:r>
              <a:rPr lang="en-GB" sz="2400" dirty="0" smtClean="0"/>
              <a:t>The </a:t>
            </a:r>
            <a:r>
              <a:rPr lang="en-GB" sz="2400" dirty="0"/>
              <a:t>aim of a statistical test is to reject or not H</a:t>
            </a:r>
            <a:r>
              <a:rPr lang="en-GB" sz="2400" baseline="-25000" dirty="0"/>
              <a:t>0.</a:t>
            </a:r>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endParaRPr lang="en-GB" sz="2400" baseline="-25000" dirty="0"/>
          </a:p>
          <a:p>
            <a:pPr eaLnBrk="1" hangingPunct="1">
              <a:buFont typeface="Arial" pitchFamily="34" charset="0"/>
              <a:buChar char="•"/>
            </a:pPr>
            <a:r>
              <a:rPr lang="en-GB" sz="2400" b="1" dirty="0" smtClean="0"/>
              <a:t>High </a:t>
            </a:r>
            <a:r>
              <a:rPr lang="en-GB" sz="2400" b="1" dirty="0"/>
              <a:t>specificity </a:t>
            </a:r>
            <a:r>
              <a:rPr lang="en-GB" sz="2400" dirty="0"/>
              <a:t>= low </a:t>
            </a:r>
            <a:r>
              <a:rPr lang="en-GB" sz="2400" b="1" dirty="0">
                <a:solidFill>
                  <a:srgbClr val="C00000"/>
                </a:solidFill>
              </a:rPr>
              <a:t>False Positives </a:t>
            </a:r>
            <a:r>
              <a:rPr lang="en-GB" sz="2400" dirty="0"/>
              <a:t>= low </a:t>
            </a:r>
            <a:r>
              <a:rPr lang="en-GB" sz="2400" b="1" dirty="0"/>
              <a:t>Type I error</a:t>
            </a:r>
          </a:p>
          <a:p>
            <a:pPr eaLnBrk="1" hangingPunct="1">
              <a:buFont typeface="Arial" pitchFamily="34" charset="0"/>
              <a:buChar char="•"/>
            </a:pPr>
            <a:r>
              <a:rPr lang="en-GB" sz="2400" b="1" dirty="0"/>
              <a:t>High sensitivity </a:t>
            </a:r>
            <a:r>
              <a:rPr lang="en-GB" sz="2400" dirty="0"/>
              <a:t>= low </a:t>
            </a:r>
            <a:r>
              <a:rPr lang="en-GB" sz="2400" b="1" dirty="0">
                <a:solidFill>
                  <a:srgbClr val="C00000"/>
                </a:solidFill>
              </a:rPr>
              <a:t>False Negatives </a:t>
            </a:r>
            <a:r>
              <a:rPr lang="en-GB" sz="2400" dirty="0"/>
              <a:t>= low </a:t>
            </a:r>
            <a:r>
              <a:rPr lang="en-GB" sz="2400" b="1" dirty="0"/>
              <a:t>Type II error</a:t>
            </a:r>
          </a:p>
          <a:p>
            <a:pPr eaLnBrk="1" hangingPunct="1"/>
            <a:endParaRPr lang="en-GB" sz="2400" dirty="0"/>
          </a:p>
        </p:txBody>
      </p:sp>
      <p:graphicFrame>
        <p:nvGraphicFramePr>
          <p:cNvPr id="194602" name="Group 42"/>
          <p:cNvGraphicFramePr>
            <a:graphicFrameLocks noGrp="1"/>
          </p:cNvGraphicFramePr>
          <p:nvPr>
            <p:ph sz="half" idx="2"/>
            <p:extLst/>
          </p:nvPr>
        </p:nvGraphicFramePr>
        <p:xfrm>
          <a:off x="2423592" y="2028747"/>
          <a:ext cx="7056786" cy="1926336"/>
        </p:xfrm>
        <a:graphic>
          <a:graphicData uri="http://schemas.openxmlformats.org/drawingml/2006/table">
            <a:tbl>
              <a:tblPr/>
              <a:tblGrid>
                <a:gridCol w="2502520">
                  <a:extLst>
                    <a:ext uri="{9D8B030D-6E8A-4147-A177-3AD203B41FA5}">
                      <a16:colId xmlns:a16="http://schemas.microsoft.com/office/drawing/2014/main" val="20000"/>
                    </a:ext>
                  </a:extLst>
                </a:gridCol>
                <a:gridCol w="2277133">
                  <a:extLst>
                    <a:ext uri="{9D8B030D-6E8A-4147-A177-3AD203B41FA5}">
                      <a16:colId xmlns:a16="http://schemas.microsoft.com/office/drawing/2014/main" val="20001"/>
                    </a:ext>
                  </a:extLst>
                </a:gridCol>
                <a:gridCol w="2277133">
                  <a:extLst>
                    <a:ext uri="{9D8B030D-6E8A-4147-A177-3AD203B41FA5}">
                      <a16:colId xmlns:a16="http://schemas.microsoft.com/office/drawing/2014/main" val="20002"/>
                    </a:ext>
                  </a:extLst>
                </a:gridCol>
              </a:tblGrid>
              <a:tr h="30079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Bookman Old Style" pitchFamily="18" charset="0"/>
                        </a:rPr>
                        <a:t>Statistical decision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Bookman Old Style" pitchFamily="18" charset="0"/>
                        </a:rPr>
                        <a:t>True state of H</a:t>
                      </a:r>
                      <a:r>
                        <a:rPr kumimoji="0" lang="en-GB" sz="1600" b="0" i="0" u="none" strike="noStrike" cap="none" normalizeH="0" baseline="-25000" dirty="0" smtClean="0">
                          <a:ln>
                            <a:noFill/>
                          </a:ln>
                          <a:solidFill>
                            <a:schemeClr val="tx1"/>
                          </a:solidFill>
                          <a:effectLst/>
                          <a:latin typeface="Bookman Old Style" pitchFamily="18"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00793">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Bookman Old Style" pitchFamily="18" charset="0"/>
                        </a:rPr>
                        <a:t>H</a:t>
                      </a:r>
                      <a:r>
                        <a:rPr kumimoji="0" lang="en-GB" sz="1600" b="1" i="0" u="none" strike="noStrike" cap="none" normalizeH="0" baseline="-25000" dirty="0" smtClean="0">
                          <a:ln>
                            <a:noFill/>
                          </a:ln>
                          <a:solidFill>
                            <a:schemeClr val="tx1"/>
                          </a:solidFill>
                          <a:effectLst/>
                          <a:latin typeface="Bookman Old Style" pitchFamily="18" charset="0"/>
                        </a:rPr>
                        <a:t>0 </a:t>
                      </a:r>
                      <a:r>
                        <a:rPr kumimoji="0" lang="en-GB" sz="1600" b="1" i="0" u="none" strike="noStrike" cap="none" normalizeH="0" baseline="0" dirty="0" smtClean="0">
                          <a:ln>
                            <a:noFill/>
                          </a:ln>
                          <a:solidFill>
                            <a:schemeClr val="tx1"/>
                          </a:solidFill>
                          <a:effectLst/>
                          <a:latin typeface="Bookman Old Style" pitchFamily="18" charset="0"/>
                        </a:rPr>
                        <a:t>True (no effect)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Bookman Old Style" pitchFamily="18" charset="0"/>
                        </a:rPr>
                        <a:t>H</a:t>
                      </a:r>
                      <a:r>
                        <a:rPr kumimoji="0" lang="en-GB" sz="1600" b="1" i="0" u="none" strike="noStrike" cap="none" normalizeH="0" baseline="-25000" dirty="0" smtClean="0">
                          <a:ln>
                            <a:noFill/>
                          </a:ln>
                          <a:solidFill>
                            <a:schemeClr val="tx1"/>
                          </a:solidFill>
                          <a:effectLst/>
                          <a:latin typeface="Bookman Old Style" pitchFamily="18" charset="0"/>
                        </a:rPr>
                        <a:t>0 </a:t>
                      </a:r>
                      <a:r>
                        <a:rPr kumimoji="0" lang="en-GB" sz="1600" b="1" i="0" u="none" strike="noStrike" cap="none" normalizeH="0" baseline="0" dirty="0" smtClean="0">
                          <a:ln>
                            <a:noFill/>
                          </a:ln>
                          <a:solidFill>
                            <a:schemeClr val="tx1"/>
                          </a:solidFill>
                          <a:effectLst/>
                          <a:latin typeface="Bookman Old Style" pitchFamily="18" charset="0"/>
                        </a:rPr>
                        <a:t>False (effect)</a:t>
                      </a:r>
                      <a:endParaRPr kumimoji="0" lang="en-GB" sz="1600" b="1" i="0" u="none" strike="noStrike" cap="none" normalizeH="0" baseline="-25000" dirty="0" smtClean="0">
                        <a:ln>
                          <a:noFill/>
                        </a:ln>
                        <a:solidFill>
                          <a:schemeClr val="tx1"/>
                        </a:solidFill>
                        <a:effectLst/>
                        <a:latin typeface="Bookman Old Style"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Bookman Old Style" pitchFamily="18" charset="0"/>
                        </a:rPr>
                        <a:t>Reject H</a:t>
                      </a:r>
                      <a:r>
                        <a:rPr kumimoji="0" lang="en-GB" sz="1600" b="1" i="0" u="none" strike="noStrike" cap="none" normalizeH="0" baseline="-25000" dirty="0" smtClean="0">
                          <a:ln>
                            <a:noFill/>
                          </a:ln>
                          <a:solidFill>
                            <a:schemeClr val="tx1"/>
                          </a:solidFill>
                          <a:effectLst/>
                          <a:latin typeface="Bookman Old Style" pitchFamily="18"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C0099"/>
                          </a:solidFill>
                          <a:effectLst/>
                          <a:latin typeface="Bookman Old Style" pitchFamily="18" charset="0"/>
                        </a:rPr>
                        <a:t>Type I error </a:t>
                      </a:r>
                      <a:r>
                        <a:rPr lang="en-GB" sz="1600" b="1" dirty="0" smtClean="0">
                          <a:solidFill>
                            <a:srgbClr val="CC0099"/>
                          </a:solidFill>
                        </a:rPr>
                        <a:t>α</a:t>
                      </a:r>
                      <a:endParaRPr kumimoji="0" lang="en-GB" sz="1600" b="1" i="0" u="none" strike="noStrike" cap="none" normalizeH="0" baseline="0" dirty="0" smtClean="0">
                        <a:ln>
                          <a:noFill/>
                        </a:ln>
                        <a:solidFill>
                          <a:srgbClr val="CC0099"/>
                        </a:solidFill>
                        <a:effectLst/>
                        <a:latin typeface="Bookman Old Style"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Bookman Old Style" pitchFamily="18" charset="0"/>
                        </a:rPr>
                        <a:t>False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Bookman Old Style" pitchFamily="18" charset="0"/>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Bookman Old Style" pitchFamily="18" charset="0"/>
                        </a:rPr>
                        <a:t>True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Bookman Old Style" pitchFamily="18" charset="0"/>
                        </a:rPr>
                        <a:t>Do not reject H</a:t>
                      </a:r>
                      <a:r>
                        <a:rPr kumimoji="0" lang="en-GB" sz="1600" b="1" i="0" u="none" strike="noStrike" cap="none" normalizeH="0" baseline="-25000" dirty="0" smtClean="0">
                          <a:ln>
                            <a:noFill/>
                          </a:ln>
                          <a:solidFill>
                            <a:schemeClr val="tx1"/>
                          </a:solidFill>
                          <a:effectLst/>
                          <a:latin typeface="Bookman Old Style" pitchFamily="18" charset="0"/>
                        </a:rPr>
                        <a:t>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25000" dirty="0" smtClean="0">
                        <a:ln>
                          <a:noFill/>
                        </a:ln>
                        <a:solidFill>
                          <a:schemeClr val="tx1"/>
                        </a:solidFill>
                        <a:effectLst/>
                        <a:latin typeface="Bookman Old Style"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Bookman Old Style" pitchFamily="18" charset="0"/>
                        </a:rPr>
                        <a:t>Correct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Bookman Old Style" pitchFamily="18" charset="0"/>
                        </a:rPr>
                        <a:t>True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C0099"/>
                          </a:solidFill>
                          <a:effectLst/>
                          <a:latin typeface="Bookman Old Style" pitchFamily="18" charset="0"/>
                        </a:rPr>
                        <a:t>Type II error </a:t>
                      </a:r>
                      <a:r>
                        <a:rPr kumimoji="0" lang="el-GR" sz="1600" b="1" i="0" u="none" strike="noStrike" cap="none" normalizeH="0" baseline="0" dirty="0" smtClean="0">
                          <a:ln>
                            <a:noFill/>
                          </a:ln>
                          <a:solidFill>
                            <a:srgbClr val="CC0099"/>
                          </a:solidFill>
                          <a:effectLst/>
                          <a:latin typeface="Bookman Old Style" pitchFamily="18" charset="0"/>
                        </a:rPr>
                        <a:t>β</a:t>
                      </a:r>
                      <a:endParaRPr kumimoji="0" lang="en-GB" sz="1600" b="1" i="0" u="none" strike="noStrike" cap="none" normalizeH="0" baseline="0" dirty="0" smtClean="0">
                        <a:ln>
                          <a:noFill/>
                        </a:ln>
                        <a:solidFill>
                          <a:srgbClr val="CC0099"/>
                        </a:solidFill>
                        <a:effectLst/>
                        <a:latin typeface="Bookman Old Style"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C00000"/>
                          </a:solidFill>
                          <a:effectLst/>
                          <a:latin typeface="Bookman Old Style" pitchFamily="18" charset="0"/>
                        </a:rPr>
                        <a:t>False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2"/>
          <a:stretch>
            <a:fillRect/>
          </a:stretch>
        </p:blipFill>
        <p:spPr>
          <a:xfrm>
            <a:off x="8846546" y="3359387"/>
            <a:ext cx="588199" cy="556962"/>
          </a:xfrm>
          <a:prstGeom prst="rect">
            <a:avLst/>
          </a:prstGeom>
        </p:spPr>
      </p:pic>
      <p:pic>
        <p:nvPicPr>
          <p:cNvPr id="7" name="Picture 6"/>
          <p:cNvPicPr>
            <a:picLocks noChangeAspect="1"/>
          </p:cNvPicPr>
          <p:nvPr/>
        </p:nvPicPr>
        <p:blipFill>
          <a:blip r:embed="rId2"/>
          <a:stretch>
            <a:fillRect/>
          </a:stretch>
        </p:blipFill>
        <p:spPr>
          <a:xfrm>
            <a:off x="6580801" y="2737451"/>
            <a:ext cx="588199" cy="556962"/>
          </a:xfrm>
          <a:prstGeom prst="rect">
            <a:avLst/>
          </a:prstGeom>
        </p:spPr>
      </p:pic>
      <p:pic>
        <p:nvPicPr>
          <p:cNvPr id="3" name="Picture 2"/>
          <p:cNvPicPr>
            <a:picLocks noChangeAspect="1"/>
          </p:cNvPicPr>
          <p:nvPr/>
        </p:nvPicPr>
        <p:blipFill>
          <a:blip r:embed="rId3"/>
          <a:stretch>
            <a:fillRect/>
          </a:stretch>
        </p:blipFill>
        <p:spPr>
          <a:xfrm>
            <a:off x="8846545" y="2723461"/>
            <a:ext cx="589088" cy="582829"/>
          </a:xfrm>
          <a:prstGeom prst="rect">
            <a:avLst/>
          </a:prstGeom>
        </p:spPr>
      </p:pic>
      <p:pic>
        <p:nvPicPr>
          <p:cNvPr id="9" name="Picture 8"/>
          <p:cNvPicPr>
            <a:picLocks noChangeAspect="1"/>
          </p:cNvPicPr>
          <p:nvPr/>
        </p:nvPicPr>
        <p:blipFill>
          <a:blip r:embed="rId3"/>
          <a:stretch>
            <a:fillRect/>
          </a:stretch>
        </p:blipFill>
        <p:spPr>
          <a:xfrm>
            <a:off x="6575909" y="3343073"/>
            <a:ext cx="589088" cy="582829"/>
          </a:xfrm>
          <a:prstGeom prst="rect">
            <a:avLst/>
          </a:prstGeom>
        </p:spPr>
      </p:pic>
      <p:pic>
        <p:nvPicPr>
          <p:cNvPr id="10" name="Picture 9"/>
          <p:cNvPicPr>
            <a:picLocks noChangeAspect="1"/>
          </p:cNvPicPr>
          <p:nvPr/>
        </p:nvPicPr>
        <p:blipFill>
          <a:blip r:embed="rId4"/>
          <a:stretch>
            <a:fillRect/>
          </a:stretch>
        </p:blipFill>
        <p:spPr>
          <a:xfrm>
            <a:off x="2836170" y="4956122"/>
            <a:ext cx="2864923" cy="1819970"/>
          </a:xfrm>
          <a:prstGeom prst="rect">
            <a:avLst/>
          </a:prstGeom>
        </p:spPr>
      </p:pic>
      <p:pic>
        <p:nvPicPr>
          <p:cNvPr id="11" name="Picture 10"/>
          <p:cNvPicPr>
            <a:picLocks noChangeAspect="1"/>
          </p:cNvPicPr>
          <p:nvPr/>
        </p:nvPicPr>
        <p:blipFill>
          <a:blip r:embed="rId5"/>
          <a:stretch>
            <a:fillRect/>
          </a:stretch>
        </p:blipFill>
        <p:spPr>
          <a:xfrm>
            <a:off x="5951985" y="4882906"/>
            <a:ext cx="3926862" cy="1814070"/>
          </a:xfrm>
          <a:prstGeom prst="rect">
            <a:avLst/>
          </a:prstGeom>
        </p:spPr>
      </p:pic>
      <p:sp>
        <p:nvSpPr>
          <p:cNvPr id="12" name="TextBox 11"/>
          <p:cNvSpPr txBox="1"/>
          <p:nvPr/>
        </p:nvSpPr>
        <p:spPr>
          <a:xfrm>
            <a:off x="9412072" y="6607513"/>
            <a:ext cx="2779928" cy="200055"/>
          </a:xfrm>
          <a:prstGeom prst="rect">
            <a:avLst/>
          </a:prstGeom>
          <a:noFill/>
        </p:spPr>
        <p:txBody>
          <a:bodyPr wrap="none" rtlCol="0">
            <a:spAutoFit/>
          </a:bodyPr>
          <a:lstStyle/>
          <a:p>
            <a:r>
              <a:rPr lang="en-GB" sz="700" dirty="0">
                <a:hlinkClick r:id="rId6"/>
              </a:rPr>
              <a:t>https://github.com/allisonhorst/stats-illustrations#other-stats-artwork</a:t>
            </a:r>
            <a:endParaRPr lang="en-GB" sz="700" dirty="0"/>
          </a:p>
        </p:txBody>
      </p:sp>
    </p:spTree>
    <p:extLst>
      <p:ext uri="{BB962C8B-B14F-4D97-AF65-F5344CB8AC3E}">
        <p14:creationId xmlns:p14="http://schemas.microsoft.com/office/powerpoint/2010/main" val="26359289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643142" y="1378743"/>
            <a:ext cx="10603533" cy="4770537"/>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GB" sz="2000" b="1" dirty="0">
              <a:solidFill>
                <a:prstClr val="black"/>
              </a:solidFill>
            </a:endParaRPr>
          </a:p>
          <a:p>
            <a:pPr fontAlgn="base">
              <a:spcBef>
                <a:spcPct val="0"/>
              </a:spcBef>
              <a:spcAft>
                <a:spcPct val="0"/>
              </a:spcAft>
              <a:defRPr/>
            </a:pPr>
            <a:r>
              <a:rPr lang="en-GB" sz="2600" b="1" dirty="0">
                <a:solidFill>
                  <a:prstClr val="black"/>
                </a:solidFill>
              </a:rPr>
              <a:t>The power analysis depends on the relationship between 6 variables</a:t>
            </a:r>
            <a:r>
              <a:rPr lang="en-GB" sz="2600" dirty="0">
                <a:solidFill>
                  <a:prstClr val="black"/>
                </a:solidFill>
              </a:rPr>
              <a:t>:</a:t>
            </a:r>
          </a:p>
          <a:p>
            <a:pPr fontAlgn="base">
              <a:spcBef>
                <a:spcPct val="0"/>
              </a:spcBef>
              <a:spcAft>
                <a:spcPct val="0"/>
              </a:spcAft>
              <a:defRPr/>
            </a:pPr>
            <a:endParaRPr lang="en-GB" sz="20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CC0099"/>
                </a:solidFill>
              </a:rPr>
              <a:t>difference </a:t>
            </a:r>
            <a:r>
              <a:rPr lang="en-GB" sz="2600" dirty="0">
                <a:solidFill>
                  <a:prstClr val="black"/>
                </a:solidFill>
              </a:rPr>
              <a:t>of biological interest</a:t>
            </a:r>
          </a:p>
          <a:p>
            <a:pPr fontAlgn="base">
              <a:spcBef>
                <a:spcPct val="0"/>
              </a:spcBef>
              <a:spcAft>
                <a:spcPct val="0"/>
              </a:spcAft>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smtClean="0">
                <a:solidFill>
                  <a:srgbClr val="D60093"/>
                </a:solidFill>
              </a:rPr>
              <a:t>variability</a:t>
            </a:r>
            <a:r>
              <a:rPr lang="en-GB" sz="2600" dirty="0" smtClean="0">
                <a:solidFill>
                  <a:prstClr val="black"/>
                </a:solidFill>
              </a:rPr>
              <a:t> in the data (</a:t>
            </a:r>
            <a:r>
              <a:rPr lang="en-GB" sz="2600" b="1" dirty="0" smtClean="0"/>
              <a:t>standard deviation</a:t>
            </a:r>
            <a:r>
              <a:rPr lang="en-GB" sz="2600" dirty="0" smtClean="0"/>
              <a:t>)</a:t>
            </a:r>
            <a:endParaRPr lang="en-GB" sz="2600" dirty="0"/>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dirty="0">
                <a:solidFill>
                  <a:srgbClr val="CC0099"/>
                </a:solidFill>
              </a:rPr>
              <a:t>significance </a:t>
            </a:r>
            <a:r>
              <a:rPr lang="en-GB" sz="2600" dirty="0" smtClean="0">
                <a:solidFill>
                  <a:srgbClr val="CC0099"/>
                </a:solidFill>
              </a:rPr>
              <a:t>level </a:t>
            </a:r>
            <a:r>
              <a:rPr lang="en-GB" sz="2600" dirty="0" smtClean="0"/>
              <a:t>(5%)</a:t>
            </a:r>
            <a:endParaRPr lang="en-GB" sz="2600" dirty="0"/>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desired </a:t>
            </a:r>
            <a:r>
              <a:rPr lang="en-GB" sz="2600" dirty="0">
                <a:solidFill>
                  <a:srgbClr val="CC0099"/>
                </a:solidFill>
              </a:rPr>
              <a:t>power</a:t>
            </a:r>
            <a:r>
              <a:rPr lang="en-GB" sz="2600" dirty="0">
                <a:solidFill>
                  <a:prstClr val="black"/>
                </a:solidFill>
              </a:rPr>
              <a:t> of the </a:t>
            </a:r>
            <a:r>
              <a:rPr lang="en-GB" sz="2600" dirty="0" smtClean="0">
                <a:solidFill>
                  <a:prstClr val="black"/>
                </a:solidFill>
              </a:rPr>
              <a:t>experiment (80%)</a:t>
            </a:r>
            <a:endParaRPr lang="en-GB" sz="2600" dirty="0">
              <a:solidFill>
                <a:prstClr val="black"/>
              </a:solidFill>
            </a:endParaRP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srgbClr val="CC0099"/>
                </a:solidFill>
              </a:rPr>
              <a:t>sample size</a:t>
            </a:r>
          </a:p>
          <a:p>
            <a:pPr fontAlgn="base">
              <a:spcBef>
                <a:spcPct val="0"/>
              </a:spcBef>
              <a:spcAft>
                <a:spcPct val="0"/>
              </a:spcAft>
              <a:buFont typeface="Arial" pitchFamily="34" charset="0"/>
              <a:buChar char="•"/>
              <a:defRPr/>
            </a:pPr>
            <a:endParaRPr lang="en-GB" sz="1400" b="1" dirty="0">
              <a:solidFill>
                <a:srgbClr val="CC0099"/>
              </a:solidFill>
            </a:endParaRPr>
          </a:p>
          <a:p>
            <a:pPr fontAlgn="base">
              <a:spcBef>
                <a:spcPct val="0"/>
              </a:spcBef>
              <a:spcAft>
                <a:spcPct val="0"/>
              </a:spcAft>
              <a:buFont typeface="Arial" pitchFamily="34" charset="0"/>
              <a:buChar char="•"/>
              <a:defRPr/>
            </a:pPr>
            <a:r>
              <a:rPr lang="en-GB" sz="2600" dirty="0">
                <a:solidFill>
                  <a:prstClr val="black"/>
                </a:solidFill>
              </a:rPr>
              <a:t> the alternative hypothesis (</a:t>
            </a:r>
            <a:r>
              <a:rPr lang="en-GB" sz="2600" dirty="0" err="1">
                <a:solidFill>
                  <a:prstClr val="black"/>
                </a:solidFill>
              </a:rPr>
              <a:t>ie</a:t>
            </a:r>
            <a:r>
              <a:rPr lang="en-GB" sz="2600" dirty="0">
                <a:solidFill>
                  <a:prstClr val="black"/>
                </a:solidFill>
              </a:rPr>
              <a:t> </a:t>
            </a:r>
            <a:r>
              <a:rPr lang="en-GB" sz="2600" dirty="0">
                <a:solidFill>
                  <a:srgbClr val="CC0099"/>
                </a:solidFill>
              </a:rPr>
              <a:t>one or two-sided test</a:t>
            </a:r>
            <a:r>
              <a:rPr lang="en-GB" sz="2600" dirty="0">
                <a:solidFill>
                  <a:prstClr val="black"/>
                </a:solidFill>
              </a:rPr>
              <a:t>)</a:t>
            </a:r>
          </a:p>
          <a:p>
            <a:pPr fontAlgn="base">
              <a:spcBef>
                <a:spcPct val="0"/>
              </a:spcBef>
              <a:spcAft>
                <a:spcPct val="0"/>
              </a:spcAft>
              <a:buFontTx/>
              <a:buChar char="-"/>
              <a:defRPr/>
            </a:pPr>
            <a:endParaRPr lang="en-GB" sz="1200" dirty="0">
              <a:solidFill>
                <a:prstClr val="black"/>
              </a:solidFill>
            </a:endParaRPr>
          </a:p>
        </p:txBody>
      </p:sp>
      <p:sp>
        <p:nvSpPr>
          <p:cNvPr id="2" name="Right Brace 1"/>
          <p:cNvSpPr/>
          <p:nvPr/>
        </p:nvSpPr>
        <p:spPr>
          <a:xfrm>
            <a:off x="7335985" y="2332749"/>
            <a:ext cx="216024" cy="1152128"/>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en-GB" sz="3800">
              <a:solidFill>
                <a:prstClr val="black"/>
              </a:solidFill>
              <a:latin typeface="Arial"/>
            </a:endParaRPr>
          </a:p>
        </p:txBody>
      </p:sp>
      <p:sp>
        <p:nvSpPr>
          <p:cNvPr id="3" name="TextBox 2"/>
          <p:cNvSpPr txBox="1"/>
          <p:nvPr/>
        </p:nvSpPr>
        <p:spPr>
          <a:xfrm>
            <a:off x="7735368" y="2620863"/>
            <a:ext cx="1867563" cy="584775"/>
          </a:xfrm>
          <a:prstGeom prst="rect">
            <a:avLst/>
          </a:prstGeom>
          <a:noFill/>
        </p:spPr>
        <p:txBody>
          <a:bodyPr wrap="none" rtlCol="0">
            <a:spAutoFit/>
          </a:bodyPr>
          <a:lstStyle/>
          <a:p>
            <a:pPr fontAlgn="base">
              <a:spcBef>
                <a:spcPct val="0"/>
              </a:spcBef>
              <a:spcAft>
                <a:spcPct val="0"/>
              </a:spcAft>
              <a:defRPr/>
            </a:pPr>
            <a:r>
              <a:rPr lang="en-GB" sz="3200" b="1" dirty="0">
                <a:solidFill>
                  <a:prstClr val="black"/>
                </a:solidFill>
              </a:rPr>
              <a:t>Effect size</a:t>
            </a:r>
          </a:p>
        </p:txBody>
      </p:sp>
      <p:grpSp>
        <p:nvGrpSpPr>
          <p:cNvPr id="6" name="Group 5"/>
          <p:cNvGrpSpPr/>
          <p:nvPr/>
        </p:nvGrpSpPr>
        <p:grpSpPr>
          <a:xfrm>
            <a:off x="469026" y="328733"/>
            <a:ext cx="4256452" cy="720000"/>
            <a:chOff x="6374289" y="2805565"/>
            <a:chExt cx="1800001" cy="720000"/>
          </a:xfrm>
        </p:grpSpPr>
        <p:sp>
          <p:nvSpPr>
            <p:cNvPr id="7" name="Rounded Rectangle 6"/>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8"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b="1" kern="1200" dirty="0" smtClean="0"/>
                <a:t>Sample Size: Power Analysis</a:t>
              </a:r>
            </a:p>
          </p:txBody>
        </p:sp>
      </p:grpSp>
    </p:spTree>
    <p:extLst>
      <p:ext uri="{BB962C8B-B14F-4D97-AF65-F5344CB8AC3E}">
        <p14:creationId xmlns:p14="http://schemas.microsoft.com/office/powerpoint/2010/main" val="19541303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393" y="509116"/>
            <a:ext cx="11495314" cy="5570756"/>
          </a:xfrm>
          <a:prstGeom prst="rect">
            <a:avLst/>
          </a:prstGeom>
          <a:noFill/>
        </p:spPr>
        <p:txBody>
          <a:bodyPr wrap="square" rtlCol="0">
            <a:spAutoFit/>
          </a:bodyPr>
          <a:lstStyle/>
          <a:p>
            <a:r>
              <a:rPr lang="en-GB" sz="3600" b="1" dirty="0" smtClean="0">
                <a:solidFill>
                  <a:srgbClr val="D60093"/>
                </a:solidFill>
                <a:latin typeface="Calibri" panose="020F0502020204030204" pitchFamily="34" charset="0"/>
              </a:rPr>
              <a:t>The </a:t>
            </a:r>
            <a:r>
              <a:rPr lang="en-GB" sz="3600" b="1" dirty="0">
                <a:solidFill>
                  <a:srgbClr val="D60093"/>
                </a:solidFill>
                <a:latin typeface="Calibri" panose="020F0502020204030204" pitchFamily="34" charset="0"/>
              </a:rPr>
              <a:t>difference of biological interest</a:t>
            </a:r>
            <a:endParaRPr lang="en-GB" sz="3600" dirty="0">
              <a:solidFill>
                <a:srgbClr val="D60093"/>
              </a:solidFill>
              <a:latin typeface="Calibri" panose="020F0502020204030204" pitchFamily="34" charset="0"/>
            </a:endParaRPr>
          </a:p>
          <a:p>
            <a:endParaRPr lang="en-GB" sz="1400" dirty="0">
              <a:solidFill>
                <a:srgbClr val="D60093"/>
              </a:solidFill>
              <a:latin typeface="Calibri" panose="020F0502020204030204" pitchFamily="34" charset="0"/>
            </a:endParaRPr>
          </a:p>
          <a:p>
            <a:pPr marL="800100" lvl="1" indent="-342900">
              <a:buFont typeface="Arial" panose="020B0604020202020204" pitchFamily="34" charset="0"/>
              <a:buChar char="•"/>
            </a:pPr>
            <a:r>
              <a:rPr lang="en-GB" sz="2400" dirty="0">
                <a:latin typeface="Calibri" panose="020F0502020204030204" pitchFamily="34" charset="0"/>
              </a:rPr>
              <a:t>This is to be determined scientifically, not statistically.</a:t>
            </a:r>
          </a:p>
          <a:p>
            <a:pPr marL="800100" lvl="1" indent="-342900">
              <a:buFont typeface="Arial" panose="020B0604020202020204" pitchFamily="34" charset="0"/>
              <a:buChar char="•"/>
            </a:pPr>
            <a:endParaRPr lang="en-GB" sz="800" dirty="0">
              <a:latin typeface="Calibri" panose="020F0502020204030204" pitchFamily="34" charset="0"/>
            </a:endParaRPr>
          </a:p>
          <a:p>
            <a:pPr lvl="2">
              <a:buFont typeface="Arial" pitchFamily="34" charset="0"/>
              <a:buChar char="•"/>
            </a:pPr>
            <a:r>
              <a:rPr lang="en-GB" sz="2000" dirty="0">
                <a:latin typeface="Calibri" panose="020F0502020204030204" pitchFamily="34" charset="0"/>
              </a:rPr>
              <a:t> </a:t>
            </a:r>
            <a:r>
              <a:rPr lang="en-GB" sz="2400" dirty="0">
                <a:solidFill>
                  <a:srgbClr val="CC0099"/>
                </a:solidFill>
                <a:latin typeface="Calibri" panose="020F0502020204030204" pitchFamily="34" charset="0"/>
              </a:rPr>
              <a:t>minimum meaningful effect of biological relevance </a:t>
            </a:r>
          </a:p>
          <a:p>
            <a:pPr lvl="2">
              <a:buFont typeface="Arial" pitchFamily="34" charset="0"/>
              <a:buChar char="•"/>
            </a:pPr>
            <a:endParaRPr lang="en-GB" sz="1000" dirty="0">
              <a:latin typeface="Calibri" panose="020F0502020204030204" pitchFamily="34" charset="0"/>
            </a:endParaRPr>
          </a:p>
          <a:p>
            <a:pPr lvl="2">
              <a:buFont typeface="Arial" pitchFamily="34" charset="0"/>
              <a:buChar char="•"/>
            </a:pPr>
            <a:r>
              <a:rPr lang="en-GB" sz="2400" dirty="0">
                <a:latin typeface="Calibri" panose="020F0502020204030204" pitchFamily="34" charset="0"/>
              </a:rPr>
              <a:t> the larger the effect size, the smaller the experiment will need to be to detect it.</a:t>
            </a:r>
          </a:p>
          <a:p>
            <a:pPr lvl="2">
              <a:buFont typeface="Arial" pitchFamily="34" charset="0"/>
              <a:buChar char="•"/>
            </a:pPr>
            <a:endParaRPr lang="en-GB" sz="1200" dirty="0">
              <a:latin typeface="Calibri" panose="020F0502020204030204" pitchFamily="34" charset="0"/>
            </a:endParaRPr>
          </a:p>
          <a:p>
            <a:pPr marL="800100" lvl="1" indent="-342900">
              <a:buFont typeface="Arial" panose="020B0604020202020204" pitchFamily="34" charset="0"/>
              <a:buChar char="•"/>
            </a:pPr>
            <a:r>
              <a:rPr lang="en-GB" sz="2400" b="1" dirty="0">
                <a:latin typeface="Calibri" panose="020F0502020204030204" pitchFamily="34" charset="0"/>
              </a:rPr>
              <a:t>How to determine it?</a:t>
            </a:r>
          </a:p>
          <a:p>
            <a:pPr marL="1257300" lvl="2" indent="-342900">
              <a:buFont typeface="Arial" panose="020B0604020202020204" pitchFamily="34" charset="0"/>
              <a:buChar char="•"/>
            </a:pPr>
            <a:r>
              <a:rPr lang="en-GB" sz="2400" dirty="0" smtClean="0">
                <a:latin typeface="Calibri" panose="020F0502020204030204" pitchFamily="34" charset="0"/>
              </a:rPr>
              <a:t>Previous </a:t>
            </a:r>
            <a:r>
              <a:rPr lang="en-GB" sz="2400" dirty="0">
                <a:latin typeface="Calibri" panose="020F0502020204030204" pitchFamily="34" charset="0"/>
              </a:rPr>
              <a:t>research, pilot study …</a:t>
            </a:r>
          </a:p>
          <a:p>
            <a:pPr lvl="1">
              <a:buFont typeface="Arial" pitchFamily="34" charset="0"/>
              <a:buChar char="•"/>
            </a:pPr>
            <a:endParaRPr lang="en-GB" dirty="0">
              <a:latin typeface="Calibri" panose="020F0502020204030204" pitchFamily="34" charset="0"/>
            </a:endParaRPr>
          </a:p>
          <a:p>
            <a:r>
              <a:rPr lang="en-GB" sz="3600" b="1" dirty="0" smtClean="0">
                <a:solidFill>
                  <a:srgbClr val="D60093"/>
                </a:solidFill>
                <a:latin typeface="Calibri" panose="020F0502020204030204" pitchFamily="34" charset="0"/>
              </a:rPr>
              <a:t>The </a:t>
            </a:r>
            <a:r>
              <a:rPr lang="en-GB" sz="3600" b="1" dirty="0">
                <a:solidFill>
                  <a:srgbClr val="D60093"/>
                </a:solidFill>
                <a:latin typeface="Calibri" panose="020F0502020204030204" pitchFamily="34" charset="0"/>
              </a:rPr>
              <a:t>Standard Deviation (SD)</a:t>
            </a:r>
            <a:endParaRPr lang="en-GB" sz="3600" dirty="0">
              <a:solidFill>
                <a:srgbClr val="D60093"/>
              </a:solidFill>
              <a:latin typeface="Calibri" panose="020F0502020204030204" pitchFamily="34" charset="0"/>
            </a:endParaRPr>
          </a:p>
          <a:p>
            <a:endParaRPr lang="en-GB" sz="1000" dirty="0">
              <a:latin typeface="Calibri" panose="020F0502020204030204" pitchFamily="34" charset="0"/>
            </a:endParaRPr>
          </a:p>
          <a:p>
            <a:pPr lvl="1">
              <a:buFont typeface="Arial" pitchFamily="34" charset="0"/>
              <a:buChar char="•"/>
            </a:pPr>
            <a:r>
              <a:rPr lang="en-GB" sz="2200" dirty="0">
                <a:latin typeface="Calibri" panose="020F0502020204030204" pitchFamily="34" charset="0"/>
              </a:rPr>
              <a:t> </a:t>
            </a:r>
            <a:r>
              <a:rPr lang="en-GB" sz="2400" dirty="0">
                <a:latin typeface="Calibri" panose="020F0502020204030204" pitchFamily="34" charset="0"/>
              </a:rPr>
              <a:t>Variability of the data </a:t>
            </a:r>
            <a:endParaRPr lang="en-GB" sz="2400" dirty="0" smtClean="0">
              <a:latin typeface="Calibri" panose="020F0502020204030204" pitchFamily="34" charset="0"/>
            </a:endParaRPr>
          </a:p>
          <a:p>
            <a:pPr lvl="1">
              <a:buFont typeface="Arial" pitchFamily="34" charset="0"/>
              <a:buChar char="•"/>
            </a:pPr>
            <a:endParaRPr lang="en-GB" sz="1000" dirty="0">
              <a:latin typeface="Calibri" panose="020F0502020204030204" pitchFamily="34" charset="0"/>
            </a:endParaRPr>
          </a:p>
          <a:p>
            <a:pPr lvl="1">
              <a:buFont typeface="Arial" pitchFamily="34" charset="0"/>
              <a:buChar char="•"/>
            </a:pPr>
            <a:r>
              <a:rPr lang="en-GB" sz="2400" dirty="0">
                <a:latin typeface="Calibri" panose="020F0502020204030204" pitchFamily="34" charset="0"/>
              </a:rPr>
              <a:t> </a:t>
            </a:r>
            <a:r>
              <a:rPr lang="en-GB" sz="2400" b="1" dirty="0">
                <a:latin typeface="Calibri" panose="020F0502020204030204" pitchFamily="34" charset="0"/>
              </a:rPr>
              <a:t>How to determine it?</a:t>
            </a:r>
          </a:p>
          <a:p>
            <a:pPr lvl="2">
              <a:buFont typeface="Arial" pitchFamily="34" charset="0"/>
              <a:buChar char="•"/>
            </a:pPr>
            <a:r>
              <a:rPr lang="en-GB" sz="2400" dirty="0" smtClean="0">
                <a:latin typeface="Calibri" panose="020F0502020204030204" pitchFamily="34" charset="0"/>
              </a:rPr>
              <a:t> Data from previous research on WT or baseline …</a:t>
            </a:r>
          </a:p>
          <a:p>
            <a:pPr lvl="2">
              <a:buFont typeface="Arial" pitchFamily="34" charset="0"/>
              <a:buChar char="•"/>
            </a:pPr>
            <a:endParaRPr lang="en-GB" sz="1000" dirty="0">
              <a:latin typeface="Calibri" panose="020F0502020204030204" pitchFamily="34" charset="0"/>
            </a:endParaRPr>
          </a:p>
        </p:txBody>
      </p:sp>
    </p:spTree>
    <p:extLst>
      <p:ext uri="{BB962C8B-B14F-4D97-AF65-F5344CB8AC3E}">
        <p14:creationId xmlns:p14="http://schemas.microsoft.com/office/powerpoint/2010/main" val="16323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647" y="260649"/>
            <a:ext cx="5108707" cy="646331"/>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The effect size: what is it?</a:t>
            </a:r>
          </a:p>
        </p:txBody>
      </p:sp>
      <p:sp>
        <p:nvSpPr>
          <p:cNvPr id="3" name="TextBox 2"/>
          <p:cNvSpPr txBox="1"/>
          <p:nvPr/>
        </p:nvSpPr>
        <p:spPr>
          <a:xfrm>
            <a:off x="406728" y="1077674"/>
            <a:ext cx="10968843" cy="452431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defRPr/>
            </a:pPr>
            <a:r>
              <a:rPr lang="en-GB" sz="2400" dirty="0">
                <a:solidFill>
                  <a:prstClr val="black"/>
                </a:solidFill>
              </a:rPr>
              <a:t>The </a:t>
            </a:r>
            <a:r>
              <a:rPr lang="en-GB" sz="2400" b="1" dirty="0">
                <a:solidFill>
                  <a:prstClr val="black"/>
                </a:solidFill>
              </a:rPr>
              <a:t>effect size</a:t>
            </a:r>
            <a:r>
              <a:rPr lang="en-GB" sz="2400" dirty="0">
                <a:solidFill>
                  <a:prstClr val="black"/>
                </a:solidFill>
              </a:rPr>
              <a:t>: minimum meaningful effect of biological relevance.</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Absolute difference + variability</a:t>
            </a:r>
          </a:p>
          <a:p>
            <a:pPr marL="342900" indent="-342900" fontAlgn="base">
              <a:spcBef>
                <a:spcPct val="0"/>
              </a:spcBef>
              <a:spcAft>
                <a:spcPct val="0"/>
              </a:spcAft>
              <a:buFont typeface="Arial" panose="020B0604020202020204" pitchFamily="34" charset="0"/>
              <a:buChar char="•"/>
              <a:defRPr/>
            </a:pPr>
            <a:endParaRPr lang="en-GB" sz="2000" dirty="0">
              <a:solidFill>
                <a:prstClr val="black"/>
              </a:solidFill>
            </a:endParaRPr>
          </a:p>
          <a:p>
            <a:pPr marL="342900" indent="-342900" fontAlgn="base">
              <a:spcBef>
                <a:spcPct val="0"/>
              </a:spcBef>
              <a:spcAft>
                <a:spcPct val="0"/>
              </a:spcAft>
              <a:buFont typeface="Arial" panose="020B0604020202020204" pitchFamily="34" charset="0"/>
              <a:buChar char="•"/>
              <a:defRPr/>
            </a:pPr>
            <a:r>
              <a:rPr lang="en-GB" sz="2400" dirty="0">
                <a:solidFill>
                  <a:prstClr val="black"/>
                </a:solidFill>
              </a:rPr>
              <a:t>How to determine it?</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Substantive knowledge</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Previous research</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Conventions</a:t>
            </a:r>
          </a:p>
          <a:p>
            <a:pPr marL="342900" indent="-342900" fontAlgn="base">
              <a:spcBef>
                <a:spcPct val="0"/>
              </a:spcBef>
              <a:spcAft>
                <a:spcPct val="0"/>
              </a:spcAft>
              <a:buFont typeface="Arial" panose="020B0604020202020204" pitchFamily="34" charset="0"/>
              <a:buChar char="•"/>
              <a:defRPr/>
            </a:pPr>
            <a:endParaRPr lang="en-GB" sz="2000" u="sng" dirty="0">
              <a:solidFill>
                <a:prstClr val="black"/>
              </a:solidFill>
            </a:endParaRPr>
          </a:p>
          <a:p>
            <a:pPr marL="342900" indent="-342900" fontAlgn="base">
              <a:spcBef>
                <a:spcPct val="0"/>
              </a:spcBef>
              <a:spcAft>
                <a:spcPct val="0"/>
              </a:spcAft>
              <a:buFont typeface="Arial" panose="020B0604020202020204" pitchFamily="34" charset="0"/>
              <a:buChar char="•"/>
              <a:defRPr/>
            </a:pPr>
            <a:r>
              <a:rPr lang="en-GB" sz="2400" b="1" dirty="0">
                <a:solidFill>
                  <a:prstClr val="black"/>
                </a:solidFill>
              </a:rPr>
              <a:t>Jacob Cohen</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Author of several books and articles on power</a:t>
            </a:r>
          </a:p>
          <a:p>
            <a:pPr marL="800100" lvl="1" indent="-342900" fontAlgn="base">
              <a:spcBef>
                <a:spcPct val="0"/>
              </a:spcBef>
              <a:spcAft>
                <a:spcPct val="0"/>
              </a:spcAft>
              <a:buFont typeface="Arial" panose="020B0604020202020204" pitchFamily="34" charset="0"/>
              <a:buChar char="•"/>
              <a:defRPr/>
            </a:pPr>
            <a:r>
              <a:rPr lang="en-GB" sz="2400" dirty="0">
                <a:solidFill>
                  <a:prstClr val="black"/>
                </a:solidFill>
              </a:rPr>
              <a:t>Defined small, medium and large effects for different tests</a:t>
            </a:r>
          </a:p>
          <a:p>
            <a:pPr marL="800100" lvl="1" indent="-342900" fontAlgn="base">
              <a:spcBef>
                <a:spcPct val="0"/>
              </a:spcBef>
              <a:spcAft>
                <a:spcPct val="0"/>
              </a:spcAft>
              <a:buFont typeface="Arial" panose="020B0604020202020204" pitchFamily="34" charset="0"/>
              <a:buChar char="•"/>
              <a:defRPr/>
            </a:pPr>
            <a:endParaRPr lang="en-GB" sz="2400" dirty="0">
              <a:solidFill>
                <a:prstClr val="black"/>
              </a:solidFill>
            </a:endParaRPr>
          </a:p>
        </p:txBody>
      </p:sp>
      <p:pic>
        <p:nvPicPr>
          <p:cNvPr id="8" name="Picture 7"/>
          <p:cNvPicPr>
            <a:picLocks noChangeAspect="1"/>
          </p:cNvPicPr>
          <p:nvPr/>
        </p:nvPicPr>
        <p:blipFill>
          <a:blip r:embed="rId2"/>
          <a:stretch>
            <a:fillRect/>
          </a:stretch>
        </p:blipFill>
        <p:spPr>
          <a:xfrm>
            <a:off x="3143672" y="5365116"/>
            <a:ext cx="5810250" cy="1343025"/>
          </a:xfrm>
          <a:prstGeom prst="rect">
            <a:avLst/>
          </a:prstGeom>
        </p:spPr>
      </p:pic>
    </p:spTree>
    <p:extLst>
      <p:ext uri="{BB962C8B-B14F-4D97-AF65-F5344CB8AC3E}">
        <p14:creationId xmlns:p14="http://schemas.microsoft.com/office/powerpoint/2010/main" val="214870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rgbClr val="9DC3E6"/>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grpSp>
        <p:nvGrpSpPr>
          <p:cNvPr id="9" name="Group 8"/>
          <p:cNvGrpSpPr/>
          <p:nvPr/>
        </p:nvGrpSpPr>
        <p:grpSpPr>
          <a:xfrm>
            <a:off x="8940204" y="2464821"/>
            <a:ext cx="2880000" cy="1322025"/>
            <a:chOff x="5414772" y="1195442"/>
            <a:chExt cx="3020928" cy="720000"/>
          </a:xfrm>
          <a:solidFill>
            <a:srgbClr val="9DC3E6"/>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grpSp>
        <p:nvGrpSpPr>
          <p:cNvPr id="12" name="Group 11"/>
          <p:cNvGrpSpPr/>
          <p:nvPr/>
        </p:nvGrpSpPr>
        <p:grpSpPr>
          <a:xfrm>
            <a:off x="359528" y="2464818"/>
            <a:ext cx="3240000" cy="1322025"/>
            <a:chOff x="5414772" y="1195442"/>
            <a:chExt cx="3020928" cy="720000"/>
          </a:xfrm>
          <a:solidFill>
            <a:srgbClr val="9DC3E6"/>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Common Sense</a:t>
              </a:r>
            </a:p>
          </p:txBody>
        </p:sp>
      </p:grpSp>
      <p:grpSp>
        <p:nvGrpSpPr>
          <p:cNvPr id="15" name="Group 14"/>
          <p:cNvGrpSpPr/>
          <p:nvPr/>
        </p:nvGrpSpPr>
        <p:grpSpPr>
          <a:xfrm>
            <a:off x="4272015" y="4415028"/>
            <a:ext cx="3958389" cy="1322025"/>
            <a:chOff x="5414772" y="1195442"/>
            <a:chExt cx="3020928" cy="720000"/>
          </a:xfrm>
          <a:solidFill>
            <a:srgbClr val="9DC3E6"/>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7355058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843" y="1388091"/>
            <a:ext cx="9279143" cy="2677656"/>
          </a:xfrm>
          <a:prstGeom prst="rect">
            <a:avLst/>
          </a:prstGeom>
          <a:noFill/>
        </p:spPr>
        <p:txBody>
          <a:bodyPr wrap="non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It depends on the type of difference and the data</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Easy example: comparison between 2 means</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smtClean="0">
                <a:solidFill>
                  <a:prstClr val="black"/>
                </a:solidFill>
              </a:rPr>
              <a:t>The </a:t>
            </a:r>
            <a:r>
              <a:rPr lang="en-GB" sz="2400" dirty="0">
                <a:solidFill>
                  <a:prstClr val="black"/>
                </a:solidFill>
              </a:rPr>
              <a:t>bigger the effect (the absolute difference), the bigger the power</a:t>
            </a:r>
          </a:p>
          <a:p>
            <a:pPr lvl="1" fontAlgn="base">
              <a:spcBef>
                <a:spcPct val="0"/>
              </a:spcBef>
              <a:spcAft>
                <a:spcPct val="0"/>
              </a:spcAft>
              <a:defRPr/>
            </a:pPr>
            <a:r>
              <a:rPr lang="en-GB" sz="2400" dirty="0">
                <a:solidFill>
                  <a:prstClr val="black"/>
                </a:solidFill>
              </a:rPr>
              <a:t>= the bigger the probability of picking up the difference</a:t>
            </a:r>
          </a:p>
        </p:txBody>
      </p:sp>
      <p:pic>
        <p:nvPicPr>
          <p:cNvPr id="3" name="Picture 2"/>
          <p:cNvPicPr/>
          <p:nvPr/>
        </p:nvPicPr>
        <p:blipFill>
          <a:blip r:embed="rId2"/>
          <a:stretch>
            <a:fillRect/>
          </a:stretch>
        </p:blipFill>
        <p:spPr>
          <a:xfrm>
            <a:off x="2783632" y="2235334"/>
            <a:ext cx="5731510" cy="842645"/>
          </a:xfrm>
          <a:prstGeom prst="rect">
            <a:avLst/>
          </a:prstGeom>
        </p:spPr>
      </p:pic>
      <p:pic>
        <p:nvPicPr>
          <p:cNvPr id="5" name="Picture 4"/>
          <p:cNvPicPr>
            <a:picLocks noChangeAspect="1"/>
          </p:cNvPicPr>
          <p:nvPr/>
        </p:nvPicPr>
        <p:blipFill>
          <a:blip r:embed="rId3"/>
          <a:stretch>
            <a:fillRect/>
          </a:stretch>
        </p:blipFill>
        <p:spPr>
          <a:xfrm>
            <a:off x="1057275" y="4293095"/>
            <a:ext cx="2783235" cy="2358397"/>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072883" y="4509120"/>
            <a:ext cx="4131310" cy="134620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4471443" y="4149080"/>
            <a:ext cx="1628775" cy="2286000"/>
          </a:xfrm>
          <a:prstGeom prst="rect">
            <a:avLst/>
          </a:prstGeom>
        </p:spPr>
      </p:pic>
      <p:sp>
        <p:nvSpPr>
          <p:cNvPr id="7" name="TextBox 6"/>
          <p:cNvSpPr txBox="1"/>
          <p:nvPr/>
        </p:nvSpPr>
        <p:spPr>
          <a:xfrm>
            <a:off x="6956284" y="6096144"/>
            <a:ext cx="4554452" cy="369332"/>
          </a:xfrm>
          <a:prstGeom prst="rect">
            <a:avLst/>
          </a:prstGeom>
          <a:noFill/>
        </p:spPr>
        <p:txBody>
          <a:bodyPr wrap="none" rtlCol="0">
            <a:spAutoFit/>
          </a:bodyPr>
          <a:lstStyle/>
          <a:p>
            <a:pPr fontAlgn="base">
              <a:spcBef>
                <a:spcPct val="0"/>
              </a:spcBef>
              <a:spcAft>
                <a:spcPct val="0"/>
              </a:spcAft>
              <a:defRPr/>
            </a:pPr>
            <a:r>
              <a:rPr lang="en-GB" u="sng" dirty="0">
                <a:solidFill>
                  <a:prstClr val="black"/>
                </a:solidFill>
                <a:latin typeface="Bookman Old Style" panose="02050604050505020204" pitchFamily="18" charset="0"/>
                <a:hlinkClick r:id="rId6"/>
              </a:rPr>
              <a:t>http://rpsychologist.com/d3/cohend/</a:t>
            </a:r>
            <a:endParaRPr lang="en-GB" dirty="0">
              <a:solidFill>
                <a:prstClr val="black"/>
              </a:solidFill>
              <a:latin typeface="Bookman Old Style" panose="02050604050505020204" pitchFamily="18" charset="0"/>
            </a:endParaRPr>
          </a:p>
        </p:txBody>
      </p:sp>
      <p:sp>
        <p:nvSpPr>
          <p:cNvPr id="9" name="TextBox 8"/>
          <p:cNvSpPr txBox="1"/>
          <p:nvPr/>
        </p:nvSpPr>
        <p:spPr>
          <a:xfrm>
            <a:off x="8760297" y="2086952"/>
            <a:ext cx="2272802" cy="400110"/>
          </a:xfrm>
          <a:prstGeom prst="rect">
            <a:avLst/>
          </a:prstGeom>
          <a:noFill/>
        </p:spPr>
        <p:txBody>
          <a:bodyPr wrap="none" rtlCol="0">
            <a:spAutoFit/>
          </a:bodyPr>
          <a:lstStyle/>
          <a:p>
            <a:pPr fontAlgn="base">
              <a:spcBef>
                <a:spcPct val="0"/>
              </a:spcBef>
              <a:spcAft>
                <a:spcPct val="0"/>
              </a:spcAft>
              <a:defRPr/>
            </a:pPr>
            <a:r>
              <a:rPr lang="en-GB" sz="2000" b="1" dirty="0">
                <a:solidFill>
                  <a:srgbClr val="C00000"/>
                </a:solidFill>
              </a:rPr>
              <a:t>Absolute difference</a:t>
            </a:r>
          </a:p>
        </p:txBody>
      </p:sp>
      <p:cxnSp>
        <p:nvCxnSpPr>
          <p:cNvPr id="11" name="Straight Arrow Connector 10"/>
          <p:cNvCxnSpPr/>
          <p:nvPr/>
        </p:nvCxnSpPr>
        <p:spPr>
          <a:xfrm flipH="1">
            <a:off x="8400256" y="2235334"/>
            <a:ext cx="360040" cy="257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83665" y="260649"/>
            <a:ext cx="7024679"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The effect size: </a:t>
            </a:r>
            <a:r>
              <a:rPr lang="en-GB" sz="3600" b="1" dirty="0" smtClean="0">
                <a:solidFill>
                  <a:srgbClr val="D60093"/>
                </a:solidFill>
              </a:rPr>
              <a:t>how is it calculated?</a:t>
            </a:r>
          </a:p>
          <a:p>
            <a:pPr algn="ctr" fontAlgn="base">
              <a:spcBef>
                <a:spcPct val="0"/>
              </a:spcBef>
              <a:spcAft>
                <a:spcPct val="0"/>
              </a:spcAft>
              <a:defRPr/>
            </a:pPr>
            <a:r>
              <a:rPr lang="en-GB" sz="2800" b="1" dirty="0" smtClean="0">
                <a:solidFill>
                  <a:srgbClr val="D60093"/>
                </a:solidFill>
              </a:rPr>
              <a:t>The absolute difference</a:t>
            </a:r>
            <a:endParaRPr lang="en-GB" sz="2800" b="1" dirty="0">
              <a:solidFill>
                <a:srgbClr val="D60093"/>
              </a:solidFill>
            </a:endParaRPr>
          </a:p>
        </p:txBody>
      </p:sp>
    </p:spTree>
    <p:extLst>
      <p:ext uri="{BB962C8B-B14F-4D97-AF65-F5344CB8AC3E}">
        <p14:creationId xmlns:p14="http://schemas.microsoft.com/office/powerpoint/2010/main" val="3295405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945" y="1415277"/>
            <a:ext cx="8199360" cy="2308324"/>
          </a:xfrm>
          <a:prstGeom prst="rect">
            <a:avLst/>
          </a:prstGeom>
          <a:noFill/>
        </p:spPr>
        <p:txBody>
          <a:bodyPr wrap="non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The bigger the variability of the data, the smaller the power</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p:txBody>
      </p:sp>
      <p:pic>
        <p:nvPicPr>
          <p:cNvPr id="4" name="Picture 3"/>
          <p:cNvPicPr/>
          <p:nvPr/>
        </p:nvPicPr>
        <p:blipFill>
          <a:blip r:embed="rId2"/>
          <a:stretch>
            <a:fillRect/>
          </a:stretch>
        </p:blipFill>
        <p:spPr>
          <a:xfrm>
            <a:off x="3071194" y="1915692"/>
            <a:ext cx="5731510" cy="842645"/>
          </a:xfrm>
          <a:prstGeom prst="rect">
            <a:avLst/>
          </a:prstGeom>
        </p:spPr>
      </p:pic>
      <p:pic>
        <p:nvPicPr>
          <p:cNvPr id="7" name="Picture 6"/>
          <p:cNvPicPr>
            <a:picLocks noChangeAspect="1"/>
          </p:cNvPicPr>
          <p:nvPr/>
        </p:nvPicPr>
        <p:blipFill>
          <a:blip r:embed="rId3"/>
          <a:stretch>
            <a:fillRect/>
          </a:stretch>
        </p:blipFill>
        <p:spPr>
          <a:xfrm>
            <a:off x="1302166" y="3094821"/>
            <a:ext cx="4077296" cy="3454930"/>
          </a:xfrm>
          <a:prstGeom prst="rect">
            <a:avLst/>
          </a:prstGeom>
        </p:spPr>
      </p:pic>
      <p:sp>
        <p:nvSpPr>
          <p:cNvPr id="6" name="Oval 5"/>
          <p:cNvSpPr/>
          <p:nvPr/>
        </p:nvSpPr>
        <p:spPr>
          <a:xfrm>
            <a:off x="5807968" y="2321105"/>
            <a:ext cx="1656184" cy="5040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grpSp>
        <p:nvGrpSpPr>
          <p:cNvPr id="2" name="Group 1"/>
          <p:cNvGrpSpPr/>
          <p:nvPr/>
        </p:nvGrpSpPr>
        <p:grpSpPr>
          <a:xfrm>
            <a:off x="6952877" y="3094821"/>
            <a:ext cx="4372347" cy="3506004"/>
            <a:chOff x="6952878" y="3190071"/>
            <a:chExt cx="4060466" cy="3202692"/>
          </a:xfrm>
        </p:grpSpPr>
        <p:pic>
          <p:nvPicPr>
            <p:cNvPr id="5" name="Picture 9"/>
            <p:cNvPicPr>
              <a:picLocks noChangeAspect="1" noChangeArrowheads="1"/>
            </p:cNvPicPr>
            <p:nvPr/>
          </p:nvPicPr>
          <p:blipFill>
            <a:blip r:embed="rId4" cstate="print"/>
            <a:srcRect/>
            <a:stretch>
              <a:fillRect/>
            </a:stretch>
          </p:blipFill>
          <p:spPr>
            <a:xfrm>
              <a:off x="6952878" y="3563001"/>
              <a:ext cx="4060466" cy="2733799"/>
            </a:xfrm>
            <a:prstGeom prst="rect">
              <a:avLst/>
            </a:prstGeom>
          </p:spPr>
        </p:pic>
        <p:sp>
          <p:nvSpPr>
            <p:cNvPr id="9" name="TextBox 8"/>
            <p:cNvSpPr txBox="1"/>
            <p:nvPr/>
          </p:nvSpPr>
          <p:spPr>
            <a:xfrm>
              <a:off x="8393038" y="3537286"/>
              <a:ext cx="378630" cy="276999"/>
            </a:xfrm>
            <a:prstGeom prst="rect">
              <a:avLst/>
            </a:prstGeom>
            <a:noFill/>
          </p:spPr>
          <p:txBody>
            <a:bodyPr wrap="none" rtlCol="0">
              <a:spAutoFit/>
            </a:bodyPr>
            <a:lstStyle/>
            <a:p>
              <a:pPr fontAlgn="base">
                <a:spcBef>
                  <a:spcPct val="0"/>
                </a:spcBef>
                <a:spcAft>
                  <a:spcPct val="0"/>
                </a:spcAft>
                <a:defRPr/>
              </a:pPr>
              <a:r>
                <a:rPr lang="en-GB" sz="1200" b="1" dirty="0">
                  <a:solidFill>
                    <a:srgbClr val="008000"/>
                  </a:solidFill>
                  <a:latin typeface="Bookman Old Style" panose="02050604050505020204" pitchFamily="18" charset="0"/>
                </a:rPr>
                <a:t>H</a:t>
              </a:r>
              <a:r>
                <a:rPr lang="en-GB" sz="1200" b="1" baseline="-25000" dirty="0">
                  <a:solidFill>
                    <a:srgbClr val="008000"/>
                  </a:solidFill>
                  <a:latin typeface="Bookman Old Style" panose="02050604050505020204" pitchFamily="18" charset="0"/>
                </a:rPr>
                <a:t>0</a:t>
              </a:r>
            </a:p>
          </p:txBody>
        </p:sp>
        <p:sp>
          <p:nvSpPr>
            <p:cNvPr id="10" name="TextBox 9"/>
            <p:cNvSpPr txBox="1"/>
            <p:nvPr/>
          </p:nvSpPr>
          <p:spPr>
            <a:xfrm>
              <a:off x="9238544" y="3537286"/>
              <a:ext cx="378630" cy="276999"/>
            </a:xfrm>
            <a:prstGeom prst="rect">
              <a:avLst/>
            </a:prstGeom>
            <a:noFill/>
          </p:spPr>
          <p:txBody>
            <a:bodyPr wrap="none" rtlCol="0">
              <a:spAutoFit/>
            </a:bodyPr>
            <a:lstStyle/>
            <a:p>
              <a:pPr fontAlgn="base">
                <a:spcBef>
                  <a:spcPct val="0"/>
                </a:spcBef>
                <a:spcAft>
                  <a:spcPct val="0"/>
                </a:spcAft>
                <a:defRPr/>
              </a:pPr>
              <a:r>
                <a:rPr lang="en-GB" sz="1200" b="1" dirty="0">
                  <a:solidFill>
                    <a:srgbClr val="0000CC"/>
                  </a:solidFill>
                  <a:latin typeface="Bookman Old Style" panose="02050604050505020204" pitchFamily="18" charset="0"/>
                </a:rPr>
                <a:t>H</a:t>
              </a:r>
              <a:r>
                <a:rPr lang="en-GB" sz="1200" b="1" baseline="-25000" dirty="0">
                  <a:solidFill>
                    <a:srgbClr val="0000CC"/>
                  </a:solidFill>
                  <a:latin typeface="Bookman Old Style" panose="02050604050505020204" pitchFamily="18" charset="0"/>
                </a:rPr>
                <a:t>1</a:t>
              </a:r>
            </a:p>
          </p:txBody>
        </p:sp>
        <p:cxnSp>
          <p:nvCxnSpPr>
            <p:cNvPr id="18" name="Straight Connector 17"/>
            <p:cNvCxnSpPr/>
            <p:nvPr/>
          </p:nvCxnSpPr>
          <p:spPr>
            <a:xfrm>
              <a:off x="9104240" y="3440435"/>
              <a:ext cx="0" cy="108534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05206" y="4525779"/>
              <a:ext cx="0" cy="8588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69102" y="5384651"/>
              <a:ext cx="0" cy="10081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482802" y="3190071"/>
              <a:ext cx="989438" cy="276999"/>
            </a:xfrm>
            <a:prstGeom prst="rect">
              <a:avLst/>
            </a:prstGeom>
            <a:noFill/>
          </p:spPr>
          <p:txBody>
            <a:bodyPr wrap="none" rtlCol="0">
              <a:spAutoFit/>
            </a:bodyPr>
            <a:lstStyle/>
            <a:p>
              <a:pPr fontAlgn="base">
                <a:spcBef>
                  <a:spcPct val="0"/>
                </a:spcBef>
                <a:spcAft>
                  <a:spcPct val="0"/>
                </a:spcAft>
                <a:defRPr/>
              </a:pPr>
              <a:r>
                <a:rPr lang="en-GB" sz="1200" b="1" dirty="0">
                  <a:solidFill>
                    <a:srgbClr val="C00000"/>
                  </a:solidFill>
                </a:rPr>
                <a:t>critical value</a:t>
              </a:r>
            </a:p>
          </p:txBody>
        </p:sp>
      </p:grpSp>
      <p:sp>
        <p:nvSpPr>
          <p:cNvPr id="15" name="TextBox 14"/>
          <p:cNvSpPr txBox="1"/>
          <p:nvPr/>
        </p:nvSpPr>
        <p:spPr>
          <a:xfrm>
            <a:off x="2583665" y="260649"/>
            <a:ext cx="7024679" cy="1077218"/>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The effect size: </a:t>
            </a:r>
            <a:r>
              <a:rPr lang="en-GB" sz="3600" b="1" dirty="0" smtClean="0">
                <a:solidFill>
                  <a:srgbClr val="D60093"/>
                </a:solidFill>
              </a:rPr>
              <a:t>how is it calculated?</a:t>
            </a:r>
          </a:p>
          <a:p>
            <a:pPr algn="ctr" fontAlgn="base">
              <a:spcBef>
                <a:spcPct val="0"/>
              </a:spcBef>
              <a:spcAft>
                <a:spcPct val="0"/>
              </a:spcAft>
              <a:defRPr/>
            </a:pPr>
            <a:r>
              <a:rPr lang="en-GB" sz="2800" b="1" dirty="0" smtClean="0">
                <a:solidFill>
                  <a:srgbClr val="D60093"/>
                </a:solidFill>
              </a:rPr>
              <a:t>The standard deviation</a:t>
            </a:r>
            <a:endParaRPr lang="en-GB" sz="2800" b="1" dirty="0">
              <a:solidFill>
                <a:srgbClr val="D60093"/>
              </a:solidFill>
            </a:endParaRPr>
          </a:p>
        </p:txBody>
      </p:sp>
    </p:spTree>
    <p:extLst>
      <p:ext uri="{BB962C8B-B14F-4D97-AF65-F5344CB8AC3E}">
        <p14:creationId xmlns:p14="http://schemas.microsoft.com/office/powerpoint/2010/main" val="827826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587827" y="267607"/>
            <a:ext cx="10842172" cy="6124754"/>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prstClr val="white">
                    <a:lumMod val="65000"/>
                  </a:prstClr>
                </a:solidFill>
              </a:rPr>
              <a:t>Power Analysis</a:t>
            </a:r>
          </a:p>
          <a:p>
            <a:pPr fontAlgn="base">
              <a:spcBef>
                <a:spcPct val="0"/>
              </a:spcBef>
              <a:spcAft>
                <a:spcPct val="0"/>
              </a:spcAft>
              <a:defRPr/>
            </a:pPr>
            <a:endParaRPr lang="en-GB" sz="2000" b="1" dirty="0">
              <a:solidFill>
                <a:prstClr val="white">
                  <a:lumMod val="65000"/>
                </a:prstClr>
              </a:solidFill>
            </a:endParaRPr>
          </a:p>
          <a:p>
            <a:pPr fontAlgn="base">
              <a:spcBef>
                <a:spcPct val="0"/>
              </a:spcBef>
              <a:spcAft>
                <a:spcPct val="0"/>
              </a:spcAft>
              <a:defRPr/>
            </a:pPr>
            <a:r>
              <a:rPr lang="en-GB" sz="2600" b="1" dirty="0">
                <a:solidFill>
                  <a:prstClr val="white">
                    <a:lumMod val="65000"/>
                  </a:prstClr>
                </a:solidFill>
              </a:rPr>
              <a:t>The power analysis depends on the relationship between 6 variables</a:t>
            </a:r>
            <a:r>
              <a:rPr lang="en-GB" sz="2600" dirty="0">
                <a:solidFill>
                  <a:prstClr val="white">
                    <a:lumMod val="65000"/>
                  </a:prstClr>
                </a:solidFill>
              </a:rPr>
              <a:t>:</a:t>
            </a:r>
          </a:p>
          <a:p>
            <a:pPr fontAlgn="base">
              <a:spcBef>
                <a:spcPct val="0"/>
              </a:spcBef>
              <a:spcAft>
                <a:spcPct val="0"/>
              </a:spcAft>
              <a:defRPr/>
            </a:pPr>
            <a:endParaRPr lang="en-GB" sz="2000"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t>
            </a:r>
            <a:r>
              <a:rPr lang="en-GB" sz="2600" b="1" dirty="0">
                <a:solidFill>
                  <a:prstClr val="white">
                    <a:lumMod val="65000"/>
                  </a:prstClr>
                </a:solidFill>
              </a:rPr>
              <a:t>difference </a:t>
            </a:r>
            <a:r>
              <a:rPr lang="en-GB" sz="2600" dirty="0">
                <a:solidFill>
                  <a:prstClr val="white">
                    <a:lumMod val="65000"/>
                  </a:prstClr>
                </a:solidFill>
              </a:rPr>
              <a:t>of biological interest</a:t>
            </a:r>
          </a:p>
          <a:p>
            <a:pPr fontAlgn="base">
              <a:spcBef>
                <a:spcPct val="0"/>
              </a:spcBef>
              <a:spcAft>
                <a:spcPct val="0"/>
              </a:spcAft>
              <a:buFont typeface="Arial" pitchFamily="34" charset="0"/>
              <a:buChar char="•"/>
              <a:defRPr/>
            </a:pPr>
            <a:endParaRPr lang="en-GB" sz="1400"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t>
            </a:r>
            <a:r>
              <a:rPr lang="en-GB" sz="2600" b="1" dirty="0">
                <a:solidFill>
                  <a:prstClr val="white">
                    <a:lumMod val="65000"/>
                  </a:prstClr>
                </a:solidFill>
              </a:rPr>
              <a:t>standard deviation</a:t>
            </a:r>
            <a:endParaRPr lang="en-GB" sz="2600" b="1" dirty="0">
              <a:solidFill>
                <a:prstClr val="black"/>
              </a:solidFill>
            </a:endParaRPr>
          </a:p>
          <a:p>
            <a:pPr fontAlgn="base">
              <a:spcBef>
                <a:spcPct val="0"/>
              </a:spcBef>
              <a:spcAft>
                <a:spcPct val="0"/>
              </a:spcAft>
              <a:buFont typeface="Arial" pitchFamily="34" charset="0"/>
              <a:buChar char="•"/>
              <a:defRPr/>
            </a:pPr>
            <a:endParaRPr lang="en-GB" sz="1400" b="1"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a:t>
            </a:r>
            <a:r>
              <a:rPr lang="en-GB" sz="2600" b="1" dirty="0">
                <a:solidFill>
                  <a:prstClr val="black">
                    <a:lumMod val="65000"/>
                    <a:lumOff val="35000"/>
                  </a:prstClr>
                </a:solidFill>
              </a:rPr>
              <a:t>the significance level (5%) (</a:t>
            </a:r>
            <a:r>
              <a:rPr lang="en-GB" sz="2800" b="1" dirty="0">
                <a:solidFill>
                  <a:prstClr val="black">
                    <a:lumMod val="65000"/>
                    <a:lumOff val="35000"/>
                  </a:prstClr>
                </a:solidFill>
              </a:rPr>
              <a:t>p&lt; 0.05) </a:t>
            </a:r>
            <a:r>
              <a:rPr lang="en-GB" sz="2800" b="1" dirty="0">
                <a:solidFill>
                  <a:srgbClr val="C00000"/>
                </a:solidFill>
              </a:rPr>
              <a:t>α</a:t>
            </a:r>
            <a:endParaRPr lang="en-GB" sz="2600" b="1" dirty="0">
              <a:solidFill>
                <a:srgbClr val="C00000"/>
              </a:solidFill>
            </a:endParaRPr>
          </a:p>
          <a:p>
            <a:pPr fontAlgn="base">
              <a:spcBef>
                <a:spcPct val="0"/>
              </a:spcBef>
              <a:spcAft>
                <a:spcPct val="0"/>
              </a:spcAft>
              <a:buFont typeface="Arial" pitchFamily="34" charset="0"/>
              <a:buChar char="•"/>
              <a:defRPr/>
            </a:pPr>
            <a:endParaRPr lang="en-GB" sz="1400" b="1" dirty="0">
              <a:solidFill>
                <a:prstClr val="black"/>
              </a:solidFill>
            </a:endParaRPr>
          </a:p>
          <a:p>
            <a:pPr fontAlgn="base">
              <a:spcBef>
                <a:spcPct val="0"/>
              </a:spcBef>
              <a:spcAft>
                <a:spcPct val="0"/>
              </a:spcAft>
              <a:buFont typeface="Arial" pitchFamily="34" charset="0"/>
              <a:buChar char="•"/>
              <a:defRPr/>
            </a:pPr>
            <a:r>
              <a:rPr lang="en-GB" sz="2600" b="1" dirty="0">
                <a:solidFill>
                  <a:prstClr val="black"/>
                </a:solidFill>
              </a:rPr>
              <a:t> </a:t>
            </a:r>
            <a:r>
              <a:rPr lang="en-GB" sz="2600" b="1" dirty="0">
                <a:solidFill>
                  <a:prstClr val="black">
                    <a:lumMod val="65000"/>
                    <a:lumOff val="35000"/>
                  </a:prstClr>
                </a:solidFill>
              </a:rPr>
              <a:t>the desired power of the experiment (80%) </a:t>
            </a:r>
            <a:r>
              <a:rPr lang="en-GB" sz="2800" b="1" dirty="0">
                <a:solidFill>
                  <a:srgbClr val="C00000"/>
                </a:solidFill>
              </a:rPr>
              <a:t>β</a:t>
            </a:r>
            <a:endParaRPr lang="en-GB" sz="2600" b="1" dirty="0">
              <a:solidFill>
                <a:srgbClr val="C00000"/>
              </a:solidFill>
            </a:endParaRPr>
          </a:p>
          <a:p>
            <a:pPr fontAlgn="base">
              <a:spcBef>
                <a:spcPct val="0"/>
              </a:spcBef>
              <a:spcAft>
                <a:spcPct val="0"/>
              </a:spcAft>
              <a:buFont typeface="Arial" pitchFamily="34" charset="0"/>
              <a:buChar char="•"/>
              <a:defRPr/>
            </a:pPr>
            <a:endParaRPr lang="en-GB" sz="1400" dirty="0">
              <a:solidFill>
                <a:prstClr val="black"/>
              </a:solidFill>
            </a:endParaRPr>
          </a:p>
          <a:p>
            <a:pPr fontAlgn="base">
              <a:spcBef>
                <a:spcPct val="0"/>
              </a:spcBef>
              <a:spcAft>
                <a:spcPct val="0"/>
              </a:spcAft>
              <a:buFont typeface="Arial" pitchFamily="34" charset="0"/>
              <a:buChar char="•"/>
              <a:defRPr/>
            </a:pPr>
            <a:r>
              <a:rPr lang="en-GB" sz="2600" dirty="0">
                <a:solidFill>
                  <a:prstClr val="black"/>
                </a:solidFill>
              </a:rPr>
              <a:t> the </a:t>
            </a:r>
            <a:r>
              <a:rPr lang="en-GB" sz="2600" b="1" dirty="0">
                <a:solidFill>
                  <a:prstClr val="black"/>
                </a:solidFill>
              </a:rPr>
              <a:t>sample size</a:t>
            </a:r>
          </a:p>
          <a:p>
            <a:pPr fontAlgn="base">
              <a:spcBef>
                <a:spcPct val="0"/>
              </a:spcBef>
              <a:spcAft>
                <a:spcPct val="0"/>
              </a:spcAft>
              <a:buFont typeface="Arial" pitchFamily="34" charset="0"/>
              <a:buChar char="•"/>
              <a:defRPr/>
            </a:pPr>
            <a:endParaRPr lang="en-GB" sz="1400" b="1"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alternative hypothesis (</a:t>
            </a:r>
            <a:r>
              <a:rPr lang="en-GB" sz="2600" dirty="0" err="1">
                <a:solidFill>
                  <a:prstClr val="white">
                    <a:lumMod val="65000"/>
                  </a:prstClr>
                </a:solidFill>
              </a:rPr>
              <a:t>ie</a:t>
            </a:r>
            <a:r>
              <a:rPr lang="en-GB" sz="2600" dirty="0">
                <a:solidFill>
                  <a:prstClr val="white">
                    <a:lumMod val="65000"/>
                  </a:prstClr>
                </a:solidFill>
              </a:rPr>
              <a:t> one or two-sided test)</a:t>
            </a:r>
          </a:p>
          <a:p>
            <a:pPr fontAlgn="base">
              <a:spcBef>
                <a:spcPct val="0"/>
              </a:spcBef>
              <a:spcAft>
                <a:spcPct val="0"/>
              </a:spcAft>
              <a:buFontTx/>
              <a:buChar char="-"/>
              <a:defRPr/>
            </a:pPr>
            <a:endParaRPr lang="en-GB" sz="1200" dirty="0">
              <a:solidFill>
                <a:prstClr val="white">
                  <a:lumMod val="65000"/>
                </a:prstClr>
              </a:solidFill>
            </a:endParaRPr>
          </a:p>
          <a:p>
            <a:pPr fontAlgn="base">
              <a:spcBef>
                <a:spcPct val="0"/>
              </a:spcBef>
              <a:spcAft>
                <a:spcPct val="0"/>
              </a:spcAft>
              <a:defRPr/>
            </a:pPr>
            <a:endParaRPr lang="en-GB" sz="2600" dirty="0">
              <a:solidFill>
                <a:prstClr val="white">
                  <a:lumMod val="65000"/>
                </a:prstClr>
              </a:solidFill>
            </a:endParaRPr>
          </a:p>
          <a:p>
            <a:pPr fontAlgn="base">
              <a:spcBef>
                <a:spcPct val="0"/>
              </a:spcBef>
              <a:spcAft>
                <a:spcPct val="0"/>
              </a:spcAft>
              <a:defRPr/>
            </a:pPr>
            <a:endParaRPr lang="en-GB" sz="2600" dirty="0">
              <a:solidFill>
                <a:prstClr val="white">
                  <a:lumMod val="65000"/>
                </a:prstClr>
              </a:solidFill>
            </a:endParaRPr>
          </a:p>
        </p:txBody>
      </p:sp>
    </p:spTree>
    <p:extLst>
      <p:ext uri="{BB962C8B-B14F-4D97-AF65-F5344CB8AC3E}">
        <p14:creationId xmlns:p14="http://schemas.microsoft.com/office/powerpoint/2010/main" val="2116941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4877" y="116633"/>
            <a:ext cx="3522246" cy="707886"/>
          </a:xfrm>
          <a:prstGeom prst="rect">
            <a:avLst/>
          </a:prstGeom>
          <a:noFill/>
        </p:spPr>
        <p:txBody>
          <a:bodyPr wrap="none" rtlCol="0">
            <a:spAutoFit/>
          </a:bodyPr>
          <a:lstStyle/>
          <a:p>
            <a:pPr fontAlgn="base">
              <a:spcBef>
                <a:spcPct val="0"/>
              </a:spcBef>
              <a:spcAft>
                <a:spcPct val="0"/>
              </a:spcAft>
              <a:defRPr/>
            </a:pPr>
            <a:r>
              <a:rPr lang="en-GB" sz="4000" b="1" dirty="0">
                <a:solidFill>
                  <a:srgbClr val="D60093"/>
                </a:solidFill>
              </a:rPr>
              <a:t>The sample size</a:t>
            </a:r>
          </a:p>
        </p:txBody>
      </p:sp>
      <p:sp>
        <p:nvSpPr>
          <p:cNvPr id="3" name="TextBox 2"/>
          <p:cNvSpPr txBox="1"/>
          <p:nvPr/>
        </p:nvSpPr>
        <p:spPr>
          <a:xfrm>
            <a:off x="180976" y="1541290"/>
            <a:ext cx="12011024" cy="4247317"/>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Most of the time, the output of a power </a:t>
            </a:r>
            <a:r>
              <a:rPr lang="en-GB" sz="2400" dirty="0" smtClean="0">
                <a:solidFill>
                  <a:prstClr val="black"/>
                </a:solidFill>
              </a:rPr>
              <a:t>calculation.</a:t>
            </a: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10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b="1" dirty="0">
                <a:solidFill>
                  <a:prstClr val="black"/>
                </a:solidFill>
              </a:rPr>
              <a:t>The bigger the sample, the bigger the power</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but how does it work actually</a:t>
            </a:r>
            <a:r>
              <a:rPr lang="en-GB" sz="2400" dirty="0" smtClean="0">
                <a:solidFill>
                  <a:prstClr val="black"/>
                </a:solidFill>
              </a:rPr>
              <a:t>?</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10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In reality it is difficult to reduce the variability in data, or the contrast between means,</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most effective way of improving power:</a:t>
            </a:r>
          </a:p>
          <a:p>
            <a:pPr marL="1485900" lvl="2" indent="-571500" fontAlgn="base">
              <a:spcBef>
                <a:spcPct val="0"/>
              </a:spcBef>
              <a:spcAft>
                <a:spcPct val="0"/>
              </a:spcAft>
              <a:buFont typeface="Arial" panose="020B0604020202020204" pitchFamily="34" charset="0"/>
              <a:buChar char="•"/>
              <a:defRPr/>
            </a:pPr>
            <a:r>
              <a:rPr lang="en-GB" sz="2400" b="1" dirty="0">
                <a:solidFill>
                  <a:prstClr val="black"/>
                </a:solidFill>
              </a:rPr>
              <a:t>increase the sample size</a:t>
            </a:r>
            <a:r>
              <a:rPr lang="en-GB" sz="2400" dirty="0">
                <a:solidFill>
                  <a:prstClr val="black"/>
                </a:solidFill>
              </a:rPr>
              <a:t>.</a:t>
            </a:r>
          </a:p>
          <a:p>
            <a:pPr marL="571500" indent="-571500" fontAlgn="base">
              <a:spcBef>
                <a:spcPct val="0"/>
              </a:spcBef>
              <a:spcAft>
                <a:spcPct val="0"/>
              </a:spcAft>
              <a:buFont typeface="Arial" panose="020B0604020202020204" pitchFamily="34" charset="0"/>
              <a:buChar char="•"/>
              <a:defRPr/>
            </a:pPr>
            <a:endParaRPr lang="en-GB" sz="10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p:txBody>
      </p:sp>
    </p:spTree>
    <p:extLst>
      <p:ext uri="{BB962C8B-B14F-4D97-AF65-F5344CB8AC3E}">
        <p14:creationId xmlns:p14="http://schemas.microsoft.com/office/powerpoint/2010/main" val="2467991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4877" y="116633"/>
            <a:ext cx="3522246" cy="707886"/>
          </a:xfrm>
          <a:prstGeom prst="rect">
            <a:avLst/>
          </a:prstGeom>
          <a:noFill/>
        </p:spPr>
        <p:txBody>
          <a:bodyPr wrap="none" rtlCol="0">
            <a:spAutoFit/>
          </a:bodyPr>
          <a:lstStyle/>
          <a:p>
            <a:pPr defTabSz="685800">
              <a:defRPr/>
            </a:pPr>
            <a:r>
              <a:rPr lang="en-GB" sz="4000" b="1" dirty="0">
                <a:solidFill>
                  <a:srgbClr val="CC0099"/>
                </a:solidFill>
                <a:latin typeface="Calibri" panose="020F0502020204030204"/>
              </a:rPr>
              <a:t>The sample size</a:t>
            </a:r>
          </a:p>
        </p:txBody>
      </p:sp>
      <p:grpSp>
        <p:nvGrpSpPr>
          <p:cNvPr id="5" name="Group 4"/>
          <p:cNvGrpSpPr/>
          <p:nvPr/>
        </p:nvGrpSpPr>
        <p:grpSpPr>
          <a:xfrm>
            <a:off x="1847529" y="836712"/>
            <a:ext cx="8258175" cy="5734050"/>
            <a:chOff x="1847529" y="836712"/>
            <a:chExt cx="8258175" cy="5734050"/>
          </a:xfrm>
        </p:grpSpPr>
        <p:pic>
          <p:nvPicPr>
            <p:cNvPr id="3" name="Picture 2"/>
            <p:cNvPicPr>
              <a:picLocks noChangeAspect="1"/>
            </p:cNvPicPr>
            <p:nvPr/>
          </p:nvPicPr>
          <p:blipFill>
            <a:blip r:embed="rId2"/>
            <a:stretch>
              <a:fillRect/>
            </a:stretch>
          </p:blipFill>
          <p:spPr>
            <a:xfrm>
              <a:off x="1847529" y="836712"/>
              <a:ext cx="8258175" cy="5734050"/>
            </a:xfrm>
            <a:prstGeom prst="rect">
              <a:avLst/>
            </a:prstGeom>
          </p:spPr>
        </p:pic>
        <p:sp>
          <p:nvSpPr>
            <p:cNvPr id="2" name="TextBox 1"/>
            <p:cNvSpPr txBox="1"/>
            <p:nvPr/>
          </p:nvSpPr>
          <p:spPr>
            <a:xfrm>
              <a:off x="3102429" y="979714"/>
              <a:ext cx="2024741" cy="369332"/>
            </a:xfrm>
            <a:prstGeom prst="rect">
              <a:avLst/>
            </a:prstGeom>
            <a:solidFill>
              <a:schemeClr val="bg1"/>
            </a:solidFill>
          </p:spPr>
          <p:txBody>
            <a:bodyPr wrap="square" rtlCol="0">
              <a:spAutoFit/>
            </a:bodyPr>
            <a:lstStyle/>
            <a:p>
              <a:pPr algn="ctr"/>
              <a:r>
                <a:rPr lang="en-GB" dirty="0"/>
                <a:t>A population</a:t>
              </a:r>
            </a:p>
          </p:txBody>
        </p:sp>
      </p:grpSp>
    </p:spTree>
    <p:extLst>
      <p:ext uri="{BB962C8B-B14F-4D97-AF65-F5344CB8AC3E}">
        <p14:creationId xmlns:p14="http://schemas.microsoft.com/office/powerpoint/2010/main" val="6361078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76" y="1729650"/>
            <a:ext cx="2836194" cy="3591525"/>
          </a:xfrm>
          <a:prstGeom prst="rect">
            <a:avLst/>
          </a:prstGeom>
        </p:spPr>
      </p:pic>
      <p:pic>
        <p:nvPicPr>
          <p:cNvPr id="41" name="Picture 40"/>
          <p:cNvPicPr>
            <a:picLocks noChangeAspect="1"/>
          </p:cNvPicPr>
          <p:nvPr/>
        </p:nvPicPr>
        <p:blipFill>
          <a:blip r:embed="rId3"/>
          <a:stretch>
            <a:fillRect/>
          </a:stretch>
        </p:blipFill>
        <p:spPr>
          <a:xfrm>
            <a:off x="4741793" y="1942628"/>
            <a:ext cx="2271702" cy="1997945"/>
          </a:xfrm>
          <a:prstGeom prst="rect">
            <a:avLst/>
          </a:prstGeom>
        </p:spPr>
      </p:pic>
      <p:pic>
        <p:nvPicPr>
          <p:cNvPr id="42" name="Picture 41"/>
          <p:cNvPicPr>
            <a:picLocks noChangeAspect="1"/>
          </p:cNvPicPr>
          <p:nvPr/>
        </p:nvPicPr>
        <p:blipFill>
          <a:blip r:embed="rId4"/>
          <a:stretch>
            <a:fillRect/>
          </a:stretch>
        </p:blipFill>
        <p:spPr>
          <a:xfrm>
            <a:off x="7878402" y="836331"/>
            <a:ext cx="2394062" cy="2621039"/>
          </a:xfrm>
          <a:prstGeom prst="rect">
            <a:avLst/>
          </a:prstGeom>
        </p:spPr>
      </p:pic>
      <p:pic>
        <p:nvPicPr>
          <p:cNvPr id="43" name="Picture 42"/>
          <p:cNvPicPr>
            <a:picLocks noChangeAspect="1"/>
          </p:cNvPicPr>
          <p:nvPr/>
        </p:nvPicPr>
        <p:blipFill>
          <a:blip r:embed="rId5"/>
          <a:stretch>
            <a:fillRect/>
          </a:stretch>
        </p:blipFill>
        <p:spPr>
          <a:xfrm>
            <a:off x="7878403" y="3847508"/>
            <a:ext cx="2279839" cy="2893861"/>
          </a:xfrm>
          <a:prstGeom prst="rect">
            <a:avLst/>
          </a:prstGeom>
        </p:spPr>
      </p:pic>
      <p:sp>
        <p:nvSpPr>
          <p:cNvPr id="44" name="TextBox 43"/>
          <p:cNvSpPr txBox="1"/>
          <p:nvPr/>
        </p:nvSpPr>
        <p:spPr>
          <a:xfrm>
            <a:off x="8142761" y="533100"/>
            <a:ext cx="1882247" cy="338554"/>
          </a:xfrm>
          <a:prstGeom prst="rect">
            <a:avLst/>
          </a:prstGeom>
          <a:noFill/>
        </p:spPr>
        <p:txBody>
          <a:bodyPr wrap="none" rtlCol="0">
            <a:spAutoFit/>
          </a:bodyPr>
          <a:lstStyle/>
          <a:p>
            <a:r>
              <a:rPr lang="en-GB" sz="1600" b="1" dirty="0"/>
              <a:t>Small samples (n=3)</a:t>
            </a:r>
          </a:p>
        </p:txBody>
      </p:sp>
      <p:sp>
        <p:nvSpPr>
          <p:cNvPr id="45" name="TextBox 44"/>
          <p:cNvSpPr txBox="1"/>
          <p:nvPr/>
        </p:nvSpPr>
        <p:spPr>
          <a:xfrm>
            <a:off x="8129906" y="3627006"/>
            <a:ext cx="1784463" cy="338554"/>
          </a:xfrm>
          <a:prstGeom prst="rect">
            <a:avLst/>
          </a:prstGeom>
          <a:noFill/>
        </p:spPr>
        <p:txBody>
          <a:bodyPr wrap="none" rtlCol="0">
            <a:spAutoFit/>
          </a:bodyPr>
          <a:lstStyle/>
          <a:p>
            <a:r>
              <a:rPr lang="en-GB" sz="1600" b="1" dirty="0"/>
              <a:t>Big samples (n=30)</a:t>
            </a:r>
          </a:p>
        </p:txBody>
      </p:sp>
      <p:sp>
        <p:nvSpPr>
          <p:cNvPr id="46" name="TextBox 45"/>
          <p:cNvSpPr txBox="1"/>
          <p:nvPr/>
        </p:nvSpPr>
        <p:spPr>
          <a:xfrm>
            <a:off x="4610658" y="3940573"/>
            <a:ext cx="2565463" cy="584775"/>
          </a:xfrm>
          <a:prstGeom prst="rect">
            <a:avLst/>
          </a:prstGeom>
          <a:noFill/>
        </p:spPr>
        <p:txBody>
          <a:bodyPr wrap="square" rtlCol="0">
            <a:spAutoFit/>
          </a:bodyPr>
          <a:lstStyle/>
          <a:p>
            <a:pPr algn="ctr"/>
            <a:r>
              <a:rPr lang="en-GB" sz="1600" dirty="0"/>
              <a:t>‘Infinite’ number of samples</a:t>
            </a:r>
          </a:p>
          <a:p>
            <a:pPr algn="ctr"/>
            <a:r>
              <a:rPr lang="en-GB" sz="1600" dirty="0"/>
              <a:t>Samples means = </a:t>
            </a:r>
            <a:r>
              <a:rPr lang="en-GB" sz="1600" dirty="0">
                <a:latin typeface="MS Reference Sans Serif" panose="020B0604030504040204" pitchFamily="34" charset="0"/>
              </a:rPr>
              <a:t></a:t>
            </a:r>
            <a:r>
              <a:rPr lang="en-GB" sz="1600" dirty="0"/>
              <a:t> </a:t>
            </a:r>
          </a:p>
        </p:txBody>
      </p:sp>
      <p:sp>
        <p:nvSpPr>
          <p:cNvPr id="48" name="TextBox 47"/>
          <p:cNvSpPr txBox="1"/>
          <p:nvPr/>
        </p:nvSpPr>
        <p:spPr>
          <a:xfrm rot="16200000">
            <a:off x="7236941" y="1932737"/>
            <a:ext cx="1394934" cy="338554"/>
          </a:xfrm>
          <a:prstGeom prst="rect">
            <a:avLst/>
          </a:prstGeom>
          <a:noFill/>
        </p:spPr>
        <p:txBody>
          <a:bodyPr wrap="none" rtlCol="0">
            <a:spAutoFit/>
          </a:bodyPr>
          <a:lstStyle/>
          <a:p>
            <a:r>
              <a:rPr lang="en-GB" sz="1600" dirty="0"/>
              <a:t>Sample means</a:t>
            </a:r>
          </a:p>
        </p:txBody>
      </p:sp>
      <p:sp>
        <p:nvSpPr>
          <p:cNvPr id="49" name="TextBox 48"/>
          <p:cNvSpPr txBox="1"/>
          <p:nvPr/>
        </p:nvSpPr>
        <p:spPr>
          <a:xfrm rot="16200000">
            <a:off x="7116605" y="5182223"/>
            <a:ext cx="1394934" cy="338554"/>
          </a:xfrm>
          <a:prstGeom prst="rect">
            <a:avLst/>
          </a:prstGeom>
          <a:noFill/>
        </p:spPr>
        <p:txBody>
          <a:bodyPr wrap="none" rtlCol="0">
            <a:spAutoFit/>
          </a:bodyPr>
          <a:lstStyle/>
          <a:p>
            <a:r>
              <a:rPr lang="en-GB" sz="1600" dirty="0"/>
              <a:t>Sample means</a:t>
            </a:r>
          </a:p>
        </p:txBody>
      </p:sp>
      <p:sp>
        <p:nvSpPr>
          <p:cNvPr id="11" name="TextBox 10"/>
          <p:cNvSpPr txBox="1"/>
          <p:nvPr/>
        </p:nvSpPr>
        <p:spPr>
          <a:xfrm>
            <a:off x="4334877" y="116633"/>
            <a:ext cx="3522246" cy="707886"/>
          </a:xfrm>
          <a:prstGeom prst="rect">
            <a:avLst/>
          </a:prstGeom>
          <a:noFill/>
        </p:spPr>
        <p:txBody>
          <a:bodyPr wrap="none" rtlCol="0">
            <a:spAutoFit/>
          </a:bodyPr>
          <a:lstStyle/>
          <a:p>
            <a:pPr defTabSz="685800">
              <a:defRPr/>
            </a:pPr>
            <a:r>
              <a:rPr lang="en-GB" sz="4000" b="1" dirty="0">
                <a:solidFill>
                  <a:srgbClr val="CC0099"/>
                </a:solidFill>
                <a:latin typeface="Calibri" panose="020F0502020204030204"/>
              </a:rPr>
              <a:t>The sample size</a:t>
            </a:r>
          </a:p>
        </p:txBody>
      </p:sp>
    </p:spTree>
    <p:extLst>
      <p:ext uri="{BB962C8B-B14F-4D97-AF65-F5344CB8AC3E}">
        <p14:creationId xmlns:p14="http://schemas.microsoft.com/office/powerpoint/2010/main" val="5514375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676401" y="477987"/>
            <a:ext cx="2098508" cy="2585661"/>
          </a:xfrm>
          <a:prstGeom prst="rect">
            <a:avLst/>
          </a:prstGeom>
        </p:spPr>
      </p:pic>
      <p:pic>
        <p:nvPicPr>
          <p:cNvPr id="16" name="Picture 15"/>
          <p:cNvPicPr>
            <a:picLocks noChangeAspect="1"/>
          </p:cNvPicPr>
          <p:nvPr/>
        </p:nvPicPr>
        <p:blipFill>
          <a:blip r:embed="rId3"/>
          <a:stretch>
            <a:fillRect/>
          </a:stretch>
        </p:blipFill>
        <p:spPr>
          <a:xfrm>
            <a:off x="8373480" y="531861"/>
            <a:ext cx="2044147" cy="2531787"/>
          </a:xfrm>
          <a:prstGeom prst="rect">
            <a:avLst/>
          </a:prstGeom>
        </p:spPr>
      </p:pic>
      <p:sp>
        <p:nvSpPr>
          <p:cNvPr id="17" name="TextBox 16"/>
          <p:cNvSpPr txBox="1"/>
          <p:nvPr/>
        </p:nvSpPr>
        <p:spPr>
          <a:xfrm>
            <a:off x="4334877" y="116633"/>
            <a:ext cx="3522246" cy="707886"/>
          </a:xfrm>
          <a:prstGeom prst="rect">
            <a:avLst/>
          </a:prstGeom>
          <a:noFill/>
        </p:spPr>
        <p:txBody>
          <a:bodyPr wrap="none" rtlCol="0">
            <a:spAutoFit/>
          </a:bodyPr>
          <a:lstStyle/>
          <a:p>
            <a:pPr defTabSz="685800">
              <a:defRPr/>
            </a:pPr>
            <a:r>
              <a:rPr lang="en-GB" sz="4000" b="1" dirty="0">
                <a:solidFill>
                  <a:srgbClr val="CC0099"/>
                </a:solidFill>
                <a:latin typeface="Calibri" panose="020F0502020204030204"/>
              </a:rPr>
              <a:t>The sample size</a:t>
            </a:r>
          </a:p>
        </p:txBody>
      </p:sp>
      <p:pic>
        <p:nvPicPr>
          <p:cNvPr id="14" name="Picture 13"/>
          <p:cNvPicPr>
            <a:picLocks noChangeAspect="1"/>
          </p:cNvPicPr>
          <p:nvPr/>
        </p:nvPicPr>
        <p:blipFill>
          <a:blip r:embed="rId4"/>
          <a:stretch>
            <a:fillRect/>
          </a:stretch>
        </p:blipFill>
        <p:spPr>
          <a:xfrm>
            <a:off x="5012726" y="1009079"/>
            <a:ext cx="2271702" cy="1997945"/>
          </a:xfrm>
          <a:prstGeom prst="rect">
            <a:avLst/>
          </a:prstGeom>
        </p:spPr>
      </p:pic>
      <p:pic>
        <p:nvPicPr>
          <p:cNvPr id="2" name="Picture 1"/>
          <p:cNvPicPr>
            <a:picLocks noChangeAspect="1"/>
          </p:cNvPicPr>
          <p:nvPr/>
        </p:nvPicPr>
        <p:blipFill>
          <a:blip r:embed="rId5"/>
          <a:stretch>
            <a:fillRect/>
          </a:stretch>
        </p:blipFill>
        <p:spPr>
          <a:xfrm rot="16200000">
            <a:off x="581484" y="1267279"/>
            <a:ext cx="1402648" cy="1026680"/>
          </a:xfrm>
          <a:prstGeom prst="rect">
            <a:avLst/>
          </a:prstGeom>
        </p:spPr>
      </p:pic>
      <p:pic>
        <p:nvPicPr>
          <p:cNvPr id="3" name="Picture 2"/>
          <p:cNvPicPr>
            <a:picLocks noChangeAspect="1"/>
          </p:cNvPicPr>
          <p:nvPr/>
        </p:nvPicPr>
        <p:blipFill>
          <a:blip r:embed="rId6"/>
          <a:stretch>
            <a:fillRect/>
          </a:stretch>
        </p:blipFill>
        <p:spPr>
          <a:xfrm rot="5400000">
            <a:off x="10622666" y="1543986"/>
            <a:ext cx="339671" cy="771525"/>
          </a:xfrm>
          <a:prstGeom prst="rect">
            <a:avLst/>
          </a:prstGeom>
        </p:spPr>
      </p:pic>
      <p:sp>
        <p:nvSpPr>
          <p:cNvPr id="7" name="Curved Right Arrow 6"/>
          <p:cNvSpPr/>
          <p:nvPr/>
        </p:nvSpPr>
        <p:spPr>
          <a:xfrm>
            <a:off x="222677" y="1637620"/>
            <a:ext cx="729343" cy="24989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urved Left Arrow 7"/>
          <p:cNvSpPr/>
          <p:nvPr/>
        </p:nvSpPr>
        <p:spPr>
          <a:xfrm>
            <a:off x="11212765" y="1826588"/>
            <a:ext cx="631371" cy="24088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9" name="Picture 18"/>
          <p:cNvPicPr>
            <a:picLocks noChangeAspect="1"/>
          </p:cNvPicPr>
          <p:nvPr/>
        </p:nvPicPr>
        <p:blipFill>
          <a:blip r:embed="rId7"/>
          <a:stretch>
            <a:fillRect/>
          </a:stretch>
        </p:blipFill>
        <p:spPr>
          <a:xfrm>
            <a:off x="1540351" y="3219867"/>
            <a:ext cx="9084082" cy="3638133"/>
          </a:xfrm>
          <a:prstGeom prst="rect">
            <a:avLst/>
          </a:prstGeom>
        </p:spPr>
      </p:pic>
      <p:cxnSp>
        <p:nvCxnSpPr>
          <p:cNvPr id="9" name="Straight Connector 8"/>
          <p:cNvCxnSpPr/>
          <p:nvPr/>
        </p:nvCxnSpPr>
        <p:spPr>
          <a:xfrm>
            <a:off x="3396341" y="3219867"/>
            <a:ext cx="0" cy="336599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62257" y="3252521"/>
            <a:ext cx="0" cy="336599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153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34877" y="116633"/>
            <a:ext cx="3522246" cy="707886"/>
          </a:xfrm>
          <a:prstGeom prst="rect">
            <a:avLst/>
          </a:prstGeom>
          <a:noFill/>
        </p:spPr>
        <p:txBody>
          <a:bodyPr wrap="none" rtlCol="0">
            <a:spAutoFit/>
          </a:bodyPr>
          <a:lstStyle/>
          <a:p>
            <a:pPr defTabSz="685800">
              <a:defRPr/>
            </a:pPr>
            <a:r>
              <a:rPr lang="en-GB" sz="4000" b="1" dirty="0">
                <a:solidFill>
                  <a:srgbClr val="CC0099"/>
                </a:solidFill>
                <a:latin typeface="Calibri" panose="020F0502020204030204"/>
              </a:rPr>
              <a:t>The sample size</a:t>
            </a:r>
          </a:p>
        </p:txBody>
      </p:sp>
      <p:pic>
        <p:nvPicPr>
          <p:cNvPr id="18" name="Picture 17"/>
          <p:cNvPicPr>
            <a:picLocks noChangeAspect="1"/>
          </p:cNvPicPr>
          <p:nvPr/>
        </p:nvPicPr>
        <p:blipFill>
          <a:blip r:embed="rId2"/>
          <a:stretch>
            <a:fillRect/>
          </a:stretch>
        </p:blipFill>
        <p:spPr>
          <a:xfrm>
            <a:off x="8320675" y="1429952"/>
            <a:ext cx="2750837" cy="3925820"/>
          </a:xfrm>
          <a:prstGeom prst="rect">
            <a:avLst/>
          </a:prstGeom>
        </p:spPr>
      </p:pic>
      <p:pic>
        <p:nvPicPr>
          <p:cNvPr id="13" name="Picture 12"/>
          <p:cNvPicPr>
            <a:picLocks noChangeAspect="1"/>
          </p:cNvPicPr>
          <p:nvPr/>
        </p:nvPicPr>
        <p:blipFill>
          <a:blip r:embed="rId3"/>
          <a:stretch>
            <a:fillRect/>
          </a:stretch>
        </p:blipFill>
        <p:spPr>
          <a:xfrm>
            <a:off x="620509" y="2158427"/>
            <a:ext cx="7032150" cy="2816344"/>
          </a:xfrm>
          <a:prstGeom prst="rect">
            <a:avLst/>
          </a:prstGeom>
        </p:spPr>
      </p:pic>
    </p:spTree>
    <p:extLst>
      <p:ext uri="{BB962C8B-B14F-4D97-AF65-F5344CB8AC3E}">
        <p14:creationId xmlns:p14="http://schemas.microsoft.com/office/powerpoint/2010/main" val="19707333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1224" y="215518"/>
            <a:ext cx="8429552" cy="707886"/>
          </a:xfrm>
          <a:prstGeom prst="rect">
            <a:avLst/>
          </a:prstGeom>
          <a:noFill/>
        </p:spPr>
        <p:txBody>
          <a:bodyPr wrap="none" rtlCol="0">
            <a:spAutoFit/>
          </a:bodyPr>
          <a:lstStyle/>
          <a:p>
            <a:pPr fontAlgn="base">
              <a:spcBef>
                <a:spcPct val="0"/>
              </a:spcBef>
              <a:spcAft>
                <a:spcPct val="0"/>
              </a:spcAft>
              <a:defRPr/>
            </a:pPr>
            <a:r>
              <a:rPr lang="en-GB" sz="4000" b="1" dirty="0">
                <a:solidFill>
                  <a:srgbClr val="D60093"/>
                </a:solidFill>
              </a:rPr>
              <a:t>The sample size: the bigger the better?</a:t>
            </a:r>
          </a:p>
        </p:txBody>
      </p:sp>
      <p:sp>
        <p:nvSpPr>
          <p:cNvPr id="4" name="TextBox 3"/>
          <p:cNvSpPr txBox="1"/>
          <p:nvPr/>
        </p:nvSpPr>
        <p:spPr>
          <a:xfrm>
            <a:off x="0" y="2417188"/>
            <a:ext cx="7797106" cy="3416320"/>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What if the tiny difference is meaningless?</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Beware of </a:t>
            </a:r>
            <a:r>
              <a:rPr lang="en-GB" sz="2400" b="1" dirty="0">
                <a:solidFill>
                  <a:prstClr val="black"/>
                </a:solidFill>
              </a:rPr>
              <a:t>overpower</a:t>
            </a:r>
          </a:p>
          <a:p>
            <a:pPr marL="1028700" lvl="1" indent="-571500" fontAlgn="base">
              <a:spcBef>
                <a:spcPct val="0"/>
              </a:spcBef>
              <a:spcAft>
                <a:spcPct val="0"/>
              </a:spcAft>
              <a:buFont typeface="Arial" panose="020B0604020202020204" pitchFamily="34" charset="0"/>
              <a:buChar char="•"/>
              <a:defRPr/>
            </a:pPr>
            <a:r>
              <a:rPr lang="en-GB" sz="2400" dirty="0">
                <a:solidFill>
                  <a:prstClr val="black"/>
                </a:solidFill>
              </a:rPr>
              <a:t>Nothing wrong with the stats: it is all about interpretation of the results of the test.</a:t>
            </a:r>
          </a:p>
          <a:p>
            <a:pPr marL="1028700" lvl="1"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fontAlgn="base">
              <a:spcBef>
                <a:spcPct val="0"/>
              </a:spcBef>
              <a:spcAft>
                <a:spcPct val="0"/>
              </a:spcAft>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Remember the important first step of power analysis</a:t>
            </a:r>
          </a:p>
          <a:p>
            <a:pPr marL="1028700" lvl="1" indent="-571500" fontAlgn="base">
              <a:spcBef>
                <a:spcPct val="0"/>
              </a:spcBef>
              <a:spcAft>
                <a:spcPct val="0"/>
              </a:spcAft>
              <a:buFont typeface="Arial" panose="020B0604020202020204" pitchFamily="34" charset="0"/>
              <a:buChar char="•"/>
              <a:defRPr/>
            </a:pPr>
            <a:r>
              <a:rPr lang="en-GB" sz="2400" b="1" dirty="0">
                <a:solidFill>
                  <a:prstClr val="black"/>
                </a:solidFill>
              </a:rPr>
              <a:t>What is the effect size of biological interest?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377" y="2300998"/>
            <a:ext cx="3260998" cy="3935392"/>
          </a:xfrm>
          <a:prstGeom prst="rect">
            <a:avLst/>
          </a:prstGeom>
        </p:spPr>
      </p:pic>
      <p:sp>
        <p:nvSpPr>
          <p:cNvPr id="5" name="TextBox 4"/>
          <p:cNvSpPr txBox="1"/>
          <p:nvPr/>
        </p:nvSpPr>
        <p:spPr>
          <a:xfrm>
            <a:off x="76199" y="1380112"/>
            <a:ext cx="12163425" cy="461665"/>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It takes huge samples to detect tiny differences but tiny samples to detect huge differences. </a:t>
            </a:r>
          </a:p>
        </p:txBody>
      </p:sp>
    </p:spTree>
    <p:extLst>
      <p:ext uri="{BB962C8B-B14F-4D97-AF65-F5344CB8AC3E}">
        <p14:creationId xmlns:p14="http://schemas.microsoft.com/office/powerpoint/2010/main" val="17794991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522514" y="647248"/>
            <a:ext cx="10002642" cy="5478423"/>
          </a:xfrm>
          <a:prstGeom prst="rect">
            <a:avLst/>
          </a:prstGeom>
          <a:noFill/>
          <a:ln w="9525">
            <a:noFill/>
            <a:miter lim="800000"/>
            <a:headEnd/>
            <a:tailEnd/>
          </a:ln>
        </p:spPr>
        <p:txBody>
          <a:bodyPr wrap="square">
            <a:spAutoFit/>
          </a:bodyPr>
          <a:lstStyle/>
          <a:p>
            <a:pPr fontAlgn="base">
              <a:spcBef>
                <a:spcPct val="0"/>
              </a:spcBef>
              <a:spcAft>
                <a:spcPct val="0"/>
              </a:spcAft>
              <a:defRPr/>
            </a:pPr>
            <a:r>
              <a:rPr lang="en-GB" sz="3200" b="1" dirty="0">
                <a:solidFill>
                  <a:prstClr val="white">
                    <a:lumMod val="65000"/>
                  </a:prstClr>
                </a:solidFill>
              </a:rPr>
              <a:t>Power Analysis</a:t>
            </a:r>
          </a:p>
          <a:p>
            <a:pPr fontAlgn="base">
              <a:spcBef>
                <a:spcPct val="0"/>
              </a:spcBef>
              <a:spcAft>
                <a:spcPct val="0"/>
              </a:spcAft>
              <a:defRPr/>
            </a:pPr>
            <a:endParaRPr lang="en-GB" sz="2000" b="1" dirty="0">
              <a:solidFill>
                <a:prstClr val="white">
                  <a:lumMod val="65000"/>
                </a:prstClr>
              </a:solidFill>
            </a:endParaRPr>
          </a:p>
          <a:p>
            <a:pPr fontAlgn="base">
              <a:spcBef>
                <a:spcPct val="0"/>
              </a:spcBef>
              <a:spcAft>
                <a:spcPct val="0"/>
              </a:spcAft>
              <a:defRPr/>
            </a:pPr>
            <a:r>
              <a:rPr lang="en-GB" sz="2600" b="1" dirty="0">
                <a:solidFill>
                  <a:prstClr val="white">
                    <a:lumMod val="65000"/>
                  </a:prstClr>
                </a:solidFill>
              </a:rPr>
              <a:t>The power analysis depends on the relationship between 6 variables</a:t>
            </a:r>
            <a:r>
              <a:rPr lang="en-GB" sz="2600" dirty="0">
                <a:solidFill>
                  <a:prstClr val="white">
                    <a:lumMod val="65000"/>
                  </a:prstClr>
                </a:solidFill>
              </a:rPr>
              <a:t>:</a:t>
            </a:r>
          </a:p>
          <a:p>
            <a:pPr fontAlgn="base">
              <a:spcBef>
                <a:spcPct val="0"/>
              </a:spcBef>
              <a:spcAft>
                <a:spcPct val="0"/>
              </a:spcAft>
              <a:defRPr/>
            </a:pPr>
            <a:endParaRPr lang="en-GB" sz="2000"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t>
            </a:r>
            <a:r>
              <a:rPr lang="en-GB" sz="2600" b="1" dirty="0">
                <a:solidFill>
                  <a:prstClr val="white">
                    <a:lumMod val="65000"/>
                  </a:prstClr>
                </a:solidFill>
              </a:rPr>
              <a:t>effect size </a:t>
            </a:r>
            <a:r>
              <a:rPr lang="en-GB" sz="2600" dirty="0">
                <a:solidFill>
                  <a:prstClr val="white">
                    <a:lumMod val="65000"/>
                  </a:prstClr>
                </a:solidFill>
              </a:rPr>
              <a:t>of biological interest</a:t>
            </a:r>
          </a:p>
          <a:p>
            <a:pPr fontAlgn="base">
              <a:spcBef>
                <a:spcPct val="0"/>
              </a:spcBef>
              <a:spcAft>
                <a:spcPct val="0"/>
              </a:spcAft>
              <a:buFont typeface="Arial" pitchFamily="34" charset="0"/>
              <a:buChar char="•"/>
              <a:defRPr/>
            </a:pPr>
            <a:endParaRPr lang="en-GB" sz="1400"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t>
            </a:r>
            <a:r>
              <a:rPr lang="en-GB" sz="2600" b="1" dirty="0">
                <a:solidFill>
                  <a:prstClr val="white">
                    <a:lumMod val="65000"/>
                  </a:prstClr>
                </a:solidFill>
              </a:rPr>
              <a:t>standard deviation</a:t>
            </a:r>
          </a:p>
          <a:p>
            <a:pPr fontAlgn="base">
              <a:spcBef>
                <a:spcPct val="0"/>
              </a:spcBef>
              <a:spcAft>
                <a:spcPct val="0"/>
              </a:spcAft>
              <a:buFont typeface="Arial" pitchFamily="34" charset="0"/>
              <a:buChar char="•"/>
              <a:defRPr/>
            </a:pPr>
            <a:endParaRPr lang="en-GB" sz="1400" b="1"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a:t>
            </a:r>
            <a:r>
              <a:rPr lang="en-GB" sz="2600" b="1" dirty="0">
                <a:solidFill>
                  <a:prstClr val="white">
                    <a:lumMod val="65000"/>
                  </a:prstClr>
                </a:solidFill>
              </a:rPr>
              <a:t>the significance level (5%)</a:t>
            </a:r>
          </a:p>
          <a:p>
            <a:pPr fontAlgn="base">
              <a:spcBef>
                <a:spcPct val="0"/>
              </a:spcBef>
              <a:spcAft>
                <a:spcPct val="0"/>
              </a:spcAft>
              <a:buFont typeface="Arial" pitchFamily="34" charset="0"/>
              <a:buChar char="•"/>
              <a:defRPr/>
            </a:pPr>
            <a:endParaRPr lang="en-GB" sz="1400" b="1" dirty="0">
              <a:solidFill>
                <a:prstClr val="white">
                  <a:lumMod val="65000"/>
                </a:prstClr>
              </a:solidFill>
            </a:endParaRPr>
          </a:p>
          <a:p>
            <a:pPr fontAlgn="base">
              <a:spcBef>
                <a:spcPct val="0"/>
              </a:spcBef>
              <a:spcAft>
                <a:spcPct val="0"/>
              </a:spcAft>
              <a:buFont typeface="Arial" pitchFamily="34" charset="0"/>
              <a:buChar char="•"/>
              <a:defRPr/>
            </a:pPr>
            <a:r>
              <a:rPr lang="en-GB" sz="2600" b="1" dirty="0">
                <a:solidFill>
                  <a:prstClr val="white">
                    <a:lumMod val="65000"/>
                  </a:prstClr>
                </a:solidFill>
              </a:rPr>
              <a:t> the desired power of the experiment (80%)</a:t>
            </a:r>
          </a:p>
          <a:p>
            <a:pPr fontAlgn="base">
              <a:spcBef>
                <a:spcPct val="0"/>
              </a:spcBef>
              <a:spcAft>
                <a:spcPct val="0"/>
              </a:spcAft>
              <a:buFont typeface="Arial" pitchFamily="34" charset="0"/>
              <a:buChar char="•"/>
              <a:defRPr/>
            </a:pPr>
            <a:endParaRPr lang="en-GB" sz="1400"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the </a:t>
            </a:r>
            <a:r>
              <a:rPr lang="en-GB" sz="2600" b="1" dirty="0">
                <a:solidFill>
                  <a:prstClr val="white">
                    <a:lumMod val="65000"/>
                  </a:prstClr>
                </a:solidFill>
              </a:rPr>
              <a:t>sample size</a:t>
            </a:r>
          </a:p>
          <a:p>
            <a:pPr fontAlgn="base">
              <a:spcBef>
                <a:spcPct val="0"/>
              </a:spcBef>
              <a:spcAft>
                <a:spcPct val="0"/>
              </a:spcAft>
              <a:buFont typeface="Arial" pitchFamily="34" charset="0"/>
              <a:buChar char="•"/>
              <a:defRPr/>
            </a:pPr>
            <a:endParaRPr lang="en-GB" sz="1400" b="1" dirty="0">
              <a:solidFill>
                <a:prstClr val="white">
                  <a:lumMod val="65000"/>
                </a:prstClr>
              </a:solidFill>
            </a:endParaRPr>
          </a:p>
          <a:p>
            <a:pPr fontAlgn="base">
              <a:spcBef>
                <a:spcPct val="0"/>
              </a:spcBef>
              <a:spcAft>
                <a:spcPct val="0"/>
              </a:spcAft>
              <a:buFont typeface="Arial" pitchFamily="34" charset="0"/>
              <a:buChar char="•"/>
              <a:defRPr/>
            </a:pPr>
            <a:r>
              <a:rPr lang="en-GB" sz="2600" dirty="0">
                <a:solidFill>
                  <a:prstClr val="white">
                    <a:lumMod val="65000"/>
                  </a:prstClr>
                </a:solidFill>
              </a:rPr>
              <a:t> </a:t>
            </a:r>
            <a:r>
              <a:rPr lang="en-GB" sz="2600" dirty="0">
                <a:solidFill>
                  <a:prstClr val="black"/>
                </a:solidFill>
              </a:rPr>
              <a:t>the alternative hypothesis (</a:t>
            </a:r>
            <a:r>
              <a:rPr lang="en-GB" sz="2600" dirty="0" err="1">
                <a:solidFill>
                  <a:prstClr val="black"/>
                </a:solidFill>
              </a:rPr>
              <a:t>ie</a:t>
            </a:r>
            <a:r>
              <a:rPr lang="en-GB" sz="2600" dirty="0">
                <a:solidFill>
                  <a:prstClr val="black"/>
                </a:solidFill>
              </a:rPr>
              <a:t> one or two-sided test</a:t>
            </a:r>
            <a:r>
              <a:rPr lang="en-GB" sz="2600" dirty="0" smtClean="0">
                <a:solidFill>
                  <a:prstClr val="black"/>
                </a:solidFill>
              </a:rPr>
              <a:t>)</a:t>
            </a:r>
            <a:endParaRPr lang="en-GB" sz="2600" dirty="0">
              <a:solidFill>
                <a:prstClr val="white">
                  <a:lumMod val="65000"/>
                </a:prstClr>
              </a:solidFill>
            </a:endParaRPr>
          </a:p>
          <a:p>
            <a:pPr fontAlgn="base">
              <a:spcBef>
                <a:spcPct val="0"/>
              </a:spcBef>
              <a:spcAft>
                <a:spcPct val="0"/>
              </a:spcAft>
              <a:defRPr/>
            </a:pPr>
            <a:endParaRPr lang="en-GB" sz="2600" dirty="0">
              <a:solidFill>
                <a:prstClr val="white">
                  <a:lumMod val="65000"/>
                </a:prstClr>
              </a:solidFill>
            </a:endParaRPr>
          </a:p>
        </p:txBody>
      </p:sp>
    </p:spTree>
    <p:extLst>
      <p:ext uri="{BB962C8B-B14F-4D97-AF65-F5344CB8AC3E}">
        <p14:creationId xmlns:p14="http://schemas.microsoft.com/office/powerpoint/2010/main" val="4269741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1452" y="2206512"/>
            <a:ext cx="11296301" cy="4339650"/>
          </a:xfrm>
          <a:prstGeom prst="rect">
            <a:avLst/>
          </a:prstGeom>
          <a:noFill/>
        </p:spPr>
        <p:txBody>
          <a:bodyPr wrap="square" rtlCol="0">
            <a:spAutoFit/>
          </a:bodyPr>
          <a:lstStyle/>
          <a:p>
            <a:pPr marL="285730" indent="-285730">
              <a:buFont typeface="Arial" panose="020B0604020202020204" pitchFamily="34" charset="0"/>
              <a:buChar char="•"/>
            </a:pPr>
            <a:r>
              <a:rPr lang="en-GB" sz="2400" b="1" dirty="0"/>
              <a:t>Translate the hypothesis into statistical questions</a:t>
            </a:r>
          </a:p>
          <a:p>
            <a:pPr marL="742895" lvl="1" indent="-285730">
              <a:buFont typeface="Arial" panose="020B0604020202020204" pitchFamily="34" charset="0"/>
              <a:buChar char="•"/>
            </a:pPr>
            <a:r>
              <a:rPr lang="en-GB" sz="2400" dirty="0"/>
              <a:t>Think about the statistical analyses before you collect any data</a:t>
            </a:r>
          </a:p>
          <a:p>
            <a:pPr marL="285730" indent="-285730">
              <a:buFont typeface="Arial" panose="020B0604020202020204" pitchFamily="34" charset="0"/>
              <a:buChar char="•"/>
            </a:pPr>
            <a:endParaRPr lang="en-GB" sz="1000" dirty="0"/>
          </a:p>
          <a:p>
            <a:pPr marL="285730" indent="-285730">
              <a:buFont typeface="Arial" panose="020B0604020202020204" pitchFamily="34" charset="0"/>
              <a:buChar char="•"/>
            </a:pPr>
            <a:r>
              <a:rPr lang="en-GB" sz="2400" dirty="0"/>
              <a:t>What data will I collect?</a:t>
            </a:r>
          </a:p>
          <a:p>
            <a:pPr marL="285730" indent="-285730">
              <a:buFont typeface="Arial" panose="020B0604020202020204" pitchFamily="34" charset="0"/>
              <a:buChar char="•"/>
            </a:pPr>
            <a:endParaRPr lang="en-GB" sz="1000" dirty="0"/>
          </a:p>
          <a:p>
            <a:pPr marL="285730" indent="-285730">
              <a:buFont typeface="Arial" panose="020B0604020202020204" pitchFamily="34" charset="0"/>
              <a:buChar char="•"/>
            </a:pPr>
            <a:r>
              <a:rPr lang="en-GB" sz="2400" dirty="0"/>
              <a:t>How will it be recorded/produced?</a:t>
            </a:r>
          </a:p>
          <a:p>
            <a:pPr marL="285730" indent="-285730">
              <a:buFont typeface="Arial" panose="020B0604020202020204" pitchFamily="34" charset="0"/>
              <a:buChar char="•"/>
            </a:pPr>
            <a:endParaRPr lang="en-GB" sz="1000" dirty="0"/>
          </a:p>
          <a:p>
            <a:pPr marL="285730" indent="-285730">
              <a:buFont typeface="Arial" panose="020B0604020202020204" pitchFamily="34" charset="0"/>
              <a:buChar char="•"/>
            </a:pPr>
            <a:r>
              <a:rPr lang="en-GB" sz="2400" dirty="0"/>
              <a:t>Will I have access to the raw data?</a:t>
            </a:r>
          </a:p>
          <a:p>
            <a:pPr marL="285730" indent="-285730">
              <a:buFont typeface="Arial" panose="020B0604020202020204" pitchFamily="34" charset="0"/>
              <a:buChar char="•"/>
            </a:pPr>
            <a:endParaRPr lang="en-GB" sz="1000" dirty="0"/>
          </a:p>
          <a:p>
            <a:pPr marL="285730" indent="-285730">
              <a:buFont typeface="Arial" panose="020B0604020202020204" pitchFamily="34" charset="0"/>
              <a:buChar char="•"/>
            </a:pPr>
            <a:r>
              <a:rPr lang="en-GB" sz="2400" dirty="0"/>
              <a:t>I have been told to do this test/use that template, is that right?</a:t>
            </a:r>
          </a:p>
          <a:p>
            <a:pPr marL="285730" indent="-285730">
              <a:buFont typeface="Arial" panose="020B0604020202020204" pitchFamily="34" charset="0"/>
              <a:buChar char="•"/>
            </a:pPr>
            <a:endParaRPr lang="en-GB" sz="1000" dirty="0"/>
          </a:p>
          <a:p>
            <a:pPr marL="285730" indent="-285730">
              <a:buFont typeface="Arial" panose="020B0604020202020204" pitchFamily="34" charset="0"/>
              <a:buChar char="•"/>
            </a:pPr>
            <a:r>
              <a:rPr lang="en-GB" sz="2400" dirty="0"/>
              <a:t>Do I know enough stats to analyse my data?</a:t>
            </a:r>
          </a:p>
          <a:p>
            <a:pPr marL="285730" indent="-285730">
              <a:buFont typeface="Arial" panose="020B0604020202020204" pitchFamily="34" charset="0"/>
              <a:buChar char="•"/>
            </a:pPr>
            <a:endParaRPr lang="en-GB" sz="1000" dirty="0"/>
          </a:p>
          <a:p>
            <a:pPr marL="742895" lvl="1" indent="-285730">
              <a:buFont typeface="Arial" panose="020B0604020202020204" pitchFamily="34" charset="0"/>
              <a:buChar char="•"/>
            </a:pPr>
            <a:r>
              <a:rPr lang="en-GB" sz="2400" dirty="0"/>
              <a:t>If not: </a:t>
            </a:r>
            <a:r>
              <a:rPr lang="en-GB" sz="2400" dirty="0" smtClean="0"/>
              <a:t>ask </a:t>
            </a:r>
            <a:r>
              <a:rPr lang="en-GB" sz="2400" dirty="0"/>
              <a:t>for help!</a:t>
            </a:r>
          </a:p>
          <a:p>
            <a:pPr marL="285730" indent="-285730">
              <a:buFont typeface="Arial" panose="020B0604020202020204" pitchFamily="34" charset="0"/>
              <a:buChar char="•"/>
            </a:pPr>
            <a:endParaRPr lang="en-GB" sz="2400" dirty="0"/>
          </a:p>
        </p:txBody>
      </p:sp>
      <p:sp>
        <p:nvSpPr>
          <p:cNvPr id="10" name="Right Arrow 9"/>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7" name="Group 16"/>
          <p:cNvGrpSpPr/>
          <p:nvPr/>
        </p:nvGrpSpPr>
        <p:grpSpPr>
          <a:xfrm>
            <a:off x="1918282" y="389426"/>
            <a:ext cx="3958389" cy="899839"/>
            <a:chOff x="5414772" y="1195442"/>
            <a:chExt cx="3020928" cy="720000"/>
          </a:xfrm>
          <a:solidFill>
            <a:srgbClr val="4496C1"/>
          </a:solidFill>
        </p:grpSpPr>
        <p:sp>
          <p:nvSpPr>
            <p:cNvPr id="18" name="Rounded Rectangle 17"/>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9"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20" name="Group 19"/>
          <p:cNvGrpSpPr/>
          <p:nvPr/>
        </p:nvGrpSpPr>
        <p:grpSpPr>
          <a:xfrm>
            <a:off x="6669342" y="425098"/>
            <a:ext cx="3081333" cy="838439"/>
            <a:chOff x="5414772" y="1195442"/>
            <a:chExt cx="3020928" cy="720000"/>
          </a:xfrm>
          <a:solidFill>
            <a:srgbClr val="9DC3E6"/>
          </a:solidFill>
        </p:grpSpPr>
        <p:sp>
          <p:nvSpPr>
            <p:cNvPr id="21" name="Rounded Rectangle 20"/>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2"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spTree>
    <p:extLst>
      <p:ext uri="{BB962C8B-B14F-4D97-AF65-F5344CB8AC3E}">
        <p14:creationId xmlns:p14="http://schemas.microsoft.com/office/powerpoint/2010/main" val="39804184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970" y="176174"/>
            <a:ext cx="8274060" cy="707886"/>
          </a:xfrm>
          <a:prstGeom prst="rect">
            <a:avLst/>
          </a:prstGeom>
          <a:noFill/>
        </p:spPr>
        <p:txBody>
          <a:bodyPr wrap="none" rtlCol="0">
            <a:spAutoFit/>
          </a:bodyPr>
          <a:lstStyle/>
          <a:p>
            <a:pPr fontAlgn="base">
              <a:spcBef>
                <a:spcPct val="0"/>
              </a:spcBef>
              <a:spcAft>
                <a:spcPct val="0"/>
              </a:spcAft>
              <a:defRPr/>
            </a:pPr>
            <a:r>
              <a:rPr lang="en-GB" sz="4000" b="1" dirty="0">
                <a:solidFill>
                  <a:srgbClr val="D60093"/>
                </a:solidFill>
              </a:rPr>
              <a:t>The alternative hypothesis: what is it?</a:t>
            </a:r>
          </a:p>
        </p:txBody>
      </p:sp>
      <p:sp>
        <p:nvSpPr>
          <p:cNvPr id="3" name="TextBox 2"/>
          <p:cNvSpPr txBox="1"/>
          <p:nvPr/>
        </p:nvSpPr>
        <p:spPr>
          <a:xfrm>
            <a:off x="250378" y="1062648"/>
            <a:ext cx="10893871" cy="5324535"/>
          </a:xfrm>
          <a:prstGeom prst="rect">
            <a:avLst/>
          </a:prstGeom>
          <a:noFill/>
        </p:spPr>
        <p:txBody>
          <a:bodyPr wrap="square" rtlCol="0">
            <a:spAutoFit/>
          </a:bodyPr>
          <a:lstStyle/>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One-tailed or 2-tailed test? One-sided or 2-sided tests?</a:t>
            </a: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endParaRPr lang="en-GB" sz="24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smtClean="0">
                <a:solidFill>
                  <a:prstClr val="black"/>
                </a:solidFill>
              </a:rPr>
              <a:t>Is </a:t>
            </a:r>
            <a:r>
              <a:rPr lang="en-GB" sz="2400" dirty="0">
                <a:solidFill>
                  <a:prstClr val="black"/>
                </a:solidFill>
              </a:rPr>
              <a:t>the question:</a:t>
            </a:r>
          </a:p>
          <a:p>
            <a:pPr marL="1028700" lvl="1" indent="-571500" fontAlgn="base">
              <a:spcBef>
                <a:spcPct val="0"/>
              </a:spcBef>
              <a:spcAft>
                <a:spcPct val="0"/>
              </a:spcAft>
              <a:buFont typeface="Arial" panose="020B0604020202020204" pitchFamily="34" charset="0"/>
              <a:buChar char="•"/>
              <a:defRPr/>
            </a:pPr>
            <a:r>
              <a:rPr lang="en-GB" sz="2000" dirty="0">
                <a:solidFill>
                  <a:prstClr val="black"/>
                </a:solidFill>
              </a:rPr>
              <a:t>Is the there a difference?</a:t>
            </a:r>
          </a:p>
          <a:p>
            <a:pPr marL="1028700" lvl="1" indent="-571500" fontAlgn="base">
              <a:spcBef>
                <a:spcPct val="0"/>
              </a:spcBef>
              <a:spcAft>
                <a:spcPct val="0"/>
              </a:spcAft>
              <a:buFont typeface="Arial" panose="020B0604020202020204" pitchFamily="34" charset="0"/>
              <a:buChar char="•"/>
              <a:defRPr/>
            </a:pPr>
            <a:r>
              <a:rPr lang="en-GB" sz="2000" dirty="0">
                <a:solidFill>
                  <a:prstClr val="black"/>
                </a:solidFill>
              </a:rPr>
              <a:t>Is it bigger than or smaller than?</a:t>
            </a:r>
          </a:p>
          <a:p>
            <a:pPr marL="571500" indent="-571500" fontAlgn="base">
              <a:spcBef>
                <a:spcPct val="0"/>
              </a:spcBef>
              <a:spcAft>
                <a:spcPct val="0"/>
              </a:spcAft>
              <a:buFont typeface="Arial" panose="020B0604020202020204" pitchFamily="34" charset="0"/>
              <a:buChar char="•"/>
              <a:defRPr/>
            </a:pPr>
            <a:endParaRPr lang="en-GB" sz="2000" dirty="0">
              <a:solidFill>
                <a:prstClr val="black"/>
              </a:solidFill>
            </a:endParaRPr>
          </a:p>
          <a:p>
            <a:pPr marL="571500" indent="-571500" fontAlgn="base">
              <a:spcBef>
                <a:spcPct val="0"/>
              </a:spcBef>
              <a:spcAft>
                <a:spcPct val="0"/>
              </a:spcAft>
              <a:buFont typeface="Arial" panose="020B0604020202020204" pitchFamily="34" charset="0"/>
              <a:buChar char="•"/>
              <a:defRPr/>
            </a:pPr>
            <a:r>
              <a:rPr lang="en-GB" sz="2400" dirty="0">
                <a:solidFill>
                  <a:prstClr val="black"/>
                </a:solidFill>
              </a:rPr>
              <a:t>Can rarely justify the use of a one-tailed test</a:t>
            </a:r>
          </a:p>
          <a:p>
            <a:pPr marL="571500" indent="-571500" fontAlgn="base">
              <a:spcBef>
                <a:spcPct val="0"/>
              </a:spcBef>
              <a:spcAft>
                <a:spcPct val="0"/>
              </a:spcAft>
              <a:buFont typeface="Arial" panose="020B0604020202020204" pitchFamily="34" charset="0"/>
              <a:buChar char="•"/>
              <a:defRPr/>
            </a:pPr>
            <a:r>
              <a:rPr lang="en-GB" sz="2000" dirty="0">
                <a:solidFill>
                  <a:prstClr val="black"/>
                </a:solidFill>
              </a:rPr>
              <a:t>Two times easier to reach significance </a:t>
            </a:r>
            <a:r>
              <a:rPr lang="en-GB" sz="2000" dirty="0" smtClean="0">
                <a:solidFill>
                  <a:prstClr val="black"/>
                </a:solidFill>
              </a:rPr>
              <a:t>with </a:t>
            </a:r>
            <a:r>
              <a:rPr lang="en-GB" sz="2000" dirty="0">
                <a:solidFill>
                  <a:prstClr val="black"/>
                </a:solidFill>
              </a:rPr>
              <a:t>a one-tailed than a two-tailed</a:t>
            </a:r>
          </a:p>
          <a:p>
            <a:pPr marL="1028700" lvl="1" indent="-571500" fontAlgn="base">
              <a:spcBef>
                <a:spcPct val="0"/>
              </a:spcBef>
              <a:spcAft>
                <a:spcPct val="0"/>
              </a:spcAft>
              <a:buFont typeface="Arial" panose="020B0604020202020204" pitchFamily="34" charset="0"/>
              <a:buChar char="•"/>
              <a:defRPr/>
            </a:pPr>
            <a:r>
              <a:rPr lang="en-GB" sz="2000" dirty="0">
                <a:solidFill>
                  <a:prstClr val="black"/>
                </a:solidFill>
              </a:rPr>
              <a:t>Suspicious reviewer!</a:t>
            </a:r>
          </a:p>
        </p:txBody>
      </p:sp>
      <p:pic>
        <p:nvPicPr>
          <p:cNvPr id="4" name="Picture 3"/>
          <p:cNvPicPr>
            <a:picLocks noChangeAspect="1"/>
          </p:cNvPicPr>
          <p:nvPr/>
        </p:nvPicPr>
        <p:blipFill>
          <a:blip r:embed="rId2"/>
          <a:stretch>
            <a:fillRect/>
          </a:stretch>
        </p:blipFill>
        <p:spPr>
          <a:xfrm>
            <a:off x="1114130" y="1637701"/>
            <a:ext cx="4659138" cy="2190010"/>
          </a:xfrm>
          <a:prstGeom prst="rect">
            <a:avLst/>
          </a:prstGeom>
        </p:spPr>
      </p:pic>
      <p:pic>
        <p:nvPicPr>
          <p:cNvPr id="6" name="Picture 5"/>
          <p:cNvPicPr>
            <a:picLocks noChangeAspect="1"/>
          </p:cNvPicPr>
          <p:nvPr/>
        </p:nvPicPr>
        <p:blipFill>
          <a:blip r:embed="rId3"/>
          <a:stretch>
            <a:fillRect/>
          </a:stretch>
        </p:blipFill>
        <p:spPr>
          <a:xfrm>
            <a:off x="9009114" y="4681288"/>
            <a:ext cx="2363243" cy="1800864"/>
          </a:xfrm>
          <a:prstGeom prst="rect">
            <a:avLst/>
          </a:prstGeom>
        </p:spPr>
      </p:pic>
      <p:grpSp>
        <p:nvGrpSpPr>
          <p:cNvPr id="5" name="Group 4"/>
          <p:cNvGrpSpPr/>
          <p:nvPr/>
        </p:nvGrpSpPr>
        <p:grpSpPr>
          <a:xfrm>
            <a:off x="6762363" y="1581896"/>
            <a:ext cx="3797052" cy="2945904"/>
            <a:chOff x="6528048" y="1473696"/>
            <a:chExt cx="3333750" cy="2819400"/>
          </a:xfrm>
        </p:grpSpPr>
        <p:pic>
          <p:nvPicPr>
            <p:cNvPr id="7" name="Picture 6"/>
            <p:cNvPicPr>
              <a:picLocks noChangeAspect="1"/>
            </p:cNvPicPr>
            <p:nvPr/>
          </p:nvPicPr>
          <p:blipFill>
            <a:blip r:embed="rId4"/>
            <a:stretch>
              <a:fillRect/>
            </a:stretch>
          </p:blipFill>
          <p:spPr>
            <a:xfrm>
              <a:off x="6528048" y="1473696"/>
              <a:ext cx="3333750" cy="2819400"/>
            </a:xfrm>
            <a:prstGeom prst="rect">
              <a:avLst/>
            </a:prstGeom>
          </p:spPr>
        </p:pic>
        <p:sp>
          <p:nvSpPr>
            <p:cNvPr id="8" name="Oval 7"/>
            <p:cNvSpPr/>
            <p:nvPr/>
          </p:nvSpPr>
          <p:spPr>
            <a:xfrm>
              <a:off x="7320136" y="3501008"/>
              <a:ext cx="306772" cy="198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9" name="Oval 8"/>
            <p:cNvSpPr/>
            <p:nvPr/>
          </p:nvSpPr>
          <p:spPr>
            <a:xfrm>
              <a:off x="7733444" y="3878804"/>
              <a:ext cx="306772" cy="198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grpSp>
    </p:spTree>
    <p:extLst>
      <p:ext uri="{BB962C8B-B14F-4D97-AF65-F5344CB8AC3E}">
        <p14:creationId xmlns:p14="http://schemas.microsoft.com/office/powerpoint/2010/main" val="18067771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7568" y="260649"/>
            <a:ext cx="7778000" cy="6350743"/>
          </a:xfrm>
          <a:prstGeom prst="rect">
            <a:avLst/>
          </a:prstGeom>
        </p:spPr>
      </p:pic>
    </p:spTree>
    <p:extLst>
      <p:ext uri="{BB962C8B-B14F-4D97-AF65-F5344CB8AC3E}">
        <p14:creationId xmlns:p14="http://schemas.microsoft.com/office/powerpoint/2010/main" val="2205649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91667" y="293967"/>
            <a:ext cx="11676555" cy="1908215"/>
          </a:xfrm>
          <a:prstGeom prst="rect">
            <a:avLst/>
          </a:prstGeom>
          <a:noFill/>
          <a:ln w="9525">
            <a:noFill/>
            <a:miter lim="800000"/>
            <a:headEnd/>
            <a:tailEnd/>
          </a:ln>
        </p:spPr>
        <p:txBody>
          <a:bodyPr wrap="square">
            <a:spAutoFit/>
          </a:bodyPr>
          <a:lstStyle/>
          <a:p>
            <a:pPr marL="457200" indent="-457200" algn="just" fontAlgn="base">
              <a:spcBef>
                <a:spcPct val="0"/>
              </a:spcBef>
              <a:spcAft>
                <a:spcPct val="0"/>
              </a:spcAft>
              <a:buFont typeface="Arial" pitchFamily="34" charset="0"/>
              <a:buChar char="•"/>
              <a:defRPr/>
            </a:pPr>
            <a:r>
              <a:rPr lang="en-GB" sz="2800" b="1" dirty="0">
                <a:solidFill>
                  <a:prstClr val="black"/>
                </a:solidFill>
              </a:rPr>
              <a:t>Fix any five of the variables and a mathematical relationship can be used to estimate the sixth</a:t>
            </a:r>
            <a:r>
              <a:rPr lang="en-GB" sz="2800" dirty="0">
                <a:solidFill>
                  <a:prstClr val="black"/>
                </a:solidFill>
              </a:rPr>
              <a:t>.</a:t>
            </a:r>
          </a:p>
          <a:p>
            <a:pPr fontAlgn="base">
              <a:spcBef>
                <a:spcPct val="0"/>
              </a:spcBef>
              <a:spcAft>
                <a:spcPct val="0"/>
              </a:spcAft>
              <a:defRPr/>
            </a:pPr>
            <a:endParaRPr lang="en-GB" sz="1400" dirty="0">
              <a:solidFill>
                <a:prstClr val="black"/>
              </a:solidFill>
            </a:endParaRPr>
          </a:p>
          <a:p>
            <a:pPr algn="just" fontAlgn="base">
              <a:spcBef>
                <a:spcPct val="0"/>
              </a:spcBef>
              <a:spcAft>
                <a:spcPct val="0"/>
              </a:spcAft>
              <a:defRPr/>
            </a:pPr>
            <a:r>
              <a:rPr lang="en-GB" sz="2400" dirty="0">
                <a:solidFill>
                  <a:prstClr val="black"/>
                </a:solidFill>
              </a:rPr>
              <a:t>e.g. What sample size do I need to have a 80% probability (</a:t>
            </a:r>
            <a:r>
              <a:rPr lang="en-GB" sz="2400" b="1" dirty="0">
                <a:solidFill>
                  <a:prstClr val="black"/>
                </a:solidFill>
              </a:rPr>
              <a:t>power</a:t>
            </a:r>
            <a:r>
              <a:rPr lang="en-GB" sz="2400" dirty="0">
                <a:solidFill>
                  <a:prstClr val="black"/>
                </a:solidFill>
              </a:rPr>
              <a:t>) to detect this particular effect (</a:t>
            </a:r>
            <a:r>
              <a:rPr lang="en-GB" sz="2400" b="1" dirty="0">
                <a:solidFill>
                  <a:prstClr val="black"/>
                </a:solidFill>
              </a:rPr>
              <a:t>difference</a:t>
            </a:r>
            <a:r>
              <a:rPr lang="en-GB" sz="2400" dirty="0">
                <a:solidFill>
                  <a:prstClr val="black"/>
                </a:solidFill>
              </a:rPr>
              <a:t> and </a:t>
            </a:r>
            <a:r>
              <a:rPr lang="en-GB" sz="2400" b="1" dirty="0">
                <a:solidFill>
                  <a:prstClr val="black"/>
                </a:solidFill>
              </a:rPr>
              <a:t>standard</a:t>
            </a:r>
            <a:r>
              <a:rPr lang="en-GB" sz="2400" dirty="0">
                <a:solidFill>
                  <a:prstClr val="black"/>
                </a:solidFill>
              </a:rPr>
              <a:t> </a:t>
            </a:r>
            <a:r>
              <a:rPr lang="en-GB" sz="2400" b="1" dirty="0">
                <a:solidFill>
                  <a:prstClr val="black"/>
                </a:solidFill>
              </a:rPr>
              <a:t>deviation</a:t>
            </a:r>
            <a:r>
              <a:rPr lang="en-GB" sz="2400" dirty="0">
                <a:solidFill>
                  <a:prstClr val="black"/>
                </a:solidFill>
              </a:rPr>
              <a:t>) at a 5% </a:t>
            </a:r>
            <a:r>
              <a:rPr lang="en-GB" sz="2400" b="1" dirty="0">
                <a:solidFill>
                  <a:prstClr val="black"/>
                </a:solidFill>
              </a:rPr>
              <a:t>significance level </a:t>
            </a:r>
            <a:r>
              <a:rPr lang="en-GB" sz="2400" dirty="0">
                <a:solidFill>
                  <a:prstClr val="black"/>
                </a:solidFill>
              </a:rPr>
              <a:t>using a </a:t>
            </a:r>
            <a:r>
              <a:rPr lang="en-GB" sz="2400" b="1" dirty="0">
                <a:solidFill>
                  <a:prstClr val="black"/>
                </a:solidFill>
              </a:rPr>
              <a:t>2-sided test</a:t>
            </a:r>
            <a:r>
              <a:rPr lang="en-GB" sz="2400" dirty="0">
                <a:solidFill>
                  <a:prstClr val="black"/>
                </a:solidFill>
              </a:rPr>
              <a:t>?</a:t>
            </a:r>
          </a:p>
        </p:txBody>
      </p:sp>
      <p:pic>
        <p:nvPicPr>
          <p:cNvPr id="3" name="Picture 2"/>
          <p:cNvPicPr>
            <a:picLocks noChangeAspect="1"/>
          </p:cNvPicPr>
          <p:nvPr/>
        </p:nvPicPr>
        <p:blipFill>
          <a:blip r:embed="rId2"/>
          <a:stretch>
            <a:fillRect/>
          </a:stretch>
        </p:blipFill>
        <p:spPr>
          <a:xfrm>
            <a:off x="1614487" y="2971372"/>
            <a:ext cx="8963025" cy="3438525"/>
          </a:xfrm>
          <a:prstGeom prst="rect">
            <a:avLst/>
          </a:prstGeom>
        </p:spPr>
      </p:pic>
    </p:spTree>
    <p:extLst>
      <p:ext uri="{BB962C8B-B14F-4D97-AF65-F5344CB8AC3E}">
        <p14:creationId xmlns:p14="http://schemas.microsoft.com/office/powerpoint/2010/main" val="13511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26571" y="365760"/>
            <a:ext cx="11430000" cy="6093976"/>
          </a:xfrm>
          <a:prstGeom prst="rect">
            <a:avLst/>
          </a:prstGeom>
          <a:noFill/>
          <a:ln w="9525">
            <a:noFill/>
            <a:miter lim="800000"/>
            <a:headEnd/>
            <a:tailEnd/>
          </a:ln>
        </p:spPr>
        <p:txBody>
          <a:bodyPr wrap="square">
            <a:spAutoFit/>
          </a:bodyPr>
          <a:lstStyle/>
          <a:p>
            <a:pPr marL="457200" indent="-457200" algn="just" fontAlgn="base">
              <a:spcBef>
                <a:spcPct val="0"/>
              </a:spcBef>
              <a:spcAft>
                <a:spcPct val="0"/>
              </a:spcAft>
              <a:buFont typeface="Arial" pitchFamily="34" charset="0"/>
              <a:buChar char="•"/>
              <a:defRPr/>
            </a:pPr>
            <a:r>
              <a:rPr lang="en-GB" sz="2400" b="1" dirty="0">
                <a:solidFill>
                  <a:prstClr val="black"/>
                </a:solidFill>
              </a:rPr>
              <a:t>Good news</a:t>
            </a:r>
            <a:r>
              <a:rPr lang="en-GB" sz="2400" dirty="0">
                <a:solidFill>
                  <a:prstClr val="black"/>
                </a:solidFill>
              </a:rPr>
              <a:t>: </a:t>
            </a:r>
          </a:p>
          <a:p>
            <a:pPr algn="just" fontAlgn="base">
              <a:spcBef>
                <a:spcPct val="0"/>
              </a:spcBef>
              <a:spcAft>
                <a:spcPct val="0"/>
              </a:spcAft>
              <a:defRPr/>
            </a:pPr>
            <a:r>
              <a:rPr lang="en-GB" sz="2400" dirty="0">
                <a:solidFill>
                  <a:prstClr val="black"/>
                </a:solidFill>
              </a:rPr>
              <a:t>there are packages that can do the power analysis for you ... providing you have some prior knowledge of the key parameters!</a:t>
            </a:r>
          </a:p>
          <a:p>
            <a:pPr algn="just" fontAlgn="base">
              <a:spcBef>
                <a:spcPct val="0"/>
              </a:spcBef>
              <a:spcAft>
                <a:spcPct val="0"/>
              </a:spcAft>
              <a:defRPr/>
            </a:pPr>
            <a:endParaRPr lang="en-GB" sz="1200" dirty="0">
              <a:solidFill>
                <a:prstClr val="black"/>
              </a:solidFill>
            </a:endParaRPr>
          </a:p>
          <a:p>
            <a:pPr algn="just" fontAlgn="base">
              <a:spcBef>
                <a:spcPct val="0"/>
              </a:spcBef>
              <a:spcAft>
                <a:spcPct val="0"/>
              </a:spcAft>
              <a:defRPr/>
            </a:pPr>
            <a:r>
              <a:rPr lang="en-GB" sz="2400" dirty="0">
                <a:solidFill>
                  <a:prstClr val="black"/>
                </a:solidFill>
              </a:rPr>
              <a:t>	</a:t>
            </a:r>
            <a:r>
              <a:rPr lang="en-GB" sz="2400" b="1" dirty="0">
                <a:solidFill>
                  <a:prstClr val="black"/>
                </a:solidFill>
              </a:rPr>
              <a:t>difference + standard deviation = effect size</a:t>
            </a:r>
          </a:p>
          <a:p>
            <a:pPr algn="just" fontAlgn="base">
              <a:spcBef>
                <a:spcPct val="0"/>
              </a:spcBef>
              <a:spcAft>
                <a:spcPct val="0"/>
              </a:spcAft>
              <a:defRPr/>
            </a:pPr>
            <a:endParaRPr lang="en-GB" sz="2400" dirty="0">
              <a:solidFill>
                <a:prstClr val="black"/>
              </a:solidFill>
            </a:endParaRPr>
          </a:p>
          <a:p>
            <a:pPr marL="457200" indent="-457200" algn="just" fontAlgn="base">
              <a:spcBef>
                <a:spcPct val="0"/>
              </a:spcBef>
              <a:spcAft>
                <a:spcPct val="0"/>
              </a:spcAft>
              <a:buFont typeface="Arial" pitchFamily="34" charset="0"/>
              <a:buChar char="•"/>
              <a:defRPr/>
            </a:pPr>
            <a:r>
              <a:rPr lang="en-GB" sz="2400" dirty="0">
                <a:solidFill>
                  <a:prstClr val="black"/>
                </a:solidFill>
              </a:rPr>
              <a:t> </a:t>
            </a:r>
            <a:r>
              <a:rPr lang="en-GB" sz="2400" b="1" dirty="0">
                <a:solidFill>
                  <a:prstClr val="black"/>
                </a:solidFill>
              </a:rPr>
              <a:t>Free packages</a:t>
            </a:r>
            <a:r>
              <a:rPr lang="en-GB" sz="2400" dirty="0">
                <a:solidFill>
                  <a:prstClr val="black"/>
                </a:solidFill>
              </a:rPr>
              <a:t>: </a:t>
            </a:r>
            <a:endParaRPr lang="en-GB" sz="2400" dirty="0" smtClean="0">
              <a:solidFill>
                <a:prstClr val="black"/>
              </a:solidFill>
            </a:endParaRPr>
          </a:p>
          <a:p>
            <a:pPr marL="914400" lvl="1" indent="-457200" algn="just" fontAlgn="base">
              <a:spcBef>
                <a:spcPct val="0"/>
              </a:spcBef>
              <a:spcAft>
                <a:spcPct val="0"/>
              </a:spcAft>
              <a:buFont typeface="Arial" pitchFamily="34" charset="0"/>
              <a:buChar char="•"/>
              <a:defRPr/>
            </a:pPr>
            <a:r>
              <a:rPr lang="en-US" sz="2400" dirty="0">
                <a:solidFill>
                  <a:srgbClr val="CC0099"/>
                </a:solidFill>
              </a:rPr>
              <a:t>R</a:t>
            </a:r>
          </a:p>
          <a:p>
            <a:pPr marL="457200" indent="-457200" algn="just" fontAlgn="base">
              <a:spcBef>
                <a:spcPct val="0"/>
              </a:spcBef>
              <a:spcAft>
                <a:spcPct val="0"/>
              </a:spcAft>
              <a:buFont typeface="Arial" pitchFamily="34" charset="0"/>
              <a:buChar char="•"/>
              <a:defRPr/>
            </a:pPr>
            <a:endParaRPr lang="en-GB" sz="1000" dirty="0">
              <a:solidFill>
                <a:prstClr val="black"/>
              </a:solidFill>
            </a:endParaRPr>
          </a:p>
          <a:p>
            <a:pPr marL="914400" lvl="1" indent="-457200" algn="just" fontAlgn="base">
              <a:spcBef>
                <a:spcPct val="0"/>
              </a:spcBef>
              <a:spcAft>
                <a:spcPct val="0"/>
              </a:spcAft>
              <a:buFont typeface="Arial" pitchFamily="34" charset="0"/>
              <a:buChar char="•"/>
              <a:defRPr/>
            </a:pPr>
            <a:r>
              <a:rPr lang="en-GB" sz="2400" b="1" dirty="0">
                <a:solidFill>
                  <a:srgbClr val="CC0099"/>
                </a:solidFill>
              </a:rPr>
              <a:t>G*Power</a:t>
            </a:r>
            <a:r>
              <a:rPr lang="en-GB" sz="2400" dirty="0">
                <a:solidFill>
                  <a:prstClr val="black"/>
                </a:solidFill>
              </a:rPr>
              <a:t> and </a:t>
            </a:r>
            <a:r>
              <a:rPr lang="en-GB" sz="2400" dirty="0" err="1">
                <a:solidFill>
                  <a:srgbClr val="CC0099"/>
                </a:solidFill>
              </a:rPr>
              <a:t>InVivoStat</a:t>
            </a:r>
            <a:endParaRPr lang="en-GB" sz="2400" dirty="0">
              <a:solidFill>
                <a:srgbClr val="CC0099"/>
              </a:solidFill>
            </a:endParaRPr>
          </a:p>
          <a:p>
            <a:pPr marL="914400" lvl="1" indent="-457200" algn="just" fontAlgn="base">
              <a:spcBef>
                <a:spcPct val="0"/>
              </a:spcBef>
              <a:spcAft>
                <a:spcPct val="0"/>
              </a:spcAft>
              <a:buFont typeface="Arial" pitchFamily="34" charset="0"/>
              <a:buChar char="•"/>
              <a:defRPr/>
            </a:pPr>
            <a:endParaRPr lang="en-GB" sz="1200" b="1" dirty="0">
              <a:solidFill>
                <a:srgbClr val="CC0099"/>
              </a:solidFill>
            </a:endParaRPr>
          </a:p>
          <a:p>
            <a:pPr marL="914400" lvl="1" indent="-457200" algn="just" fontAlgn="base">
              <a:spcBef>
                <a:spcPct val="0"/>
              </a:spcBef>
              <a:spcAft>
                <a:spcPct val="0"/>
              </a:spcAft>
              <a:buFont typeface="Arial" pitchFamily="34" charset="0"/>
              <a:buChar char="•"/>
              <a:defRPr/>
            </a:pPr>
            <a:r>
              <a:rPr lang="en-US" sz="2400" dirty="0">
                <a:solidFill>
                  <a:srgbClr val="CC0099"/>
                </a:solidFill>
              </a:rPr>
              <a:t>Russ </a:t>
            </a:r>
            <a:r>
              <a:rPr lang="en-US" sz="2400" dirty="0" err="1">
                <a:solidFill>
                  <a:srgbClr val="CC0099"/>
                </a:solidFill>
              </a:rPr>
              <a:t>Lenth's</a:t>
            </a:r>
            <a:r>
              <a:rPr lang="en-US" sz="2400" dirty="0">
                <a:solidFill>
                  <a:srgbClr val="CC0099"/>
                </a:solidFill>
              </a:rPr>
              <a:t> power and sample-size page:</a:t>
            </a:r>
          </a:p>
          <a:p>
            <a:pPr marL="1371600" lvl="2" indent="-457200" algn="just" fontAlgn="base">
              <a:spcBef>
                <a:spcPct val="0"/>
              </a:spcBef>
              <a:spcAft>
                <a:spcPct val="0"/>
              </a:spcAft>
              <a:buFont typeface="Arial" pitchFamily="34" charset="0"/>
              <a:buChar char="•"/>
              <a:defRPr/>
            </a:pPr>
            <a:r>
              <a:rPr lang="en-US" sz="2000" dirty="0">
                <a:solidFill>
                  <a:srgbClr val="646B86">
                    <a:lumMod val="75000"/>
                  </a:srgbClr>
                </a:solidFill>
                <a:hlinkClick r:id="rId2"/>
              </a:rPr>
              <a:t>http://www.divms.uiowa.edu/~rlenth/Power/</a:t>
            </a:r>
            <a:endParaRPr lang="en-US" sz="2000" dirty="0">
              <a:solidFill>
                <a:srgbClr val="646B86">
                  <a:lumMod val="75000"/>
                </a:srgbClr>
              </a:solidFill>
            </a:endParaRPr>
          </a:p>
          <a:p>
            <a:pPr lvl="1" algn="just" fontAlgn="base">
              <a:spcBef>
                <a:spcPct val="0"/>
              </a:spcBef>
              <a:spcAft>
                <a:spcPct val="0"/>
              </a:spcAft>
              <a:defRPr/>
            </a:pPr>
            <a:endParaRPr lang="en-US" sz="2400" dirty="0">
              <a:solidFill>
                <a:srgbClr val="CC0099"/>
              </a:solidFill>
            </a:endParaRPr>
          </a:p>
          <a:p>
            <a:pPr marL="914400" lvl="1" indent="-457200" algn="just" fontAlgn="base">
              <a:spcBef>
                <a:spcPct val="0"/>
              </a:spcBef>
              <a:spcAft>
                <a:spcPct val="0"/>
              </a:spcAft>
              <a:buFont typeface="Arial" pitchFamily="34" charset="0"/>
              <a:buChar char="•"/>
              <a:defRPr/>
            </a:pPr>
            <a:endParaRPr lang="en-GB" sz="2400" b="1" dirty="0">
              <a:solidFill>
                <a:srgbClr val="CC0099"/>
              </a:solidFill>
            </a:endParaRPr>
          </a:p>
          <a:p>
            <a:pPr marL="457200" indent="-457200" algn="just" fontAlgn="base">
              <a:spcBef>
                <a:spcPct val="0"/>
              </a:spcBef>
              <a:spcAft>
                <a:spcPct val="0"/>
              </a:spcAft>
              <a:buFont typeface="Arial" pitchFamily="34" charset="0"/>
              <a:buChar char="•"/>
              <a:defRPr/>
            </a:pPr>
            <a:r>
              <a:rPr lang="en-GB" sz="2400" dirty="0">
                <a:solidFill>
                  <a:prstClr val="black"/>
                </a:solidFill>
              </a:rPr>
              <a:t>Cheap package: </a:t>
            </a:r>
            <a:r>
              <a:rPr lang="en-GB" sz="2400" dirty="0" err="1">
                <a:solidFill>
                  <a:srgbClr val="CC0099"/>
                </a:solidFill>
              </a:rPr>
              <a:t>StatMate</a:t>
            </a:r>
            <a:r>
              <a:rPr lang="en-GB" sz="2400" b="1" dirty="0">
                <a:solidFill>
                  <a:srgbClr val="CC0099"/>
                </a:solidFill>
              </a:rPr>
              <a:t> </a:t>
            </a:r>
            <a:r>
              <a:rPr lang="en-GB" sz="2400" dirty="0">
                <a:solidFill>
                  <a:prstClr val="black"/>
                </a:solidFill>
              </a:rPr>
              <a:t>(~ $95)</a:t>
            </a:r>
          </a:p>
          <a:p>
            <a:pPr marL="457200" indent="-457200" algn="just" fontAlgn="base">
              <a:spcBef>
                <a:spcPct val="0"/>
              </a:spcBef>
              <a:spcAft>
                <a:spcPct val="0"/>
              </a:spcAft>
              <a:buFont typeface="Arial" pitchFamily="34" charset="0"/>
              <a:buChar char="•"/>
              <a:defRPr/>
            </a:pPr>
            <a:endParaRPr lang="en-GB" sz="2400" b="1" dirty="0">
              <a:solidFill>
                <a:srgbClr val="CC0099"/>
              </a:solidFill>
            </a:endParaRPr>
          </a:p>
          <a:p>
            <a:pPr marL="457200" indent="-457200" algn="just" fontAlgn="base">
              <a:spcBef>
                <a:spcPct val="0"/>
              </a:spcBef>
              <a:spcAft>
                <a:spcPct val="0"/>
              </a:spcAft>
              <a:buFont typeface="Arial" pitchFamily="34" charset="0"/>
              <a:buChar char="•"/>
              <a:defRPr/>
            </a:pPr>
            <a:r>
              <a:rPr lang="en-GB" sz="2400" dirty="0">
                <a:solidFill>
                  <a:prstClr val="black"/>
                </a:solidFill>
              </a:rPr>
              <a:t>Not so cheap package: </a:t>
            </a:r>
            <a:r>
              <a:rPr lang="en-GB" sz="2400" dirty="0" err="1">
                <a:solidFill>
                  <a:srgbClr val="CC0099"/>
                </a:solidFill>
              </a:rPr>
              <a:t>MedCalc</a:t>
            </a:r>
            <a:r>
              <a:rPr lang="en-GB" sz="2400" b="1" dirty="0">
                <a:solidFill>
                  <a:srgbClr val="CC0099"/>
                </a:solidFill>
              </a:rPr>
              <a:t> </a:t>
            </a:r>
            <a:r>
              <a:rPr lang="en-GB" sz="2400" dirty="0">
                <a:solidFill>
                  <a:prstClr val="black"/>
                </a:solidFill>
              </a:rPr>
              <a:t>(~ $495)</a:t>
            </a:r>
          </a:p>
        </p:txBody>
      </p:sp>
    </p:spTree>
    <p:extLst>
      <p:ext uri="{BB962C8B-B14F-4D97-AF65-F5344CB8AC3E}">
        <p14:creationId xmlns:p14="http://schemas.microsoft.com/office/powerpoint/2010/main" val="3533816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5342" y="175587"/>
            <a:ext cx="3401316" cy="1261884"/>
          </a:xfrm>
          <a:prstGeom prst="rect">
            <a:avLst/>
          </a:prstGeom>
          <a:noFill/>
        </p:spPr>
        <p:txBody>
          <a:bodyPr wrap="none" rtlCol="0">
            <a:spAutoFit/>
          </a:bodyPr>
          <a:lstStyle/>
          <a:p>
            <a:pPr algn="ctr" fontAlgn="base">
              <a:spcBef>
                <a:spcPct val="0"/>
              </a:spcBef>
              <a:spcAft>
                <a:spcPct val="0"/>
              </a:spcAft>
              <a:defRPr/>
            </a:pPr>
            <a:r>
              <a:rPr lang="en-GB" sz="4000" b="1" dirty="0">
                <a:solidFill>
                  <a:srgbClr val="D60093"/>
                </a:solidFill>
              </a:rPr>
              <a:t>Power Analysis</a:t>
            </a:r>
          </a:p>
          <a:p>
            <a:pPr algn="ctr" fontAlgn="base">
              <a:spcBef>
                <a:spcPct val="0"/>
              </a:spcBef>
              <a:spcAft>
                <a:spcPct val="0"/>
              </a:spcAft>
              <a:defRPr/>
            </a:pPr>
            <a:r>
              <a:rPr lang="en-GB" sz="3600" b="1" dirty="0">
                <a:solidFill>
                  <a:srgbClr val="D60093"/>
                </a:solidFill>
              </a:rPr>
              <a:t>Let’s do it</a:t>
            </a:r>
          </a:p>
        </p:txBody>
      </p:sp>
      <p:sp>
        <p:nvSpPr>
          <p:cNvPr id="3" name="TextBox 2"/>
          <p:cNvSpPr txBox="1"/>
          <p:nvPr/>
        </p:nvSpPr>
        <p:spPr>
          <a:xfrm>
            <a:off x="255221" y="2555313"/>
            <a:ext cx="10385069" cy="3108543"/>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defRPr/>
            </a:pPr>
            <a:r>
              <a:rPr lang="en-GB" sz="2800" b="1" u="sng" dirty="0">
                <a:solidFill>
                  <a:prstClr val="black"/>
                </a:solidFill>
              </a:rPr>
              <a:t>Examples of power calculations</a:t>
            </a:r>
            <a:r>
              <a:rPr lang="en-GB" sz="2800" u="sng" dirty="0">
                <a:solidFill>
                  <a:prstClr val="black"/>
                </a:solidFill>
              </a:rPr>
              <a:t>:</a:t>
            </a:r>
          </a:p>
          <a:p>
            <a:pPr marL="342900" indent="-342900" fontAlgn="base">
              <a:spcBef>
                <a:spcPct val="0"/>
              </a:spcBef>
              <a:spcAft>
                <a:spcPct val="0"/>
              </a:spcAft>
              <a:buFont typeface="Arial" panose="020B0604020202020204" pitchFamily="34" charset="0"/>
              <a:buChar char="•"/>
              <a:defRPr/>
            </a:pPr>
            <a:endParaRPr lang="en-GB" sz="2800" u="sng" dirty="0">
              <a:solidFill>
                <a:prstClr val="black"/>
              </a:solidFill>
            </a:endParaRPr>
          </a:p>
          <a:p>
            <a:pPr marL="800100" lvl="1" indent="-342900" fontAlgn="base">
              <a:spcBef>
                <a:spcPct val="0"/>
              </a:spcBef>
              <a:spcAft>
                <a:spcPct val="0"/>
              </a:spcAft>
              <a:buFont typeface="Arial" panose="020B0604020202020204" pitchFamily="34" charset="0"/>
              <a:buChar char="•"/>
              <a:defRPr/>
            </a:pPr>
            <a:r>
              <a:rPr lang="en-GB" sz="2800" dirty="0">
                <a:solidFill>
                  <a:prstClr val="black"/>
                </a:solidFill>
              </a:rPr>
              <a:t>Comparing 2 </a:t>
            </a:r>
            <a:r>
              <a:rPr lang="en-GB" sz="2800" dirty="0" smtClean="0">
                <a:solidFill>
                  <a:prstClr val="black"/>
                </a:solidFill>
              </a:rPr>
              <a:t>proportions: </a:t>
            </a:r>
            <a:r>
              <a:rPr lang="en-GB" sz="2800" b="1" u="sng" dirty="0" smtClean="0">
                <a:solidFill>
                  <a:srgbClr val="C00000"/>
                </a:solidFill>
              </a:rPr>
              <a:t>Exercise 1</a:t>
            </a:r>
            <a:endParaRPr lang="en-GB" sz="2800" b="1" u="sng" dirty="0">
              <a:solidFill>
                <a:srgbClr val="C00000"/>
              </a:solidFill>
            </a:endParaRPr>
          </a:p>
          <a:p>
            <a:pPr marL="800100" lvl="1" indent="-342900" fontAlgn="base">
              <a:spcBef>
                <a:spcPct val="0"/>
              </a:spcBef>
              <a:spcAft>
                <a:spcPct val="0"/>
              </a:spcAft>
              <a:buFont typeface="Arial" panose="020B0604020202020204" pitchFamily="34" charset="0"/>
              <a:buChar char="•"/>
              <a:defRPr/>
            </a:pPr>
            <a:endParaRPr lang="en-GB" sz="2800" dirty="0">
              <a:solidFill>
                <a:prstClr val="black"/>
              </a:solidFill>
            </a:endParaRPr>
          </a:p>
          <a:p>
            <a:pPr marL="800100" lvl="1" indent="-342900" fontAlgn="base">
              <a:spcBef>
                <a:spcPct val="0"/>
              </a:spcBef>
              <a:spcAft>
                <a:spcPct val="0"/>
              </a:spcAft>
              <a:buFont typeface="Arial" panose="020B0604020202020204" pitchFamily="34" charset="0"/>
              <a:buChar char="•"/>
              <a:defRPr/>
            </a:pPr>
            <a:r>
              <a:rPr lang="en-GB" sz="2800" dirty="0">
                <a:solidFill>
                  <a:prstClr val="black"/>
                </a:solidFill>
              </a:rPr>
              <a:t>Comparing 2 </a:t>
            </a:r>
            <a:r>
              <a:rPr lang="en-GB" sz="2800" dirty="0" smtClean="0">
                <a:solidFill>
                  <a:prstClr val="black"/>
                </a:solidFill>
              </a:rPr>
              <a:t>means: </a:t>
            </a:r>
            <a:r>
              <a:rPr lang="en-GB" sz="2800" b="1" u="sng" dirty="0" smtClean="0">
                <a:solidFill>
                  <a:srgbClr val="C00000"/>
                </a:solidFill>
              </a:rPr>
              <a:t>Exercise 2</a:t>
            </a:r>
            <a:endParaRPr lang="en-GB" sz="2800" b="1" u="sng" dirty="0">
              <a:solidFill>
                <a:srgbClr val="C00000"/>
              </a:solidFill>
            </a:endParaRPr>
          </a:p>
          <a:p>
            <a:pPr marL="800100" lvl="1" indent="-342900" fontAlgn="base">
              <a:spcBef>
                <a:spcPct val="0"/>
              </a:spcBef>
              <a:spcAft>
                <a:spcPct val="0"/>
              </a:spcAft>
              <a:buFont typeface="Arial" panose="020B0604020202020204" pitchFamily="34" charset="0"/>
              <a:buChar char="•"/>
              <a:defRPr/>
            </a:pPr>
            <a:endParaRPr lang="en-GB" sz="2800" dirty="0">
              <a:solidFill>
                <a:prstClr val="black"/>
              </a:solidFill>
            </a:endParaRPr>
          </a:p>
          <a:p>
            <a:pPr marL="800100" lvl="1" indent="-342900" fontAlgn="base">
              <a:spcBef>
                <a:spcPct val="0"/>
              </a:spcBef>
              <a:spcAft>
                <a:spcPct val="0"/>
              </a:spcAft>
              <a:buFont typeface="Arial" panose="020B0604020202020204" pitchFamily="34" charset="0"/>
              <a:buChar char="•"/>
              <a:defRPr/>
            </a:pPr>
            <a:endParaRPr lang="en-GB" sz="2800" dirty="0">
              <a:solidFill>
                <a:prstClr val="black"/>
              </a:solidFill>
            </a:endParaRPr>
          </a:p>
        </p:txBody>
      </p:sp>
    </p:spTree>
    <p:extLst>
      <p:ext uri="{BB962C8B-B14F-4D97-AF65-F5344CB8AC3E}">
        <p14:creationId xmlns:p14="http://schemas.microsoft.com/office/powerpoint/2010/main" val="1723132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24" y="1384637"/>
            <a:ext cx="12289390" cy="5632311"/>
          </a:xfrm>
          <a:prstGeom prst="rect">
            <a:avLst/>
          </a:prstGeom>
          <a:noFill/>
        </p:spPr>
        <p:txBody>
          <a:bodyPr wrap="none" rtlCol="0">
            <a:spAutoFit/>
          </a:bodyPr>
          <a:lstStyle/>
          <a:p>
            <a:r>
              <a:rPr lang="en-GB" sz="2800" b="1" u="sng" dirty="0" smtClean="0">
                <a:solidFill>
                  <a:srgbClr val="C00000"/>
                </a:solidFill>
              </a:rPr>
              <a:t>Exercise 1:</a:t>
            </a:r>
          </a:p>
          <a:p>
            <a:endParaRPr lang="en-GB" dirty="0" smtClean="0"/>
          </a:p>
          <a:p>
            <a:pPr marL="285750" indent="-285750">
              <a:buFont typeface="Arial" panose="020B0604020202020204" pitchFamily="34" charset="0"/>
              <a:buChar char="•"/>
            </a:pPr>
            <a:r>
              <a:rPr lang="en-GB" sz="2000" dirty="0"/>
              <a:t>Scientists have come up with a solution that will reduce the number of lions being shot by farmers in </a:t>
            </a:r>
            <a:r>
              <a:rPr lang="en-GB" sz="2000" dirty="0" smtClean="0"/>
              <a:t>Africa: </a:t>
            </a:r>
          </a:p>
          <a:p>
            <a:r>
              <a:rPr lang="en-GB" sz="2000" dirty="0" smtClean="0"/>
              <a:t>painting </a:t>
            </a:r>
            <a:r>
              <a:rPr lang="en-GB" sz="2000" dirty="0"/>
              <a:t>eyes on </a:t>
            </a:r>
            <a:r>
              <a:rPr lang="en-GB" sz="2000" dirty="0" smtClean="0"/>
              <a:t>cows’ bottoms.</a:t>
            </a:r>
          </a:p>
          <a:p>
            <a:pPr marL="285750" indent="-285750">
              <a:buFont typeface="Arial" panose="020B0604020202020204" pitchFamily="34" charset="0"/>
              <a:buChar char="•"/>
            </a:pPr>
            <a:r>
              <a:rPr lang="en-GB" sz="2000" dirty="0"/>
              <a:t>E</a:t>
            </a:r>
            <a:r>
              <a:rPr lang="en-GB" sz="2000" dirty="0" smtClean="0"/>
              <a:t>arly </a:t>
            </a:r>
            <a:r>
              <a:rPr lang="en-GB" sz="2000" dirty="0"/>
              <a:t>trials suggest that lions are less likely to attack livestock when they think they’re being watched </a:t>
            </a:r>
            <a:endParaRPr lang="en-GB" sz="2000" dirty="0" smtClean="0"/>
          </a:p>
          <a:p>
            <a:pPr marL="742950" lvl="1" indent="-285750">
              <a:buFont typeface="Arial" panose="020B0604020202020204" pitchFamily="34" charset="0"/>
              <a:buChar char="•"/>
            </a:pPr>
            <a:r>
              <a:rPr lang="en-GB" sz="2000" dirty="0"/>
              <a:t>F</a:t>
            </a:r>
            <a:r>
              <a:rPr lang="en-GB" sz="2000" dirty="0" smtClean="0"/>
              <a:t>ewer </a:t>
            </a:r>
            <a:r>
              <a:rPr lang="en-GB" sz="2000" dirty="0"/>
              <a:t>livestock attacks could help farmers and lions co-exist more peacefully</a:t>
            </a:r>
            <a:r>
              <a:rPr lang="en-GB" sz="2000" dirty="0" smtClean="0"/>
              <a:t>.</a:t>
            </a:r>
          </a:p>
          <a:p>
            <a:pPr marL="742950" lvl="1"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Pilot study over 6 weeks:  </a:t>
            </a:r>
            <a:endParaRPr lang="en-GB" sz="2000" dirty="0" smtClean="0"/>
          </a:p>
          <a:p>
            <a:pPr marL="742950" lvl="1" indent="-285750">
              <a:buFont typeface="Arial" panose="020B0604020202020204" pitchFamily="34" charset="0"/>
              <a:buChar char="•"/>
            </a:pPr>
            <a:r>
              <a:rPr lang="en-GB" sz="2000" dirty="0" smtClean="0"/>
              <a:t>3 </a:t>
            </a:r>
            <a:r>
              <a:rPr lang="en-GB" sz="2000" dirty="0"/>
              <a:t>out of 39 unpainted cows were killed by lions, none of the 23 painted cows from the same herd were killed.</a:t>
            </a:r>
          </a:p>
          <a:p>
            <a:pPr lvl="0"/>
            <a:endParaRPr lang="en-GB" dirty="0" smtClean="0"/>
          </a:p>
          <a:p>
            <a:pPr marL="285750" lvl="0" indent="-285750">
              <a:buFont typeface="Arial" panose="020B0604020202020204" pitchFamily="34" charset="0"/>
              <a:buChar char="•"/>
            </a:pPr>
            <a:r>
              <a:rPr lang="en-GB" sz="2400" b="1" dirty="0" smtClean="0"/>
              <a:t>Questions</a:t>
            </a:r>
            <a:r>
              <a:rPr lang="en-GB" sz="2000" dirty="0" smtClean="0"/>
              <a:t>:</a:t>
            </a:r>
          </a:p>
          <a:p>
            <a:pPr marL="742950" lvl="1" indent="-285750">
              <a:buFont typeface="Arial" panose="020B0604020202020204" pitchFamily="34" charset="0"/>
              <a:buChar char="•"/>
            </a:pPr>
            <a:r>
              <a:rPr lang="en-GB" sz="2000" dirty="0" smtClean="0"/>
              <a:t>Do </a:t>
            </a:r>
            <a:r>
              <a:rPr lang="en-GB" sz="2000" dirty="0"/>
              <a:t>you think the observed effect is meaningful to the extent that such a ‘treatment’ should be applied? </a:t>
            </a:r>
            <a:endParaRPr lang="en-GB" sz="2000" dirty="0" smtClean="0"/>
          </a:p>
          <a:p>
            <a:pPr lvl="0"/>
            <a:r>
              <a:rPr lang="en-GB" sz="2000" dirty="0"/>
              <a:t>	</a:t>
            </a:r>
            <a:r>
              <a:rPr lang="en-GB" sz="2000" dirty="0" smtClean="0"/>
              <a:t>Consider </a:t>
            </a:r>
            <a:r>
              <a:rPr lang="en-GB" sz="2000" dirty="0"/>
              <a:t>ethics, economics, conservation …</a:t>
            </a:r>
          </a:p>
          <a:p>
            <a:pPr marL="742950" lvl="1" indent="-285750">
              <a:buFont typeface="Arial" panose="020B0604020202020204" pitchFamily="34" charset="0"/>
              <a:buChar char="•"/>
            </a:pPr>
            <a:r>
              <a:rPr lang="en-GB" sz="2000" dirty="0"/>
              <a:t>Run a power calculation to find out how many cows should be included in the </a:t>
            </a:r>
            <a:r>
              <a:rPr lang="en-GB" sz="2000" dirty="0" smtClean="0"/>
              <a:t>study.</a:t>
            </a:r>
          </a:p>
          <a:p>
            <a:pPr marL="342900" indent="-342900" fontAlgn="base">
              <a:spcBef>
                <a:spcPct val="0"/>
              </a:spcBef>
              <a:spcAft>
                <a:spcPct val="0"/>
              </a:spcAft>
              <a:buFont typeface="Arial" panose="020B0604020202020204" pitchFamily="34" charset="0"/>
              <a:buChar char="•"/>
              <a:defRPr/>
            </a:pPr>
            <a:r>
              <a:rPr lang="en-GB" sz="2400" b="1" dirty="0">
                <a:solidFill>
                  <a:prstClr val="black"/>
                </a:solidFill>
              </a:rPr>
              <a:t>Effect size</a:t>
            </a:r>
            <a:r>
              <a:rPr lang="en-GB" sz="2400" dirty="0">
                <a:solidFill>
                  <a:prstClr val="black"/>
                </a:solidFill>
              </a:rPr>
              <a:t>: </a:t>
            </a:r>
            <a:r>
              <a:rPr lang="en-GB" sz="2000" dirty="0">
                <a:solidFill>
                  <a:prstClr val="black"/>
                </a:solidFill>
              </a:rPr>
              <a:t>measure of distance between 2 proportions or probabilities</a:t>
            </a:r>
          </a:p>
          <a:p>
            <a:pPr marL="342900" indent="-342900" fontAlgn="base">
              <a:spcBef>
                <a:spcPct val="0"/>
              </a:spcBef>
              <a:spcAft>
                <a:spcPct val="0"/>
              </a:spcAft>
              <a:buFont typeface="Arial" panose="020B0604020202020204" pitchFamily="34" charset="0"/>
              <a:buChar char="•"/>
              <a:defRPr/>
            </a:pPr>
            <a:r>
              <a:rPr lang="en-GB" sz="2000" dirty="0" smtClean="0">
                <a:solidFill>
                  <a:prstClr val="black"/>
                </a:solidFill>
              </a:rPr>
              <a:t>Comparison </a:t>
            </a:r>
            <a:r>
              <a:rPr lang="en-GB" sz="2000" dirty="0">
                <a:solidFill>
                  <a:prstClr val="black"/>
                </a:solidFill>
              </a:rPr>
              <a:t>between 2 proportions: </a:t>
            </a:r>
            <a:r>
              <a:rPr lang="en-GB" sz="2000" b="1" dirty="0">
                <a:solidFill>
                  <a:prstClr val="black"/>
                </a:solidFill>
              </a:rPr>
              <a:t>Fisher’s exact test</a:t>
            </a:r>
          </a:p>
          <a:p>
            <a:pPr marL="1200150" lvl="2" indent="-285750">
              <a:buFont typeface="Arial" panose="020B0604020202020204" pitchFamily="34" charset="0"/>
              <a:buChar char="•"/>
            </a:pPr>
            <a:endParaRPr lang="en-US" altLang="en-US" dirty="0">
              <a:solidFill>
                <a:srgbClr val="7030A0"/>
              </a:solidFill>
              <a:latin typeface="Courier New" panose="02070309020205020404" pitchFamily="49" charset="0"/>
              <a:cs typeface="Courier New" panose="02070309020205020404" pitchFamily="49" charset="0"/>
            </a:endParaRPr>
          </a:p>
          <a:p>
            <a:pPr marL="742950" lvl="1" indent="-285750">
              <a:buFont typeface="Arial" panose="020B0604020202020204" pitchFamily="34" charset="0"/>
              <a:buChar char="•"/>
            </a:pPr>
            <a:endParaRPr lang="en-GB" sz="2000" dirty="0"/>
          </a:p>
        </p:txBody>
      </p:sp>
      <p:grpSp>
        <p:nvGrpSpPr>
          <p:cNvPr id="6" name="Group 5"/>
          <p:cNvGrpSpPr/>
          <p:nvPr/>
        </p:nvGrpSpPr>
        <p:grpSpPr>
          <a:xfrm>
            <a:off x="221411" y="211479"/>
            <a:ext cx="4256452" cy="720000"/>
            <a:chOff x="6374289" y="2805565"/>
            <a:chExt cx="1800001" cy="720000"/>
          </a:xfrm>
        </p:grpSpPr>
        <p:sp>
          <p:nvSpPr>
            <p:cNvPr id="7" name="Rounded Rectangle 6"/>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8"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b="1" kern="1200" dirty="0" smtClean="0"/>
                <a:t>Sample Size: Power Analysis</a:t>
              </a:r>
            </a:p>
          </p:txBody>
        </p:sp>
      </p:grpSp>
      <p:pic>
        <p:nvPicPr>
          <p:cNvPr id="9" name="Picture 8"/>
          <p:cNvPicPr/>
          <p:nvPr/>
        </p:nvPicPr>
        <p:blipFill rotWithShape="1">
          <a:blip r:embed="rId3"/>
          <a:srcRect r="13445"/>
          <a:stretch/>
        </p:blipFill>
        <p:spPr bwMode="auto">
          <a:xfrm>
            <a:off x="4977114" y="211479"/>
            <a:ext cx="3599727" cy="1779367"/>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779906" y="6539337"/>
            <a:ext cx="7412094" cy="307777"/>
          </a:xfrm>
          <a:prstGeom prst="rect">
            <a:avLst/>
          </a:prstGeom>
          <a:noFill/>
        </p:spPr>
        <p:txBody>
          <a:bodyPr wrap="none" rtlCol="0">
            <a:spAutoFit/>
          </a:bodyPr>
          <a:lstStyle/>
          <a:p>
            <a:r>
              <a:rPr lang="en-GB" sz="1400" u="sng" dirty="0" smtClean="0">
                <a:hlinkClick r:id="rId4"/>
              </a:rPr>
              <a:t>http</a:t>
            </a:r>
            <a:r>
              <a:rPr lang="en-GB" sz="1400" u="sng" dirty="0">
                <a:hlinkClick r:id="rId4"/>
              </a:rPr>
              <a:t>://www.sciencealert.com/scientists-are-painting-eyes-on-cows-butts-to-stop-lions-getting-shot</a:t>
            </a:r>
            <a:endParaRPr lang="en-GB" sz="1400" dirty="0"/>
          </a:p>
        </p:txBody>
      </p:sp>
    </p:spTree>
    <p:extLst>
      <p:ext uri="{BB962C8B-B14F-4D97-AF65-F5344CB8AC3E}">
        <p14:creationId xmlns:p14="http://schemas.microsoft.com/office/powerpoint/2010/main" val="38183265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65" y="1751534"/>
            <a:ext cx="4106660" cy="493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62094" y="5517232"/>
            <a:ext cx="4162486" cy="477054"/>
          </a:xfrm>
          <a:prstGeom prst="rect">
            <a:avLst/>
          </a:prstGeom>
          <a:noFill/>
        </p:spPr>
        <p:txBody>
          <a:bodyPr wrap="none" rtlCol="0">
            <a:spAutoFit/>
          </a:bodyPr>
          <a:lstStyle/>
          <a:p>
            <a:pPr fontAlgn="base">
              <a:lnSpc>
                <a:spcPts val="3000"/>
              </a:lnSpc>
              <a:spcBef>
                <a:spcPct val="0"/>
              </a:spcBef>
              <a:spcAft>
                <a:spcPct val="0"/>
              </a:spcAft>
              <a:defRPr/>
            </a:pPr>
            <a:r>
              <a:rPr lang="en-GB" sz="2800" b="1" dirty="0">
                <a:solidFill>
                  <a:prstClr val="black"/>
                </a:solidFill>
              </a:rPr>
              <a:t>Step1: </a:t>
            </a:r>
            <a:r>
              <a:rPr lang="en-GB" sz="2800" dirty="0">
                <a:solidFill>
                  <a:prstClr val="black"/>
                </a:solidFill>
              </a:rPr>
              <a:t>choice of Test family</a:t>
            </a:r>
          </a:p>
        </p:txBody>
      </p:sp>
      <p:cxnSp>
        <p:nvCxnSpPr>
          <p:cNvPr id="7" name="Straight Connector 6"/>
          <p:cNvCxnSpPr/>
          <p:nvPr/>
        </p:nvCxnSpPr>
        <p:spPr>
          <a:xfrm>
            <a:off x="2939388" y="4090630"/>
            <a:ext cx="0" cy="1354594"/>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27648" y="4077072"/>
            <a:ext cx="2520280" cy="0"/>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a:off x="5591945" y="3886888"/>
            <a:ext cx="136885" cy="766248"/>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sp>
        <p:nvSpPr>
          <p:cNvPr id="4" name="TextBox 3"/>
          <p:cNvSpPr txBox="1"/>
          <p:nvPr/>
        </p:nvSpPr>
        <p:spPr>
          <a:xfrm>
            <a:off x="1018422" y="1946171"/>
            <a:ext cx="3566169" cy="584775"/>
          </a:xfrm>
          <a:prstGeom prst="rect">
            <a:avLst/>
          </a:prstGeom>
          <a:noFill/>
        </p:spPr>
        <p:txBody>
          <a:bodyPr wrap="none" rtlCol="0">
            <a:spAutoFit/>
          </a:bodyPr>
          <a:lstStyle/>
          <a:p>
            <a:pPr algn="ctr" fontAlgn="base">
              <a:spcBef>
                <a:spcPct val="0"/>
              </a:spcBef>
              <a:spcAft>
                <a:spcPct val="0"/>
              </a:spcAft>
              <a:defRPr/>
            </a:pPr>
            <a:r>
              <a:rPr lang="en-GB" sz="3200" b="1" dirty="0">
                <a:solidFill>
                  <a:prstClr val="black"/>
                </a:solidFill>
              </a:rPr>
              <a:t>Four steps to Power</a:t>
            </a:r>
          </a:p>
        </p:txBody>
      </p:sp>
      <p:sp>
        <p:nvSpPr>
          <p:cNvPr id="5" name="TextBox 4"/>
          <p:cNvSpPr txBox="1"/>
          <p:nvPr/>
        </p:nvSpPr>
        <p:spPr>
          <a:xfrm>
            <a:off x="6023993" y="2453988"/>
            <a:ext cx="3744416" cy="830997"/>
          </a:xfrm>
          <a:prstGeom prst="rect">
            <a:avLst/>
          </a:prstGeom>
          <a:noFill/>
        </p:spPr>
        <p:txBody>
          <a:bodyPr wrap="square" rtlCol="0">
            <a:spAutoFit/>
          </a:bodyPr>
          <a:lstStyle/>
          <a:p>
            <a:pPr fontAlgn="base">
              <a:spcBef>
                <a:spcPct val="0"/>
              </a:spcBef>
              <a:spcAft>
                <a:spcPct val="0"/>
              </a:spcAft>
              <a:defRPr/>
            </a:pPr>
            <a:r>
              <a:rPr lang="en-GB" sz="1600" u="sng" dirty="0">
                <a:solidFill>
                  <a:prstClr val="black"/>
                </a:solidFill>
                <a:latin typeface="Bookman Old Style" pitchFamily="18" charset="0"/>
              </a:rPr>
              <a:t>Example case</a:t>
            </a:r>
            <a:r>
              <a:rPr lang="en-GB" sz="1600" dirty="0">
                <a:solidFill>
                  <a:prstClr val="black"/>
                </a:solidFill>
                <a:latin typeface="Bookman Old Style" pitchFamily="18" charset="0"/>
              </a:rPr>
              <a:t>:</a:t>
            </a:r>
          </a:p>
          <a:p>
            <a:pPr fontAlgn="base">
              <a:spcBef>
                <a:spcPct val="0"/>
              </a:spcBef>
              <a:spcAft>
                <a:spcPct val="0"/>
              </a:spcAft>
              <a:defRPr/>
            </a:pPr>
            <a:r>
              <a:rPr lang="en-GB" sz="1600" dirty="0" smtClean="0">
                <a:solidFill>
                  <a:prstClr val="black"/>
                </a:solidFill>
                <a:latin typeface="Bookman Old Style" pitchFamily="18" charset="0"/>
              </a:rPr>
              <a:t>0 cows killed in the painted group versus 3 out 39.</a:t>
            </a:r>
            <a:endParaRPr lang="en-GB" sz="1600" dirty="0">
              <a:solidFill>
                <a:prstClr val="black"/>
              </a:solidFill>
              <a:latin typeface="Bookman Old Style" pitchFamily="18" charset="0"/>
            </a:endParaRPr>
          </a:p>
        </p:txBody>
      </p:sp>
      <p:sp>
        <p:nvSpPr>
          <p:cNvPr id="11" name="TextBox 10"/>
          <p:cNvSpPr txBox="1"/>
          <p:nvPr/>
        </p:nvSpPr>
        <p:spPr>
          <a:xfrm>
            <a:off x="3864022" y="106469"/>
            <a:ext cx="4450064" cy="1138773"/>
          </a:xfrm>
          <a:prstGeom prst="rect">
            <a:avLst/>
          </a:prstGeom>
          <a:noFill/>
        </p:spPr>
        <p:txBody>
          <a:bodyPr wrap="none" rtlCol="0">
            <a:spAutoFit/>
          </a:bodyPr>
          <a:lstStyle/>
          <a:p>
            <a:pPr algn="ctr" fontAlgn="base">
              <a:spcBef>
                <a:spcPct val="0"/>
              </a:spcBef>
              <a:spcAft>
                <a:spcPct val="0"/>
              </a:spcAft>
              <a:defRPr/>
            </a:pPr>
            <a:r>
              <a:rPr lang="en-GB" sz="3600" b="1" dirty="0">
                <a:solidFill>
                  <a:srgbClr val="D60093"/>
                </a:solidFill>
              </a:rPr>
              <a:t>Power Analysis</a:t>
            </a:r>
          </a:p>
          <a:p>
            <a:pPr algn="ctr" fontAlgn="base">
              <a:spcBef>
                <a:spcPct val="0"/>
              </a:spcBef>
              <a:spcAft>
                <a:spcPct val="0"/>
              </a:spcAft>
              <a:defRPr/>
            </a:pPr>
            <a:r>
              <a:rPr lang="en-GB" sz="3200" b="1" dirty="0">
                <a:solidFill>
                  <a:srgbClr val="D60093"/>
                </a:solidFill>
              </a:rPr>
              <a:t>Comparing 2 proportions</a:t>
            </a:r>
            <a:endParaRPr lang="en-GB" sz="3200" b="1" u="sng" dirty="0">
              <a:solidFill>
                <a:srgbClr val="D60093"/>
              </a:solidFill>
            </a:endParaRPr>
          </a:p>
        </p:txBody>
      </p:sp>
    </p:spTree>
    <p:extLst>
      <p:ext uri="{BB962C8B-B14F-4D97-AF65-F5344CB8AC3E}">
        <p14:creationId xmlns:p14="http://schemas.microsoft.com/office/powerpoint/2010/main" val="34504249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4" y="260649"/>
            <a:ext cx="5184576" cy="62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91544" y="1465620"/>
            <a:ext cx="4806444" cy="523220"/>
          </a:xfrm>
          <a:prstGeom prst="rect">
            <a:avLst/>
          </a:prstGeom>
          <a:noFill/>
        </p:spPr>
        <p:txBody>
          <a:bodyPr wrap="none" rtlCol="0">
            <a:spAutoFit/>
          </a:bodyPr>
          <a:lstStyle/>
          <a:p>
            <a:pPr fontAlgn="base">
              <a:spcBef>
                <a:spcPct val="0"/>
              </a:spcBef>
              <a:spcAft>
                <a:spcPct val="0"/>
              </a:spcAft>
              <a:defRPr/>
            </a:pPr>
            <a:r>
              <a:rPr lang="en-GB" sz="2800" b="1" dirty="0">
                <a:solidFill>
                  <a:prstClr val="black"/>
                </a:solidFill>
              </a:rPr>
              <a:t>Step 2 : </a:t>
            </a:r>
            <a:r>
              <a:rPr lang="en-GB" sz="2800" dirty="0">
                <a:solidFill>
                  <a:prstClr val="black"/>
                </a:solidFill>
              </a:rPr>
              <a:t>choice of Statistical test</a:t>
            </a:r>
            <a:endParaRPr lang="fr-FR" sz="2800" dirty="0">
              <a:solidFill>
                <a:prstClr val="black"/>
              </a:solidFill>
            </a:endParaRPr>
          </a:p>
        </p:txBody>
      </p:sp>
      <p:cxnSp>
        <p:nvCxnSpPr>
          <p:cNvPr id="8" name="Straight Arrow Connector 7"/>
          <p:cNvCxnSpPr/>
          <p:nvPr/>
        </p:nvCxnSpPr>
        <p:spPr>
          <a:xfrm>
            <a:off x="2639616" y="3573016"/>
            <a:ext cx="1800200" cy="0"/>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a:off x="5034138" y="2902498"/>
            <a:ext cx="125758" cy="160662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cxnSp>
        <p:nvCxnSpPr>
          <p:cNvPr id="11" name="Straight Connector 10"/>
          <p:cNvCxnSpPr/>
          <p:nvPr/>
        </p:nvCxnSpPr>
        <p:spPr>
          <a:xfrm>
            <a:off x="2639616" y="2063774"/>
            <a:ext cx="0" cy="1509243"/>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CC0099"/>
                </a:solidFill>
              </a:rPr>
              <a:t>G*Power</a:t>
            </a:r>
            <a:endParaRPr lang="fr-FR" sz="4000" b="1" dirty="0">
              <a:solidFill>
                <a:srgbClr val="CC0099"/>
              </a:solidFill>
            </a:endParaRPr>
          </a:p>
        </p:txBody>
      </p:sp>
      <p:sp>
        <p:nvSpPr>
          <p:cNvPr id="3" name="TextBox 2"/>
          <p:cNvSpPr txBox="1"/>
          <p:nvPr/>
        </p:nvSpPr>
        <p:spPr>
          <a:xfrm>
            <a:off x="3719737" y="5261138"/>
            <a:ext cx="5056577" cy="400110"/>
          </a:xfrm>
          <a:prstGeom prst="rect">
            <a:avLst/>
          </a:prstGeom>
          <a:noFill/>
        </p:spPr>
        <p:txBody>
          <a:bodyPr wrap="none" rtlCol="0">
            <a:spAutoFit/>
          </a:bodyPr>
          <a:lstStyle/>
          <a:p>
            <a:pPr fontAlgn="base">
              <a:spcBef>
                <a:spcPct val="0"/>
              </a:spcBef>
              <a:spcAft>
                <a:spcPct val="0"/>
              </a:spcAft>
              <a:defRPr/>
            </a:pPr>
            <a:r>
              <a:rPr lang="en-GB" sz="2000" b="1" dirty="0">
                <a:solidFill>
                  <a:prstClr val="black"/>
                </a:solidFill>
              </a:rPr>
              <a:t>Fisher’s exact test or Chi-square for 2x2 tables</a:t>
            </a:r>
          </a:p>
        </p:txBody>
      </p:sp>
      <p:sp>
        <p:nvSpPr>
          <p:cNvPr id="4" name="Oval 3"/>
          <p:cNvSpPr/>
          <p:nvPr/>
        </p:nvSpPr>
        <p:spPr>
          <a:xfrm>
            <a:off x="8472264" y="3623759"/>
            <a:ext cx="1008112" cy="2992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6" name="Straight Arrow Connector 5"/>
          <p:cNvCxnSpPr>
            <a:stCxn id="3" idx="0"/>
          </p:cNvCxnSpPr>
          <p:nvPr/>
        </p:nvCxnSpPr>
        <p:spPr>
          <a:xfrm flipV="1">
            <a:off x="6945940" y="3923014"/>
            <a:ext cx="1526324" cy="1338124"/>
          </a:xfrm>
          <a:prstGeom prst="straightConnector1">
            <a:avLst/>
          </a:prstGeom>
          <a:ln w="19050">
            <a:solidFill>
              <a:srgbClr val="CC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6356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714" y="332657"/>
            <a:ext cx="5265131" cy="628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47528" y="1609636"/>
            <a:ext cx="4594848" cy="523220"/>
          </a:xfrm>
          <a:prstGeom prst="rect">
            <a:avLst/>
          </a:prstGeom>
          <a:noFill/>
        </p:spPr>
        <p:txBody>
          <a:bodyPr wrap="none" rtlCol="0">
            <a:spAutoFit/>
          </a:bodyPr>
          <a:lstStyle/>
          <a:p>
            <a:pPr fontAlgn="base">
              <a:spcBef>
                <a:spcPct val="0"/>
              </a:spcBef>
              <a:spcAft>
                <a:spcPct val="0"/>
              </a:spcAft>
              <a:defRPr/>
            </a:pPr>
            <a:r>
              <a:rPr lang="en-GB" sz="2800" b="1" dirty="0">
                <a:solidFill>
                  <a:prstClr val="black"/>
                </a:solidFill>
              </a:rPr>
              <a:t>Step 3: </a:t>
            </a:r>
            <a:r>
              <a:rPr lang="en-GB" sz="2800" dirty="0">
                <a:solidFill>
                  <a:prstClr val="black"/>
                </a:solidFill>
              </a:rPr>
              <a:t>Type of power analysis</a:t>
            </a:r>
            <a:endParaRPr lang="fr-FR" sz="2800" dirty="0">
              <a:solidFill>
                <a:prstClr val="black"/>
              </a:solidFill>
            </a:endParaRPr>
          </a:p>
        </p:txBody>
      </p:sp>
      <p:cxnSp>
        <p:nvCxnSpPr>
          <p:cNvPr id="5" name="Straight Arrow Connector 4"/>
          <p:cNvCxnSpPr/>
          <p:nvPr/>
        </p:nvCxnSpPr>
        <p:spPr>
          <a:xfrm>
            <a:off x="2351584" y="3933056"/>
            <a:ext cx="2520280" cy="0"/>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51584" y="2264859"/>
            <a:ext cx="0" cy="1673483"/>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a:off x="4970162" y="3429000"/>
            <a:ext cx="189735" cy="100811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sp>
        <p:nvSpPr>
          <p:cNvPr id="9" name="TextBox 8"/>
          <p:cNvSpPr txBox="1"/>
          <p:nvPr/>
        </p:nvSpPr>
        <p:spPr>
          <a:xfrm>
            <a:off x="326941" y="263261"/>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CC0099"/>
                </a:solidFill>
              </a:rPr>
              <a:t>G*Power</a:t>
            </a:r>
            <a:endParaRPr lang="fr-FR" sz="4000" b="1" dirty="0">
              <a:solidFill>
                <a:srgbClr val="CC0099"/>
              </a:solidFill>
            </a:endParaRPr>
          </a:p>
        </p:txBody>
      </p:sp>
    </p:spTree>
    <p:extLst>
      <p:ext uri="{BB962C8B-B14F-4D97-AF65-F5344CB8AC3E}">
        <p14:creationId xmlns:p14="http://schemas.microsoft.com/office/powerpoint/2010/main" val="16413027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4897" y="278673"/>
            <a:ext cx="5542481" cy="6207579"/>
          </a:xfrm>
          <a:prstGeom prst="rect">
            <a:avLst/>
          </a:prstGeom>
        </p:spPr>
      </p:pic>
      <p:sp>
        <p:nvSpPr>
          <p:cNvPr id="2" name="TextBox 1"/>
          <p:cNvSpPr txBox="1"/>
          <p:nvPr/>
        </p:nvSpPr>
        <p:spPr>
          <a:xfrm>
            <a:off x="2017832" y="1341359"/>
            <a:ext cx="6828988" cy="1384995"/>
          </a:xfrm>
          <a:prstGeom prst="rect">
            <a:avLst/>
          </a:prstGeom>
          <a:solidFill>
            <a:schemeClr val="bg1"/>
          </a:solidFill>
        </p:spPr>
        <p:txBody>
          <a:bodyPr wrap="square" rtlCol="0">
            <a:spAutoFit/>
          </a:bodyPr>
          <a:lstStyle/>
          <a:p>
            <a:pPr fontAlgn="base">
              <a:spcBef>
                <a:spcPct val="0"/>
              </a:spcBef>
              <a:spcAft>
                <a:spcPct val="0"/>
              </a:spcAft>
              <a:defRPr/>
            </a:pPr>
            <a:r>
              <a:rPr lang="en-GB" sz="2800" b="1" dirty="0">
                <a:solidFill>
                  <a:prstClr val="black"/>
                </a:solidFill>
              </a:rPr>
              <a:t>Step 4</a:t>
            </a:r>
            <a:r>
              <a:rPr lang="en-GB" sz="2800" dirty="0">
                <a:solidFill>
                  <a:prstClr val="black"/>
                </a:solidFill>
              </a:rPr>
              <a:t>: Choice of Parameters</a:t>
            </a:r>
          </a:p>
          <a:p>
            <a:pPr fontAlgn="base">
              <a:spcBef>
                <a:spcPct val="0"/>
              </a:spcBef>
              <a:spcAft>
                <a:spcPct val="0"/>
              </a:spcAft>
              <a:defRPr/>
            </a:pPr>
            <a:r>
              <a:rPr lang="en-GB" sz="2800" dirty="0">
                <a:solidFill>
                  <a:prstClr val="black"/>
                </a:solidFill>
              </a:rPr>
              <a:t>Tricky bit: need information on the size of the difference and the variability.</a:t>
            </a:r>
          </a:p>
        </p:txBody>
      </p:sp>
      <p:sp>
        <p:nvSpPr>
          <p:cNvPr id="4" name="Left Brace 3"/>
          <p:cNvSpPr/>
          <p:nvPr/>
        </p:nvSpPr>
        <p:spPr>
          <a:xfrm>
            <a:off x="5159897" y="3789040"/>
            <a:ext cx="297161" cy="1368152"/>
          </a:xfrm>
          <a:prstGeom prst="leftBrace">
            <a:avLst/>
          </a:prstGeom>
          <a:ln w="28575">
            <a:solidFill>
              <a:srgbClr val="00040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defRPr/>
            </a:pPr>
            <a:endParaRPr lang="fr-FR" sz="3800">
              <a:solidFill>
                <a:prstClr val="black"/>
              </a:solidFill>
              <a:latin typeface="Arial"/>
            </a:endParaRPr>
          </a:p>
        </p:txBody>
      </p:sp>
      <p:cxnSp>
        <p:nvCxnSpPr>
          <p:cNvPr id="5" name="Straight Connector 4"/>
          <p:cNvCxnSpPr/>
          <p:nvPr/>
        </p:nvCxnSpPr>
        <p:spPr>
          <a:xfrm>
            <a:off x="2783632" y="3194133"/>
            <a:ext cx="0" cy="1620180"/>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83632" y="4797153"/>
            <a:ext cx="2260496" cy="17161"/>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CC0099"/>
                </a:solidFill>
              </a:rPr>
              <a:t>G*Power</a:t>
            </a:r>
            <a:endParaRPr lang="fr-FR" sz="4000" b="1" dirty="0">
              <a:solidFill>
                <a:srgbClr val="CC0099"/>
              </a:solidFill>
            </a:endParaRPr>
          </a:p>
        </p:txBody>
      </p:sp>
    </p:spTree>
    <p:extLst>
      <p:ext uri="{BB962C8B-B14F-4D97-AF65-F5344CB8AC3E}">
        <p14:creationId xmlns:p14="http://schemas.microsoft.com/office/powerpoint/2010/main" val="3416297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636" y="2266168"/>
            <a:ext cx="11292643" cy="4555093"/>
          </a:xfrm>
          <a:prstGeom prst="rect">
            <a:avLst/>
          </a:prstGeom>
          <a:noFill/>
        </p:spPr>
        <p:txBody>
          <a:bodyPr wrap="none" rtlCol="0">
            <a:spAutoFit/>
          </a:bodyPr>
          <a:lstStyle/>
          <a:p>
            <a:pPr marL="285730" indent="-285730">
              <a:buFont typeface="Arial" panose="020B0604020202020204" pitchFamily="34" charset="0"/>
              <a:buChar char="•"/>
            </a:pPr>
            <a:r>
              <a:rPr lang="en-GB" sz="2600" u="sng" dirty="0"/>
              <a:t>Example</a:t>
            </a:r>
            <a:r>
              <a:rPr lang="en-GB" sz="2400" dirty="0"/>
              <a:t>: </a:t>
            </a:r>
          </a:p>
          <a:p>
            <a:pPr marL="285730" indent="-285730">
              <a:buFont typeface="Arial" panose="020B0604020202020204" pitchFamily="34" charset="0"/>
              <a:buChar char="•"/>
            </a:pPr>
            <a:endParaRPr lang="en-GB" sz="2400" dirty="0"/>
          </a:p>
          <a:p>
            <a:pPr marL="742907" lvl="1" indent="-285730">
              <a:buFont typeface="Arial" panose="020B0604020202020204" pitchFamily="34" charset="0"/>
              <a:buChar char="•"/>
            </a:pPr>
            <a:r>
              <a:rPr lang="en-GB" sz="2400" b="1" dirty="0"/>
              <a:t>Hypothesis</a:t>
            </a:r>
            <a:r>
              <a:rPr lang="en-GB" sz="2400" dirty="0"/>
              <a:t>: exercise has an effect on neuronal density in the hippocampus.</a:t>
            </a:r>
          </a:p>
          <a:p>
            <a:pPr marL="742907" lvl="1" indent="-285730">
              <a:buFont typeface="Arial" panose="020B0604020202020204" pitchFamily="34" charset="0"/>
              <a:buChar char="•"/>
            </a:pPr>
            <a:endParaRPr lang="en-GB" sz="2400" dirty="0"/>
          </a:p>
          <a:p>
            <a:pPr marL="742907" lvl="1" indent="-285730">
              <a:buFont typeface="Arial" panose="020B0604020202020204" pitchFamily="34" charset="0"/>
              <a:buChar char="•"/>
            </a:pPr>
            <a:r>
              <a:rPr lang="en-GB" sz="2400" b="1" dirty="0"/>
              <a:t>Experiment</a:t>
            </a:r>
            <a:r>
              <a:rPr lang="en-GB" sz="2400" dirty="0"/>
              <a:t>: 2 groups of mice on 2 different levels of activity: </a:t>
            </a:r>
          </a:p>
          <a:p>
            <a:pPr marL="1200085" lvl="2" indent="-285730">
              <a:buFont typeface="Arial" panose="020B0604020202020204" pitchFamily="34" charset="0"/>
              <a:buChar char="•"/>
            </a:pPr>
            <a:r>
              <a:rPr lang="en-GB" sz="2400" dirty="0"/>
              <a:t>No running or running for 30 minutes per day</a:t>
            </a:r>
          </a:p>
          <a:p>
            <a:pPr marL="1200085" lvl="2" indent="-285730">
              <a:buFont typeface="Arial" panose="020B0604020202020204" pitchFamily="34" charset="0"/>
              <a:buChar char="•"/>
            </a:pPr>
            <a:r>
              <a:rPr lang="en-GB" sz="2400" dirty="0"/>
              <a:t>After 3 weeks: mice are euthanized and histological brain sections are prepared</a:t>
            </a:r>
          </a:p>
          <a:p>
            <a:pPr marL="1657261" lvl="3" indent="-285730">
              <a:buFont typeface="Arial" panose="020B0604020202020204" pitchFamily="34" charset="0"/>
              <a:buChar char="•"/>
            </a:pPr>
            <a:r>
              <a:rPr lang="en-GB" sz="2400" dirty="0"/>
              <a:t>Neuronal density by counting the number of neurons per slide</a:t>
            </a:r>
          </a:p>
          <a:p>
            <a:pPr marL="742907" lvl="1" indent="-285730">
              <a:buFont typeface="Arial" panose="020B0604020202020204" pitchFamily="34" charset="0"/>
              <a:buChar char="•"/>
            </a:pPr>
            <a:endParaRPr lang="en-GB" sz="2400" dirty="0"/>
          </a:p>
          <a:p>
            <a:pPr marL="742907" lvl="1" indent="-285730">
              <a:buFont typeface="Arial" panose="020B0604020202020204" pitchFamily="34" charset="0"/>
              <a:buChar char="•"/>
            </a:pPr>
            <a:r>
              <a:rPr lang="en-GB" sz="2400" b="1" dirty="0"/>
              <a:t>Stats</a:t>
            </a:r>
            <a:r>
              <a:rPr lang="en-GB" sz="2400" dirty="0"/>
              <a:t>: </a:t>
            </a:r>
            <a:r>
              <a:rPr lang="en-GB" sz="2400" u="sng" dirty="0"/>
              <a:t>one factor</a:t>
            </a:r>
            <a:r>
              <a:rPr lang="en-GB" sz="2400" dirty="0"/>
              <a:t>: activity and </a:t>
            </a:r>
            <a:r>
              <a:rPr lang="en-GB" sz="2400" u="sng" dirty="0"/>
              <a:t>one outcome</a:t>
            </a:r>
            <a:r>
              <a:rPr lang="en-GB" sz="2400" dirty="0"/>
              <a:t>: number of neurons</a:t>
            </a:r>
          </a:p>
          <a:p>
            <a:pPr marL="742895" lvl="1" indent="-285730">
              <a:buFont typeface="Arial" panose="020B0604020202020204" pitchFamily="34" charset="0"/>
              <a:buChar char="•"/>
            </a:pPr>
            <a:endParaRPr lang="en-GB" sz="2400" dirty="0"/>
          </a:p>
          <a:p>
            <a:pPr marL="285730" indent="-285730">
              <a:buFont typeface="Arial" panose="020B0604020202020204" pitchFamily="34" charset="0"/>
              <a:buChar char="•"/>
            </a:pPr>
            <a:endParaRPr lang="en-GB" sz="2400" dirty="0"/>
          </a:p>
        </p:txBody>
      </p:sp>
      <p:sp>
        <p:nvSpPr>
          <p:cNvPr id="2" name="TextBox 1"/>
          <p:cNvSpPr txBox="1"/>
          <p:nvPr/>
        </p:nvSpPr>
        <p:spPr>
          <a:xfrm>
            <a:off x="9940065" y="6413181"/>
            <a:ext cx="2118080" cy="369332"/>
          </a:xfrm>
          <a:prstGeom prst="rect">
            <a:avLst/>
          </a:prstGeom>
          <a:noFill/>
        </p:spPr>
        <p:txBody>
          <a:bodyPr wrap="none" rtlCol="0">
            <a:spAutoFit/>
          </a:bodyPr>
          <a:lstStyle/>
          <a:p>
            <a:r>
              <a:rPr lang="en-GB" dirty="0"/>
              <a:t>Bate and Clark, 2014</a:t>
            </a:r>
          </a:p>
        </p:txBody>
      </p:sp>
      <p:sp>
        <p:nvSpPr>
          <p:cNvPr id="17" name="Right Arrow 16"/>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8" name="Group 17"/>
          <p:cNvGrpSpPr/>
          <p:nvPr/>
        </p:nvGrpSpPr>
        <p:grpSpPr>
          <a:xfrm>
            <a:off x="1918282" y="389426"/>
            <a:ext cx="3958389" cy="899839"/>
            <a:chOff x="5414772" y="1195442"/>
            <a:chExt cx="3020928" cy="720000"/>
          </a:xfrm>
          <a:solidFill>
            <a:srgbClr val="4496C1"/>
          </a:solidFill>
        </p:grpSpPr>
        <p:sp>
          <p:nvSpPr>
            <p:cNvPr id="19" name="Rounded Rectangle 18"/>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0"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21" name="Group 20"/>
          <p:cNvGrpSpPr/>
          <p:nvPr/>
        </p:nvGrpSpPr>
        <p:grpSpPr>
          <a:xfrm>
            <a:off x="6669342" y="425098"/>
            <a:ext cx="3081333" cy="838439"/>
            <a:chOff x="5414772" y="1195442"/>
            <a:chExt cx="3020928" cy="720000"/>
          </a:xfrm>
          <a:solidFill>
            <a:srgbClr val="9DC3E6"/>
          </a:solidFill>
        </p:grpSpPr>
        <p:sp>
          <p:nvSpPr>
            <p:cNvPr id="22" name="Rounded Rectangle 2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3"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spTree>
    <p:extLst>
      <p:ext uri="{BB962C8B-B14F-4D97-AF65-F5344CB8AC3E}">
        <p14:creationId xmlns:p14="http://schemas.microsoft.com/office/powerpoint/2010/main" val="25326930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57471" y="307703"/>
            <a:ext cx="5322048" cy="5965372"/>
          </a:xfrm>
          <a:prstGeom prst="rect">
            <a:avLst/>
          </a:prstGeom>
        </p:spPr>
      </p:pic>
      <p:sp>
        <p:nvSpPr>
          <p:cNvPr id="7" name="Oval 6"/>
          <p:cNvSpPr/>
          <p:nvPr/>
        </p:nvSpPr>
        <p:spPr>
          <a:xfrm>
            <a:off x="10643415" y="3615432"/>
            <a:ext cx="936104"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8" name="TextBox 7"/>
          <p:cNvSpPr txBox="1"/>
          <p:nvPr/>
        </p:nvSpPr>
        <p:spPr>
          <a:xfrm>
            <a:off x="270065" y="2213171"/>
            <a:ext cx="5687603" cy="1938992"/>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defRPr/>
            </a:pPr>
            <a:r>
              <a:rPr lang="en-GB" sz="2400" dirty="0" smtClean="0">
                <a:solidFill>
                  <a:prstClr val="black"/>
                </a:solidFill>
              </a:rPr>
              <a:t>To be able to pick up such a difference, </a:t>
            </a:r>
            <a:r>
              <a:rPr lang="en-GB" sz="2400" dirty="0">
                <a:solidFill>
                  <a:prstClr val="black"/>
                </a:solidFill>
              </a:rPr>
              <a:t>we will need 2 samples of about </a:t>
            </a:r>
            <a:r>
              <a:rPr lang="en-GB" sz="2400" b="1" dirty="0" smtClean="0">
                <a:solidFill>
                  <a:prstClr val="black"/>
                </a:solidFill>
              </a:rPr>
              <a:t>102 cows </a:t>
            </a:r>
            <a:r>
              <a:rPr lang="en-GB" sz="2400" dirty="0" smtClean="0">
                <a:solidFill>
                  <a:prstClr val="black"/>
                </a:solidFill>
              </a:rPr>
              <a:t>to </a:t>
            </a:r>
            <a:r>
              <a:rPr lang="en-GB" sz="2400" dirty="0">
                <a:solidFill>
                  <a:prstClr val="black"/>
                </a:solidFill>
              </a:rPr>
              <a:t>reach significance (p&lt;0.05) with 80% power.</a:t>
            </a:r>
          </a:p>
          <a:p>
            <a:pPr marL="285750" indent="-285750" fontAlgn="base">
              <a:spcBef>
                <a:spcPct val="0"/>
              </a:spcBef>
              <a:spcAft>
                <a:spcPct val="0"/>
              </a:spcAft>
              <a:buFont typeface="Arial" panose="020B0604020202020204" pitchFamily="34" charset="0"/>
              <a:buChar char="•"/>
              <a:defRPr/>
            </a:pPr>
            <a:endParaRPr lang="en-GB" sz="2400" dirty="0">
              <a:solidFill>
                <a:prstClr val="black"/>
              </a:solidFill>
            </a:endParaRPr>
          </a:p>
        </p:txBody>
      </p:sp>
      <p:sp>
        <p:nvSpPr>
          <p:cNvPr id="9" name="TextBox 8"/>
          <p:cNvSpPr txBox="1"/>
          <p:nvPr/>
        </p:nvSpPr>
        <p:spPr>
          <a:xfrm>
            <a:off x="321269" y="198019"/>
            <a:ext cx="2123787" cy="707886"/>
          </a:xfrm>
          <a:prstGeom prst="rect">
            <a:avLst/>
          </a:prstGeom>
          <a:noFill/>
        </p:spPr>
        <p:txBody>
          <a:bodyPr wrap="none" rtlCol="0">
            <a:spAutoFit/>
          </a:bodyPr>
          <a:lstStyle/>
          <a:p>
            <a:pPr fontAlgn="base">
              <a:spcBef>
                <a:spcPct val="0"/>
              </a:spcBef>
              <a:spcAft>
                <a:spcPct val="0"/>
              </a:spcAft>
              <a:defRPr/>
            </a:pPr>
            <a:r>
              <a:rPr lang="en-GB" sz="4000" b="1" dirty="0">
                <a:solidFill>
                  <a:srgbClr val="CC0099"/>
                </a:solidFill>
              </a:rPr>
              <a:t>G*Power</a:t>
            </a:r>
            <a:endParaRPr lang="fr-FR" sz="4000" b="1" dirty="0">
              <a:solidFill>
                <a:srgbClr val="CC0099"/>
              </a:solidFill>
            </a:endParaRPr>
          </a:p>
        </p:txBody>
      </p:sp>
    </p:spTree>
    <p:extLst>
      <p:ext uri="{BB962C8B-B14F-4D97-AF65-F5344CB8AC3E}">
        <p14:creationId xmlns:p14="http://schemas.microsoft.com/office/powerpoint/2010/main" val="18184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1411" y="211479"/>
            <a:ext cx="4256452" cy="720000"/>
            <a:chOff x="6374289" y="2805565"/>
            <a:chExt cx="1800001" cy="720000"/>
          </a:xfrm>
        </p:grpSpPr>
        <p:sp>
          <p:nvSpPr>
            <p:cNvPr id="3" name="Rounded Rectangle 2"/>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4"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b="1" kern="1200" dirty="0" smtClean="0"/>
                <a:t>Sample Size: Power Analysis</a:t>
              </a:r>
            </a:p>
          </p:txBody>
        </p:sp>
      </p:grpSp>
      <p:pic>
        <p:nvPicPr>
          <p:cNvPr id="5" name="Picture 4" descr="The eyes of a New Zealand nursery web spider, Dolomedes minor."/>
          <p:cNvPicPr/>
          <p:nvPr/>
        </p:nvPicPr>
        <p:blipFill rotWithShape="1">
          <a:blip r:embed="rId3">
            <a:extLst>
              <a:ext uri="{28A0092B-C50C-407E-A947-70E740481C1C}">
                <a14:useLocalDpi xmlns:a14="http://schemas.microsoft.com/office/drawing/2010/main" val="0"/>
              </a:ext>
            </a:extLst>
          </a:blip>
          <a:srcRect t="7504" b="4766"/>
          <a:stretch/>
        </p:blipFill>
        <p:spPr bwMode="auto">
          <a:xfrm>
            <a:off x="5013040" y="246626"/>
            <a:ext cx="2776722" cy="1697921"/>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304525" y="2477947"/>
            <a:ext cx="11514884" cy="3508653"/>
          </a:xfrm>
          <a:prstGeom prst="rect">
            <a:avLst/>
          </a:prstGeom>
          <a:noFill/>
        </p:spPr>
        <p:txBody>
          <a:bodyPr wrap="none" rtlCol="0">
            <a:spAutoFit/>
          </a:bodyPr>
          <a:lstStyle/>
          <a:p>
            <a:r>
              <a:rPr lang="en-GB" sz="2400" b="1" u="sng" dirty="0">
                <a:solidFill>
                  <a:srgbClr val="C00000"/>
                </a:solidFill>
              </a:rPr>
              <a:t>Exercise </a:t>
            </a:r>
            <a:r>
              <a:rPr lang="en-GB" sz="2400" b="1" u="sng" dirty="0" smtClean="0">
                <a:solidFill>
                  <a:srgbClr val="C00000"/>
                </a:solidFill>
              </a:rPr>
              <a:t>2:</a:t>
            </a:r>
            <a:endParaRPr lang="en-GB" sz="2400" b="1" u="sng" dirty="0">
              <a:solidFill>
                <a:srgbClr val="C00000"/>
              </a:solidFill>
            </a:endParaRPr>
          </a:p>
          <a:p>
            <a:endParaRPr lang="en-GB" dirty="0" smtClean="0"/>
          </a:p>
          <a:p>
            <a:pPr marL="342900" indent="-342900">
              <a:buFont typeface="Arial" panose="020B0604020202020204" pitchFamily="34" charset="0"/>
              <a:buChar char="•"/>
            </a:pPr>
            <a:r>
              <a:rPr lang="en-GB" sz="2000" dirty="0"/>
              <a:t>Pilot study: 10 </a:t>
            </a:r>
            <a:r>
              <a:rPr lang="en-GB" sz="2000" dirty="0" err="1"/>
              <a:t>arachnophobes</a:t>
            </a:r>
            <a:r>
              <a:rPr lang="en-GB" sz="2000" dirty="0"/>
              <a:t> were asked to perform 2 tasks: </a:t>
            </a:r>
          </a:p>
          <a:p>
            <a:r>
              <a:rPr lang="en-GB" sz="2000" u="sng" dirty="0"/>
              <a:t>Task 1</a:t>
            </a:r>
            <a:r>
              <a:rPr lang="en-GB" sz="2000" dirty="0"/>
              <a:t>: Group1 (n=5): to play with a big hairy tarantula spider with big fangs and an evil look in its eight eyes. </a:t>
            </a:r>
          </a:p>
          <a:p>
            <a:r>
              <a:rPr lang="en-GB" sz="2000" u="sng" dirty="0"/>
              <a:t>Task 2</a:t>
            </a:r>
            <a:r>
              <a:rPr lang="en-GB" sz="2000" dirty="0"/>
              <a:t>: Group 2 (n=5): to </a:t>
            </a:r>
            <a:r>
              <a:rPr lang="en-GB" sz="2000" dirty="0" smtClean="0"/>
              <a:t>look at pictures </a:t>
            </a:r>
            <a:r>
              <a:rPr lang="en-GB" sz="2000" dirty="0"/>
              <a:t>of the same hairy tarantula. </a:t>
            </a:r>
            <a:endParaRPr lang="en-GB" sz="2000" dirty="0" smtClean="0"/>
          </a:p>
          <a:p>
            <a:r>
              <a:rPr lang="en-GB" sz="2000" dirty="0"/>
              <a:t>Anxiety scores were measured for each group (0 to 100). </a:t>
            </a:r>
          </a:p>
          <a:p>
            <a:endParaRPr lang="en-GB" sz="2000" dirty="0" smtClean="0"/>
          </a:p>
          <a:p>
            <a:endParaRPr lang="en-GB" sz="2000" dirty="0"/>
          </a:p>
          <a:p>
            <a:pPr marL="342900" lvl="0" indent="-342900">
              <a:buFont typeface="Arial" panose="020B0604020202020204" pitchFamily="34" charset="0"/>
              <a:buChar char="•"/>
            </a:pPr>
            <a:r>
              <a:rPr lang="en-GB" sz="2000" dirty="0" smtClean="0"/>
              <a:t>Use the data </a:t>
            </a:r>
            <a:r>
              <a:rPr lang="en-GB" sz="2000" dirty="0"/>
              <a:t>to calculate the values for a power calculation</a:t>
            </a:r>
          </a:p>
          <a:p>
            <a:pPr marL="342900" lvl="0" indent="-342900">
              <a:buFont typeface="Arial" panose="020B0604020202020204" pitchFamily="34" charset="0"/>
              <a:buChar char="•"/>
            </a:pPr>
            <a:endParaRPr lang="en-GB" sz="2000" dirty="0" smtClean="0"/>
          </a:p>
          <a:p>
            <a:pPr marL="342900" lvl="0" indent="-342900">
              <a:buFont typeface="Arial" panose="020B0604020202020204" pitchFamily="34" charset="0"/>
              <a:buChar char="•"/>
            </a:pPr>
            <a:r>
              <a:rPr lang="en-GB" sz="2000" dirty="0" smtClean="0"/>
              <a:t>Run </a:t>
            </a:r>
            <a:r>
              <a:rPr lang="en-GB" sz="2000" dirty="0"/>
              <a:t>a power </a:t>
            </a:r>
            <a:r>
              <a:rPr lang="en-GB" sz="2000" dirty="0" smtClean="0"/>
              <a:t>calculation</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8523187" y="4112757"/>
            <a:ext cx="1528521" cy="1197364"/>
          </a:xfrm>
          <a:prstGeom prst="rect">
            <a:avLst/>
          </a:prstGeom>
        </p:spPr>
      </p:pic>
    </p:spTree>
    <p:extLst>
      <p:ext uri="{BB962C8B-B14F-4D97-AF65-F5344CB8AC3E}">
        <p14:creationId xmlns:p14="http://schemas.microsoft.com/office/powerpoint/2010/main" val="32656617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4640" y="1179992"/>
            <a:ext cx="5343182" cy="4219578"/>
          </a:xfrm>
          <a:prstGeom prst="rect">
            <a:avLst/>
          </a:prstGeom>
        </p:spPr>
      </p:pic>
      <p:sp>
        <p:nvSpPr>
          <p:cNvPr id="5" name="TextBox 4"/>
          <p:cNvSpPr txBox="1"/>
          <p:nvPr/>
        </p:nvSpPr>
        <p:spPr>
          <a:xfrm>
            <a:off x="155129" y="5980117"/>
            <a:ext cx="11608246" cy="646331"/>
          </a:xfrm>
          <a:prstGeom prst="rect">
            <a:avLst/>
          </a:prstGeom>
          <a:noFill/>
        </p:spPr>
        <p:txBody>
          <a:bodyPr wrap="square" rtlCol="0">
            <a:spAutoFit/>
          </a:bodyPr>
          <a:lstStyle/>
          <a:p>
            <a:pPr marL="285750" indent="-285750">
              <a:buFont typeface="Arial" panose="020B0604020202020204" pitchFamily="34" charset="0"/>
              <a:buChar char="•"/>
            </a:pPr>
            <a:r>
              <a:rPr lang="en-GB" dirty="0"/>
              <a:t>To reach significance with a t-test, providing the preliminary results are to be trusted, </a:t>
            </a:r>
            <a:r>
              <a:rPr lang="en-GB" dirty="0" smtClean="0"/>
              <a:t>and </a:t>
            </a:r>
            <a:r>
              <a:rPr lang="en-GB" dirty="0"/>
              <a:t>be confident </a:t>
            </a:r>
            <a:r>
              <a:rPr lang="en-GB" dirty="0" smtClean="0"/>
              <a:t>about the </a:t>
            </a:r>
            <a:r>
              <a:rPr lang="en-GB" dirty="0"/>
              <a:t>difference between the 2 groups, we need about </a:t>
            </a:r>
            <a:r>
              <a:rPr lang="en-GB" b="1" dirty="0" smtClean="0"/>
              <a:t>20 </a:t>
            </a:r>
            <a:r>
              <a:rPr lang="en-GB" b="1" dirty="0" err="1"/>
              <a:t>arachnophobes</a:t>
            </a:r>
            <a:r>
              <a:rPr lang="en-GB" b="1" dirty="0"/>
              <a:t> </a:t>
            </a:r>
            <a:r>
              <a:rPr lang="en-GB" dirty="0" smtClean="0"/>
              <a:t>(2*10).</a:t>
            </a:r>
            <a:endParaRPr lang="en-GB" dirty="0"/>
          </a:p>
        </p:txBody>
      </p:sp>
      <p:sp>
        <p:nvSpPr>
          <p:cNvPr id="6" name="TextBox 5"/>
          <p:cNvSpPr txBox="1"/>
          <p:nvPr/>
        </p:nvSpPr>
        <p:spPr>
          <a:xfrm>
            <a:off x="4556381" y="175587"/>
            <a:ext cx="3079241" cy="646331"/>
          </a:xfrm>
          <a:prstGeom prst="rect">
            <a:avLst/>
          </a:prstGeom>
          <a:noFill/>
        </p:spPr>
        <p:txBody>
          <a:bodyPr wrap="none" rtlCol="0">
            <a:spAutoFit/>
          </a:bodyPr>
          <a:lstStyle/>
          <a:p>
            <a:pPr algn="ctr" fontAlgn="base">
              <a:spcBef>
                <a:spcPct val="0"/>
              </a:spcBef>
              <a:spcAft>
                <a:spcPct val="0"/>
              </a:spcAft>
              <a:defRPr/>
            </a:pPr>
            <a:r>
              <a:rPr lang="en-GB" sz="3600" b="1" dirty="0">
                <a:solidFill>
                  <a:schemeClr val="tx2"/>
                </a:solidFill>
              </a:rPr>
              <a:t>Power Analysis</a:t>
            </a:r>
          </a:p>
        </p:txBody>
      </p:sp>
      <p:sp>
        <p:nvSpPr>
          <p:cNvPr id="2" name="Rectangle 1"/>
          <p:cNvSpPr/>
          <p:nvPr/>
        </p:nvSpPr>
        <p:spPr>
          <a:xfrm>
            <a:off x="1559497" y="1268760"/>
            <a:ext cx="3760567"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pic>
        <p:nvPicPr>
          <p:cNvPr id="7" name="Picture 6"/>
          <p:cNvPicPr>
            <a:picLocks noChangeAspect="1"/>
          </p:cNvPicPr>
          <p:nvPr/>
        </p:nvPicPr>
        <p:blipFill>
          <a:blip r:embed="rId3"/>
          <a:stretch>
            <a:fillRect/>
          </a:stretch>
        </p:blipFill>
        <p:spPr>
          <a:xfrm>
            <a:off x="7719347" y="1189316"/>
            <a:ext cx="3761453" cy="4230507"/>
          </a:xfrm>
          <a:prstGeom prst="rect">
            <a:avLst/>
          </a:prstGeom>
        </p:spPr>
      </p:pic>
    </p:spTree>
    <p:extLst>
      <p:ext uri="{BB962C8B-B14F-4D97-AF65-F5344CB8AC3E}">
        <p14:creationId xmlns:p14="http://schemas.microsoft.com/office/powerpoint/2010/main" val="17096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41997" y="1268760"/>
            <a:ext cx="6702766" cy="5293259"/>
          </a:xfrm>
          <a:prstGeom prst="rect">
            <a:avLst/>
          </a:prstGeom>
        </p:spPr>
      </p:pic>
      <p:sp>
        <p:nvSpPr>
          <p:cNvPr id="3" name="TextBox 2"/>
          <p:cNvSpPr txBox="1"/>
          <p:nvPr/>
        </p:nvSpPr>
        <p:spPr>
          <a:xfrm>
            <a:off x="4556381" y="175587"/>
            <a:ext cx="3079241" cy="646331"/>
          </a:xfrm>
          <a:prstGeom prst="rect">
            <a:avLst/>
          </a:prstGeom>
          <a:noFill/>
        </p:spPr>
        <p:txBody>
          <a:bodyPr wrap="none" rtlCol="0">
            <a:spAutoFit/>
          </a:bodyPr>
          <a:lstStyle/>
          <a:p>
            <a:pPr algn="ctr" fontAlgn="base">
              <a:spcBef>
                <a:spcPct val="0"/>
              </a:spcBef>
              <a:spcAft>
                <a:spcPct val="0"/>
              </a:spcAft>
              <a:defRPr/>
            </a:pPr>
            <a:r>
              <a:rPr lang="en-GB" sz="3600" b="1" dirty="0">
                <a:solidFill>
                  <a:schemeClr val="tx2"/>
                </a:solidFill>
              </a:rPr>
              <a:t>Power Analysis</a:t>
            </a:r>
          </a:p>
        </p:txBody>
      </p:sp>
      <p:sp>
        <p:nvSpPr>
          <p:cNvPr id="4" name="TextBox 3"/>
          <p:cNvSpPr txBox="1"/>
          <p:nvPr/>
        </p:nvSpPr>
        <p:spPr>
          <a:xfrm>
            <a:off x="2223370" y="2011088"/>
            <a:ext cx="70564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0</a:t>
            </a:r>
          </a:p>
        </p:txBody>
      </p:sp>
      <p:sp>
        <p:nvSpPr>
          <p:cNvPr id="5" name="TextBox 4"/>
          <p:cNvSpPr txBox="1"/>
          <p:nvPr/>
        </p:nvSpPr>
        <p:spPr>
          <a:xfrm>
            <a:off x="7427935" y="1989171"/>
            <a:ext cx="705642" cy="677108"/>
          </a:xfrm>
          <a:prstGeom prst="rect">
            <a:avLst/>
          </a:prstGeom>
          <a:noFill/>
        </p:spPr>
        <p:txBody>
          <a:bodyPr wrap="none" rtlCol="0">
            <a:spAutoFit/>
          </a:bodyPr>
          <a:lstStyle/>
          <a:p>
            <a:pPr fontAlgn="base">
              <a:spcBef>
                <a:spcPct val="0"/>
              </a:spcBef>
              <a:spcAft>
                <a:spcPct val="0"/>
              </a:spcAft>
              <a:defRPr/>
            </a:pPr>
            <a:r>
              <a:rPr lang="en-GB" sz="3800" dirty="0">
                <a:solidFill>
                  <a:prstClr val="black"/>
                </a:solidFill>
                <a:latin typeface="Minya Nouvelle" pitchFamily="2" charset="0"/>
              </a:rPr>
              <a:t>H</a:t>
            </a:r>
            <a:r>
              <a:rPr lang="en-GB" sz="3800" baseline="-25000" dirty="0">
                <a:solidFill>
                  <a:prstClr val="black"/>
                </a:solidFill>
                <a:latin typeface="Minya Nouvelle" pitchFamily="2" charset="0"/>
              </a:rPr>
              <a:t>1</a:t>
            </a:r>
          </a:p>
        </p:txBody>
      </p:sp>
      <p:cxnSp>
        <p:nvCxnSpPr>
          <p:cNvPr id="6" name="Straight Arrow Connector 5"/>
          <p:cNvCxnSpPr>
            <a:stCxn id="4" idx="3"/>
          </p:cNvCxnSpPr>
          <p:nvPr/>
        </p:nvCxnSpPr>
        <p:spPr>
          <a:xfrm>
            <a:off x="2784742" y="2349642"/>
            <a:ext cx="1302380" cy="163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flipH="1">
            <a:off x="6312025" y="2327725"/>
            <a:ext cx="1115911" cy="367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809897" y="4833386"/>
            <a:ext cx="446437" cy="5425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11" name="Oval 10"/>
          <p:cNvSpPr/>
          <p:nvPr/>
        </p:nvSpPr>
        <p:spPr>
          <a:xfrm>
            <a:off x="8654334" y="4632328"/>
            <a:ext cx="648072" cy="9332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13" name="Straight Arrow Connector 12"/>
          <p:cNvCxnSpPr/>
          <p:nvPr/>
        </p:nvCxnSpPr>
        <p:spPr>
          <a:xfrm flipH="1" flipV="1">
            <a:off x="7142976" y="4365106"/>
            <a:ext cx="1450398" cy="447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0"/>
          </p:cNvCxnSpPr>
          <p:nvPr/>
        </p:nvCxnSpPr>
        <p:spPr>
          <a:xfrm flipH="1" flipV="1">
            <a:off x="6831993" y="4525034"/>
            <a:ext cx="79202"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595544" y="4293556"/>
            <a:ext cx="504057" cy="280661"/>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20" name="Straight Connector 19"/>
          <p:cNvCxnSpPr/>
          <p:nvPr/>
        </p:nvCxnSpPr>
        <p:spPr>
          <a:xfrm flipV="1">
            <a:off x="5773766" y="1989172"/>
            <a:ext cx="0" cy="1439828"/>
          </a:xfrm>
          <a:prstGeom prst="line">
            <a:avLst/>
          </a:prstGeom>
          <a:ln w="6350">
            <a:solidFill>
              <a:srgbClr val="CC0099"/>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807968" y="3429001"/>
            <a:ext cx="880008" cy="823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583832" y="4645409"/>
            <a:ext cx="432048" cy="38808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cxnSp>
        <p:nvCxnSpPr>
          <p:cNvPr id="28" name="Straight Arrow Connector 27"/>
          <p:cNvCxnSpPr>
            <a:stCxn id="26" idx="0"/>
          </p:cNvCxnSpPr>
          <p:nvPr/>
        </p:nvCxnSpPr>
        <p:spPr>
          <a:xfrm flipV="1">
            <a:off x="4799856" y="3140968"/>
            <a:ext cx="360040" cy="1484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871864" y="3140968"/>
            <a:ext cx="792088" cy="1392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073030" y="2910086"/>
            <a:ext cx="432048" cy="2586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
        <p:nvSpPr>
          <p:cNvPr id="34" name="Oval 33"/>
          <p:cNvSpPr/>
          <p:nvPr/>
        </p:nvSpPr>
        <p:spPr>
          <a:xfrm>
            <a:off x="5622807" y="2916604"/>
            <a:ext cx="300607" cy="2586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GB" sz="3800">
              <a:solidFill>
                <a:prstClr val="white"/>
              </a:solidFill>
              <a:latin typeface="Arial"/>
            </a:endParaRPr>
          </a:p>
        </p:txBody>
      </p:sp>
    </p:spTree>
    <p:extLst>
      <p:ext uri="{BB962C8B-B14F-4D97-AF65-F5344CB8AC3E}">
        <p14:creationId xmlns:p14="http://schemas.microsoft.com/office/powerpoint/2010/main" val="74245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0" grpId="0" animBg="1"/>
      <p:bldP spid="10" grpId="1" animBg="1"/>
      <p:bldP spid="11" grpId="0" animBg="1"/>
      <p:bldP spid="11" grpId="1" animBg="1"/>
      <p:bldP spid="17" grpId="0" animBg="1"/>
      <p:bldP spid="17" grpId="1" animBg="1"/>
      <p:bldP spid="26" grpId="0" animBg="1"/>
      <p:bldP spid="32" grpId="0" animBg="1"/>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720" y="1007865"/>
            <a:ext cx="7088446" cy="400110"/>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defRPr/>
            </a:pPr>
            <a:r>
              <a:rPr lang="en-GB" sz="2000" dirty="0">
                <a:solidFill>
                  <a:prstClr val="black"/>
                </a:solidFill>
                <a:latin typeface="Bookman Old Style" pitchFamily="18" charset="0"/>
              </a:rPr>
              <a:t>For a range of sample sizes:</a:t>
            </a:r>
          </a:p>
        </p:txBody>
      </p:sp>
      <p:sp>
        <p:nvSpPr>
          <p:cNvPr id="5" name="TextBox 4"/>
          <p:cNvSpPr txBox="1"/>
          <p:nvPr/>
        </p:nvSpPr>
        <p:spPr>
          <a:xfrm>
            <a:off x="4556380" y="175587"/>
            <a:ext cx="3079241" cy="646331"/>
          </a:xfrm>
          <a:prstGeom prst="rect">
            <a:avLst/>
          </a:prstGeom>
          <a:noFill/>
        </p:spPr>
        <p:txBody>
          <a:bodyPr wrap="none" rtlCol="0">
            <a:spAutoFit/>
          </a:bodyPr>
          <a:lstStyle/>
          <a:p>
            <a:pPr algn="ctr" fontAlgn="base">
              <a:spcBef>
                <a:spcPct val="0"/>
              </a:spcBef>
              <a:spcAft>
                <a:spcPct val="0"/>
              </a:spcAft>
              <a:defRPr/>
            </a:pPr>
            <a:r>
              <a:rPr lang="en-GB" sz="3600" b="1" dirty="0">
                <a:solidFill>
                  <a:schemeClr val="tx2"/>
                </a:solidFill>
              </a:rPr>
              <a:t>Power Analysis</a:t>
            </a:r>
          </a:p>
        </p:txBody>
      </p:sp>
      <p:pic>
        <p:nvPicPr>
          <p:cNvPr id="6" name="Picture 5"/>
          <p:cNvPicPr>
            <a:picLocks noChangeAspect="1"/>
          </p:cNvPicPr>
          <p:nvPr/>
        </p:nvPicPr>
        <p:blipFill>
          <a:blip r:embed="rId2"/>
          <a:stretch>
            <a:fillRect/>
          </a:stretch>
        </p:blipFill>
        <p:spPr>
          <a:xfrm>
            <a:off x="3353616" y="1762125"/>
            <a:ext cx="5823619" cy="4726963"/>
          </a:xfrm>
          <a:prstGeom prst="rect">
            <a:avLst/>
          </a:prstGeom>
        </p:spPr>
      </p:pic>
    </p:spTree>
    <p:extLst>
      <p:ext uri="{BB962C8B-B14F-4D97-AF65-F5344CB8AC3E}">
        <p14:creationId xmlns:p14="http://schemas.microsoft.com/office/powerpoint/2010/main" val="42382537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2940" y="234457"/>
            <a:ext cx="4740529" cy="707886"/>
          </a:xfrm>
          <a:prstGeom prst="rect">
            <a:avLst/>
          </a:prstGeom>
          <a:noFill/>
        </p:spPr>
        <p:txBody>
          <a:bodyPr wrap="none" rtlCol="0">
            <a:spAutoFit/>
          </a:bodyPr>
          <a:lstStyle/>
          <a:p>
            <a:pPr algn="ctr" fontAlgn="base">
              <a:spcBef>
                <a:spcPct val="0"/>
              </a:spcBef>
              <a:spcAft>
                <a:spcPct val="0"/>
              </a:spcAft>
              <a:defRPr/>
            </a:pPr>
            <a:r>
              <a:rPr lang="en-GB" sz="4000" b="1" dirty="0">
                <a:solidFill>
                  <a:schemeClr val="tx2"/>
                </a:solidFill>
              </a:rPr>
              <a:t>U</a:t>
            </a:r>
            <a:r>
              <a:rPr lang="en-GB" sz="4000" b="1" dirty="0" smtClean="0">
                <a:solidFill>
                  <a:schemeClr val="tx2"/>
                </a:solidFill>
              </a:rPr>
              <a:t>nequal </a:t>
            </a:r>
            <a:r>
              <a:rPr lang="en-GB" sz="4000" b="1" dirty="0">
                <a:solidFill>
                  <a:schemeClr val="tx2"/>
                </a:solidFill>
              </a:rPr>
              <a:t>sample sizes</a:t>
            </a:r>
            <a:endParaRPr lang="en-GB" sz="4000" b="1" u="sng" dirty="0">
              <a:solidFill>
                <a:schemeClr val="tx2"/>
              </a:solidFill>
            </a:endParaRPr>
          </a:p>
        </p:txBody>
      </p:sp>
      <p:sp>
        <p:nvSpPr>
          <p:cNvPr id="3" name="TextBox 2"/>
          <p:cNvSpPr txBox="1"/>
          <p:nvPr/>
        </p:nvSpPr>
        <p:spPr>
          <a:xfrm>
            <a:off x="570360" y="1126775"/>
            <a:ext cx="11039047" cy="2677656"/>
          </a:xfrm>
          <a:prstGeom prst="rect">
            <a:avLst/>
          </a:prstGeom>
          <a:noFill/>
        </p:spPr>
        <p:txBody>
          <a:bodyPr wrap="square" rtlCol="0">
            <a:spAutoFit/>
          </a:bodyPr>
          <a:lstStyle/>
          <a:p>
            <a:pPr marL="457200" indent="-457200" fontAlgn="base">
              <a:spcBef>
                <a:spcPct val="0"/>
              </a:spcBef>
              <a:spcAft>
                <a:spcPct val="0"/>
              </a:spcAft>
              <a:buFont typeface="Arial" panose="020B0604020202020204" pitchFamily="34" charset="0"/>
              <a:buChar char="•"/>
              <a:defRPr/>
            </a:pPr>
            <a:r>
              <a:rPr lang="en-GB" sz="2400" dirty="0">
                <a:solidFill>
                  <a:prstClr val="black"/>
                </a:solidFill>
              </a:rPr>
              <a:t>Scientists often deal with unequal sample sizes </a:t>
            </a:r>
          </a:p>
          <a:p>
            <a:pPr marL="914400" lvl="1" indent="-457200" fontAlgn="base">
              <a:spcBef>
                <a:spcPct val="0"/>
              </a:spcBef>
              <a:spcAft>
                <a:spcPct val="0"/>
              </a:spcAft>
              <a:buFont typeface="Arial" panose="020B0604020202020204" pitchFamily="34" charset="0"/>
              <a:buChar char="•"/>
              <a:defRPr/>
            </a:pPr>
            <a:r>
              <a:rPr lang="en-GB" sz="2400" dirty="0">
                <a:solidFill>
                  <a:prstClr val="black"/>
                </a:solidFill>
              </a:rPr>
              <a:t>No simple trade-off</a:t>
            </a:r>
            <a:r>
              <a:rPr lang="en-GB" sz="2800" dirty="0">
                <a:solidFill>
                  <a:prstClr val="black"/>
                </a:solidFill>
              </a:rPr>
              <a:t>:</a:t>
            </a:r>
          </a:p>
          <a:p>
            <a:pPr marL="1371600" lvl="2" indent="-457200" fontAlgn="base">
              <a:spcBef>
                <a:spcPct val="0"/>
              </a:spcBef>
              <a:spcAft>
                <a:spcPct val="0"/>
              </a:spcAft>
              <a:buFont typeface="Arial" panose="020B0604020202020204" pitchFamily="34" charset="0"/>
              <a:buChar char="•"/>
              <a:defRPr/>
            </a:pPr>
            <a:r>
              <a:rPr lang="en-GB" sz="2000" dirty="0">
                <a:solidFill>
                  <a:prstClr val="black"/>
                </a:solidFill>
              </a:rPr>
              <a:t>if one needs 2 groups of 30, going for 20 and 40 </a:t>
            </a:r>
            <a:r>
              <a:rPr lang="en-GB" sz="2000" dirty="0" smtClean="0">
                <a:solidFill>
                  <a:prstClr val="black"/>
                </a:solidFill>
              </a:rPr>
              <a:t>will </a:t>
            </a:r>
            <a:r>
              <a:rPr lang="en-GB" sz="2000" dirty="0">
                <a:solidFill>
                  <a:prstClr val="black"/>
                </a:solidFill>
              </a:rPr>
              <a:t>be associated with decreased </a:t>
            </a:r>
            <a:r>
              <a:rPr lang="en-GB" sz="2000" dirty="0" smtClean="0">
                <a:solidFill>
                  <a:prstClr val="black"/>
                </a:solidFill>
              </a:rPr>
              <a:t>power.</a:t>
            </a:r>
          </a:p>
          <a:p>
            <a:pPr marL="914400" lvl="1" indent="-457200" fontAlgn="base">
              <a:spcBef>
                <a:spcPct val="0"/>
              </a:spcBef>
              <a:spcAft>
                <a:spcPct val="0"/>
              </a:spcAft>
              <a:buFont typeface="Arial" panose="020B0604020202020204" pitchFamily="34" charset="0"/>
              <a:buChar char="•"/>
              <a:defRPr/>
            </a:pPr>
            <a:r>
              <a:rPr lang="en-GB" sz="2400" b="1" dirty="0" smtClean="0">
                <a:solidFill>
                  <a:prstClr val="black"/>
                </a:solidFill>
              </a:rPr>
              <a:t>Unbalanced </a:t>
            </a:r>
            <a:r>
              <a:rPr lang="en-GB" sz="2400" b="1" dirty="0">
                <a:solidFill>
                  <a:prstClr val="black"/>
                </a:solidFill>
              </a:rPr>
              <a:t>design = bigger total </a:t>
            </a:r>
            <a:r>
              <a:rPr lang="en-GB" sz="2400" b="1" dirty="0" smtClean="0">
                <a:solidFill>
                  <a:prstClr val="black"/>
                </a:solidFill>
              </a:rPr>
              <a:t>sample</a:t>
            </a:r>
          </a:p>
          <a:p>
            <a:pPr marL="914400" lvl="1" indent="-457200" fontAlgn="base">
              <a:spcBef>
                <a:spcPct val="0"/>
              </a:spcBef>
              <a:spcAft>
                <a:spcPct val="0"/>
              </a:spcAft>
              <a:buFont typeface="Arial" panose="020B0604020202020204" pitchFamily="34" charset="0"/>
              <a:buChar char="•"/>
              <a:defRPr/>
            </a:pPr>
            <a:r>
              <a:rPr lang="en-GB" sz="2400" dirty="0" smtClean="0">
                <a:solidFill>
                  <a:prstClr val="black"/>
                </a:solidFill>
              </a:rPr>
              <a:t>Solution</a:t>
            </a:r>
            <a:r>
              <a:rPr lang="en-GB" sz="2000" dirty="0">
                <a:solidFill>
                  <a:prstClr val="black"/>
                </a:solidFill>
              </a:rPr>
              <a:t>: </a:t>
            </a:r>
          </a:p>
          <a:p>
            <a:pPr lvl="2" fontAlgn="base">
              <a:spcBef>
                <a:spcPct val="0"/>
              </a:spcBef>
              <a:spcAft>
                <a:spcPct val="0"/>
              </a:spcAft>
              <a:defRPr/>
            </a:pPr>
            <a:r>
              <a:rPr lang="en-GB" sz="2400" dirty="0">
                <a:solidFill>
                  <a:prstClr val="black"/>
                </a:solidFill>
              </a:rPr>
              <a:t>	</a:t>
            </a:r>
            <a:r>
              <a:rPr lang="en-GB" sz="2400" u="sng" dirty="0">
                <a:solidFill>
                  <a:prstClr val="black"/>
                </a:solidFill>
              </a:rPr>
              <a:t>Step 1</a:t>
            </a:r>
            <a:r>
              <a:rPr lang="en-GB" sz="2400" dirty="0">
                <a:solidFill>
                  <a:prstClr val="black"/>
                </a:solidFill>
              </a:rPr>
              <a:t>: power calculation for equal sample size</a:t>
            </a:r>
          </a:p>
          <a:p>
            <a:pPr lvl="2" fontAlgn="base">
              <a:spcBef>
                <a:spcPct val="0"/>
              </a:spcBef>
              <a:spcAft>
                <a:spcPct val="0"/>
              </a:spcAft>
              <a:defRPr/>
            </a:pPr>
            <a:r>
              <a:rPr lang="en-GB" sz="2400" dirty="0">
                <a:solidFill>
                  <a:prstClr val="black"/>
                </a:solidFill>
              </a:rPr>
              <a:t>	</a:t>
            </a:r>
            <a:r>
              <a:rPr lang="en-GB" sz="2400" u="sng" dirty="0">
                <a:solidFill>
                  <a:prstClr val="black"/>
                </a:solidFill>
              </a:rPr>
              <a:t>Step 2</a:t>
            </a:r>
            <a:r>
              <a:rPr lang="en-GB" sz="2400" dirty="0">
                <a:solidFill>
                  <a:prstClr val="black"/>
                </a:solidFill>
              </a:rPr>
              <a:t>: </a:t>
            </a:r>
            <a:r>
              <a:rPr lang="en-GB" sz="2400" dirty="0" smtClean="0">
                <a:solidFill>
                  <a:prstClr val="black"/>
                </a:solidFill>
              </a:rPr>
              <a:t>adjustment</a:t>
            </a:r>
            <a:endParaRPr lang="en-GB" sz="2400" dirty="0">
              <a:solidFill>
                <a:prstClr val="black"/>
              </a:solidFill>
            </a:endParaRPr>
          </a:p>
        </p:txBody>
      </p:sp>
      <p:pic>
        <p:nvPicPr>
          <p:cNvPr id="4" name="Picture 3"/>
          <p:cNvPicPr/>
          <p:nvPr/>
        </p:nvPicPr>
        <p:blipFill rotWithShape="1">
          <a:blip r:embed="rId3"/>
          <a:srcRect l="4341" t="3298" r="4501" b="3034"/>
          <a:stretch/>
        </p:blipFill>
        <p:spPr bwMode="auto">
          <a:xfrm>
            <a:off x="722970" y="4037625"/>
            <a:ext cx="2040529" cy="256578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497906" y="3966301"/>
            <a:ext cx="7432837" cy="2708434"/>
          </a:xfrm>
          <a:prstGeom prst="rect">
            <a:avLst/>
          </a:prstGeom>
          <a:noFill/>
          <a:ln w="6350">
            <a:solidFill>
              <a:schemeClr val="tx1"/>
            </a:solidFill>
          </a:ln>
        </p:spPr>
        <p:txBody>
          <a:bodyPr wrap="square" rtlCol="0">
            <a:spAutoFit/>
          </a:bodyPr>
          <a:lstStyle/>
          <a:p>
            <a:pPr marL="342900" indent="-342900" fontAlgn="base">
              <a:spcBef>
                <a:spcPct val="0"/>
              </a:spcBef>
              <a:spcAft>
                <a:spcPct val="0"/>
              </a:spcAft>
              <a:buFont typeface="Arial" panose="020B0604020202020204" pitchFamily="34" charset="0"/>
              <a:buChar char="•"/>
              <a:defRPr/>
            </a:pPr>
            <a:r>
              <a:rPr lang="en-GB" sz="2000" u="sng" dirty="0" smtClean="0">
                <a:solidFill>
                  <a:prstClr val="black"/>
                </a:solidFill>
              </a:rPr>
              <a:t>Cow example</a:t>
            </a:r>
            <a:r>
              <a:rPr lang="en-GB" sz="2000" dirty="0" smtClean="0">
                <a:solidFill>
                  <a:prstClr val="black"/>
                </a:solidFill>
              </a:rPr>
              <a:t>: balanced design: </a:t>
            </a:r>
            <a:r>
              <a:rPr lang="en-GB" sz="2000" b="1" dirty="0" smtClean="0">
                <a:solidFill>
                  <a:prstClr val="black"/>
                </a:solidFill>
              </a:rPr>
              <a:t>n = 102</a:t>
            </a:r>
            <a:endParaRPr lang="en-GB" sz="2000" b="1" dirty="0">
              <a:solidFill>
                <a:prstClr val="black"/>
              </a:solidFill>
            </a:endParaRPr>
          </a:p>
          <a:p>
            <a:pPr fontAlgn="base">
              <a:spcBef>
                <a:spcPct val="0"/>
              </a:spcBef>
              <a:spcAft>
                <a:spcPct val="0"/>
              </a:spcAft>
              <a:defRPr/>
            </a:pPr>
            <a:r>
              <a:rPr lang="en-GB" sz="2000" dirty="0" smtClean="0">
                <a:solidFill>
                  <a:prstClr val="black"/>
                </a:solidFill>
              </a:rPr>
              <a:t>but </a:t>
            </a:r>
            <a:r>
              <a:rPr lang="en-GB" sz="2000" dirty="0">
                <a:solidFill>
                  <a:prstClr val="black"/>
                </a:solidFill>
              </a:rPr>
              <a:t>this </a:t>
            </a:r>
            <a:r>
              <a:rPr lang="en-GB" sz="2000" dirty="0" smtClean="0">
                <a:solidFill>
                  <a:prstClr val="black"/>
                </a:solidFill>
              </a:rPr>
              <a:t>time:</a:t>
            </a:r>
            <a:r>
              <a:rPr lang="en-GB" sz="2000" dirty="0" smtClean="0">
                <a:solidFill>
                  <a:srgbClr val="FF0000"/>
                </a:solidFill>
              </a:rPr>
              <a:t> </a:t>
            </a:r>
            <a:r>
              <a:rPr lang="en-GB" sz="2000" dirty="0" smtClean="0"/>
              <a:t>unpainted</a:t>
            </a:r>
            <a:r>
              <a:rPr lang="en-GB" sz="2000" dirty="0" smtClean="0">
                <a:solidFill>
                  <a:prstClr val="black"/>
                </a:solidFill>
              </a:rPr>
              <a:t> </a:t>
            </a:r>
            <a:r>
              <a:rPr lang="en-GB" sz="2000" dirty="0">
                <a:solidFill>
                  <a:prstClr val="black"/>
                </a:solidFill>
              </a:rPr>
              <a:t>group: 2 times </a:t>
            </a:r>
            <a:r>
              <a:rPr lang="en-GB" sz="2000" dirty="0" smtClean="0">
                <a:solidFill>
                  <a:prstClr val="black"/>
                </a:solidFill>
              </a:rPr>
              <a:t>bigger </a:t>
            </a:r>
            <a:r>
              <a:rPr lang="en-GB" sz="2000" dirty="0">
                <a:solidFill>
                  <a:prstClr val="black"/>
                </a:solidFill>
              </a:rPr>
              <a:t>than </a:t>
            </a:r>
            <a:r>
              <a:rPr lang="en-GB" sz="2000" dirty="0" smtClean="0">
                <a:solidFill>
                  <a:prstClr val="black"/>
                </a:solidFill>
              </a:rPr>
              <a:t>painted one (k=2): </a:t>
            </a:r>
          </a:p>
          <a:p>
            <a:pPr marL="342900" indent="-342900" fontAlgn="base">
              <a:spcBef>
                <a:spcPct val="0"/>
              </a:spcBef>
              <a:spcAft>
                <a:spcPct val="0"/>
              </a:spcAft>
              <a:buFont typeface="Arial" panose="020B0604020202020204" pitchFamily="34" charset="0"/>
              <a:buChar char="•"/>
              <a:defRPr/>
            </a:pPr>
            <a:r>
              <a:rPr lang="en-GB" sz="2000" dirty="0" smtClean="0">
                <a:solidFill>
                  <a:prstClr val="black"/>
                </a:solidFill>
              </a:rPr>
              <a:t>Using </a:t>
            </a:r>
            <a:r>
              <a:rPr lang="en-GB" sz="2000" dirty="0">
                <a:solidFill>
                  <a:prstClr val="black"/>
                </a:solidFill>
              </a:rPr>
              <a:t>the formula, we get a total:</a:t>
            </a:r>
          </a:p>
          <a:p>
            <a:pPr fontAlgn="base">
              <a:spcBef>
                <a:spcPct val="0"/>
              </a:spcBef>
              <a:spcAft>
                <a:spcPct val="0"/>
              </a:spcAft>
              <a:defRPr/>
            </a:pPr>
            <a:r>
              <a:rPr lang="en-GB" sz="2000" dirty="0" smtClean="0">
                <a:solidFill>
                  <a:prstClr val="black"/>
                </a:solidFill>
              </a:rPr>
              <a:t>N=2*102*(1+2)</a:t>
            </a:r>
            <a:r>
              <a:rPr lang="en-GB" sz="2000" baseline="30000" dirty="0" smtClean="0">
                <a:solidFill>
                  <a:prstClr val="black"/>
                </a:solidFill>
              </a:rPr>
              <a:t>2</a:t>
            </a:r>
            <a:r>
              <a:rPr lang="en-GB" sz="2000" dirty="0" smtClean="0">
                <a:solidFill>
                  <a:prstClr val="black"/>
                </a:solidFill>
              </a:rPr>
              <a:t>/4*2 = 230</a:t>
            </a:r>
            <a:endParaRPr lang="en-GB" sz="2000" baseline="30000" dirty="0">
              <a:solidFill>
                <a:prstClr val="black"/>
              </a:solidFill>
            </a:endParaRPr>
          </a:p>
          <a:p>
            <a:pPr fontAlgn="base">
              <a:spcBef>
                <a:spcPct val="0"/>
              </a:spcBef>
              <a:spcAft>
                <a:spcPct val="0"/>
              </a:spcAft>
              <a:defRPr/>
            </a:pPr>
            <a:endParaRPr lang="en-GB" sz="1000" dirty="0">
              <a:solidFill>
                <a:prstClr val="black"/>
              </a:solidFill>
            </a:endParaRPr>
          </a:p>
          <a:p>
            <a:pPr fontAlgn="base">
              <a:spcBef>
                <a:spcPct val="0"/>
              </a:spcBef>
              <a:spcAft>
                <a:spcPct val="0"/>
              </a:spcAft>
              <a:defRPr/>
            </a:pPr>
            <a:r>
              <a:rPr lang="en-GB" sz="2000" dirty="0" smtClean="0">
                <a:solidFill>
                  <a:prstClr val="black"/>
                </a:solidFill>
              </a:rPr>
              <a:t>Painted butts </a:t>
            </a:r>
            <a:r>
              <a:rPr lang="en-GB" sz="2000" b="1" dirty="0">
                <a:solidFill>
                  <a:prstClr val="black"/>
                </a:solidFill>
              </a:rPr>
              <a:t>(</a:t>
            </a:r>
            <a:r>
              <a:rPr lang="en-GB" sz="2000" b="1" dirty="0" smtClean="0">
                <a:solidFill>
                  <a:prstClr val="black"/>
                </a:solidFill>
              </a:rPr>
              <a:t>n</a:t>
            </a:r>
            <a:r>
              <a:rPr lang="en-GB" sz="2000" b="1" baseline="-25000" dirty="0">
                <a:solidFill>
                  <a:prstClr val="black"/>
                </a:solidFill>
              </a:rPr>
              <a:t>1</a:t>
            </a:r>
            <a:r>
              <a:rPr lang="en-GB" sz="2000" b="1" dirty="0" smtClean="0">
                <a:solidFill>
                  <a:prstClr val="black"/>
                </a:solidFill>
              </a:rPr>
              <a:t>)=77 </a:t>
            </a:r>
            <a:r>
              <a:rPr lang="en-GB" sz="2000" dirty="0">
                <a:solidFill>
                  <a:prstClr val="black"/>
                </a:solidFill>
              </a:rPr>
              <a:t>Unpainted butts </a:t>
            </a:r>
            <a:r>
              <a:rPr lang="en-GB" sz="2000" b="1" dirty="0">
                <a:solidFill>
                  <a:prstClr val="black"/>
                </a:solidFill>
              </a:rPr>
              <a:t>(</a:t>
            </a:r>
            <a:r>
              <a:rPr lang="en-GB" sz="2000" b="1" dirty="0" smtClean="0">
                <a:solidFill>
                  <a:prstClr val="black"/>
                </a:solidFill>
              </a:rPr>
              <a:t>n</a:t>
            </a:r>
            <a:r>
              <a:rPr lang="en-GB" sz="2000" b="1" baseline="-25000" dirty="0" smtClean="0">
                <a:solidFill>
                  <a:prstClr val="black"/>
                </a:solidFill>
              </a:rPr>
              <a:t>2</a:t>
            </a:r>
            <a:r>
              <a:rPr lang="en-GB" sz="2000" b="1" dirty="0" smtClean="0">
                <a:solidFill>
                  <a:prstClr val="black"/>
                </a:solidFill>
              </a:rPr>
              <a:t>)=153 </a:t>
            </a:r>
          </a:p>
          <a:p>
            <a:pPr marL="342900" indent="-342900" fontAlgn="base">
              <a:spcBef>
                <a:spcPct val="0"/>
              </a:spcBef>
              <a:spcAft>
                <a:spcPct val="0"/>
              </a:spcAft>
              <a:buFont typeface="Arial" panose="020B0604020202020204" pitchFamily="34" charset="0"/>
              <a:buChar char="•"/>
              <a:defRPr/>
            </a:pPr>
            <a:endParaRPr lang="en-GB" sz="1600" b="1" dirty="0">
              <a:solidFill>
                <a:prstClr val="black"/>
              </a:solidFill>
            </a:endParaRPr>
          </a:p>
          <a:p>
            <a:pPr marL="342900" indent="-342900" fontAlgn="base">
              <a:spcBef>
                <a:spcPct val="0"/>
              </a:spcBef>
              <a:spcAft>
                <a:spcPct val="0"/>
              </a:spcAft>
              <a:buFont typeface="Arial" panose="020B0604020202020204" pitchFamily="34" charset="0"/>
              <a:buChar char="•"/>
              <a:defRPr/>
            </a:pPr>
            <a:r>
              <a:rPr lang="en-GB" sz="2000" u="sng" dirty="0" smtClean="0">
                <a:solidFill>
                  <a:prstClr val="black"/>
                </a:solidFill>
              </a:rPr>
              <a:t>Balanced design</a:t>
            </a:r>
            <a:r>
              <a:rPr lang="en-GB" sz="2000" dirty="0" smtClean="0">
                <a:solidFill>
                  <a:prstClr val="black"/>
                </a:solidFill>
              </a:rPr>
              <a:t>: </a:t>
            </a:r>
            <a:r>
              <a:rPr lang="en-GB" sz="2000" b="1" dirty="0" smtClean="0">
                <a:solidFill>
                  <a:prstClr val="black"/>
                </a:solidFill>
              </a:rPr>
              <a:t>n = 2*102 = 204</a:t>
            </a:r>
          </a:p>
          <a:p>
            <a:pPr marL="342900" indent="-342900" fontAlgn="base">
              <a:spcBef>
                <a:spcPct val="0"/>
              </a:spcBef>
              <a:spcAft>
                <a:spcPct val="0"/>
              </a:spcAft>
              <a:buFont typeface="Arial" panose="020B0604020202020204" pitchFamily="34" charset="0"/>
              <a:buChar char="•"/>
              <a:defRPr/>
            </a:pPr>
            <a:r>
              <a:rPr lang="en-GB" sz="2000" u="sng" dirty="0" smtClean="0">
                <a:solidFill>
                  <a:prstClr val="black"/>
                </a:solidFill>
              </a:rPr>
              <a:t>Unbalanced design</a:t>
            </a:r>
            <a:r>
              <a:rPr lang="en-GB" sz="2000" dirty="0" smtClean="0">
                <a:solidFill>
                  <a:prstClr val="black"/>
                </a:solidFill>
              </a:rPr>
              <a:t>: </a:t>
            </a:r>
            <a:r>
              <a:rPr lang="en-GB" sz="2000" b="1" dirty="0" smtClean="0">
                <a:solidFill>
                  <a:prstClr val="black"/>
                </a:solidFill>
              </a:rPr>
              <a:t>n= 77+153 = 230</a:t>
            </a:r>
          </a:p>
        </p:txBody>
      </p:sp>
      <p:grpSp>
        <p:nvGrpSpPr>
          <p:cNvPr id="7" name="Group 6"/>
          <p:cNvGrpSpPr/>
          <p:nvPr/>
        </p:nvGrpSpPr>
        <p:grpSpPr>
          <a:xfrm>
            <a:off x="236846" y="127449"/>
            <a:ext cx="6057736" cy="999326"/>
            <a:chOff x="6374289" y="2805565"/>
            <a:chExt cx="1800001" cy="720000"/>
          </a:xfrm>
        </p:grpSpPr>
        <p:sp>
          <p:nvSpPr>
            <p:cNvPr id="8" name="Rounded Rectangle 7"/>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9"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kern="1200" dirty="0" smtClean="0"/>
                <a:t>Sample Size: Power Analysis</a:t>
              </a:r>
            </a:p>
          </p:txBody>
        </p:sp>
      </p:grpSp>
    </p:spTree>
    <p:extLst>
      <p:ext uri="{BB962C8B-B14F-4D97-AF65-F5344CB8AC3E}">
        <p14:creationId xmlns:p14="http://schemas.microsoft.com/office/powerpoint/2010/main" val="5442075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6412" y="251013"/>
            <a:ext cx="4686283" cy="707886"/>
          </a:xfrm>
          <a:prstGeom prst="rect">
            <a:avLst/>
          </a:prstGeom>
          <a:noFill/>
        </p:spPr>
        <p:txBody>
          <a:bodyPr wrap="none" rtlCol="0">
            <a:spAutoFit/>
          </a:bodyPr>
          <a:lstStyle/>
          <a:p>
            <a:pPr algn="ctr" fontAlgn="base">
              <a:spcBef>
                <a:spcPct val="0"/>
              </a:spcBef>
              <a:spcAft>
                <a:spcPct val="0"/>
              </a:spcAft>
              <a:defRPr/>
            </a:pPr>
            <a:r>
              <a:rPr lang="en-GB" sz="4000" b="1" dirty="0" smtClean="0">
                <a:solidFill>
                  <a:schemeClr val="tx2"/>
                </a:solidFill>
              </a:rPr>
              <a:t>Non-parametric </a:t>
            </a:r>
            <a:r>
              <a:rPr lang="en-GB" sz="4000" b="1" dirty="0">
                <a:solidFill>
                  <a:schemeClr val="tx2"/>
                </a:solidFill>
              </a:rPr>
              <a:t>tests</a:t>
            </a:r>
            <a:endParaRPr lang="en-GB" sz="4000" b="1" u="sng" dirty="0">
              <a:solidFill>
                <a:schemeClr val="tx2"/>
              </a:solidFill>
            </a:endParaRPr>
          </a:p>
        </p:txBody>
      </p:sp>
      <p:sp>
        <p:nvSpPr>
          <p:cNvPr id="3" name="TextBox 2"/>
          <p:cNvSpPr txBox="1"/>
          <p:nvPr/>
        </p:nvSpPr>
        <p:spPr>
          <a:xfrm>
            <a:off x="693604" y="1336431"/>
            <a:ext cx="9359485" cy="4955203"/>
          </a:xfrm>
          <a:prstGeom prst="rect">
            <a:avLst/>
          </a:prstGeom>
          <a:noFill/>
        </p:spPr>
        <p:txBody>
          <a:bodyPr wrap="none" rtlCol="0">
            <a:spAutoFit/>
          </a:bodyPr>
          <a:lstStyle/>
          <a:p>
            <a:pPr marL="285750" indent="-285750" fontAlgn="base">
              <a:spcBef>
                <a:spcPct val="0"/>
              </a:spcBef>
              <a:spcAft>
                <a:spcPct val="0"/>
              </a:spcAft>
              <a:buFont typeface="Arial" panose="020B0604020202020204" pitchFamily="34" charset="0"/>
              <a:buChar char="•"/>
              <a:defRPr/>
            </a:pPr>
            <a:r>
              <a:rPr lang="en-GB" sz="2200" dirty="0">
                <a:solidFill>
                  <a:prstClr val="black"/>
                </a:solidFill>
              </a:rPr>
              <a:t>Non-parametric tests: do not assume data come from a Gaussian distribution</a:t>
            </a:r>
            <a:r>
              <a:rPr lang="en-GB" sz="2200" dirty="0" smtClean="0">
                <a:solidFill>
                  <a:prstClr val="black"/>
                </a:solidFill>
              </a:rPr>
              <a:t>.</a:t>
            </a:r>
          </a:p>
          <a:p>
            <a:pPr marL="285750" indent="-285750" fontAlgn="base">
              <a:spcBef>
                <a:spcPct val="0"/>
              </a:spcBef>
              <a:spcAft>
                <a:spcPct val="0"/>
              </a:spcAft>
              <a:buFont typeface="Arial" panose="020B0604020202020204" pitchFamily="34" charset="0"/>
              <a:buChar char="•"/>
              <a:defRPr/>
            </a:pPr>
            <a:endParaRPr lang="en-GB" sz="1000" dirty="0" smtClean="0">
              <a:solidFill>
                <a:prstClr val="black"/>
              </a:solidFill>
            </a:endParaRPr>
          </a:p>
          <a:p>
            <a:pPr marL="742950" lvl="1" indent="-285750" fontAlgn="base">
              <a:spcBef>
                <a:spcPct val="0"/>
              </a:spcBef>
              <a:spcAft>
                <a:spcPct val="0"/>
              </a:spcAft>
              <a:buFont typeface="Arial" panose="020B0604020202020204" pitchFamily="34" charset="0"/>
              <a:buChar char="•"/>
              <a:defRPr/>
            </a:pPr>
            <a:r>
              <a:rPr lang="en-GB" sz="2200" dirty="0" smtClean="0">
                <a:solidFill>
                  <a:prstClr val="black"/>
                </a:solidFill>
              </a:rPr>
              <a:t>Non-parametric </a:t>
            </a:r>
            <a:r>
              <a:rPr lang="en-GB" sz="2200" dirty="0">
                <a:solidFill>
                  <a:prstClr val="black"/>
                </a:solidFill>
              </a:rPr>
              <a:t>tests are based on ranking values from low to high</a:t>
            </a:r>
          </a:p>
          <a:p>
            <a:pPr marL="742950" lvl="1" indent="-285750" fontAlgn="base">
              <a:spcBef>
                <a:spcPct val="0"/>
              </a:spcBef>
              <a:spcAft>
                <a:spcPct val="0"/>
              </a:spcAft>
              <a:buFont typeface="Arial" panose="020B0604020202020204" pitchFamily="34" charset="0"/>
              <a:buChar char="•"/>
              <a:defRPr/>
            </a:pPr>
            <a:endParaRPr lang="en-GB" sz="1000" dirty="0">
              <a:solidFill>
                <a:prstClr val="black"/>
              </a:solidFill>
            </a:endParaRPr>
          </a:p>
          <a:p>
            <a:pPr marL="742950" lvl="1" indent="-285750" fontAlgn="base">
              <a:spcBef>
                <a:spcPct val="0"/>
              </a:spcBef>
              <a:spcAft>
                <a:spcPct val="0"/>
              </a:spcAft>
              <a:buFont typeface="Arial" panose="020B0604020202020204" pitchFamily="34" charset="0"/>
              <a:buChar char="•"/>
              <a:defRPr/>
            </a:pPr>
            <a:r>
              <a:rPr lang="en-GB" sz="2200" dirty="0">
                <a:solidFill>
                  <a:prstClr val="black"/>
                </a:solidFill>
              </a:rPr>
              <a:t>Non-parametric tests not always less powerful</a:t>
            </a:r>
          </a:p>
          <a:p>
            <a:pPr lvl="1" fontAlgn="base">
              <a:spcBef>
                <a:spcPct val="0"/>
              </a:spcBef>
              <a:spcAft>
                <a:spcPct val="0"/>
              </a:spcAft>
              <a:defRPr/>
            </a:pPr>
            <a:endParaRPr lang="en-GB" sz="2200" dirty="0">
              <a:solidFill>
                <a:prstClr val="black"/>
              </a:solidFill>
            </a:endParaRPr>
          </a:p>
          <a:p>
            <a:pPr marL="285750" indent="-285750" fontAlgn="base">
              <a:spcBef>
                <a:spcPct val="0"/>
              </a:spcBef>
              <a:spcAft>
                <a:spcPct val="0"/>
              </a:spcAft>
              <a:buFont typeface="Arial" panose="020B0604020202020204" pitchFamily="34" charset="0"/>
              <a:buChar char="•"/>
              <a:defRPr/>
            </a:pPr>
            <a:r>
              <a:rPr lang="en-GB" sz="2200" dirty="0">
                <a:solidFill>
                  <a:prstClr val="black"/>
                </a:solidFill>
              </a:rPr>
              <a:t>Proper power calculation for non-parametric tests:</a:t>
            </a:r>
          </a:p>
          <a:p>
            <a:pPr marL="285750" indent="-285750" fontAlgn="base">
              <a:spcBef>
                <a:spcPct val="0"/>
              </a:spcBef>
              <a:spcAft>
                <a:spcPct val="0"/>
              </a:spcAft>
              <a:buFont typeface="Arial" panose="020B0604020202020204" pitchFamily="34" charset="0"/>
              <a:buChar char="•"/>
              <a:defRPr/>
            </a:pPr>
            <a:endParaRPr lang="en-GB" sz="1000" dirty="0">
              <a:solidFill>
                <a:prstClr val="black"/>
              </a:solidFill>
            </a:endParaRPr>
          </a:p>
          <a:p>
            <a:pPr marL="742950" lvl="1" indent="-285750" fontAlgn="base">
              <a:spcBef>
                <a:spcPct val="0"/>
              </a:spcBef>
              <a:spcAft>
                <a:spcPct val="0"/>
              </a:spcAft>
              <a:buFont typeface="Arial" panose="020B0604020202020204" pitchFamily="34" charset="0"/>
              <a:buChar char="•"/>
              <a:defRPr/>
            </a:pPr>
            <a:r>
              <a:rPr lang="en-GB" sz="2200" dirty="0">
                <a:solidFill>
                  <a:prstClr val="black"/>
                </a:solidFill>
              </a:rPr>
              <a:t>Need to specify which kind of distribution we are dealing with</a:t>
            </a:r>
          </a:p>
          <a:p>
            <a:pPr marL="1200150" lvl="2" indent="-285750" fontAlgn="base">
              <a:spcBef>
                <a:spcPct val="0"/>
              </a:spcBef>
              <a:spcAft>
                <a:spcPct val="0"/>
              </a:spcAft>
              <a:buFont typeface="Arial" panose="020B0604020202020204" pitchFamily="34" charset="0"/>
              <a:buChar char="•"/>
              <a:defRPr/>
            </a:pPr>
            <a:r>
              <a:rPr lang="en-GB" sz="2200" dirty="0">
                <a:solidFill>
                  <a:prstClr val="black"/>
                </a:solidFill>
              </a:rPr>
              <a:t>Not always easy</a:t>
            </a:r>
          </a:p>
          <a:p>
            <a:pPr marL="742950" lvl="1" indent="-285750" fontAlgn="base">
              <a:spcBef>
                <a:spcPct val="0"/>
              </a:spcBef>
              <a:spcAft>
                <a:spcPct val="0"/>
              </a:spcAft>
              <a:buFont typeface="Arial" panose="020B0604020202020204" pitchFamily="34" charset="0"/>
              <a:buChar char="•"/>
              <a:defRPr/>
            </a:pPr>
            <a:endParaRPr lang="en-GB" sz="2200" dirty="0">
              <a:solidFill>
                <a:prstClr val="black"/>
              </a:solidFill>
            </a:endParaRPr>
          </a:p>
          <a:p>
            <a:pPr marL="285750" indent="-285750" fontAlgn="base">
              <a:spcBef>
                <a:spcPct val="0"/>
              </a:spcBef>
              <a:spcAft>
                <a:spcPct val="0"/>
              </a:spcAft>
              <a:buFont typeface="Arial" panose="020B0604020202020204" pitchFamily="34" charset="0"/>
              <a:buChar char="•"/>
              <a:defRPr/>
            </a:pPr>
            <a:r>
              <a:rPr lang="en-GB" sz="2200" dirty="0">
                <a:solidFill>
                  <a:prstClr val="black"/>
                </a:solidFill>
              </a:rPr>
              <a:t>Non-parametric tests never require more than 15% additional subjects</a:t>
            </a:r>
          </a:p>
          <a:p>
            <a:pPr fontAlgn="base">
              <a:spcBef>
                <a:spcPct val="0"/>
              </a:spcBef>
              <a:spcAft>
                <a:spcPct val="0"/>
              </a:spcAft>
              <a:defRPr/>
            </a:pPr>
            <a:r>
              <a:rPr lang="en-GB" sz="2200" dirty="0">
                <a:solidFill>
                  <a:prstClr val="black"/>
                </a:solidFill>
              </a:rPr>
              <a:t> providing </a:t>
            </a:r>
            <a:r>
              <a:rPr lang="en-GB" sz="2200" dirty="0" smtClean="0">
                <a:solidFill>
                  <a:prstClr val="black"/>
                </a:solidFill>
              </a:rPr>
              <a:t>that the </a:t>
            </a:r>
            <a:r>
              <a:rPr lang="en-GB" sz="2200" dirty="0">
                <a:solidFill>
                  <a:prstClr val="black"/>
                </a:solidFill>
              </a:rPr>
              <a:t>distribution is not too </a:t>
            </a:r>
            <a:r>
              <a:rPr lang="en-GB" sz="2200" dirty="0" smtClean="0">
                <a:solidFill>
                  <a:prstClr val="black"/>
                </a:solidFill>
              </a:rPr>
              <a:t>unusual.</a:t>
            </a:r>
            <a:endParaRPr lang="en-GB" sz="2200" dirty="0">
              <a:solidFill>
                <a:prstClr val="black"/>
              </a:solidFill>
            </a:endParaRPr>
          </a:p>
          <a:p>
            <a:pPr marL="285750" indent="-285750" fontAlgn="base">
              <a:spcBef>
                <a:spcPct val="0"/>
              </a:spcBef>
              <a:spcAft>
                <a:spcPct val="0"/>
              </a:spcAft>
              <a:buFont typeface="Arial" panose="020B0604020202020204" pitchFamily="34" charset="0"/>
              <a:buChar char="•"/>
              <a:defRPr/>
            </a:pPr>
            <a:endParaRPr lang="en-GB" sz="2200" dirty="0">
              <a:solidFill>
                <a:prstClr val="black"/>
              </a:solidFill>
            </a:endParaRPr>
          </a:p>
          <a:p>
            <a:pPr marL="285750" indent="-285750" fontAlgn="base">
              <a:spcBef>
                <a:spcPct val="0"/>
              </a:spcBef>
              <a:spcAft>
                <a:spcPct val="0"/>
              </a:spcAft>
              <a:buFont typeface="Arial" panose="020B0604020202020204" pitchFamily="34" charset="0"/>
              <a:buChar char="•"/>
              <a:defRPr/>
            </a:pPr>
            <a:r>
              <a:rPr lang="en-GB" sz="2200" b="1" dirty="0">
                <a:solidFill>
                  <a:prstClr val="black"/>
                </a:solidFill>
              </a:rPr>
              <a:t>Very crude rule of thumb for non-parametric tests</a:t>
            </a:r>
            <a:r>
              <a:rPr lang="en-GB" sz="2200" dirty="0">
                <a:solidFill>
                  <a:prstClr val="black"/>
                </a:solidFill>
              </a:rPr>
              <a:t>:</a:t>
            </a:r>
          </a:p>
          <a:p>
            <a:pPr marL="742950" lvl="1" indent="-285750" fontAlgn="base">
              <a:spcBef>
                <a:spcPct val="0"/>
              </a:spcBef>
              <a:spcAft>
                <a:spcPct val="0"/>
              </a:spcAft>
              <a:buFont typeface="Arial" panose="020B0604020202020204" pitchFamily="34" charset="0"/>
              <a:buChar char="•"/>
              <a:defRPr/>
            </a:pPr>
            <a:r>
              <a:rPr lang="en-GB" sz="2200" dirty="0">
                <a:solidFill>
                  <a:prstClr val="black"/>
                </a:solidFill>
              </a:rPr>
              <a:t>Compute the sample size required for a parametric test and add 15</a:t>
            </a:r>
            <a:r>
              <a:rPr lang="en-GB" sz="2200" dirty="0" smtClean="0">
                <a:solidFill>
                  <a:prstClr val="black"/>
                </a:solidFill>
              </a:rPr>
              <a:t>%.</a:t>
            </a:r>
            <a:endParaRPr lang="en-GB" sz="2200" dirty="0">
              <a:solidFill>
                <a:prstClr val="black"/>
              </a:solidFill>
            </a:endParaRPr>
          </a:p>
        </p:txBody>
      </p:sp>
      <p:grpSp>
        <p:nvGrpSpPr>
          <p:cNvPr id="7" name="Group 6"/>
          <p:cNvGrpSpPr/>
          <p:nvPr/>
        </p:nvGrpSpPr>
        <p:grpSpPr>
          <a:xfrm>
            <a:off x="236846" y="127449"/>
            <a:ext cx="6057736" cy="999326"/>
            <a:chOff x="6374289" y="2805565"/>
            <a:chExt cx="1800001" cy="720000"/>
          </a:xfrm>
        </p:grpSpPr>
        <p:sp>
          <p:nvSpPr>
            <p:cNvPr id="8" name="Rounded Rectangle 7"/>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9"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kern="1200" dirty="0" smtClean="0"/>
                <a:t>Sample Size: Power Analysis</a:t>
              </a:r>
            </a:p>
          </p:txBody>
        </p:sp>
      </p:grpSp>
    </p:spTree>
    <p:extLst>
      <p:ext uri="{BB962C8B-B14F-4D97-AF65-F5344CB8AC3E}">
        <p14:creationId xmlns:p14="http://schemas.microsoft.com/office/powerpoint/2010/main" val="9959221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575" y="1430369"/>
            <a:ext cx="11732620" cy="5078313"/>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What happens if we ignore the power of a test?</a:t>
            </a:r>
          </a:p>
          <a:p>
            <a:pPr marL="742950" lvl="1" indent="-285750">
              <a:buFont typeface="Arial" panose="020B0604020202020204" pitchFamily="34" charset="0"/>
              <a:buChar char="•"/>
            </a:pPr>
            <a:r>
              <a:rPr lang="en-GB" sz="2800" dirty="0" smtClean="0"/>
              <a:t>Misinterpretation of the results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2800" dirty="0"/>
              <a:t>p</a:t>
            </a:r>
            <a:r>
              <a:rPr lang="en-GB" sz="2800" dirty="0" smtClean="0"/>
              <a:t>-values: never ever interpreted without context:</a:t>
            </a:r>
          </a:p>
          <a:p>
            <a:pPr marL="742950" lvl="1" indent="-285750">
              <a:buFont typeface="Arial" panose="020B0604020202020204" pitchFamily="34" charset="0"/>
              <a:buChar char="•"/>
            </a:pPr>
            <a:r>
              <a:rPr lang="en-GB" sz="2800" b="1" dirty="0" smtClean="0"/>
              <a:t>Significant p-value (&lt;0.05)</a:t>
            </a:r>
            <a:r>
              <a:rPr lang="en-GB" sz="2800" dirty="0" smtClean="0"/>
              <a:t>: exciting! Wait: what is the difference?</a:t>
            </a:r>
          </a:p>
          <a:p>
            <a:pPr marL="1200150" lvl="2" indent="-285750">
              <a:buFont typeface="Arial" panose="020B0604020202020204" pitchFamily="34" charset="0"/>
              <a:buChar char="•"/>
            </a:pPr>
            <a:r>
              <a:rPr lang="en-GB" sz="2600" dirty="0" smtClean="0"/>
              <a:t>&gt;= smallest meaningful difference: exciting</a:t>
            </a:r>
          </a:p>
          <a:p>
            <a:pPr marL="1200150" lvl="2" indent="-285750">
              <a:buFont typeface="Arial" panose="020B0604020202020204" pitchFamily="34" charset="0"/>
              <a:buChar char="•"/>
            </a:pPr>
            <a:r>
              <a:rPr lang="en-GB" sz="2600" dirty="0" smtClean="0"/>
              <a:t>&lt; </a:t>
            </a:r>
            <a:r>
              <a:rPr lang="en-GB" sz="2600" dirty="0"/>
              <a:t>smallest </a:t>
            </a:r>
            <a:r>
              <a:rPr lang="en-GB" sz="2600" dirty="0" smtClean="0"/>
              <a:t>meaningful difference: not exciting</a:t>
            </a:r>
          </a:p>
          <a:p>
            <a:pPr marL="1657350" lvl="3" indent="-285750">
              <a:buFont typeface="Arial" panose="020B0604020202020204" pitchFamily="34" charset="0"/>
              <a:buChar char="•"/>
            </a:pPr>
            <a:r>
              <a:rPr lang="en-GB" sz="2600" dirty="0" smtClean="0"/>
              <a:t>very big sample, too much power</a:t>
            </a:r>
          </a:p>
          <a:p>
            <a:pPr marL="1657350" lvl="3" indent="-285750">
              <a:buFont typeface="Arial" panose="020B0604020202020204" pitchFamily="34" charset="0"/>
              <a:buChar char="•"/>
            </a:pPr>
            <a:endParaRPr lang="en-GB" sz="1400" dirty="0"/>
          </a:p>
          <a:p>
            <a:pPr marL="742950" lvl="1" indent="-285750">
              <a:buFont typeface="Arial" panose="020B0604020202020204" pitchFamily="34" charset="0"/>
              <a:buChar char="•"/>
            </a:pPr>
            <a:r>
              <a:rPr lang="en-GB" sz="2800" b="1" dirty="0" smtClean="0"/>
              <a:t>Not significant p-value (&gt;0.05)</a:t>
            </a:r>
            <a:r>
              <a:rPr lang="en-GB" sz="2800" dirty="0" smtClean="0"/>
              <a:t>: no effect! Wait: how big was the sample?</a:t>
            </a:r>
          </a:p>
          <a:p>
            <a:pPr marL="1200150" lvl="2" indent="-285750">
              <a:buFont typeface="Arial" panose="020B0604020202020204" pitchFamily="34" charset="0"/>
              <a:buChar char="•"/>
            </a:pPr>
            <a:r>
              <a:rPr lang="en-GB" sz="2600" dirty="0" smtClean="0"/>
              <a:t>Big enough = enough power: no effect means no effect</a:t>
            </a:r>
          </a:p>
          <a:p>
            <a:pPr marL="1200150" lvl="2" indent="-285750">
              <a:buFont typeface="Arial" panose="020B0604020202020204" pitchFamily="34" charset="0"/>
              <a:buChar char="•"/>
            </a:pPr>
            <a:r>
              <a:rPr lang="en-GB" sz="2600" dirty="0" smtClean="0"/>
              <a:t>Not big enough = not enough power</a:t>
            </a:r>
          </a:p>
          <a:p>
            <a:pPr marL="1657350" lvl="3" indent="-285750">
              <a:buFont typeface="Arial" panose="020B0604020202020204" pitchFamily="34" charset="0"/>
              <a:buChar char="•"/>
            </a:pPr>
            <a:r>
              <a:rPr lang="en-GB" sz="2600" dirty="0" smtClean="0"/>
              <a:t>Possible meaningful difference but we miss it</a:t>
            </a:r>
            <a:endParaRPr lang="en-GB" sz="2600" dirty="0"/>
          </a:p>
        </p:txBody>
      </p:sp>
      <p:grpSp>
        <p:nvGrpSpPr>
          <p:cNvPr id="6" name="Group 5"/>
          <p:cNvGrpSpPr/>
          <p:nvPr/>
        </p:nvGrpSpPr>
        <p:grpSpPr>
          <a:xfrm>
            <a:off x="3067132" y="176332"/>
            <a:ext cx="6057736" cy="999326"/>
            <a:chOff x="6374289" y="2805565"/>
            <a:chExt cx="1800001" cy="720000"/>
          </a:xfrm>
        </p:grpSpPr>
        <p:sp>
          <p:nvSpPr>
            <p:cNvPr id="7" name="Rounded Rectangle 6"/>
            <p:cNvSpPr/>
            <p:nvPr/>
          </p:nvSpPr>
          <p:spPr>
            <a:xfrm>
              <a:off x="6374289" y="2805565"/>
              <a:ext cx="1800001" cy="720000"/>
            </a:xfrm>
            <a:prstGeom prst="roundRect">
              <a:avLst/>
            </a:prstGeom>
          </p:spPr>
          <p:style>
            <a:lnRef idx="2">
              <a:schemeClr val="lt1">
                <a:hueOff val="0"/>
                <a:satOff val="0"/>
                <a:lumOff val="0"/>
                <a:alphaOff val="0"/>
              </a:schemeClr>
            </a:lnRef>
            <a:fillRef idx="1">
              <a:schemeClr val="accent5">
                <a:hueOff val="-2100956"/>
                <a:satOff val="-2922"/>
                <a:lumOff val="-1121"/>
                <a:alphaOff val="0"/>
              </a:schemeClr>
            </a:fillRef>
            <a:effectRef idx="0">
              <a:schemeClr val="accent5">
                <a:hueOff val="-2100956"/>
                <a:satOff val="-2922"/>
                <a:lumOff val="-1121"/>
                <a:alphaOff val="0"/>
              </a:schemeClr>
            </a:effectRef>
            <a:fontRef idx="minor">
              <a:schemeClr val="lt1"/>
            </a:fontRef>
          </p:style>
        </p:sp>
        <p:sp>
          <p:nvSpPr>
            <p:cNvPr id="8" name="Rounded Rectangle 4"/>
            <p:cNvSpPr txBox="1"/>
            <p:nvPr/>
          </p:nvSpPr>
          <p:spPr>
            <a:xfrm>
              <a:off x="6409437" y="2840713"/>
              <a:ext cx="1729705"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kern="1200" dirty="0" smtClean="0"/>
                <a:t>Sample Size: Power Analysis</a:t>
              </a:r>
            </a:p>
          </p:txBody>
        </p:sp>
      </p:grpSp>
    </p:spTree>
    <p:extLst>
      <p:ext uri="{BB962C8B-B14F-4D97-AF65-F5344CB8AC3E}">
        <p14:creationId xmlns:p14="http://schemas.microsoft.com/office/powerpoint/2010/main" val="23489797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24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4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90754" y="2296395"/>
            <a:ext cx="6283919" cy="4113932"/>
          </a:xfrm>
          <a:prstGeom prst="rect">
            <a:avLst/>
          </a:prstGeom>
        </p:spPr>
      </p:pic>
      <p:sp>
        <p:nvSpPr>
          <p:cNvPr id="5" name="Oval 4"/>
          <p:cNvSpPr/>
          <p:nvPr/>
        </p:nvSpPr>
        <p:spPr>
          <a:xfrm>
            <a:off x="2681655" y="2453052"/>
            <a:ext cx="1143000"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006661" y="2795952"/>
            <a:ext cx="1143000"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a:stCxn id="18" idx="4"/>
          </p:cNvCxnSpPr>
          <p:nvPr/>
        </p:nvCxnSpPr>
        <p:spPr>
          <a:xfrm flipH="1">
            <a:off x="5213841" y="3481754"/>
            <a:ext cx="364323" cy="281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53156" y="3710356"/>
            <a:ext cx="2883610" cy="369332"/>
          </a:xfrm>
          <a:prstGeom prst="rect">
            <a:avLst/>
          </a:prstGeom>
          <a:noFill/>
        </p:spPr>
        <p:txBody>
          <a:bodyPr wrap="none" rtlCol="0">
            <a:spAutoFit/>
          </a:bodyPr>
          <a:lstStyle/>
          <a:p>
            <a:r>
              <a:rPr lang="en-GB" dirty="0"/>
              <a:t>One factor: Activity (2 levels)</a:t>
            </a:r>
          </a:p>
        </p:txBody>
      </p:sp>
      <p:sp>
        <p:nvSpPr>
          <p:cNvPr id="25" name="Oval 24"/>
          <p:cNvSpPr/>
          <p:nvPr/>
        </p:nvSpPr>
        <p:spPr>
          <a:xfrm>
            <a:off x="7366836" y="3367456"/>
            <a:ext cx="1143000" cy="6858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a:stCxn id="25" idx="6"/>
          </p:cNvCxnSpPr>
          <p:nvPr/>
        </p:nvCxnSpPr>
        <p:spPr>
          <a:xfrm flipV="1">
            <a:off x="8509839" y="3534508"/>
            <a:ext cx="581411" cy="175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11549" y="3367456"/>
            <a:ext cx="2608022" cy="369332"/>
          </a:xfrm>
          <a:prstGeom prst="rect">
            <a:avLst/>
          </a:prstGeom>
          <a:noFill/>
        </p:spPr>
        <p:txBody>
          <a:bodyPr wrap="none" rtlCol="0">
            <a:spAutoFit/>
          </a:bodyPr>
          <a:lstStyle/>
          <a:p>
            <a:r>
              <a:rPr lang="en-GB" dirty="0"/>
              <a:t>2 different groups of mice</a:t>
            </a:r>
          </a:p>
        </p:txBody>
      </p:sp>
      <p:sp>
        <p:nvSpPr>
          <p:cNvPr id="26" name="Oval 25"/>
          <p:cNvSpPr/>
          <p:nvPr/>
        </p:nvSpPr>
        <p:spPr>
          <a:xfrm>
            <a:off x="7411921" y="4106014"/>
            <a:ext cx="589081" cy="9319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p:cNvCxnSpPr/>
          <p:nvPr/>
        </p:nvCxnSpPr>
        <p:spPr>
          <a:xfrm>
            <a:off x="8010891" y="4563214"/>
            <a:ext cx="1256205" cy="21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146083" y="4312560"/>
            <a:ext cx="2538965" cy="923330"/>
          </a:xfrm>
          <a:prstGeom prst="rect">
            <a:avLst/>
          </a:prstGeom>
          <a:noFill/>
        </p:spPr>
        <p:txBody>
          <a:bodyPr wrap="none" rtlCol="0">
            <a:spAutoFit/>
          </a:bodyPr>
          <a:lstStyle/>
          <a:p>
            <a:pPr algn="ctr"/>
            <a:r>
              <a:rPr lang="en-GB" dirty="0"/>
              <a:t>Neurons counts:</a:t>
            </a:r>
          </a:p>
          <a:p>
            <a:pPr algn="ctr"/>
            <a:r>
              <a:rPr lang="en-GB" dirty="0"/>
              <a:t>Normality </a:t>
            </a:r>
          </a:p>
          <a:p>
            <a:pPr algn="ctr"/>
            <a:r>
              <a:rPr lang="en-GB" dirty="0"/>
              <a:t>Homogeneity of variance</a:t>
            </a:r>
          </a:p>
        </p:txBody>
      </p:sp>
      <p:sp>
        <p:nvSpPr>
          <p:cNvPr id="31" name="Oval 30"/>
          <p:cNvSpPr/>
          <p:nvPr/>
        </p:nvSpPr>
        <p:spPr>
          <a:xfrm>
            <a:off x="7486092" y="5174374"/>
            <a:ext cx="426987" cy="63807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p:cNvCxnSpPr/>
          <p:nvPr/>
        </p:nvCxnSpPr>
        <p:spPr>
          <a:xfrm>
            <a:off x="8001002" y="5539160"/>
            <a:ext cx="1450733" cy="325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539656" y="5679745"/>
            <a:ext cx="1620124" cy="369332"/>
          </a:xfrm>
          <a:prstGeom prst="rect">
            <a:avLst/>
          </a:prstGeom>
          <a:noFill/>
        </p:spPr>
        <p:txBody>
          <a:bodyPr wrap="none" rtlCol="0">
            <a:spAutoFit/>
          </a:bodyPr>
          <a:lstStyle/>
          <a:p>
            <a:r>
              <a:rPr lang="en-GB" b="1" dirty="0"/>
              <a:t>That’s the one!</a:t>
            </a:r>
          </a:p>
        </p:txBody>
      </p:sp>
      <p:cxnSp>
        <p:nvCxnSpPr>
          <p:cNvPr id="39" name="Straight Arrow Connector 38"/>
          <p:cNvCxnSpPr/>
          <p:nvPr/>
        </p:nvCxnSpPr>
        <p:spPr>
          <a:xfrm flipH="1" flipV="1">
            <a:off x="1918279" y="2560320"/>
            <a:ext cx="763376" cy="235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176" y="2137353"/>
            <a:ext cx="3097386" cy="369332"/>
          </a:xfrm>
          <a:prstGeom prst="rect">
            <a:avLst/>
          </a:prstGeom>
          <a:noFill/>
        </p:spPr>
        <p:txBody>
          <a:bodyPr wrap="none" rtlCol="0">
            <a:spAutoFit/>
          </a:bodyPr>
          <a:lstStyle/>
          <a:p>
            <a:r>
              <a:rPr lang="en-GB" dirty="0"/>
              <a:t>Difference between the groups</a:t>
            </a:r>
          </a:p>
        </p:txBody>
      </p:sp>
      <p:sp>
        <p:nvSpPr>
          <p:cNvPr id="2" name="Rectangle 1"/>
          <p:cNvSpPr/>
          <p:nvPr/>
        </p:nvSpPr>
        <p:spPr>
          <a:xfrm>
            <a:off x="130353" y="1615535"/>
            <a:ext cx="11554691" cy="461665"/>
          </a:xfrm>
          <a:prstGeom prst="rect">
            <a:avLst/>
          </a:prstGeom>
        </p:spPr>
        <p:txBody>
          <a:bodyPr wrap="square">
            <a:spAutoFit/>
          </a:bodyPr>
          <a:lstStyle/>
          <a:p>
            <a:pPr marL="285737" indent="-285737">
              <a:buFont typeface="Arial" panose="020B0604020202020204" pitchFamily="34" charset="0"/>
              <a:buChar char="•"/>
            </a:pPr>
            <a:r>
              <a:rPr lang="en-GB" sz="2400" b="1" dirty="0">
                <a:solidFill>
                  <a:schemeClr val="accent1">
                    <a:lumMod val="50000"/>
                  </a:schemeClr>
                </a:solidFill>
              </a:rPr>
              <a:t>Experiment: </a:t>
            </a:r>
            <a:r>
              <a:rPr lang="en-GB" sz="2400" dirty="0">
                <a:solidFill>
                  <a:schemeClr val="accent1">
                    <a:lumMod val="50000"/>
                  </a:schemeClr>
                </a:solidFill>
              </a:rPr>
              <a:t>exercise has an effect on neuronal density in the hippocampus</a:t>
            </a:r>
            <a:endParaRPr lang="en-GB" sz="2400" dirty="0"/>
          </a:p>
        </p:txBody>
      </p:sp>
      <p:sp>
        <p:nvSpPr>
          <p:cNvPr id="27" name="Right Arrow 26"/>
          <p:cNvSpPr/>
          <p:nvPr/>
        </p:nvSpPr>
        <p:spPr>
          <a:xfrm>
            <a:off x="6019540" y="682212"/>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29" name="Group 28"/>
          <p:cNvGrpSpPr/>
          <p:nvPr/>
        </p:nvGrpSpPr>
        <p:grpSpPr>
          <a:xfrm>
            <a:off x="1918282" y="389426"/>
            <a:ext cx="3958389" cy="899839"/>
            <a:chOff x="5414772" y="1195442"/>
            <a:chExt cx="3020928" cy="720000"/>
          </a:xfrm>
          <a:solidFill>
            <a:srgbClr val="4496C1"/>
          </a:solidFill>
        </p:grpSpPr>
        <p:sp>
          <p:nvSpPr>
            <p:cNvPr id="32" name="Rounded Rectangle 31"/>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35" name="Group 34"/>
          <p:cNvGrpSpPr/>
          <p:nvPr/>
        </p:nvGrpSpPr>
        <p:grpSpPr>
          <a:xfrm>
            <a:off x="6669342" y="425098"/>
            <a:ext cx="3081333" cy="838439"/>
            <a:chOff x="5414772" y="1195442"/>
            <a:chExt cx="3020928" cy="720000"/>
          </a:xfrm>
          <a:solidFill>
            <a:srgbClr val="9DC3E6"/>
          </a:solidFill>
        </p:grpSpPr>
        <p:sp>
          <p:nvSpPr>
            <p:cNvPr id="37" name="Rounded Rectangle 3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8"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Statistical Analysis</a:t>
              </a:r>
            </a:p>
          </p:txBody>
        </p:sp>
      </p:grpSp>
    </p:spTree>
    <p:extLst>
      <p:ext uri="{BB962C8B-B14F-4D97-AF65-F5344CB8AC3E}">
        <p14:creationId xmlns:p14="http://schemas.microsoft.com/office/powerpoint/2010/main" val="28107527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76287" y="2693988"/>
            <a:ext cx="11486613" cy="1470025"/>
          </a:xfrm>
        </p:spPr>
        <p:txBody>
          <a:bodyPr>
            <a:noAutofit/>
          </a:bodyPr>
          <a:lstStyle/>
          <a:p>
            <a:r>
              <a:rPr lang="en-GB" sz="5400" b="1" u="sng" dirty="0" smtClean="0">
                <a:solidFill>
                  <a:srgbClr val="203864"/>
                </a:solidFill>
                <a:latin typeface="+mn-lt"/>
              </a:rPr>
              <a:t>Day 1</a:t>
            </a:r>
            <a:r>
              <a:rPr lang="en-GB" b="1" dirty="0" smtClean="0">
                <a:solidFill>
                  <a:srgbClr val="203864"/>
                </a:solidFill>
                <a:latin typeface="+mn-lt"/>
              </a:rPr>
              <a:t/>
            </a:r>
            <a:br>
              <a:rPr lang="en-GB" b="1" dirty="0" smtClean="0">
                <a:solidFill>
                  <a:srgbClr val="203864"/>
                </a:solidFill>
                <a:latin typeface="+mn-lt"/>
              </a:rPr>
            </a:br>
            <a:r>
              <a:rPr lang="en-GB" sz="5000" b="1" dirty="0" smtClean="0">
                <a:solidFill>
                  <a:srgbClr val="203864"/>
                </a:solidFill>
              </a:rPr>
              <a:t>Descriptive statistics and data exploration</a:t>
            </a:r>
            <a:r>
              <a:rPr lang="en-GB" b="1" dirty="0" smtClean="0">
                <a:solidFill>
                  <a:srgbClr val="203864"/>
                </a:solidFill>
                <a:latin typeface="+mn-lt"/>
              </a:rPr>
              <a:t/>
            </a:r>
            <a:br>
              <a:rPr lang="en-GB" b="1" dirty="0" smtClean="0">
                <a:solidFill>
                  <a:srgbClr val="203864"/>
                </a:solidFill>
                <a:latin typeface="+mn-lt"/>
              </a:rPr>
            </a:br>
            <a:r>
              <a:rPr lang="en-GB" sz="2000" dirty="0" smtClean="0">
                <a:solidFill>
                  <a:srgbClr val="203864"/>
                </a:solidFill>
                <a:latin typeface="+mn-lt"/>
              </a:rPr>
              <a:t>Anne Segonds-Pichon</a:t>
            </a:r>
            <a:br>
              <a:rPr lang="en-GB" sz="2000" dirty="0" smtClean="0">
                <a:solidFill>
                  <a:srgbClr val="203864"/>
                </a:solidFill>
                <a:latin typeface="+mn-lt"/>
              </a:rPr>
            </a:br>
            <a:r>
              <a:rPr lang="en-GB" sz="2000" dirty="0" smtClean="0">
                <a:solidFill>
                  <a:srgbClr val="203864"/>
                </a:solidFill>
              </a:rPr>
              <a:t>v2019-11</a:t>
            </a:r>
            <a:endParaRPr lang="en-GB" sz="2000" dirty="0">
              <a:solidFill>
                <a:srgbClr val="203864"/>
              </a:solidFill>
            </a:endParaRPr>
          </a:p>
        </p:txBody>
      </p:sp>
      <p:pic>
        <p:nvPicPr>
          <p:cNvPr id="4" name="Picture 3" descr="M:\Work\bioinformatics_logo_small.png"/>
          <p:cNvPicPr/>
          <p:nvPr/>
        </p:nvPicPr>
        <p:blipFill>
          <a:blip r:embed="rId3">
            <a:extLst>
              <a:ext uri="{28A0092B-C50C-407E-A947-70E740481C1C}">
                <a14:useLocalDpi xmlns:a14="http://schemas.microsoft.com/office/drawing/2010/main" val="0"/>
              </a:ext>
            </a:extLst>
          </a:blip>
          <a:srcRect/>
          <a:stretch>
            <a:fillRect/>
          </a:stretch>
        </p:blipFill>
        <p:spPr bwMode="auto">
          <a:xfrm>
            <a:off x="9479109" y="5865745"/>
            <a:ext cx="2383791" cy="845185"/>
          </a:xfrm>
          <a:prstGeom prst="rect">
            <a:avLst/>
          </a:prstGeom>
          <a:noFill/>
          <a:ln>
            <a:noFill/>
          </a:ln>
        </p:spPr>
      </p:pic>
      <p:pic>
        <p:nvPicPr>
          <p:cNvPr id="5" name="Picture 4"/>
          <p:cNvPicPr>
            <a:picLocks noChangeAspect="1"/>
          </p:cNvPicPr>
          <p:nvPr/>
        </p:nvPicPr>
        <p:blipFill>
          <a:blip r:embed="rId4"/>
          <a:stretch>
            <a:fillRect/>
          </a:stretch>
        </p:blipFill>
        <p:spPr>
          <a:xfrm>
            <a:off x="49255" y="49879"/>
            <a:ext cx="2300276" cy="2300276"/>
          </a:xfrm>
          <a:prstGeom prst="rect">
            <a:avLst/>
          </a:prstGeom>
        </p:spPr>
      </p:pic>
    </p:spTree>
    <p:extLst>
      <p:ext uri="{BB962C8B-B14F-4D97-AF65-F5344CB8AC3E}">
        <p14:creationId xmlns:p14="http://schemas.microsoft.com/office/powerpoint/2010/main" val="8686385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631504" y="404664"/>
            <a:ext cx="9145015" cy="6048672"/>
            <a:chOff x="717324" y="875608"/>
            <a:chExt cx="7786597" cy="4775193"/>
          </a:xfrm>
        </p:grpSpPr>
        <p:sp>
          <p:nvSpPr>
            <p:cNvPr id="4" name="Rounded Rectangle 3"/>
            <p:cNvSpPr/>
            <p:nvPr/>
          </p:nvSpPr>
          <p:spPr>
            <a:xfrm>
              <a:off x="3117273" y="875608"/>
              <a:ext cx="2851265" cy="9642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Variable</a:t>
              </a:r>
            </a:p>
          </p:txBody>
        </p:sp>
        <p:sp>
          <p:nvSpPr>
            <p:cNvPr id="5" name="Rounded Rectangle 4"/>
            <p:cNvSpPr/>
            <p:nvPr/>
          </p:nvSpPr>
          <p:spPr>
            <a:xfrm>
              <a:off x="5206539" y="2324793"/>
              <a:ext cx="2851265" cy="964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Qualitative</a:t>
              </a:r>
            </a:p>
          </p:txBody>
        </p:sp>
        <p:sp>
          <p:nvSpPr>
            <p:cNvPr id="6" name="Rounded Rectangle 5"/>
            <p:cNvSpPr/>
            <p:nvPr/>
          </p:nvSpPr>
          <p:spPr>
            <a:xfrm>
              <a:off x="1136073" y="2324793"/>
              <a:ext cx="2851265" cy="964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Quantitative</a:t>
              </a:r>
            </a:p>
          </p:txBody>
        </p:sp>
        <p:sp>
          <p:nvSpPr>
            <p:cNvPr id="13" name="Rounded Rectangle 12"/>
            <p:cNvSpPr/>
            <p:nvPr/>
          </p:nvSpPr>
          <p:spPr>
            <a:xfrm>
              <a:off x="717324" y="3809991"/>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Discrete</a:t>
              </a:r>
            </a:p>
          </p:txBody>
        </p:sp>
        <p:sp>
          <p:nvSpPr>
            <p:cNvPr id="14" name="Rounded Rectangle 13"/>
            <p:cNvSpPr/>
            <p:nvPr/>
          </p:nvSpPr>
          <p:spPr>
            <a:xfrm>
              <a:off x="2649680" y="3798909"/>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Continuous</a:t>
              </a:r>
            </a:p>
          </p:txBody>
        </p:sp>
        <p:sp>
          <p:nvSpPr>
            <p:cNvPr id="15" name="Rounded Rectangle 14"/>
            <p:cNvSpPr/>
            <p:nvPr/>
          </p:nvSpPr>
          <p:spPr>
            <a:xfrm>
              <a:off x="4817230" y="3798909"/>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Nominal</a:t>
              </a:r>
            </a:p>
          </p:txBody>
        </p:sp>
        <p:sp>
          <p:nvSpPr>
            <p:cNvPr id="16" name="Rounded Rectangle 15"/>
            <p:cNvSpPr/>
            <p:nvPr/>
          </p:nvSpPr>
          <p:spPr>
            <a:xfrm>
              <a:off x="6768640" y="3798915"/>
              <a:ext cx="1735281" cy="66778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Ordinal</a:t>
              </a:r>
            </a:p>
          </p:txBody>
        </p:sp>
        <p:cxnSp>
          <p:nvCxnSpPr>
            <p:cNvPr id="18" name="Straight Arrow Connector 17"/>
            <p:cNvCxnSpPr>
              <a:stCxn id="4" idx="2"/>
            </p:cNvCxnSpPr>
            <p:nvPr/>
          </p:nvCxnSpPr>
          <p:spPr>
            <a:xfrm flipH="1">
              <a:off x="4542905" y="183988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61705" y="2086495"/>
              <a:ext cx="198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42902" y="2083729"/>
              <a:ext cx="2089269" cy="2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6" idx="0"/>
            </p:cNvCxnSpPr>
            <p:nvPr/>
          </p:nvCxnSpPr>
          <p:spPr>
            <a:xfrm>
              <a:off x="2561705" y="2086495"/>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5" idx="0"/>
            </p:cNvCxnSpPr>
            <p:nvPr/>
          </p:nvCxnSpPr>
          <p:spPr>
            <a:xfrm>
              <a:off x="6632171" y="2083729"/>
              <a:ext cx="1" cy="241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561705" y="327937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641869" y="3302924"/>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679171" y="3549535"/>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563086" y="3539777"/>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445625" y="3552309"/>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683325" y="3552313"/>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763482" y="3552301"/>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639089" y="3559284"/>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759323" y="3546770"/>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524388" y="3549538"/>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490717" y="4471432"/>
              <a:ext cx="1" cy="246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3670142" y="4983013"/>
              <a:ext cx="1412253" cy="6677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Interval</a:t>
              </a:r>
            </a:p>
          </p:txBody>
        </p:sp>
        <p:sp>
          <p:nvSpPr>
            <p:cNvPr id="46" name="Rounded Rectangle 45"/>
            <p:cNvSpPr/>
            <p:nvPr/>
          </p:nvSpPr>
          <p:spPr>
            <a:xfrm>
              <a:off x="1909237" y="4972575"/>
              <a:ext cx="1412253" cy="6677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defRPr/>
              </a:pPr>
              <a:r>
                <a:rPr lang="en-GB" sz="1800" b="1" dirty="0">
                  <a:solidFill>
                    <a:prstClr val="white"/>
                  </a:solidFill>
                  <a:latin typeface="Calibri" panose="020F0502020204030204"/>
                </a:rPr>
                <a:t>Ratio</a:t>
              </a:r>
            </a:p>
          </p:txBody>
        </p:sp>
        <p:cxnSp>
          <p:nvCxnSpPr>
            <p:cNvPr id="47" name="Straight Connector 46"/>
            <p:cNvCxnSpPr/>
            <p:nvPr/>
          </p:nvCxnSpPr>
          <p:spPr>
            <a:xfrm flipH="1">
              <a:off x="3497529" y="4729067"/>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610271" y="4731155"/>
              <a:ext cx="882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599811" y="4731845"/>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374637" y="4731841"/>
              <a:ext cx="1" cy="23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22817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60736" y="246645"/>
            <a:ext cx="9670529" cy="675483"/>
          </a:xfrm>
        </p:spPr>
        <p:txBody>
          <a:bodyPr/>
          <a:lstStyle/>
          <a:p>
            <a:pPr eaLnBrk="1" hangingPunct="1"/>
            <a:r>
              <a:rPr lang="en-GB" sz="4000" b="1" dirty="0" smtClean="0">
                <a:solidFill>
                  <a:srgbClr val="CC0099"/>
                </a:solidFill>
                <a:latin typeface="+mn-lt"/>
                <a:cs typeface="Arial" panose="020B0604020202020204" pitchFamily="34" charset="0"/>
              </a:rPr>
              <a:t>Quantitative data</a:t>
            </a:r>
            <a:endParaRPr lang="en-GB" sz="4000" b="1" dirty="0">
              <a:solidFill>
                <a:srgbClr val="CC0099"/>
              </a:solidFill>
              <a:latin typeface="+mn-lt"/>
              <a:cs typeface="Arial" panose="020B0604020202020204" pitchFamily="34" charset="0"/>
            </a:endParaRPr>
          </a:p>
        </p:txBody>
      </p:sp>
      <p:sp>
        <p:nvSpPr>
          <p:cNvPr id="29699" name="Rectangle 3"/>
          <p:cNvSpPr>
            <a:spLocks noGrp="1" noChangeArrowheads="1"/>
          </p:cNvSpPr>
          <p:nvPr>
            <p:ph idx="1"/>
          </p:nvPr>
        </p:nvSpPr>
        <p:spPr>
          <a:xfrm>
            <a:off x="551384" y="1268760"/>
            <a:ext cx="9670529" cy="5256584"/>
          </a:xfrm>
        </p:spPr>
        <p:txBody>
          <a:bodyPr/>
          <a:lstStyle/>
          <a:p>
            <a:pPr eaLnBrk="1" hangingPunct="1"/>
            <a:r>
              <a:rPr lang="en-GB" sz="2400" dirty="0" smtClean="0">
                <a:cs typeface="Arial" panose="020B0604020202020204" pitchFamily="34" charset="0"/>
              </a:rPr>
              <a:t>They take</a:t>
            </a:r>
            <a:r>
              <a:rPr lang="en-GB" sz="2400" dirty="0" smtClean="0">
                <a:solidFill>
                  <a:srgbClr val="FF3399"/>
                </a:solidFill>
                <a:cs typeface="Arial" panose="020B0604020202020204" pitchFamily="34" charset="0"/>
              </a:rPr>
              <a:t> </a:t>
            </a:r>
            <a:r>
              <a:rPr lang="en-GB" sz="2400" dirty="0" smtClean="0">
                <a:solidFill>
                  <a:srgbClr val="CC0099"/>
                </a:solidFill>
                <a:cs typeface="Arial" panose="020B0604020202020204" pitchFamily="34" charset="0"/>
              </a:rPr>
              <a:t>numerical values </a:t>
            </a:r>
            <a:r>
              <a:rPr lang="en-GB" sz="2400" dirty="0" smtClean="0">
                <a:cs typeface="Arial" panose="020B0604020202020204" pitchFamily="34" charset="0"/>
              </a:rPr>
              <a:t>(units of measurement)</a:t>
            </a:r>
          </a:p>
          <a:p>
            <a:pPr eaLnBrk="1" hangingPunct="1"/>
            <a:endParaRPr lang="en-GB" sz="2000" dirty="0" smtClean="0">
              <a:cs typeface="Arial" panose="020B0604020202020204" pitchFamily="34" charset="0"/>
            </a:endParaRPr>
          </a:p>
          <a:p>
            <a:pPr eaLnBrk="1" hangingPunct="1"/>
            <a:r>
              <a:rPr lang="en-GB" sz="2400" dirty="0" smtClean="0">
                <a:cs typeface="Arial" panose="020B0604020202020204" pitchFamily="34" charset="0"/>
              </a:rPr>
              <a:t>Discrete: obtained by counting</a:t>
            </a:r>
          </a:p>
          <a:p>
            <a:pPr lvl="1" eaLnBrk="1" hangingPunct="1"/>
            <a:r>
              <a:rPr lang="en-GB" sz="2000" dirty="0" smtClean="0">
                <a:cs typeface="Arial" panose="020B0604020202020204" pitchFamily="34" charset="0"/>
              </a:rPr>
              <a:t>Example: number of students in a class</a:t>
            </a:r>
          </a:p>
          <a:p>
            <a:pPr lvl="1" eaLnBrk="1" hangingPunct="1"/>
            <a:r>
              <a:rPr lang="en-GB" sz="2000" dirty="0" smtClean="0">
                <a:cs typeface="Arial" panose="020B0604020202020204" pitchFamily="34" charset="0"/>
              </a:rPr>
              <a:t>values vary by finite specific steps</a:t>
            </a:r>
          </a:p>
          <a:p>
            <a:pPr eaLnBrk="1" hangingPunct="1"/>
            <a:r>
              <a:rPr lang="en-GB" sz="2400" dirty="0" smtClean="0">
                <a:cs typeface="Arial" panose="020B0604020202020204" pitchFamily="34" charset="0"/>
              </a:rPr>
              <a:t>or continuous: obtained by measuring</a:t>
            </a:r>
          </a:p>
          <a:p>
            <a:pPr lvl="1" eaLnBrk="1" hangingPunct="1"/>
            <a:r>
              <a:rPr lang="en-GB" sz="2000" dirty="0" smtClean="0">
                <a:cs typeface="Arial" panose="020B0604020202020204" pitchFamily="34" charset="0"/>
              </a:rPr>
              <a:t>Example: height of students in a class</a:t>
            </a:r>
          </a:p>
          <a:p>
            <a:pPr lvl="1" eaLnBrk="1" hangingPunct="1"/>
            <a:r>
              <a:rPr lang="en-GB" sz="2000" dirty="0" smtClean="0">
                <a:cs typeface="Arial" panose="020B0604020202020204" pitchFamily="34" charset="0"/>
              </a:rPr>
              <a:t>any values</a:t>
            </a:r>
          </a:p>
          <a:p>
            <a:pPr eaLnBrk="1" hangingPunct="1"/>
            <a:endParaRPr lang="en-GB" sz="2000" dirty="0" smtClean="0">
              <a:cs typeface="Arial" panose="020B0604020202020204" pitchFamily="34" charset="0"/>
            </a:endParaRPr>
          </a:p>
          <a:p>
            <a:pPr eaLnBrk="1" hangingPunct="1"/>
            <a:r>
              <a:rPr lang="en-GB" sz="2400" dirty="0" smtClean="0">
                <a:cs typeface="Arial" panose="020B0604020202020204" pitchFamily="34" charset="0"/>
              </a:rPr>
              <a:t>They can be described by a series of parameters:</a:t>
            </a:r>
          </a:p>
          <a:p>
            <a:pPr lvl="1" eaLnBrk="1" hangingPunct="1"/>
            <a:r>
              <a:rPr lang="en-GB" sz="2400" dirty="0" smtClean="0">
                <a:solidFill>
                  <a:srgbClr val="CC0099"/>
                </a:solidFill>
                <a:cs typeface="Arial" panose="020B0604020202020204" pitchFamily="34" charset="0"/>
              </a:rPr>
              <a:t>Mean, variance, standard deviation, standard error </a:t>
            </a:r>
            <a:r>
              <a:rPr lang="en-GB" sz="2400" dirty="0" smtClean="0">
                <a:cs typeface="Arial" panose="020B0604020202020204" pitchFamily="34" charset="0"/>
              </a:rPr>
              <a:t>and </a:t>
            </a:r>
            <a:r>
              <a:rPr lang="en-GB" sz="2400" dirty="0" smtClean="0">
                <a:solidFill>
                  <a:srgbClr val="CC0099"/>
                </a:solidFill>
                <a:cs typeface="Arial" panose="020B0604020202020204" pitchFamily="34" charset="0"/>
              </a:rPr>
              <a:t>confidence interval</a:t>
            </a:r>
            <a:endParaRPr lang="en-GB" sz="2400" dirty="0">
              <a:solidFill>
                <a:srgbClr val="CC0099"/>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067033" y="1810425"/>
            <a:ext cx="3341344" cy="2575636"/>
          </a:xfrm>
          <a:prstGeom prst="rect">
            <a:avLst/>
          </a:prstGeom>
        </p:spPr>
      </p:pic>
      <p:sp>
        <p:nvSpPr>
          <p:cNvPr id="5" name="TextBox 4"/>
          <p:cNvSpPr txBox="1"/>
          <p:nvPr/>
        </p:nvSpPr>
        <p:spPr>
          <a:xfrm>
            <a:off x="7261981" y="4386061"/>
            <a:ext cx="2951449" cy="200055"/>
          </a:xfrm>
          <a:prstGeom prst="rect">
            <a:avLst/>
          </a:prstGeom>
          <a:noFill/>
        </p:spPr>
        <p:txBody>
          <a:bodyPr wrap="none" rtlCol="0">
            <a:spAutoFit/>
          </a:bodyPr>
          <a:lstStyle/>
          <a:p>
            <a:r>
              <a:rPr lang="en-GB" sz="700" dirty="0">
                <a:hlinkClick r:id="rId4"/>
              </a:rPr>
              <a:t>https://github.com/allisonhorst/stats-illustrations#other-stats-artwork</a:t>
            </a:r>
            <a:endParaRPr lang="en-GB" sz="700" dirty="0"/>
          </a:p>
        </p:txBody>
      </p:sp>
    </p:spTree>
    <p:extLst>
      <p:ext uri="{BB962C8B-B14F-4D97-AF65-F5344CB8AC3E}">
        <p14:creationId xmlns:p14="http://schemas.microsoft.com/office/powerpoint/2010/main" val="39608586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347316"/>
            <a:ext cx="8229600" cy="633412"/>
          </a:xfrm>
        </p:spPr>
        <p:txBody>
          <a:bodyPr>
            <a:normAutofit fontScale="90000"/>
          </a:bodyPr>
          <a:lstStyle/>
          <a:p>
            <a:pPr eaLnBrk="1" hangingPunct="1"/>
            <a:r>
              <a:rPr lang="en-GB" sz="4000" b="1" dirty="0" smtClean="0">
                <a:solidFill>
                  <a:srgbClr val="CC0099"/>
                </a:solidFill>
                <a:latin typeface="+mn-lt"/>
                <a:cs typeface="Arial" panose="020B0604020202020204" pitchFamily="34" charset="0"/>
              </a:rPr>
              <a:t>Measures of central tendency</a:t>
            </a:r>
            <a:r>
              <a:rPr lang="en-GB" sz="3600" b="1" dirty="0" smtClean="0">
                <a:solidFill>
                  <a:srgbClr val="CC0099"/>
                </a:solidFill>
                <a:latin typeface="+mn-lt"/>
                <a:cs typeface="Arial" panose="020B0604020202020204" pitchFamily="34" charset="0"/>
              </a:rPr>
              <a:t/>
            </a:r>
            <a:br>
              <a:rPr lang="en-GB" sz="3600" b="1" dirty="0" smtClean="0">
                <a:solidFill>
                  <a:srgbClr val="CC0099"/>
                </a:solidFill>
                <a:latin typeface="+mn-lt"/>
                <a:cs typeface="Arial" panose="020B0604020202020204" pitchFamily="34" charset="0"/>
              </a:rPr>
            </a:br>
            <a:r>
              <a:rPr lang="en-GB" sz="2800" b="1" dirty="0" smtClean="0">
                <a:solidFill>
                  <a:srgbClr val="CC0099"/>
                </a:solidFill>
                <a:latin typeface="+mn-lt"/>
                <a:cs typeface="Arial" panose="020B0604020202020204" pitchFamily="34" charset="0"/>
              </a:rPr>
              <a:t>Mode and Median</a:t>
            </a:r>
            <a:endParaRPr lang="en-GB" sz="2800" b="1" dirty="0">
              <a:solidFill>
                <a:srgbClr val="CC0099"/>
              </a:solidFill>
              <a:latin typeface="+mn-lt"/>
              <a:cs typeface="Arial" panose="020B0604020202020204" pitchFamily="34" charset="0"/>
            </a:endParaRPr>
          </a:p>
        </p:txBody>
      </p:sp>
      <p:sp>
        <p:nvSpPr>
          <p:cNvPr id="29699" name="Rectangle 3"/>
          <p:cNvSpPr>
            <a:spLocks noGrp="1" noChangeArrowheads="1"/>
          </p:cNvSpPr>
          <p:nvPr>
            <p:ph idx="1"/>
          </p:nvPr>
        </p:nvSpPr>
        <p:spPr>
          <a:xfrm>
            <a:off x="551384" y="1452140"/>
            <a:ext cx="8856983" cy="4929188"/>
          </a:xfrm>
        </p:spPr>
        <p:txBody>
          <a:bodyPr/>
          <a:lstStyle/>
          <a:p>
            <a:pPr eaLnBrk="1" hangingPunct="1"/>
            <a:r>
              <a:rPr lang="en-GB" sz="2400" b="1" dirty="0" smtClean="0">
                <a:cs typeface="Arial" panose="020B0604020202020204" pitchFamily="34" charset="0"/>
              </a:rPr>
              <a:t>Mode: </a:t>
            </a:r>
            <a:r>
              <a:rPr lang="en-GB" sz="2400" dirty="0" smtClean="0"/>
              <a:t>most commonly occurring value in a distribution</a:t>
            </a:r>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endParaRPr lang="en-GB" sz="2400" b="1" dirty="0" smtClean="0">
              <a:cs typeface="Arial" panose="020B0604020202020204" pitchFamily="34" charset="0"/>
            </a:endParaRPr>
          </a:p>
          <a:p>
            <a:pPr eaLnBrk="1" hangingPunct="1"/>
            <a:r>
              <a:rPr lang="en-GB" sz="2400" b="1" dirty="0" smtClean="0">
                <a:cs typeface="Arial" panose="020B0604020202020204" pitchFamily="34" charset="0"/>
              </a:rPr>
              <a:t>Median</a:t>
            </a:r>
            <a:r>
              <a:rPr lang="en-GB" sz="2800" dirty="0" smtClean="0">
                <a:cs typeface="Arial" panose="020B0604020202020204" pitchFamily="34" charset="0"/>
              </a:rPr>
              <a:t>: </a:t>
            </a:r>
            <a:r>
              <a:rPr lang="en-GB" sz="2200" dirty="0" smtClean="0"/>
              <a:t>value exactly in the middle of an ordered set of numbers</a:t>
            </a:r>
          </a:p>
          <a:p>
            <a:pPr eaLnBrk="1" hangingPunct="1"/>
            <a:endParaRPr lang="en-GB" sz="2200" dirty="0" smtClean="0">
              <a:cs typeface="Arial" panose="020B0604020202020204" pitchFamily="34" charset="0"/>
            </a:endParaRPr>
          </a:p>
          <a:p>
            <a:pPr eaLnBrk="1" hangingPunct="1"/>
            <a:endParaRPr lang="en-GB" sz="2200" dirty="0" smtClean="0">
              <a:cs typeface="Arial" panose="020B0604020202020204" pitchFamily="34" charset="0"/>
            </a:endParaRPr>
          </a:p>
          <a:p>
            <a:pPr eaLnBrk="1" hangingPunct="1"/>
            <a:endParaRPr lang="en-GB" sz="2200" dirty="0" smtClean="0">
              <a:cs typeface="Arial" panose="020B0604020202020204" pitchFamily="34" charset="0"/>
            </a:endParaRPr>
          </a:p>
          <a:p>
            <a:pPr eaLnBrk="1" hangingPunct="1"/>
            <a:endParaRPr lang="en-GB" sz="28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47527" y="5589241"/>
            <a:ext cx="4267200" cy="600075"/>
          </a:xfrm>
          <a:prstGeom prst="rect">
            <a:avLst/>
          </a:prstGeom>
        </p:spPr>
      </p:pic>
      <p:pic>
        <p:nvPicPr>
          <p:cNvPr id="3" name="Picture 2"/>
          <p:cNvPicPr>
            <a:picLocks noChangeAspect="1"/>
          </p:cNvPicPr>
          <p:nvPr/>
        </p:nvPicPr>
        <p:blipFill>
          <a:blip r:embed="rId4"/>
          <a:stretch>
            <a:fillRect/>
          </a:stretch>
        </p:blipFill>
        <p:spPr>
          <a:xfrm>
            <a:off x="2783631" y="2021330"/>
            <a:ext cx="4320481" cy="2775823"/>
          </a:xfrm>
          <a:prstGeom prst="rect">
            <a:avLst/>
          </a:prstGeom>
        </p:spPr>
      </p:pic>
    </p:spTree>
    <p:extLst>
      <p:ext uri="{BB962C8B-B14F-4D97-AF65-F5344CB8AC3E}">
        <p14:creationId xmlns:p14="http://schemas.microsoft.com/office/powerpoint/2010/main" val="13729074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91344" y="1772816"/>
            <a:ext cx="11305256" cy="4608711"/>
          </a:xfrm>
        </p:spPr>
        <p:txBody>
          <a:bodyPr/>
          <a:lstStyle/>
          <a:p>
            <a:pPr eaLnBrk="1" hangingPunct="1">
              <a:lnSpc>
                <a:spcPct val="90000"/>
              </a:lnSpc>
            </a:pPr>
            <a:r>
              <a:rPr lang="en-GB" sz="2400" dirty="0" smtClean="0"/>
              <a:t>Definition: </a:t>
            </a:r>
            <a:r>
              <a:rPr lang="en-GB" sz="2400" dirty="0" smtClean="0">
                <a:solidFill>
                  <a:srgbClr val="CC0099"/>
                </a:solidFill>
              </a:rPr>
              <a:t>average of all values in a column</a:t>
            </a:r>
          </a:p>
          <a:p>
            <a:pPr eaLnBrk="1" hangingPunct="1">
              <a:lnSpc>
                <a:spcPct val="90000"/>
              </a:lnSpc>
            </a:pPr>
            <a:endParaRPr lang="en-GB" sz="1000" dirty="0" smtClean="0">
              <a:solidFill>
                <a:srgbClr val="FF3399"/>
              </a:solidFill>
            </a:endParaRPr>
          </a:p>
          <a:p>
            <a:pPr eaLnBrk="1" hangingPunct="1">
              <a:lnSpc>
                <a:spcPct val="90000"/>
              </a:lnSpc>
            </a:pPr>
            <a:r>
              <a:rPr lang="en-GB" sz="2400" dirty="0" smtClean="0"/>
              <a:t>It can be considered as a </a:t>
            </a:r>
            <a:r>
              <a:rPr lang="en-GB" sz="2400" dirty="0" smtClean="0">
                <a:solidFill>
                  <a:srgbClr val="CC0099"/>
                </a:solidFill>
              </a:rPr>
              <a:t>model</a:t>
            </a:r>
            <a:r>
              <a:rPr lang="en-GB" sz="2400" dirty="0" smtClean="0"/>
              <a:t> because it summaries the data</a:t>
            </a:r>
          </a:p>
          <a:p>
            <a:pPr lvl="1" eaLnBrk="1" hangingPunct="1">
              <a:lnSpc>
                <a:spcPct val="90000"/>
              </a:lnSpc>
            </a:pPr>
            <a:r>
              <a:rPr lang="en-GB" sz="2400" dirty="0" smtClean="0"/>
              <a:t>Example: a group of 5 lecturers: number of friends of each members of the group: 1, 2, 3, 3 and 4</a:t>
            </a:r>
          </a:p>
          <a:p>
            <a:pPr lvl="2" eaLnBrk="1" hangingPunct="1">
              <a:lnSpc>
                <a:spcPct val="90000"/>
              </a:lnSpc>
            </a:pPr>
            <a:r>
              <a:rPr lang="en-GB" dirty="0" smtClean="0"/>
              <a:t>Mean: (1+2+3+3+4)/5 = 2.6 friends per person</a:t>
            </a:r>
          </a:p>
          <a:p>
            <a:pPr lvl="3" eaLnBrk="1" hangingPunct="1">
              <a:lnSpc>
                <a:spcPct val="90000"/>
              </a:lnSpc>
            </a:pPr>
            <a:r>
              <a:rPr lang="en-GB" sz="2400" dirty="0" smtClean="0"/>
              <a:t>Clearly an hypothetical value</a:t>
            </a:r>
            <a:endParaRPr lang="en-GB" sz="2800" dirty="0" smtClean="0"/>
          </a:p>
          <a:p>
            <a:pPr lvl="2" eaLnBrk="1" hangingPunct="1">
              <a:lnSpc>
                <a:spcPct val="90000"/>
              </a:lnSpc>
            </a:pPr>
            <a:endParaRPr lang="en-GB" dirty="0" smtClean="0"/>
          </a:p>
          <a:p>
            <a:pPr eaLnBrk="1" hangingPunct="1">
              <a:lnSpc>
                <a:spcPct val="90000"/>
              </a:lnSpc>
            </a:pPr>
            <a:r>
              <a:rPr lang="en-GB" sz="2400" dirty="0" smtClean="0"/>
              <a:t>How can we know that it is an </a:t>
            </a:r>
            <a:r>
              <a:rPr lang="en-GB" sz="2400" dirty="0" smtClean="0">
                <a:solidFill>
                  <a:srgbClr val="CC0099"/>
                </a:solidFill>
              </a:rPr>
              <a:t>accurate model</a:t>
            </a:r>
            <a:r>
              <a:rPr lang="en-GB" sz="2400" dirty="0" smtClean="0"/>
              <a:t>?</a:t>
            </a:r>
          </a:p>
          <a:p>
            <a:pPr lvl="1" eaLnBrk="1" hangingPunct="1">
              <a:lnSpc>
                <a:spcPct val="90000"/>
              </a:lnSpc>
            </a:pPr>
            <a:r>
              <a:rPr lang="en-GB" sz="2400" dirty="0" smtClean="0"/>
              <a:t>Difference between the real data and the model created</a:t>
            </a:r>
          </a:p>
        </p:txBody>
      </p:sp>
      <p:sp>
        <p:nvSpPr>
          <p:cNvPr id="7" name="Rectangle 2"/>
          <p:cNvSpPr>
            <a:spLocks noGrp="1" noChangeArrowheads="1"/>
          </p:cNvSpPr>
          <p:nvPr>
            <p:ph type="title"/>
          </p:nvPr>
        </p:nvSpPr>
        <p:spPr>
          <a:xfrm>
            <a:off x="1981200" y="347316"/>
            <a:ext cx="8229600" cy="633412"/>
          </a:xfrm>
        </p:spPr>
        <p:txBody>
          <a:bodyPr>
            <a:normAutofit fontScale="90000"/>
          </a:bodyPr>
          <a:lstStyle/>
          <a:p>
            <a:pPr eaLnBrk="1" hangingPunct="1"/>
            <a:r>
              <a:rPr lang="en-GB" sz="4000" b="1" dirty="0" smtClean="0">
                <a:solidFill>
                  <a:srgbClr val="CC0099"/>
                </a:solidFill>
                <a:latin typeface="+mn-lt"/>
                <a:cs typeface="Arial" panose="020B0604020202020204" pitchFamily="34" charset="0"/>
              </a:rPr>
              <a:t>Measures of central tendency</a:t>
            </a:r>
            <a:r>
              <a:rPr lang="en-GB" sz="3600" b="1" dirty="0" smtClean="0">
                <a:solidFill>
                  <a:srgbClr val="CC0099"/>
                </a:solidFill>
                <a:latin typeface="+mn-lt"/>
                <a:cs typeface="Arial" panose="020B0604020202020204" pitchFamily="34" charset="0"/>
              </a:rPr>
              <a:t/>
            </a:r>
            <a:br>
              <a:rPr lang="en-GB" sz="3600" b="1" dirty="0" smtClean="0">
                <a:solidFill>
                  <a:srgbClr val="CC0099"/>
                </a:solidFill>
                <a:latin typeface="+mn-lt"/>
                <a:cs typeface="Arial" panose="020B0604020202020204" pitchFamily="34" charset="0"/>
              </a:rPr>
            </a:br>
            <a:r>
              <a:rPr lang="en-GB" sz="2800" b="1" dirty="0" smtClean="0">
                <a:solidFill>
                  <a:srgbClr val="CC0099"/>
                </a:solidFill>
                <a:latin typeface="+mn-lt"/>
                <a:cs typeface="Arial" panose="020B0604020202020204" pitchFamily="34" charset="0"/>
              </a:rPr>
              <a:t>Mean</a:t>
            </a:r>
            <a:endParaRPr lang="en-GB" sz="2800" b="1" dirty="0">
              <a:solidFill>
                <a:srgbClr val="CC0099"/>
              </a:solidFill>
              <a:latin typeface="+mn-lt"/>
              <a:cs typeface="Arial" panose="020B0604020202020204" pitchFamily="34" charset="0"/>
            </a:endParaRPr>
          </a:p>
        </p:txBody>
      </p:sp>
    </p:spTree>
    <p:extLst>
      <p:ext uri="{BB962C8B-B14F-4D97-AF65-F5344CB8AC3E}">
        <p14:creationId xmlns:p14="http://schemas.microsoft.com/office/powerpoint/2010/main" val="39491810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9" name="Rectangle 3"/>
              <p:cNvSpPr>
                <a:spLocks noGrp="1" noChangeArrowheads="1"/>
              </p:cNvSpPr>
              <p:nvPr>
                <p:ph type="body" sz="half" idx="1"/>
              </p:nvPr>
            </p:nvSpPr>
            <p:spPr>
              <a:xfrm>
                <a:off x="407368" y="1268760"/>
                <a:ext cx="10441160" cy="5256212"/>
              </a:xfrm>
            </p:spPr>
            <p:txBody>
              <a:bodyPr/>
              <a:lstStyle/>
              <a:p>
                <a:pPr eaLnBrk="1" hangingPunct="1"/>
                <a:r>
                  <a:rPr lang="en-GB" sz="2400" dirty="0" smtClean="0"/>
                  <a:t>Calculate the magnitude of the differences between each data and the mean:</a:t>
                </a:r>
              </a:p>
              <a:p>
                <a:pPr eaLnBrk="1" hangingPunct="1"/>
                <a:endParaRPr lang="en-GB" dirty="0" smtClean="0"/>
              </a:p>
              <a:p>
                <a:pPr eaLnBrk="1" hangingPunct="1">
                  <a:buFontTx/>
                  <a:buNone/>
                </a:pPr>
                <a:endParaRPr lang="en-GB" dirty="0" smtClean="0"/>
              </a:p>
              <a:p>
                <a:pPr eaLnBrk="1" hangingPunct="1"/>
                <a:endParaRPr lang="en-GB" sz="2800" dirty="0" smtClean="0"/>
              </a:p>
              <a:p>
                <a:pPr eaLnBrk="1" hangingPunct="1"/>
                <a:endParaRPr lang="en-GB" sz="2800" dirty="0" smtClean="0"/>
              </a:p>
              <a:p>
                <a:pPr marL="0" indent="0" eaLnBrk="1" hangingPunct="1">
                  <a:buNone/>
                </a:pPr>
                <a:endParaRPr lang="en-GB" sz="2800" dirty="0" smtClean="0"/>
              </a:p>
              <a:p>
                <a:pPr lvl="1" eaLnBrk="1" hangingPunct="1"/>
                <a:r>
                  <a:rPr lang="en-GB" sz="2400" dirty="0" smtClean="0"/>
                  <a:t>Total error = sum of differences</a:t>
                </a:r>
              </a:p>
              <a:p>
                <a:pPr lvl="1" eaLnBrk="1" hangingPunct="1">
                  <a:buNone/>
                </a:pPr>
                <a:r>
                  <a:rPr lang="en-GB" sz="2400" dirty="0" smtClean="0"/>
                  <a:t>                     </a:t>
                </a:r>
                <a14:m>
                  <m:oMath xmlns:m="http://schemas.openxmlformats.org/officeDocument/2006/math">
                    <m:r>
                      <a:rPr lang="en-GB" sz="2400" i="1">
                        <a:latin typeface="Cambria Math" panose="02040503050406030204" pitchFamily="18" charset="0"/>
                      </a:rPr>
                      <m:t>=0=</m:t>
                    </m:r>
                    <m:r>
                      <m:rPr>
                        <m:sty m:val="p"/>
                      </m:rPr>
                      <a:rPr lang="en-GB" sz="2400">
                        <a:latin typeface="Cambria Math" panose="02040503050406030204" pitchFamily="18" charset="0"/>
                      </a:rPr>
                      <m:t>Σ</m:t>
                    </m:r>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𝑥</m:t>
                        </m:r>
                      </m:e>
                      <m:sub>
                        <m:r>
                          <a:rPr lang="en-GB" sz="2400" b="0" i="1" smtClean="0">
                            <a:latin typeface="Cambria Math" panose="02040503050406030204" pitchFamily="18" charset="0"/>
                          </a:rPr>
                          <m:t>𝑖</m:t>
                        </m:r>
                      </m:sub>
                    </m:sSub>
                    <m:r>
                      <a:rPr lang="en-GB" sz="2400" i="1">
                        <a:latin typeface="Cambria Math" panose="02040503050406030204" pitchFamily="18" charset="0"/>
                      </a:rPr>
                      <m:t>−</m:t>
                    </m:r>
                    <m:bar>
                      <m:barPr>
                        <m:pos m:val="top"/>
                        <m:ctrlPr>
                          <a:rPr lang="en-GB" sz="2400" i="1">
                            <a:latin typeface="Cambria Math" panose="02040503050406030204" pitchFamily="18" charset="0"/>
                          </a:rPr>
                        </m:ctrlPr>
                      </m:barPr>
                      <m:e>
                        <m:r>
                          <a:rPr lang="en-GB" sz="2400" i="1">
                            <a:latin typeface="Cambria Math" panose="02040503050406030204" pitchFamily="18" charset="0"/>
                          </a:rPr>
                          <m:t>𝑥</m:t>
                        </m:r>
                      </m:e>
                    </m:bar>
                  </m:oMath>
                </a14:m>
                <a:r>
                  <a:rPr lang="en-GB" sz="2400" dirty="0"/>
                  <a:t>) = (-1.6)+(-0.6)+(0.4</a:t>
                </a:r>
                <a:r>
                  <a:rPr lang="en-GB" sz="2400" dirty="0" smtClean="0"/>
                  <a:t>)+(0.4)+(1.4</a:t>
                </a:r>
                <a:r>
                  <a:rPr lang="en-GB" sz="2400" dirty="0"/>
                  <a:t>) = 0</a:t>
                </a:r>
              </a:p>
              <a:p>
                <a:pPr lvl="1" eaLnBrk="1" hangingPunct="1">
                  <a:buFontTx/>
                  <a:buNone/>
                </a:pPr>
                <a:endParaRPr lang="en-US" sz="2400" dirty="0" smtClean="0">
                  <a:cs typeface="Arial" charset="0"/>
                </a:endParaRPr>
              </a:p>
              <a:p>
                <a:pPr lvl="1" eaLnBrk="1" hangingPunct="1">
                  <a:buFontTx/>
                  <a:buNone/>
                </a:pPr>
                <a:r>
                  <a:rPr lang="en-US" sz="2400" dirty="0" smtClean="0">
                    <a:cs typeface="Arial" charset="0"/>
                  </a:rPr>
                  <a:t>	                 </a:t>
                </a:r>
                <a:r>
                  <a:rPr lang="en-GB" sz="2000" dirty="0" smtClean="0"/>
                  <a:t>No errors ! </a:t>
                </a:r>
              </a:p>
              <a:p>
                <a:pPr lvl="3" eaLnBrk="1" hangingPunct="1"/>
                <a:r>
                  <a:rPr lang="en-GB" sz="1800" dirty="0" smtClean="0"/>
                  <a:t>Positive and negative: they cancel each other out.</a:t>
                </a:r>
                <a:endParaRPr lang="en-GB" sz="1800" dirty="0"/>
              </a:p>
            </p:txBody>
          </p:sp>
        </mc:Choice>
        <mc:Fallback xmlns="">
          <p:sp>
            <p:nvSpPr>
              <p:cNvPr id="1029" name="Rectangle 3"/>
              <p:cNvSpPr>
                <a:spLocks noGrp="1" noRot="1" noChangeAspect="1" noMove="1" noResize="1" noEditPoints="1" noAdjustHandles="1" noChangeArrowheads="1" noChangeShapeType="1" noTextEdit="1"/>
              </p:cNvSpPr>
              <p:nvPr>
                <p:ph type="body" sz="half" idx="1"/>
              </p:nvPr>
            </p:nvSpPr>
            <p:spPr>
              <a:xfrm>
                <a:off x="407368" y="1268760"/>
                <a:ext cx="10441160" cy="5256212"/>
              </a:xfrm>
              <a:blipFill>
                <a:blip r:embed="rId3"/>
                <a:stretch>
                  <a:fillRect l="-934" t="-1044" b="-1740"/>
                </a:stretch>
              </a:blipFill>
            </p:spPr>
            <p:txBody>
              <a:bodyPr/>
              <a:lstStyle/>
              <a:p>
                <a:r>
                  <a:rPr lang="en-GB">
                    <a:noFill/>
                  </a:rPr>
                  <a:t> </a:t>
                </a:r>
              </a:p>
            </p:txBody>
          </p:sp>
        </mc:Fallback>
      </mc:AlternateContent>
      <p:graphicFrame>
        <p:nvGraphicFramePr>
          <p:cNvPr id="1027" name="Object 21"/>
          <p:cNvGraphicFramePr>
            <a:graphicFrameLocks noGrp="1" noChangeAspect="1"/>
          </p:cNvGraphicFramePr>
          <p:nvPr>
            <p:ph sz="quarter" idx="3"/>
            <p:extLst/>
          </p:nvPr>
        </p:nvGraphicFramePr>
        <p:xfrm>
          <a:off x="6528048" y="1896518"/>
          <a:ext cx="2663825" cy="2535238"/>
        </p:xfrm>
        <a:graphic>
          <a:graphicData uri="http://schemas.openxmlformats.org/presentationml/2006/ole">
            <mc:AlternateContent xmlns:mc="http://schemas.openxmlformats.org/markup-compatibility/2006">
              <mc:Choice xmlns:v="urn:schemas-microsoft-com:vml" Requires="v">
                <p:oleObj spid="_x0000_s2052" name="Photo Editor Photo" r:id="rId4" imgW="4352381" imgH="4142857" progId="">
                  <p:embed/>
                </p:oleObj>
              </mc:Choice>
              <mc:Fallback>
                <p:oleObj name="Photo Editor Photo" r:id="rId4" imgW="4352381" imgH="4142857" progId="">
                  <p:embed/>
                  <p:pic>
                    <p:nvPicPr>
                      <p:cNvPr id="1027"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048" y="1896518"/>
                        <a:ext cx="2663825" cy="2535238"/>
                      </a:xfrm>
                      <a:prstGeom prst="rect">
                        <a:avLst/>
                      </a:prstGeom>
                      <a:noFill/>
                      <a:extLst/>
                    </p:spPr>
                  </p:pic>
                </p:oleObj>
              </mc:Fallback>
            </mc:AlternateContent>
          </a:graphicData>
        </a:graphic>
      </p:graphicFrame>
      <p:sp>
        <p:nvSpPr>
          <p:cNvPr id="1030" name="Text Box 22"/>
          <p:cNvSpPr txBox="1">
            <a:spLocks noChangeArrowheads="1"/>
          </p:cNvSpPr>
          <p:nvPr/>
        </p:nvSpPr>
        <p:spPr bwMode="auto">
          <a:xfrm>
            <a:off x="6898657" y="4219923"/>
            <a:ext cx="878767" cy="215444"/>
          </a:xfrm>
          <a:prstGeom prst="rect">
            <a:avLst/>
          </a:prstGeom>
          <a:noFill/>
          <a:ln w="9525">
            <a:noFill/>
            <a:miter lim="800000"/>
            <a:headEnd/>
            <a:tailEnd/>
          </a:ln>
        </p:spPr>
        <p:txBody>
          <a:bodyPr wrap="none">
            <a:spAutoFit/>
          </a:bodyPr>
          <a:lstStyle/>
          <a:p>
            <a:r>
              <a:rPr lang="en-GB" sz="800">
                <a:latin typeface="+mn-lt"/>
              </a:rPr>
              <a:t>From Field, 2000</a:t>
            </a:r>
          </a:p>
        </p:txBody>
      </p:sp>
      <p:sp>
        <p:nvSpPr>
          <p:cNvPr id="10" name="Rectangle 2"/>
          <p:cNvSpPr txBox="1">
            <a:spLocks noChangeArrowheads="1"/>
          </p:cNvSpPr>
          <p:nvPr/>
        </p:nvSpPr>
        <p:spPr bwMode="auto">
          <a:xfrm>
            <a:off x="1981200" y="260648"/>
            <a:ext cx="8229600"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smtClean="0">
                <a:solidFill>
                  <a:srgbClr val="CC0099"/>
                </a:solidFill>
                <a:latin typeface="+mn-lt"/>
                <a:cs typeface="Arial" panose="020B0604020202020204" pitchFamily="34" charset="0"/>
              </a:rPr>
              <a:t>Measures of dispersion</a:t>
            </a:r>
            <a:endParaRPr lang="en-GB" sz="2800" b="1" kern="0" dirty="0">
              <a:solidFill>
                <a:srgbClr val="CC0099"/>
              </a:solidFill>
              <a:latin typeface="+mn-lt"/>
              <a:cs typeface="Arial" panose="020B0604020202020204" pitchFamily="34" charset="0"/>
            </a:endParaRPr>
          </a:p>
        </p:txBody>
      </p:sp>
    </p:spTree>
    <p:extLst>
      <p:ext uri="{BB962C8B-B14F-4D97-AF65-F5344CB8AC3E}">
        <p14:creationId xmlns:p14="http://schemas.microsoft.com/office/powerpoint/2010/main" val="32324072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981200" y="274639"/>
            <a:ext cx="8229600" cy="706437"/>
          </a:xfrm>
        </p:spPr>
        <p:txBody>
          <a:bodyPr/>
          <a:lstStyle/>
          <a:p>
            <a:pPr eaLnBrk="1" hangingPunct="1"/>
            <a:r>
              <a:rPr lang="en-GB" sz="4000" b="1" dirty="0" smtClean="0">
                <a:solidFill>
                  <a:srgbClr val="CC0099"/>
                </a:solidFill>
                <a:latin typeface="+mn-lt"/>
              </a:rPr>
              <a:t>Sum of Squared errors (SS)</a:t>
            </a:r>
            <a:endParaRPr lang="en-GB" sz="4000" b="1" dirty="0">
              <a:solidFill>
                <a:srgbClr val="CC0099"/>
              </a:solidFill>
              <a:latin typeface="+mn-lt"/>
            </a:endParaRPr>
          </a:p>
        </p:txBody>
      </p:sp>
      <mc:AlternateContent xmlns:mc="http://schemas.openxmlformats.org/markup-compatibility/2006" xmlns:a14="http://schemas.microsoft.com/office/drawing/2010/main">
        <mc:Choice Requires="a14">
          <p:sp>
            <p:nvSpPr>
              <p:cNvPr id="2052" name="Rectangle 3"/>
              <p:cNvSpPr>
                <a:spLocks noGrp="1" noChangeArrowheads="1"/>
              </p:cNvSpPr>
              <p:nvPr>
                <p:ph type="body" sz="half" idx="1"/>
              </p:nvPr>
            </p:nvSpPr>
            <p:spPr>
              <a:xfrm>
                <a:off x="407368" y="1268413"/>
                <a:ext cx="11377264" cy="5256212"/>
              </a:xfrm>
            </p:spPr>
            <p:txBody>
              <a:bodyPr/>
              <a:lstStyle/>
              <a:p>
                <a:pPr eaLnBrk="1" hangingPunct="1"/>
                <a:r>
                  <a:rPr lang="en-GB" sz="2800" dirty="0" smtClean="0"/>
                  <a:t>To avoid the problem of the direction of the errors: we square them</a:t>
                </a:r>
              </a:p>
              <a:p>
                <a:pPr lvl="1" eaLnBrk="1" hangingPunct="1"/>
                <a:r>
                  <a:rPr lang="en-GB" dirty="0" smtClean="0"/>
                  <a:t>Instead of sum of errors: </a:t>
                </a:r>
                <a:r>
                  <a:rPr lang="en-GB" dirty="0" smtClean="0">
                    <a:solidFill>
                      <a:srgbClr val="CC0099"/>
                    </a:solidFill>
                  </a:rPr>
                  <a:t>sum of squared errors (SS): </a:t>
                </a:r>
              </a:p>
              <a:p>
                <a:pPr marL="0" indent="0">
                  <a:buNone/>
                </a:pPr>
                <a:r>
                  <a:rPr lang="en-GB" sz="2400" dirty="0" smtClean="0"/>
                  <a:t>		</a:t>
                </a:r>
                <a14:m>
                  <m:oMath xmlns:m="http://schemas.openxmlformats.org/officeDocument/2006/math">
                    <m:d>
                      <m:dPr>
                        <m:ctrlPr>
                          <a:rPr lang="en-GB" sz="2400" i="1">
                            <a:latin typeface="Cambria Math" panose="02040503050406030204" pitchFamily="18" charset="0"/>
                          </a:rPr>
                        </m:ctrlPr>
                      </m:dPr>
                      <m:e>
                        <m:r>
                          <a:rPr lang="en-GB" sz="2400" i="1">
                            <a:latin typeface="Cambria Math" panose="02040503050406030204" pitchFamily="18" charset="0"/>
                          </a:rPr>
                          <m:t>𝑆𝑆</m:t>
                        </m:r>
                      </m:e>
                    </m:d>
                    <m:r>
                      <a:rPr lang="en-GB" sz="2400" i="1">
                        <a:latin typeface="Cambria Math" panose="02040503050406030204" pitchFamily="18" charset="0"/>
                      </a:rPr>
                      <m:t>= </m:t>
                    </m:r>
                    <m:r>
                      <m:rPr>
                        <m:sty m:val="p"/>
                      </m:rPr>
                      <a:rPr lang="en-GB" sz="2400">
                        <a:latin typeface="Cambria Math" panose="02040503050406030204" pitchFamily="18" charset="0"/>
                      </a:rPr>
                      <m:t>Σ</m:t>
                    </m:r>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en-GB" sz="2400" i="1">
                                <a:latin typeface="Cambria Math" panose="02040503050406030204" pitchFamily="18" charset="0"/>
                              </a:rPr>
                              <m:t>𝑥</m:t>
                            </m:r>
                          </m:e>
                          <m:sub>
                            <m:r>
                              <a:rPr lang="en-GB" sz="2400" i="1">
                                <a:latin typeface="Cambria Math" panose="02040503050406030204" pitchFamily="18" charset="0"/>
                              </a:rPr>
                              <m:t>𝑖</m:t>
                            </m:r>
                          </m:sub>
                        </m:sSub>
                        <m:r>
                          <a:rPr lang="en-GB" sz="2400" i="1">
                            <a:latin typeface="Cambria Math" panose="02040503050406030204" pitchFamily="18" charset="0"/>
                          </a:rPr>
                          <m:t> −  </m:t>
                        </m:r>
                        <m:bar>
                          <m:barPr>
                            <m:pos m:val="top"/>
                            <m:ctrlPr>
                              <a:rPr lang="en-GB" sz="2400" i="1">
                                <a:latin typeface="Cambria Math" panose="02040503050406030204" pitchFamily="18" charset="0"/>
                              </a:rPr>
                            </m:ctrlPr>
                          </m:barPr>
                          <m:e>
                            <m:r>
                              <a:rPr lang="en-GB" sz="2400" i="1">
                                <a:latin typeface="Cambria Math" panose="02040503050406030204" pitchFamily="18" charset="0"/>
                              </a:rPr>
                              <m:t>𝑥</m:t>
                            </m:r>
                          </m:e>
                        </m:bar>
                      </m:e>
                    </m:d>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en-GB" sz="2400" i="1">
                                <a:latin typeface="Cambria Math" panose="02040503050406030204" pitchFamily="18" charset="0"/>
                              </a:rPr>
                              <m:t>𝑥</m:t>
                            </m:r>
                          </m:e>
                          <m:sub>
                            <m:r>
                              <a:rPr lang="en-GB" sz="2400" i="1">
                                <a:latin typeface="Cambria Math" panose="02040503050406030204" pitchFamily="18" charset="0"/>
                              </a:rPr>
                              <m:t>𝑖</m:t>
                            </m:r>
                          </m:sub>
                        </m:sSub>
                        <m:r>
                          <a:rPr lang="en-GB" sz="2400" i="1">
                            <a:latin typeface="Cambria Math" panose="02040503050406030204" pitchFamily="18" charset="0"/>
                          </a:rPr>
                          <m:t> −  </m:t>
                        </m:r>
                        <m:bar>
                          <m:barPr>
                            <m:pos m:val="top"/>
                            <m:ctrlPr>
                              <a:rPr lang="en-GB" sz="2400" i="1">
                                <a:latin typeface="Cambria Math" panose="02040503050406030204" pitchFamily="18" charset="0"/>
                              </a:rPr>
                            </m:ctrlPr>
                          </m:barPr>
                          <m:e>
                            <m:r>
                              <a:rPr lang="en-GB" sz="2400" i="1">
                                <a:latin typeface="Cambria Math" panose="02040503050406030204" pitchFamily="18" charset="0"/>
                              </a:rPr>
                              <m:t>𝑥</m:t>
                            </m:r>
                          </m:e>
                        </m:bar>
                      </m:e>
                    </m:d>
                  </m:oMath>
                </a14:m>
                <a:r>
                  <a:rPr lang="en-GB" sz="2400" dirty="0"/>
                  <a:t> </a:t>
                </a:r>
              </a:p>
              <a:p>
                <a:pPr marL="0" indent="0">
                  <a:buNone/>
                </a:pPr>
                <a:r>
                  <a:rPr lang="en-GB" sz="2400" dirty="0" smtClean="0"/>
                  <a:t>			= </a:t>
                </a:r>
                <a:r>
                  <a:rPr lang="en-GB" sz="2400" dirty="0"/>
                  <a:t>(1.6)</a:t>
                </a:r>
                <a:r>
                  <a:rPr lang="en-GB" sz="2400" baseline="30000" dirty="0"/>
                  <a:t> 2</a:t>
                </a:r>
                <a:r>
                  <a:rPr lang="en-GB" sz="2400" dirty="0"/>
                  <a:t> + (-0.6)</a:t>
                </a:r>
                <a:r>
                  <a:rPr lang="en-GB" sz="2400" baseline="30000" dirty="0"/>
                  <a:t>2</a:t>
                </a:r>
                <a:r>
                  <a:rPr lang="en-GB" sz="2400" dirty="0"/>
                  <a:t> + (0.4)</a:t>
                </a:r>
                <a:r>
                  <a:rPr lang="en-GB" sz="2400" baseline="30000" dirty="0"/>
                  <a:t>2</a:t>
                </a:r>
                <a:r>
                  <a:rPr lang="en-GB" sz="2400" dirty="0"/>
                  <a:t> +(0.4)</a:t>
                </a:r>
                <a:r>
                  <a:rPr lang="en-GB" sz="2400" baseline="30000" dirty="0"/>
                  <a:t>2</a:t>
                </a:r>
                <a:r>
                  <a:rPr lang="en-GB" sz="2400" dirty="0"/>
                  <a:t> + (1.4)</a:t>
                </a:r>
                <a:r>
                  <a:rPr lang="en-GB" sz="2400" baseline="30000" dirty="0"/>
                  <a:t>2</a:t>
                </a:r>
                <a:endParaRPr lang="en-GB" sz="2400" dirty="0"/>
              </a:p>
              <a:p>
                <a:pPr marL="0" indent="0">
                  <a:buNone/>
                </a:pPr>
                <a:r>
                  <a:rPr lang="en-GB" sz="2400" dirty="0" smtClean="0"/>
                  <a:t>			= </a:t>
                </a:r>
                <a:r>
                  <a:rPr lang="en-GB" sz="2400" dirty="0"/>
                  <a:t>2.56 + 0.36 + 0.16 + 0.16 +1.96</a:t>
                </a:r>
              </a:p>
              <a:p>
                <a:pPr marL="0" indent="0">
                  <a:buNone/>
                </a:pPr>
                <a:r>
                  <a:rPr lang="en-GB" sz="2400" dirty="0" smtClean="0"/>
                  <a:t>			= 5.20</a:t>
                </a:r>
                <a:endParaRPr lang="en-GB" sz="2400" dirty="0" smtClean="0">
                  <a:cs typeface="Arial" charset="0"/>
                </a:endParaRPr>
              </a:p>
              <a:p>
                <a:pPr eaLnBrk="1" hangingPunct="1"/>
                <a:r>
                  <a:rPr lang="en-GB" sz="2800" dirty="0" smtClean="0">
                    <a:cs typeface="Arial" charset="0"/>
                  </a:rPr>
                  <a:t>SS gives a good measure of the accuracy of the model</a:t>
                </a:r>
              </a:p>
              <a:p>
                <a:pPr lvl="1" eaLnBrk="1" hangingPunct="1"/>
                <a:r>
                  <a:rPr lang="en-GB" sz="2400" dirty="0" smtClean="0">
                    <a:cs typeface="Arial" charset="0"/>
                  </a:rPr>
                  <a:t>But: dependent upon the amount of data: the more data, the higher the SS.</a:t>
                </a:r>
                <a:endParaRPr lang="en-GB" sz="2400" dirty="0">
                  <a:cs typeface="Arial" charset="0"/>
                </a:endParaRPr>
              </a:p>
              <a:p>
                <a:pPr lvl="1" eaLnBrk="1" hangingPunct="1"/>
                <a:r>
                  <a:rPr lang="en-GB" sz="2400" u="sng" dirty="0" smtClean="0">
                    <a:cs typeface="Arial" charset="0"/>
                  </a:rPr>
                  <a:t>Solution</a:t>
                </a:r>
                <a:r>
                  <a:rPr lang="en-GB" sz="2400" dirty="0" smtClean="0">
                    <a:cs typeface="Arial" charset="0"/>
                  </a:rPr>
                  <a:t>: to divide the SS by the number of observations (N)</a:t>
                </a:r>
              </a:p>
              <a:p>
                <a:pPr lvl="2" eaLnBrk="1" hangingPunct="1"/>
                <a:r>
                  <a:rPr lang="en-GB" sz="2000" dirty="0" smtClean="0">
                    <a:cs typeface="Arial" charset="0"/>
                  </a:rPr>
                  <a:t>As we are interested in measuring the error in the sample to estimate the one in the population  we divide the SS by N-1 instead of N and we get the </a:t>
                </a:r>
                <a:r>
                  <a:rPr lang="en-GB" sz="2000" b="1" dirty="0" smtClean="0">
                    <a:solidFill>
                      <a:srgbClr val="CC0099"/>
                    </a:solidFill>
                    <a:cs typeface="Arial" charset="0"/>
                  </a:rPr>
                  <a:t>variance</a:t>
                </a:r>
                <a:r>
                  <a:rPr lang="en-GB" sz="2000" dirty="0" smtClean="0">
                    <a:solidFill>
                      <a:srgbClr val="CC0099"/>
                    </a:solidFill>
                    <a:cs typeface="Arial" charset="0"/>
                  </a:rPr>
                  <a:t> (S</a:t>
                </a:r>
                <a:r>
                  <a:rPr lang="en-GB" sz="2000" baseline="30000" dirty="0" smtClean="0">
                    <a:solidFill>
                      <a:srgbClr val="CC0099"/>
                    </a:solidFill>
                    <a:cs typeface="Arial" charset="0"/>
                  </a:rPr>
                  <a:t>2</a:t>
                </a:r>
                <a:r>
                  <a:rPr lang="en-GB" sz="2000" dirty="0" smtClean="0">
                    <a:solidFill>
                      <a:srgbClr val="CC0099"/>
                    </a:solidFill>
                    <a:cs typeface="Arial" charset="0"/>
                  </a:rPr>
                  <a:t>) </a:t>
                </a:r>
                <a:r>
                  <a:rPr lang="en-GB" sz="2000" dirty="0" smtClean="0">
                    <a:cs typeface="Arial" charset="0"/>
                  </a:rPr>
                  <a:t>= SS/N-1</a:t>
                </a:r>
                <a:endParaRPr lang="en-GB" sz="2000" dirty="0">
                  <a:cs typeface="Arial" charset="0"/>
                </a:endParaRPr>
              </a:p>
            </p:txBody>
          </p:sp>
        </mc:Choice>
        <mc:Fallback xmlns="">
          <p:sp>
            <p:nvSpPr>
              <p:cNvPr id="2052" name="Rectangle 3"/>
              <p:cNvSpPr>
                <a:spLocks noGrp="1" noRot="1" noChangeAspect="1" noMove="1" noResize="1" noEditPoints="1" noAdjustHandles="1" noChangeArrowheads="1" noChangeShapeType="1" noTextEdit="1"/>
              </p:cNvSpPr>
              <p:nvPr>
                <p:ph type="body" sz="half" idx="1"/>
              </p:nvPr>
            </p:nvSpPr>
            <p:spPr>
              <a:xfrm>
                <a:off x="407368" y="1268413"/>
                <a:ext cx="11377264" cy="5256212"/>
              </a:xfrm>
              <a:blipFill>
                <a:blip r:embed="rId2"/>
                <a:stretch>
                  <a:fillRect l="-1125" t="-1276" r="-268"/>
                </a:stretch>
              </a:blipFill>
            </p:spPr>
            <p:txBody>
              <a:bodyPr/>
              <a:lstStyle/>
              <a:p>
                <a:r>
                  <a:rPr lang="en-GB">
                    <a:noFill/>
                  </a:rPr>
                  <a:t> </a:t>
                </a:r>
              </a:p>
            </p:txBody>
          </p:sp>
        </mc:Fallback>
      </mc:AlternateContent>
    </p:spTree>
    <p:extLst>
      <p:ext uri="{BB962C8B-B14F-4D97-AF65-F5344CB8AC3E}">
        <p14:creationId xmlns:p14="http://schemas.microsoft.com/office/powerpoint/2010/main" val="26074433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981200" y="274638"/>
            <a:ext cx="8229600" cy="850900"/>
          </a:xfrm>
        </p:spPr>
        <p:txBody>
          <a:bodyPr/>
          <a:lstStyle/>
          <a:p>
            <a:pPr eaLnBrk="1" hangingPunct="1"/>
            <a:r>
              <a:rPr lang="en-GB" sz="4000" b="1" dirty="0" smtClean="0">
                <a:solidFill>
                  <a:srgbClr val="CC0099"/>
                </a:solidFill>
                <a:latin typeface="+mn-lt"/>
              </a:rPr>
              <a:t>Variance and standard deviation</a:t>
            </a:r>
            <a:endParaRPr lang="en-GB" sz="4000" b="1" dirty="0">
              <a:solidFill>
                <a:srgbClr val="CC0099"/>
              </a:solidFill>
              <a:latin typeface="+mn-lt"/>
            </a:endParaRPr>
          </a:p>
        </p:txBody>
      </p:sp>
      <mc:AlternateContent xmlns:mc="http://schemas.openxmlformats.org/markup-compatibility/2006" xmlns:a14="http://schemas.microsoft.com/office/drawing/2010/main">
        <mc:Choice Requires="a14">
          <p:sp>
            <p:nvSpPr>
              <p:cNvPr id="3077" name="Rectangle 3"/>
              <p:cNvSpPr>
                <a:spLocks noGrp="1" noChangeArrowheads="1"/>
              </p:cNvSpPr>
              <p:nvPr>
                <p:ph type="body" sz="half" idx="1"/>
              </p:nvPr>
            </p:nvSpPr>
            <p:spPr>
              <a:xfrm>
                <a:off x="407368" y="1746969"/>
                <a:ext cx="11521280" cy="4778375"/>
              </a:xfrm>
            </p:spPr>
            <p:txBody>
              <a:bodyPr/>
              <a:lstStyle/>
              <a:p>
                <a:pPr eaLnBrk="1" hangingPunct="1"/>
                <a14:m>
                  <m:oMath xmlns:m="http://schemas.openxmlformats.org/officeDocument/2006/math">
                    <m:r>
                      <a:rPr lang="en-GB" i="1" smtClean="0">
                        <a:latin typeface="Cambria Math" panose="02040503050406030204" pitchFamily="18" charset="0"/>
                      </a:rPr>
                      <m:t>𝑣𝑎𝑟𝑖𝑎𝑛𝑐𝑒</m:t>
                    </m:r>
                    <m:r>
                      <a:rPr lang="en-GB" i="1" smtClean="0">
                        <a:latin typeface="Cambria Math" panose="02040503050406030204" pitchFamily="18" charset="0"/>
                      </a:rPr>
                      <m:t> </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2</m:t>
                            </m:r>
                          </m:sup>
                        </m:sSup>
                      </m:e>
                    </m:d>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𝑆𝑆</m:t>
                        </m:r>
                      </m:num>
                      <m:den>
                        <m:r>
                          <a:rPr lang="en-GB" i="1">
                            <a:latin typeface="Cambria Math" panose="02040503050406030204" pitchFamily="18" charset="0"/>
                          </a:rPr>
                          <m:t>𝑁</m:t>
                        </m:r>
                        <m:r>
                          <a:rPr lang="en-GB" i="1">
                            <a:latin typeface="Cambria Math" panose="02040503050406030204" pitchFamily="18" charset="0"/>
                          </a:rPr>
                          <m:t>−1</m:t>
                        </m:r>
                      </m:den>
                    </m:f>
                    <m:r>
                      <a:rPr lang="en-GB" i="1">
                        <a:latin typeface="Cambria Math" panose="02040503050406030204" pitchFamily="18" charset="0"/>
                      </a:rPr>
                      <m:t>= </m:t>
                    </m:r>
                    <m:f>
                      <m:fPr>
                        <m:ctrlPr>
                          <a:rPr lang="en-GB" i="1">
                            <a:latin typeface="Cambria Math" panose="02040503050406030204" pitchFamily="18" charset="0"/>
                          </a:rPr>
                        </m:ctrlPr>
                      </m:fPr>
                      <m:num>
                        <m:r>
                          <m:rPr>
                            <m:sty m:val="p"/>
                          </m:rPr>
                          <a:rPr lang="en-GB">
                            <a:latin typeface="Cambria Math" panose="02040503050406030204" pitchFamily="18" charset="0"/>
                          </a:rPr>
                          <m:t>Σ</m:t>
                        </m:r>
                        <m:r>
                          <a:rPr lang="en-GB" i="1">
                            <a:latin typeface="Cambria Math" panose="02040503050406030204" pitchFamily="18" charset="0"/>
                          </a:rPr>
                          <m:t> </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r>
                              <a:rPr lang="en-GB" i="1">
                                <a:latin typeface="Cambria Math" panose="02040503050406030204" pitchFamily="18" charset="0"/>
                              </a:rPr>
                              <m:t>− </m:t>
                            </m:r>
                            <m:bar>
                              <m:barPr>
                                <m:pos m:val="top"/>
                                <m:ctrlPr>
                                  <a:rPr lang="en-GB" i="1">
                                    <a:latin typeface="Cambria Math" panose="02040503050406030204" pitchFamily="18" charset="0"/>
                                  </a:rPr>
                                </m:ctrlPr>
                              </m:barPr>
                              <m:e>
                                <m:r>
                                  <a:rPr lang="en-GB" i="1">
                                    <a:latin typeface="Cambria Math" panose="02040503050406030204" pitchFamily="18" charset="0"/>
                                  </a:rPr>
                                  <m:t>𝑥</m:t>
                                </m:r>
                              </m:e>
                            </m:bar>
                          </m:e>
                        </m:d>
                        <m:r>
                          <a:rPr lang="en-GB" b="0" i="1" baseline="30000" smtClean="0">
                            <a:latin typeface="Cambria Math" panose="02040503050406030204" pitchFamily="18" charset="0"/>
                          </a:rPr>
                          <m:t>2</m:t>
                        </m:r>
                      </m:num>
                      <m:den>
                        <m:r>
                          <a:rPr lang="en-GB" i="1">
                            <a:latin typeface="Cambria Math" panose="02040503050406030204" pitchFamily="18" charset="0"/>
                          </a:rPr>
                          <m:t>𝑁</m:t>
                        </m:r>
                        <m:r>
                          <a:rPr lang="en-GB" i="1">
                            <a:latin typeface="Cambria Math" panose="02040503050406030204" pitchFamily="18" charset="0"/>
                          </a:rPr>
                          <m:t>−1</m:t>
                        </m:r>
                      </m:den>
                    </m:f>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5.20</m:t>
                        </m:r>
                      </m:num>
                      <m:den>
                        <m:r>
                          <a:rPr lang="en-GB" i="1">
                            <a:latin typeface="Cambria Math" panose="02040503050406030204" pitchFamily="18" charset="0"/>
                          </a:rPr>
                          <m:t>4</m:t>
                        </m:r>
                      </m:den>
                    </m:f>
                    <m:r>
                      <a:rPr lang="en-GB" i="1">
                        <a:latin typeface="Cambria Math" panose="02040503050406030204" pitchFamily="18" charset="0"/>
                      </a:rPr>
                      <m:t>=1.3</m:t>
                    </m:r>
                  </m:oMath>
                </a14:m>
                <a:endParaRPr lang="en-GB" dirty="0"/>
              </a:p>
              <a:p>
                <a:pPr eaLnBrk="1" hangingPunct="1"/>
                <a:endParaRPr lang="en-GB" sz="2400" dirty="0" smtClean="0"/>
              </a:p>
              <a:p>
                <a:pPr eaLnBrk="1" hangingPunct="1"/>
                <a:r>
                  <a:rPr lang="en-GB" sz="2800" dirty="0" smtClean="0"/>
                  <a:t>Problem with variance: measure in squared units</a:t>
                </a:r>
              </a:p>
              <a:p>
                <a:pPr eaLnBrk="1" hangingPunct="1"/>
                <a:endParaRPr lang="en-GB" sz="1200" dirty="0" smtClean="0"/>
              </a:p>
              <a:p>
                <a:pPr lvl="1" eaLnBrk="1" hangingPunct="1"/>
                <a:r>
                  <a:rPr lang="en-GB" sz="2400" dirty="0" smtClean="0"/>
                  <a:t>For more convenience, the square root of the variance is taken to obtain a measure in the same unit as the original measure: </a:t>
                </a:r>
              </a:p>
              <a:p>
                <a:pPr lvl="2" eaLnBrk="1" hangingPunct="1"/>
                <a:r>
                  <a:rPr lang="en-GB" sz="2000" dirty="0" smtClean="0"/>
                  <a:t>the </a:t>
                </a:r>
                <a:r>
                  <a:rPr lang="en-GB" sz="2000" b="1" dirty="0" smtClean="0">
                    <a:solidFill>
                      <a:srgbClr val="CC0099"/>
                    </a:solidFill>
                  </a:rPr>
                  <a:t>standard deviation</a:t>
                </a:r>
              </a:p>
              <a:p>
                <a:pPr lvl="3" eaLnBrk="1" hangingPunct="1"/>
                <a:r>
                  <a:rPr lang="en-GB" dirty="0" smtClean="0"/>
                  <a:t>S.D. = </a:t>
                </a:r>
                <a:r>
                  <a:rPr lang="en-GB" dirty="0" smtClean="0">
                    <a:cs typeface="Arial" charset="0"/>
                  </a:rPr>
                  <a:t>√(SS/N-1) = √(s</a:t>
                </a:r>
                <a:r>
                  <a:rPr lang="en-GB" baseline="30000" dirty="0" smtClean="0">
                    <a:cs typeface="Arial" charset="0"/>
                  </a:rPr>
                  <a:t>2</a:t>
                </a:r>
                <a:r>
                  <a:rPr lang="en-GB" dirty="0" smtClean="0">
                    <a:cs typeface="Arial" charset="0"/>
                  </a:rPr>
                  <a:t>) = s </a:t>
                </a:r>
                <a14:m>
                  <m:oMath xmlns:m="http://schemas.openxmlformats.org/officeDocument/2006/math">
                    <m:r>
                      <a:rPr lang="en-GB" i="1">
                        <a:latin typeface="Cambria Math" panose="02040503050406030204" pitchFamily="18" charset="0"/>
                      </a:rPr>
                      <m:t>= </m:t>
                    </m:r>
                    <m:rad>
                      <m:radPr>
                        <m:degHide m:val="on"/>
                        <m:ctrlPr>
                          <a:rPr lang="en-GB" i="1">
                            <a:latin typeface="Cambria Math" panose="02040503050406030204" pitchFamily="18" charset="0"/>
                          </a:rPr>
                        </m:ctrlPr>
                      </m:radPr>
                      <m:deg/>
                      <m:e>
                        <m:r>
                          <a:rPr lang="en-GB" i="1">
                            <a:latin typeface="Cambria Math" panose="02040503050406030204" pitchFamily="18" charset="0"/>
                          </a:rPr>
                          <m:t>1.3</m:t>
                        </m:r>
                      </m:e>
                    </m:rad>
                    <m:r>
                      <a:rPr lang="en-GB" i="1">
                        <a:latin typeface="Cambria Math" panose="02040503050406030204" pitchFamily="18" charset="0"/>
                      </a:rPr>
                      <m:t>=1.14</m:t>
                    </m:r>
                  </m:oMath>
                </a14:m>
                <a:endParaRPr lang="en-GB" dirty="0"/>
              </a:p>
              <a:p>
                <a:pPr marL="1371600" lvl="3" indent="0" eaLnBrk="1" hangingPunct="1">
                  <a:buNone/>
                </a:pPr>
                <a:endParaRPr lang="en-GB" sz="1600" dirty="0" smtClean="0">
                  <a:cs typeface="Arial" charset="0"/>
                </a:endParaRPr>
              </a:p>
              <a:p>
                <a:pPr lvl="2" eaLnBrk="1" hangingPunct="1"/>
                <a:r>
                  <a:rPr lang="en-GB" dirty="0" smtClean="0">
                    <a:cs typeface="Arial" charset="0"/>
                  </a:rPr>
                  <a:t>The standard deviation is a measure of how well the mean represents the data.	</a:t>
                </a:r>
                <a:endParaRPr lang="en-GB" dirty="0">
                  <a:cs typeface="Arial" charset="0"/>
                </a:endParaRPr>
              </a:p>
            </p:txBody>
          </p:sp>
        </mc:Choice>
        <mc:Fallback xmlns="">
          <p:sp>
            <p:nvSpPr>
              <p:cNvPr id="3077" name="Rectangle 3"/>
              <p:cNvSpPr>
                <a:spLocks noGrp="1" noRot="1" noChangeAspect="1" noMove="1" noResize="1" noEditPoints="1" noAdjustHandles="1" noChangeArrowheads="1" noChangeShapeType="1" noTextEdit="1"/>
              </p:cNvSpPr>
              <p:nvPr>
                <p:ph type="body" sz="half" idx="1"/>
              </p:nvPr>
            </p:nvSpPr>
            <p:spPr>
              <a:xfrm>
                <a:off x="407368" y="1746969"/>
                <a:ext cx="11521280" cy="4778375"/>
              </a:xfrm>
              <a:blipFill>
                <a:blip r:embed="rId2"/>
                <a:stretch>
                  <a:fillRect l="-1111"/>
                </a:stretch>
              </a:blipFill>
            </p:spPr>
            <p:txBody>
              <a:bodyPr/>
              <a:lstStyle/>
              <a:p>
                <a:r>
                  <a:rPr lang="en-GB">
                    <a:noFill/>
                  </a:rPr>
                  <a:t> </a:t>
                </a:r>
              </a:p>
            </p:txBody>
          </p:sp>
        </mc:Fallback>
      </mc:AlternateContent>
    </p:spTree>
    <p:extLst>
      <p:ext uri="{BB962C8B-B14F-4D97-AF65-F5344CB8AC3E}">
        <p14:creationId xmlns:p14="http://schemas.microsoft.com/office/powerpoint/2010/main" val="27297301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981200" y="274639"/>
            <a:ext cx="8229600" cy="777875"/>
          </a:xfrm>
        </p:spPr>
        <p:txBody>
          <a:bodyPr/>
          <a:lstStyle/>
          <a:p>
            <a:pPr eaLnBrk="1" hangingPunct="1"/>
            <a:r>
              <a:rPr lang="en-GB" sz="4000" b="1" dirty="0" smtClean="0">
                <a:solidFill>
                  <a:srgbClr val="CC0099"/>
                </a:solidFill>
                <a:latin typeface="+mn-lt"/>
              </a:rPr>
              <a:t>Standard deviation</a:t>
            </a:r>
            <a:endParaRPr lang="en-GB" sz="4000" b="1" dirty="0">
              <a:solidFill>
                <a:srgbClr val="CC0099"/>
              </a:solidFill>
              <a:latin typeface="+mn-lt"/>
            </a:endParaRPr>
          </a:p>
        </p:txBody>
      </p:sp>
      <p:graphicFrame>
        <p:nvGraphicFramePr>
          <p:cNvPr id="4098" name="Object 3"/>
          <p:cNvGraphicFramePr>
            <a:graphicFrameLocks noGrp="1" noChangeAspect="1"/>
          </p:cNvGraphicFramePr>
          <p:nvPr>
            <p:ph idx="1"/>
            <p:extLst/>
          </p:nvPr>
        </p:nvGraphicFramePr>
        <p:xfrm>
          <a:off x="1775520" y="1411289"/>
          <a:ext cx="8351838" cy="4181475"/>
        </p:xfrm>
        <a:graphic>
          <a:graphicData uri="http://schemas.openxmlformats.org/presentationml/2006/ole">
            <mc:AlternateContent xmlns:mc="http://schemas.openxmlformats.org/markup-compatibility/2006">
              <mc:Choice xmlns:v="urn:schemas-microsoft-com:vml" Requires="v">
                <p:oleObj spid="_x0000_s3076" name="Photo Editor Photo" r:id="rId3" imgW="6144483" imgH="3076190" progId="">
                  <p:embed/>
                </p:oleObj>
              </mc:Choice>
              <mc:Fallback>
                <p:oleObj name="Photo Editor Photo" r:id="rId3" imgW="6144483" imgH="3076190" progId="">
                  <p:embed/>
                  <p:pic>
                    <p:nvPicPr>
                      <p:cNvPr id="409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1411289"/>
                        <a:ext cx="8351838" cy="418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 Box 5"/>
          <p:cNvSpPr txBox="1">
            <a:spLocks noChangeArrowheads="1"/>
          </p:cNvSpPr>
          <p:nvPr/>
        </p:nvSpPr>
        <p:spPr bwMode="auto">
          <a:xfrm>
            <a:off x="1707922" y="5606827"/>
            <a:ext cx="3235950" cy="1015663"/>
          </a:xfrm>
          <a:prstGeom prst="rect">
            <a:avLst/>
          </a:prstGeom>
          <a:noFill/>
          <a:ln w="9525">
            <a:noFill/>
            <a:miter lim="800000"/>
            <a:headEnd/>
            <a:tailEnd/>
          </a:ln>
        </p:spPr>
        <p:txBody>
          <a:bodyPr wrap="none">
            <a:spAutoFit/>
          </a:bodyPr>
          <a:lstStyle/>
          <a:p>
            <a:r>
              <a:rPr lang="en-GB" sz="2000" dirty="0">
                <a:solidFill>
                  <a:srgbClr val="CC0099"/>
                </a:solidFill>
                <a:latin typeface="+mn-lt"/>
              </a:rPr>
              <a:t>Small S.D.</a:t>
            </a:r>
            <a:r>
              <a:rPr lang="en-GB" sz="2000" dirty="0">
                <a:latin typeface="+mn-lt"/>
              </a:rPr>
              <a:t>: </a:t>
            </a:r>
          </a:p>
          <a:p>
            <a:r>
              <a:rPr lang="en-GB" sz="2000" dirty="0">
                <a:latin typeface="+mn-lt"/>
              </a:rPr>
              <a:t>data close to the mean: </a:t>
            </a:r>
          </a:p>
          <a:p>
            <a:r>
              <a:rPr lang="en-GB" sz="2000" dirty="0">
                <a:latin typeface="+mn-lt"/>
              </a:rPr>
              <a:t>mean is a </a:t>
            </a:r>
            <a:r>
              <a:rPr lang="en-GB" sz="2000" dirty="0">
                <a:solidFill>
                  <a:srgbClr val="CC0099"/>
                </a:solidFill>
                <a:latin typeface="+mn-lt"/>
              </a:rPr>
              <a:t>good fit </a:t>
            </a:r>
            <a:r>
              <a:rPr lang="en-GB" sz="2000" dirty="0">
                <a:latin typeface="+mn-lt"/>
              </a:rPr>
              <a:t>of the data</a:t>
            </a:r>
          </a:p>
        </p:txBody>
      </p:sp>
      <p:sp>
        <p:nvSpPr>
          <p:cNvPr id="4101" name="Text Box 6"/>
          <p:cNvSpPr txBox="1">
            <a:spLocks noChangeArrowheads="1"/>
          </p:cNvSpPr>
          <p:nvPr/>
        </p:nvSpPr>
        <p:spPr bwMode="auto">
          <a:xfrm>
            <a:off x="6282787" y="5610225"/>
            <a:ext cx="4277709" cy="1015663"/>
          </a:xfrm>
          <a:prstGeom prst="rect">
            <a:avLst/>
          </a:prstGeom>
          <a:noFill/>
          <a:ln w="9525">
            <a:noFill/>
            <a:miter lim="800000"/>
            <a:headEnd/>
            <a:tailEnd/>
          </a:ln>
        </p:spPr>
        <p:txBody>
          <a:bodyPr wrap="none">
            <a:spAutoFit/>
          </a:bodyPr>
          <a:lstStyle/>
          <a:p>
            <a:r>
              <a:rPr lang="en-GB" sz="2000" dirty="0">
                <a:solidFill>
                  <a:srgbClr val="CC0099"/>
                </a:solidFill>
                <a:latin typeface="+mn-lt"/>
              </a:rPr>
              <a:t>Large S.D.</a:t>
            </a:r>
            <a:r>
              <a:rPr lang="en-GB" sz="2000" dirty="0">
                <a:latin typeface="+mn-lt"/>
              </a:rPr>
              <a:t>: </a:t>
            </a:r>
          </a:p>
          <a:p>
            <a:r>
              <a:rPr lang="en-GB" sz="2000" dirty="0">
                <a:latin typeface="+mn-lt"/>
              </a:rPr>
              <a:t>data distant from the mean: </a:t>
            </a:r>
          </a:p>
          <a:p>
            <a:r>
              <a:rPr lang="en-GB" sz="2000" dirty="0">
                <a:latin typeface="+mn-lt"/>
              </a:rPr>
              <a:t>mean is </a:t>
            </a:r>
            <a:r>
              <a:rPr lang="en-GB" sz="2000" dirty="0">
                <a:solidFill>
                  <a:srgbClr val="CC0099"/>
                </a:solidFill>
                <a:latin typeface="+mn-lt"/>
              </a:rPr>
              <a:t>not an accurate representation</a:t>
            </a:r>
          </a:p>
        </p:txBody>
      </p:sp>
    </p:spTree>
    <p:extLst>
      <p:ext uri="{BB962C8B-B14F-4D97-AF65-F5344CB8AC3E}">
        <p14:creationId xmlns:p14="http://schemas.microsoft.com/office/powerpoint/2010/main" val="4588151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9"/>
            <a:ext cx="8229600" cy="706437"/>
          </a:xfrm>
        </p:spPr>
        <p:txBody>
          <a:bodyPr/>
          <a:lstStyle/>
          <a:p>
            <a:pPr eaLnBrk="1" hangingPunct="1"/>
            <a:r>
              <a:rPr lang="en-GB" sz="4000" b="1" dirty="0" smtClean="0">
                <a:solidFill>
                  <a:srgbClr val="CC0099"/>
                </a:solidFill>
                <a:latin typeface="+mn-lt"/>
              </a:rPr>
              <a:t>SD and SEM  (SEM = SD/√N) </a:t>
            </a:r>
            <a:endParaRPr lang="en-GB" sz="4000" b="1" dirty="0">
              <a:solidFill>
                <a:srgbClr val="CC0099"/>
              </a:solidFill>
              <a:latin typeface="+mn-lt"/>
            </a:endParaRPr>
          </a:p>
        </p:txBody>
      </p:sp>
      <p:sp>
        <p:nvSpPr>
          <p:cNvPr id="31747" name="Rectangle 3"/>
          <p:cNvSpPr>
            <a:spLocks noGrp="1" noChangeArrowheads="1"/>
          </p:cNvSpPr>
          <p:nvPr>
            <p:ph idx="1"/>
          </p:nvPr>
        </p:nvSpPr>
        <p:spPr>
          <a:xfrm>
            <a:off x="191344" y="1556792"/>
            <a:ext cx="11161240" cy="3888432"/>
          </a:xfrm>
        </p:spPr>
        <p:txBody>
          <a:bodyPr/>
          <a:lstStyle/>
          <a:p>
            <a:pPr eaLnBrk="1" hangingPunct="1">
              <a:lnSpc>
                <a:spcPct val="90000"/>
              </a:lnSpc>
            </a:pPr>
            <a:r>
              <a:rPr lang="en-GB" sz="2800" dirty="0" smtClean="0"/>
              <a:t>What are they about?</a:t>
            </a:r>
          </a:p>
          <a:p>
            <a:pPr eaLnBrk="1" hangingPunct="1">
              <a:lnSpc>
                <a:spcPct val="90000"/>
              </a:lnSpc>
            </a:pPr>
            <a:endParaRPr lang="en-GB" sz="2000" dirty="0" smtClean="0"/>
          </a:p>
          <a:p>
            <a:pPr lvl="1" eaLnBrk="1" hangingPunct="1">
              <a:lnSpc>
                <a:spcPct val="90000"/>
              </a:lnSpc>
            </a:pPr>
            <a:r>
              <a:rPr lang="en-GB" sz="2400" dirty="0" smtClean="0"/>
              <a:t>The </a:t>
            </a:r>
            <a:r>
              <a:rPr lang="en-GB" sz="2400" b="1" dirty="0" smtClean="0"/>
              <a:t>SD</a:t>
            </a:r>
            <a:r>
              <a:rPr lang="en-GB" sz="2400" dirty="0" smtClean="0"/>
              <a:t> quantifies </a:t>
            </a:r>
            <a:r>
              <a:rPr lang="en-GB" sz="2400" b="1" dirty="0" smtClean="0">
                <a:solidFill>
                  <a:srgbClr val="CC0099"/>
                </a:solidFill>
              </a:rPr>
              <a:t>how much the values vary </a:t>
            </a:r>
            <a:r>
              <a:rPr lang="en-GB" sz="2400" dirty="0" smtClean="0"/>
              <a:t>from one another: </a:t>
            </a:r>
            <a:r>
              <a:rPr lang="en-GB" sz="2400" b="1" dirty="0" smtClean="0">
                <a:solidFill>
                  <a:srgbClr val="CC0099"/>
                </a:solidFill>
              </a:rPr>
              <a:t>scatter or spread </a:t>
            </a:r>
          </a:p>
          <a:p>
            <a:pPr lvl="2" eaLnBrk="1" hangingPunct="1">
              <a:lnSpc>
                <a:spcPct val="90000"/>
              </a:lnSpc>
            </a:pPr>
            <a:r>
              <a:rPr lang="en-GB" sz="2000" dirty="0" smtClean="0"/>
              <a:t>The SD does not change predictably as you acquire more data. </a:t>
            </a:r>
          </a:p>
          <a:p>
            <a:pPr lvl="3" eaLnBrk="1" hangingPunct="1">
              <a:lnSpc>
                <a:spcPct val="90000"/>
              </a:lnSpc>
            </a:pPr>
            <a:endParaRPr lang="en-GB" sz="1800" dirty="0" smtClean="0"/>
          </a:p>
          <a:p>
            <a:pPr lvl="1" eaLnBrk="1" hangingPunct="1">
              <a:lnSpc>
                <a:spcPct val="90000"/>
              </a:lnSpc>
            </a:pPr>
            <a:r>
              <a:rPr lang="en-US" sz="2400" dirty="0" smtClean="0"/>
              <a:t>The </a:t>
            </a:r>
            <a:r>
              <a:rPr lang="en-US" sz="2400" b="1" dirty="0" smtClean="0"/>
              <a:t>SEM</a:t>
            </a:r>
            <a:r>
              <a:rPr lang="en-US" sz="2400" dirty="0" smtClean="0"/>
              <a:t> quantifies </a:t>
            </a:r>
            <a:r>
              <a:rPr lang="en-US" sz="2400" b="1" dirty="0" smtClean="0">
                <a:solidFill>
                  <a:srgbClr val="CC0099"/>
                </a:solidFill>
              </a:rPr>
              <a:t>how accurately </a:t>
            </a:r>
            <a:r>
              <a:rPr lang="en-US" sz="2400" dirty="0" smtClean="0"/>
              <a:t>you know the </a:t>
            </a:r>
            <a:r>
              <a:rPr lang="en-US" sz="2400" b="1" dirty="0" smtClean="0">
                <a:solidFill>
                  <a:srgbClr val="CC0099"/>
                </a:solidFill>
              </a:rPr>
              <a:t>true mean </a:t>
            </a:r>
            <a:r>
              <a:rPr lang="en-US" sz="2400" dirty="0" smtClean="0"/>
              <a:t>of the population. </a:t>
            </a:r>
          </a:p>
          <a:p>
            <a:pPr lvl="2" eaLnBrk="1" hangingPunct="1">
              <a:lnSpc>
                <a:spcPct val="90000"/>
              </a:lnSpc>
            </a:pPr>
            <a:r>
              <a:rPr lang="en-US" dirty="0" smtClean="0"/>
              <a:t>Why? Because it takes into account: </a:t>
            </a:r>
            <a:r>
              <a:rPr lang="en-US" b="1" dirty="0" smtClean="0">
                <a:solidFill>
                  <a:srgbClr val="CC0099"/>
                </a:solidFill>
              </a:rPr>
              <a:t>SD + sample size</a:t>
            </a:r>
            <a:endParaRPr lang="en-GB" dirty="0" smtClean="0">
              <a:solidFill>
                <a:srgbClr val="CC0099"/>
              </a:solidFill>
            </a:endParaRPr>
          </a:p>
          <a:p>
            <a:pPr lvl="2" eaLnBrk="1" hangingPunct="1">
              <a:lnSpc>
                <a:spcPct val="90000"/>
              </a:lnSpc>
            </a:pPr>
            <a:endParaRPr lang="en-GB" sz="1000" dirty="0" smtClean="0"/>
          </a:p>
          <a:p>
            <a:pPr lvl="2" eaLnBrk="1" hangingPunct="1">
              <a:lnSpc>
                <a:spcPct val="90000"/>
              </a:lnSpc>
            </a:pPr>
            <a:r>
              <a:rPr lang="en-GB" dirty="0" smtClean="0"/>
              <a:t>The SEM gets smaller as your sample gets larger </a:t>
            </a:r>
          </a:p>
          <a:p>
            <a:pPr lvl="3" eaLnBrk="1" hangingPunct="1">
              <a:lnSpc>
                <a:spcPct val="90000"/>
              </a:lnSpc>
            </a:pPr>
            <a:r>
              <a:rPr lang="en-GB" dirty="0" smtClean="0"/>
              <a:t>Why? Because the mean of a large sample is likely to be closer to the true mean than is the mean of a small sample. </a:t>
            </a:r>
            <a:endParaRPr lang="en-GB" dirty="0"/>
          </a:p>
        </p:txBody>
      </p:sp>
    </p:spTree>
    <p:extLst>
      <p:ext uri="{BB962C8B-B14F-4D97-AF65-F5344CB8AC3E}">
        <p14:creationId xmlns:p14="http://schemas.microsoft.com/office/powerpoint/2010/main" val="3650781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72015" y="2464821"/>
            <a:ext cx="3958389" cy="1322025"/>
            <a:chOff x="5414772" y="1195442"/>
            <a:chExt cx="3020928" cy="720000"/>
          </a:xfrm>
          <a:solidFill>
            <a:srgbClr val="4496C1"/>
          </a:solidFill>
        </p:grpSpPr>
        <p:sp>
          <p:nvSpPr>
            <p:cNvPr id="3" name="Rounded Rectangle 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4" name="Rounded Rectangle 4"/>
            <p:cNvSpPr txBox="1"/>
            <p:nvPr/>
          </p:nvSpPr>
          <p:spPr>
            <a:xfrm>
              <a:off x="5487988" y="1248926"/>
              <a:ext cx="2875964" cy="608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chemeClr val="bg1"/>
                  </a:solidFill>
                </a:rPr>
                <a:t>Experimental Design</a:t>
              </a:r>
            </a:p>
          </p:txBody>
        </p:sp>
      </p:grpSp>
      <p:grpSp>
        <p:nvGrpSpPr>
          <p:cNvPr id="6" name="Group 5"/>
          <p:cNvGrpSpPr/>
          <p:nvPr/>
        </p:nvGrpSpPr>
        <p:grpSpPr>
          <a:xfrm>
            <a:off x="4631207" y="472645"/>
            <a:ext cx="3240000" cy="1322025"/>
            <a:chOff x="5414772" y="1195442"/>
            <a:chExt cx="3020928" cy="720000"/>
          </a:xfrm>
          <a:solidFill>
            <a:schemeClr val="accent1">
              <a:lumMod val="20000"/>
              <a:lumOff val="80000"/>
            </a:schemeClr>
          </a:solidFill>
        </p:grpSpPr>
        <p:sp>
          <p:nvSpPr>
            <p:cNvPr id="7" name="Rounded Rectangle 6"/>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 name="Rounded Rectangle 4"/>
            <p:cNvSpPr txBox="1"/>
            <p:nvPr/>
          </p:nvSpPr>
          <p:spPr>
            <a:xfrm>
              <a:off x="5556487" y="1242236"/>
              <a:ext cx="2768705" cy="6332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Statistical Analysis</a:t>
              </a:r>
            </a:p>
          </p:txBody>
        </p:sp>
      </p:grpSp>
      <p:grpSp>
        <p:nvGrpSpPr>
          <p:cNvPr id="9" name="Group 8"/>
          <p:cNvGrpSpPr/>
          <p:nvPr/>
        </p:nvGrpSpPr>
        <p:grpSpPr>
          <a:xfrm>
            <a:off x="8940204" y="2464821"/>
            <a:ext cx="2880000" cy="1322025"/>
            <a:chOff x="5414772" y="1195442"/>
            <a:chExt cx="3020928" cy="720000"/>
          </a:xfrm>
          <a:solidFill>
            <a:srgbClr val="9DC3E6"/>
          </a:solidFill>
        </p:grpSpPr>
        <p:sp>
          <p:nvSpPr>
            <p:cNvPr id="10" name="Rounded Rectangle 9"/>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1" name="Rounded Rectangle 4"/>
            <p:cNvSpPr txBox="1"/>
            <p:nvPr/>
          </p:nvSpPr>
          <p:spPr>
            <a:xfrm>
              <a:off x="5496031" y="1247483"/>
              <a:ext cx="2859572" cy="6232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C00000"/>
                  </a:solidFill>
                </a:rPr>
                <a:t>Type of Design</a:t>
              </a:r>
            </a:p>
          </p:txBody>
        </p:sp>
      </p:grpSp>
      <p:grpSp>
        <p:nvGrpSpPr>
          <p:cNvPr id="12" name="Group 11"/>
          <p:cNvGrpSpPr/>
          <p:nvPr/>
        </p:nvGrpSpPr>
        <p:grpSpPr>
          <a:xfrm>
            <a:off x="359528" y="2464818"/>
            <a:ext cx="3240000" cy="1322025"/>
            <a:chOff x="5414772" y="1195442"/>
            <a:chExt cx="3020928" cy="720000"/>
          </a:xfrm>
          <a:solidFill>
            <a:schemeClr val="accent1">
              <a:lumMod val="20000"/>
              <a:lumOff val="80000"/>
            </a:schemeClr>
          </a:solidFill>
        </p:grpSpPr>
        <p:sp>
          <p:nvSpPr>
            <p:cNvPr id="13" name="Rounded Rectangle 12"/>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ounded Rectangle 4"/>
            <p:cNvSpPr txBox="1"/>
            <p:nvPr/>
          </p:nvSpPr>
          <p:spPr>
            <a:xfrm>
              <a:off x="5556492" y="1255127"/>
              <a:ext cx="2755733" cy="5964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Common Sense</a:t>
              </a:r>
            </a:p>
          </p:txBody>
        </p:sp>
      </p:grpSp>
      <p:grpSp>
        <p:nvGrpSpPr>
          <p:cNvPr id="15" name="Group 14"/>
          <p:cNvGrpSpPr/>
          <p:nvPr/>
        </p:nvGrpSpPr>
        <p:grpSpPr>
          <a:xfrm>
            <a:off x="4272015" y="4415028"/>
            <a:ext cx="3958389" cy="1322025"/>
            <a:chOff x="5414772" y="1195442"/>
            <a:chExt cx="3020928" cy="720000"/>
          </a:xfrm>
          <a:solidFill>
            <a:schemeClr val="accent1">
              <a:lumMod val="20000"/>
              <a:lumOff val="80000"/>
            </a:schemeClr>
          </a:solidFill>
        </p:grpSpPr>
        <p:sp>
          <p:nvSpPr>
            <p:cNvPr id="16" name="Rounded Rectangle 15"/>
            <p:cNvSpPr/>
            <p:nvPr/>
          </p:nvSpPr>
          <p:spPr>
            <a:xfrm>
              <a:off x="5414772" y="1195442"/>
              <a:ext cx="3020928" cy="720000"/>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Rounded Rectangle 4"/>
            <p:cNvSpPr txBox="1"/>
            <p:nvPr/>
          </p:nvSpPr>
          <p:spPr>
            <a:xfrm>
              <a:off x="5523731" y="1261783"/>
              <a:ext cx="2803280" cy="6041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8934">
                <a:lnSpc>
                  <a:spcPct val="90000"/>
                </a:lnSpc>
                <a:spcBef>
                  <a:spcPct val="0"/>
                </a:spcBef>
                <a:spcAft>
                  <a:spcPct val="35000"/>
                </a:spcAft>
              </a:pPr>
              <a:r>
                <a:rPr lang="en-US" sz="2800" b="1" dirty="0">
                  <a:solidFill>
                    <a:srgbClr val="FFC1C1"/>
                  </a:solidFill>
                </a:rPr>
                <a:t>Technical vs. Biological</a:t>
              </a:r>
            </a:p>
          </p:txBody>
        </p:sp>
      </p:grpSp>
      <p:sp>
        <p:nvSpPr>
          <p:cNvPr id="5" name="Right Arrow 4"/>
          <p:cNvSpPr/>
          <p:nvPr/>
        </p:nvSpPr>
        <p:spPr>
          <a:xfrm>
            <a:off x="8280735" y="2971389"/>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ight Arrow 19"/>
          <p:cNvSpPr/>
          <p:nvPr/>
        </p:nvSpPr>
        <p:spPr>
          <a:xfrm rot="16200000">
            <a:off x="5997744" y="2002320"/>
            <a:ext cx="506931"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ight Arrow 20"/>
          <p:cNvSpPr/>
          <p:nvPr/>
        </p:nvSpPr>
        <p:spPr>
          <a:xfrm rot="5400000">
            <a:off x="6016572" y="3912724"/>
            <a:ext cx="469275" cy="3088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Right Arrow 21"/>
          <p:cNvSpPr/>
          <p:nvPr/>
        </p:nvSpPr>
        <p:spPr>
          <a:xfrm rot="10800000">
            <a:off x="3745364" y="2985063"/>
            <a:ext cx="468307" cy="281533"/>
          </a:xfrm>
          <a:prstGeom prst="rightArrow">
            <a:avLst>
              <a:gd name="adj1" fmla="val 59228"/>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2389235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76" y="1729650"/>
            <a:ext cx="2836194" cy="3591525"/>
          </a:xfrm>
          <a:prstGeom prst="rect">
            <a:avLst/>
          </a:prstGeom>
        </p:spPr>
      </p:pic>
      <p:pic>
        <p:nvPicPr>
          <p:cNvPr id="41" name="Picture 40"/>
          <p:cNvPicPr>
            <a:picLocks noChangeAspect="1"/>
          </p:cNvPicPr>
          <p:nvPr/>
        </p:nvPicPr>
        <p:blipFill>
          <a:blip r:embed="rId3"/>
          <a:stretch>
            <a:fillRect/>
          </a:stretch>
        </p:blipFill>
        <p:spPr>
          <a:xfrm>
            <a:off x="4741793" y="1942628"/>
            <a:ext cx="2271702" cy="1997945"/>
          </a:xfrm>
          <a:prstGeom prst="rect">
            <a:avLst/>
          </a:prstGeom>
        </p:spPr>
      </p:pic>
      <p:pic>
        <p:nvPicPr>
          <p:cNvPr id="42" name="Picture 41"/>
          <p:cNvPicPr>
            <a:picLocks noChangeAspect="1"/>
          </p:cNvPicPr>
          <p:nvPr/>
        </p:nvPicPr>
        <p:blipFill>
          <a:blip r:embed="rId4"/>
          <a:stretch>
            <a:fillRect/>
          </a:stretch>
        </p:blipFill>
        <p:spPr>
          <a:xfrm>
            <a:off x="7878402" y="978225"/>
            <a:ext cx="2394062" cy="2621039"/>
          </a:xfrm>
          <a:prstGeom prst="rect">
            <a:avLst/>
          </a:prstGeom>
        </p:spPr>
      </p:pic>
      <p:pic>
        <p:nvPicPr>
          <p:cNvPr id="43" name="Picture 42"/>
          <p:cNvPicPr>
            <a:picLocks noChangeAspect="1"/>
          </p:cNvPicPr>
          <p:nvPr/>
        </p:nvPicPr>
        <p:blipFill>
          <a:blip r:embed="rId5"/>
          <a:stretch>
            <a:fillRect/>
          </a:stretch>
        </p:blipFill>
        <p:spPr>
          <a:xfrm>
            <a:off x="7878403" y="3847508"/>
            <a:ext cx="2279839" cy="2893861"/>
          </a:xfrm>
          <a:prstGeom prst="rect">
            <a:avLst/>
          </a:prstGeom>
        </p:spPr>
      </p:pic>
      <p:sp>
        <p:nvSpPr>
          <p:cNvPr id="44" name="TextBox 43"/>
          <p:cNvSpPr txBox="1"/>
          <p:nvPr/>
        </p:nvSpPr>
        <p:spPr>
          <a:xfrm>
            <a:off x="8142761" y="690760"/>
            <a:ext cx="1843774" cy="338554"/>
          </a:xfrm>
          <a:prstGeom prst="rect">
            <a:avLst/>
          </a:prstGeom>
          <a:noFill/>
        </p:spPr>
        <p:txBody>
          <a:bodyPr wrap="none" rtlCol="0">
            <a:spAutoFit/>
          </a:bodyPr>
          <a:lstStyle/>
          <a:p>
            <a:r>
              <a:rPr lang="en-GB" sz="1600" dirty="0"/>
              <a:t>Small samples (n=3)</a:t>
            </a:r>
          </a:p>
        </p:txBody>
      </p:sp>
      <p:sp>
        <p:nvSpPr>
          <p:cNvPr id="45" name="TextBox 44"/>
          <p:cNvSpPr txBox="1"/>
          <p:nvPr/>
        </p:nvSpPr>
        <p:spPr>
          <a:xfrm>
            <a:off x="8129906" y="3627006"/>
            <a:ext cx="1754006" cy="338554"/>
          </a:xfrm>
          <a:prstGeom prst="rect">
            <a:avLst/>
          </a:prstGeom>
          <a:noFill/>
        </p:spPr>
        <p:txBody>
          <a:bodyPr wrap="none" rtlCol="0">
            <a:spAutoFit/>
          </a:bodyPr>
          <a:lstStyle/>
          <a:p>
            <a:r>
              <a:rPr lang="en-GB" sz="1600" dirty="0"/>
              <a:t>Big samples (n=30)</a:t>
            </a:r>
          </a:p>
        </p:txBody>
      </p:sp>
      <p:sp>
        <p:nvSpPr>
          <p:cNvPr id="46" name="TextBox 45"/>
          <p:cNvSpPr txBox="1"/>
          <p:nvPr/>
        </p:nvSpPr>
        <p:spPr>
          <a:xfrm>
            <a:off x="4610658" y="3940573"/>
            <a:ext cx="2565463" cy="584775"/>
          </a:xfrm>
          <a:prstGeom prst="rect">
            <a:avLst/>
          </a:prstGeom>
          <a:noFill/>
        </p:spPr>
        <p:txBody>
          <a:bodyPr wrap="square" rtlCol="0">
            <a:spAutoFit/>
          </a:bodyPr>
          <a:lstStyle/>
          <a:p>
            <a:pPr algn="ctr"/>
            <a:r>
              <a:rPr lang="en-GB" sz="1600" dirty="0"/>
              <a:t>‘Infinite’ number of samples</a:t>
            </a:r>
          </a:p>
          <a:p>
            <a:pPr algn="ctr"/>
            <a:r>
              <a:rPr lang="en-GB" sz="1600" dirty="0"/>
              <a:t>Samples means = </a:t>
            </a:r>
            <a:r>
              <a:rPr lang="en-GB" sz="1600" dirty="0">
                <a:latin typeface="MS Reference Sans Serif" panose="020B0604030504040204" pitchFamily="34" charset="0"/>
              </a:rPr>
              <a:t></a:t>
            </a:r>
            <a:r>
              <a:rPr lang="en-GB" sz="1600" dirty="0"/>
              <a:t> </a:t>
            </a:r>
          </a:p>
        </p:txBody>
      </p:sp>
      <p:sp>
        <p:nvSpPr>
          <p:cNvPr id="48" name="TextBox 47"/>
          <p:cNvSpPr txBox="1"/>
          <p:nvPr/>
        </p:nvSpPr>
        <p:spPr>
          <a:xfrm rot="16200000">
            <a:off x="7236941" y="1932737"/>
            <a:ext cx="1394934" cy="338554"/>
          </a:xfrm>
          <a:prstGeom prst="rect">
            <a:avLst/>
          </a:prstGeom>
          <a:noFill/>
        </p:spPr>
        <p:txBody>
          <a:bodyPr wrap="none" rtlCol="0">
            <a:spAutoFit/>
          </a:bodyPr>
          <a:lstStyle/>
          <a:p>
            <a:r>
              <a:rPr lang="en-GB" sz="1600" dirty="0"/>
              <a:t>Sample means</a:t>
            </a:r>
          </a:p>
        </p:txBody>
      </p:sp>
      <p:sp>
        <p:nvSpPr>
          <p:cNvPr id="49" name="TextBox 48"/>
          <p:cNvSpPr txBox="1"/>
          <p:nvPr/>
        </p:nvSpPr>
        <p:spPr>
          <a:xfrm rot="16200000">
            <a:off x="7116605" y="5182223"/>
            <a:ext cx="1394934" cy="338554"/>
          </a:xfrm>
          <a:prstGeom prst="rect">
            <a:avLst/>
          </a:prstGeom>
          <a:noFill/>
        </p:spPr>
        <p:txBody>
          <a:bodyPr wrap="none" rtlCol="0">
            <a:spAutoFit/>
          </a:bodyPr>
          <a:lstStyle/>
          <a:p>
            <a:r>
              <a:rPr lang="en-GB" sz="1600" dirty="0"/>
              <a:t>Sample means</a:t>
            </a:r>
          </a:p>
        </p:txBody>
      </p:sp>
      <p:sp>
        <p:nvSpPr>
          <p:cNvPr id="12" name="TextBox 11"/>
          <p:cNvSpPr txBox="1"/>
          <p:nvPr/>
        </p:nvSpPr>
        <p:spPr>
          <a:xfrm>
            <a:off x="3238776" y="116633"/>
            <a:ext cx="5714449" cy="646331"/>
          </a:xfrm>
          <a:prstGeom prst="rect">
            <a:avLst/>
          </a:prstGeom>
          <a:noFill/>
        </p:spPr>
        <p:txBody>
          <a:bodyPr wrap="none" rtlCol="0">
            <a:spAutoFit/>
          </a:bodyPr>
          <a:lstStyle/>
          <a:p>
            <a:pPr defTabSz="685800">
              <a:defRPr/>
            </a:pPr>
            <a:r>
              <a:rPr lang="en-GB" sz="3600" b="1" dirty="0">
                <a:solidFill>
                  <a:srgbClr val="CC0099"/>
                </a:solidFill>
                <a:latin typeface="Calibri" panose="020F0502020204030204"/>
              </a:rPr>
              <a:t>The </a:t>
            </a:r>
            <a:r>
              <a:rPr lang="en-GB" sz="3600" b="1" dirty="0" smtClean="0">
                <a:solidFill>
                  <a:srgbClr val="CC0099"/>
                </a:solidFill>
                <a:latin typeface="Calibri" panose="020F0502020204030204"/>
              </a:rPr>
              <a:t>SEM and the sample </a:t>
            </a:r>
            <a:r>
              <a:rPr lang="en-GB" sz="3600" b="1" dirty="0">
                <a:solidFill>
                  <a:srgbClr val="CC0099"/>
                </a:solidFill>
                <a:latin typeface="Calibri" panose="020F0502020204030204"/>
              </a:rPr>
              <a:t>size</a:t>
            </a:r>
          </a:p>
        </p:txBody>
      </p:sp>
    </p:spTree>
    <p:extLst>
      <p:ext uri="{BB962C8B-B14F-4D97-AF65-F5344CB8AC3E}">
        <p14:creationId xmlns:p14="http://schemas.microsoft.com/office/powerpoint/2010/main" val="38024596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1981200" y="274639"/>
            <a:ext cx="8229600" cy="777875"/>
          </a:xfrm>
        </p:spPr>
        <p:txBody>
          <a:bodyPr/>
          <a:lstStyle/>
          <a:p>
            <a:pPr eaLnBrk="1" hangingPunct="1"/>
            <a:r>
              <a:rPr lang="en-GB" sz="4000" b="1" dirty="0" smtClean="0">
                <a:solidFill>
                  <a:srgbClr val="CC0099"/>
                </a:solidFill>
                <a:latin typeface="+mn-lt"/>
              </a:rPr>
              <a:t>SD and SEM</a:t>
            </a:r>
            <a:endParaRPr lang="en-GB" sz="4000" b="1" dirty="0">
              <a:solidFill>
                <a:srgbClr val="CC0099"/>
              </a:solidFill>
              <a:latin typeface="+mn-lt"/>
            </a:endParaRPr>
          </a:p>
        </p:txBody>
      </p:sp>
      <p:graphicFrame>
        <p:nvGraphicFramePr>
          <p:cNvPr id="5122" name="Object 3"/>
          <p:cNvGraphicFramePr>
            <a:graphicFrameLocks noGrp="1" noChangeAspect="1"/>
          </p:cNvGraphicFramePr>
          <p:nvPr>
            <p:ph idx="1"/>
          </p:nvPr>
        </p:nvGraphicFramePr>
        <p:xfrm>
          <a:off x="5664200" y="1268413"/>
          <a:ext cx="4751388" cy="4379912"/>
        </p:xfrm>
        <a:graphic>
          <a:graphicData uri="http://schemas.openxmlformats.org/presentationml/2006/ole">
            <mc:AlternateContent xmlns:mc="http://schemas.openxmlformats.org/markup-compatibility/2006">
              <mc:Choice xmlns:v="urn:schemas-microsoft-com:vml" Requires="v">
                <p:oleObj spid="_x0000_s4102" name="Photo Editor Photo" r:id="rId3" imgW="5858693" imgH="5401429" progId="">
                  <p:embed/>
                </p:oleObj>
              </mc:Choice>
              <mc:Fallback>
                <p:oleObj name="Photo Editor Photo" r:id="rId3" imgW="5858693" imgH="5401429" progId="">
                  <p:embed/>
                  <p:pic>
                    <p:nvPicPr>
                      <p:cNvPr id="512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0" y="1268413"/>
                        <a:ext cx="4751388" cy="437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4"/>
          <p:cNvGraphicFramePr>
            <a:graphicFrameLocks noChangeAspect="1"/>
          </p:cNvGraphicFramePr>
          <p:nvPr/>
        </p:nvGraphicFramePr>
        <p:xfrm>
          <a:off x="1847851" y="1412875"/>
          <a:ext cx="3789363" cy="4103688"/>
        </p:xfrm>
        <a:graphic>
          <a:graphicData uri="http://schemas.openxmlformats.org/presentationml/2006/ole">
            <mc:AlternateContent xmlns:mc="http://schemas.openxmlformats.org/markup-compatibility/2006">
              <mc:Choice xmlns:v="urn:schemas-microsoft-com:vml" Requires="v">
                <p:oleObj spid="_x0000_s4103" name="Bitmap Image" r:id="rId5" imgW="2638095" imgH="2857899" progId="PBrush">
                  <p:embed/>
                </p:oleObj>
              </mc:Choice>
              <mc:Fallback>
                <p:oleObj name="Bitmap Image" r:id="rId5" imgW="2638095" imgH="2857899" progId="PBrush">
                  <p:embed/>
                  <p:pic>
                    <p:nvPicPr>
                      <p:cNvPr id="512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1412875"/>
                        <a:ext cx="3789363"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5"/>
          <p:cNvSpPr txBox="1">
            <a:spLocks noChangeArrowheads="1"/>
          </p:cNvSpPr>
          <p:nvPr/>
        </p:nvSpPr>
        <p:spPr bwMode="auto">
          <a:xfrm>
            <a:off x="1774825" y="5591175"/>
            <a:ext cx="3918060" cy="338554"/>
          </a:xfrm>
          <a:prstGeom prst="rect">
            <a:avLst/>
          </a:prstGeom>
          <a:noFill/>
          <a:ln w="9525">
            <a:noFill/>
            <a:miter lim="800000"/>
            <a:headEnd/>
            <a:tailEnd/>
          </a:ln>
        </p:spPr>
        <p:txBody>
          <a:bodyPr wrap="none">
            <a:spAutoFit/>
          </a:bodyPr>
          <a:lstStyle/>
          <a:p>
            <a:r>
              <a:rPr lang="en-GB" sz="1600" dirty="0">
                <a:latin typeface="+mn-lt"/>
              </a:rPr>
              <a:t>The SD quantifies the scatter of the data.</a:t>
            </a:r>
          </a:p>
        </p:txBody>
      </p:sp>
      <p:sp>
        <p:nvSpPr>
          <p:cNvPr id="5126" name="Text Box 6"/>
          <p:cNvSpPr txBox="1">
            <a:spLocks noChangeArrowheads="1"/>
          </p:cNvSpPr>
          <p:nvPr/>
        </p:nvSpPr>
        <p:spPr bwMode="auto">
          <a:xfrm>
            <a:off x="6531052" y="5688294"/>
            <a:ext cx="3422732" cy="584775"/>
          </a:xfrm>
          <a:prstGeom prst="rect">
            <a:avLst/>
          </a:prstGeom>
          <a:noFill/>
          <a:ln w="9525">
            <a:noFill/>
            <a:miter lim="800000"/>
            <a:headEnd/>
            <a:tailEnd/>
          </a:ln>
        </p:spPr>
        <p:txBody>
          <a:bodyPr wrap="none">
            <a:spAutoFit/>
          </a:bodyPr>
          <a:lstStyle/>
          <a:p>
            <a:r>
              <a:rPr lang="en-GB" sz="1600" dirty="0">
                <a:latin typeface="+mn-lt"/>
              </a:rPr>
              <a:t>The SEM quantifies the distribution </a:t>
            </a:r>
          </a:p>
          <a:p>
            <a:r>
              <a:rPr lang="en-GB" sz="1600" dirty="0">
                <a:latin typeface="+mn-lt"/>
              </a:rPr>
              <a:t>of the sample means.</a:t>
            </a:r>
          </a:p>
        </p:txBody>
      </p:sp>
    </p:spTree>
    <p:extLst>
      <p:ext uri="{BB962C8B-B14F-4D97-AF65-F5344CB8AC3E}">
        <p14:creationId xmlns:p14="http://schemas.microsoft.com/office/powerpoint/2010/main" val="8705209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347316"/>
            <a:ext cx="8229600" cy="633412"/>
          </a:xfrm>
        </p:spPr>
        <p:txBody>
          <a:bodyPr>
            <a:normAutofit fontScale="90000"/>
          </a:bodyPr>
          <a:lstStyle/>
          <a:p>
            <a:pPr eaLnBrk="1" hangingPunct="1"/>
            <a:r>
              <a:rPr lang="en-GB" sz="4000" b="1" dirty="0" smtClean="0">
                <a:solidFill>
                  <a:srgbClr val="CC0099"/>
                </a:solidFill>
                <a:latin typeface="+mn-lt"/>
              </a:rPr>
              <a:t>SD or SEM ?</a:t>
            </a:r>
            <a:endParaRPr lang="en-GB" sz="4000" b="1" dirty="0">
              <a:solidFill>
                <a:srgbClr val="CC0099"/>
              </a:solidFill>
              <a:latin typeface="+mn-lt"/>
            </a:endParaRPr>
          </a:p>
        </p:txBody>
      </p:sp>
      <p:sp>
        <p:nvSpPr>
          <p:cNvPr id="32771" name="Rectangle 3"/>
          <p:cNvSpPr>
            <a:spLocks noGrp="1" noChangeArrowheads="1"/>
          </p:cNvSpPr>
          <p:nvPr>
            <p:ph idx="1"/>
          </p:nvPr>
        </p:nvSpPr>
        <p:spPr>
          <a:xfrm>
            <a:off x="335360" y="1700808"/>
            <a:ext cx="11449272" cy="4247530"/>
          </a:xfrm>
        </p:spPr>
        <p:txBody>
          <a:bodyPr/>
          <a:lstStyle/>
          <a:p>
            <a:pPr eaLnBrk="1" hangingPunct="1">
              <a:lnSpc>
                <a:spcPct val="80000"/>
              </a:lnSpc>
            </a:pPr>
            <a:r>
              <a:rPr lang="en-GB" sz="2800" dirty="0" smtClean="0"/>
              <a:t>If the scatter is caused by </a:t>
            </a:r>
            <a:r>
              <a:rPr lang="en-GB" sz="2800" dirty="0" smtClean="0">
                <a:solidFill>
                  <a:srgbClr val="CC0099"/>
                </a:solidFill>
              </a:rPr>
              <a:t>biological variability</a:t>
            </a:r>
            <a:r>
              <a:rPr lang="en-GB" sz="2800" dirty="0" smtClean="0"/>
              <a:t>, it is important to show the variation. </a:t>
            </a:r>
          </a:p>
          <a:p>
            <a:pPr lvl="1" eaLnBrk="1" hangingPunct="1">
              <a:lnSpc>
                <a:spcPct val="80000"/>
              </a:lnSpc>
            </a:pPr>
            <a:r>
              <a:rPr lang="en-GB" sz="2400" dirty="0" smtClean="0">
                <a:solidFill>
                  <a:srgbClr val="CC0099"/>
                </a:solidFill>
              </a:rPr>
              <a:t>Report the SD </a:t>
            </a:r>
            <a:r>
              <a:rPr lang="en-GB" sz="2400" dirty="0" smtClean="0"/>
              <a:t>rather than the SEM. </a:t>
            </a:r>
          </a:p>
          <a:p>
            <a:pPr lvl="2" eaLnBrk="1" hangingPunct="1">
              <a:lnSpc>
                <a:spcPct val="80000"/>
              </a:lnSpc>
            </a:pPr>
            <a:r>
              <a:rPr lang="en-GB" dirty="0" smtClean="0"/>
              <a:t>Better even: show a graph of all data points</a:t>
            </a:r>
            <a:r>
              <a:rPr lang="en-GB" sz="2000" dirty="0" smtClean="0"/>
              <a:t>.</a:t>
            </a:r>
          </a:p>
          <a:p>
            <a:pPr lvl="2" eaLnBrk="1" hangingPunct="1">
              <a:lnSpc>
                <a:spcPct val="80000"/>
              </a:lnSpc>
            </a:pPr>
            <a:endParaRPr lang="en-GB" sz="2000" dirty="0" smtClean="0"/>
          </a:p>
          <a:p>
            <a:pPr lvl="2" eaLnBrk="1" hangingPunct="1">
              <a:lnSpc>
                <a:spcPct val="80000"/>
              </a:lnSpc>
            </a:pPr>
            <a:endParaRPr lang="en-GB" sz="2000" dirty="0" smtClean="0"/>
          </a:p>
          <a:p>
            <a:pPr eaLnBrk="1" hangingPunct="1">
              <a:lnSpc>
                <a:spcPct val="80000"/>
              </a:lnSpc>
            </a:pPr>
            <a:r>
              <a:rPr lang="en-GB" sz="2800" dirty="0" smtClean="0"/>
              <a:t>If you are using an in vitro system with no biological variability, the scatter is about </a:t>
            </a:r>
            <a:r>
              <a:rPr lang="en-GB" sz="2800" dirty="0" smtClean="0">
                <a:solidFill>
                  <a:srgbClr val="CC0099"/>
                </a:solidFill>
              </a:rPr>
              <a:t>experimental imprecision </a:t>
            </a:r>
            <a:r>
              <a:rPr lang="en-GB" sz="2800" dirty="0" smtClean="0"/>
              <a:t>(no biological meaning). </a:t>
            </a:r>
          </a:p>
          <a:p>
            <a:pPr lvl="1" eaLnBrk="1" hangingPunct="1">
              <a:lnSpc>
                <a:spcPct val="80000"/>
              </a:lnSpc>
            </a:pPr>
            <a:r>
              <a:rPr lang="en-GB" sz="2400" dirty="0" smtClean="0">
                <a:solidFill>
                  <a:srgbClr val="CC0099"/>
                </a:solidFill>
              </a:rPr>
              <a:t>Report the SEM </a:t>
            </a:r>
            <a:r>
              <a:rPr lang="en-GB" sz="2400" dirty="0" smtClean="0"/>
              <a:t>to show how well you have determined the mean</a:t>
            </a:r>
            <a:r>
              <a:rPr lang="en-GB" sz="2000" dirty="0" smtClean="0"/>
              <a:t>.</a:t>
            </a:r>
            <a:endParaRPr lang="en-GB" sz="2000" dirty="0"/>
          </a:p>
        </p:txBody>
      </p:sp>
    </p:spTree>
    <p:extLst>
      <p:ext uri="{BB962C8B-B14F-4D97-AF65-F5344CB8AC3E}">
        <p14:creationId xmlns:p14="http://schemas.microsoft.com/office/powerpoint/2010/main" val="29330731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1981200" y="274639"/>
            <a:ext cx="8229600" cy="561975"/>
          </a:xfrm>
        </p:spPr>
        <p:txBody>
          <a:bodyPr>
            <a:normAutofit fontScale="90000"/>
          </a:bodyPr>
          <a:lstStyle/>
          <a:p>
            <a:pPr eaLnBrk="1" hangingPunct="1"/>
            <a:r>
              <a:rPr lang="en-GB" sz="4000" b="1" dirty="0" smtClean="0">
                <a:solidFill>
                  <a:srgbClr val="CC0099"/>
                </a:solidFill>
                <a:latin typeface="+mn-lt"/>
              </a:rPr>
              <a:t>Confidence interval </a:t>
            </a:r>
            <a:endParaRPr lang="en-GB" sz="4000" b="1" dirty="0">
              <a:solidFill>
                <a:srgbClr val="CC0099"/>
              </a:solidFill>
              <a:latin typeface="+mn-lt"/>
            </a:endParaRPr>
          </a:p>
        </p:txBody>
      </p:sp>
      <p:sp>
        <p:nvSpPr>
          <p:cNvPr id="6150" name="Rectangle 3"/>
          <p:cNvSpPr>
            <a:spLocks noGrp="1" noChangeArrowheads="1"/>
          </p:cNvSpPr>
          <p:nvPr>
            <p:ph idx="1"/>
          </p:nvPr>
        </p:nvSpPr>
        <p:spPr>
          <a:xfrm>
            <a:off x="335360" y="1052910"/>
            <a:ext cx="11377264" cy="899703"/>
          </a:xfrm>
        </p:spPr>
        <p:txBody>
          <a:bodyPr/>
          <a:lstStyle/>
          <a:p>
            <a:pPr eaLnBrk="1" hangingPunct="1"/>
            <a:r>
              <a:rPr lang="en-GB" sz="1600" dirty="0" smtClean="0"/>
              <a:t>Range of values that we can be 95% confident contains the true mean of the population.</a:t>
            </a:r>
          </a:p>
          <a:p>
            <a:pPr lvl="1" eaLnBrk="1" hangingPunct="1">
              <a:buNone/>
            </a:pPr>
            <a:r>
              <a:rPr lang="en-GB" sz="1600" dirty="0" smtClean="0"/>
              <a:t>- So limits of 95% CI: </a:t>
            </a:r>
            <a:r>
              <a:rPr lang="en-GB" sz="1800" b="1" dirty="0" smtClean="0"/>
              <a:t>[Mean - 1.96 SEM; Mean + 1.96 SEM] </a:t>
            </a:r>
            <a:r>
              <a:rPr lang="en-GB" sz="1400" dirty="0" smtClean="0"/>
              <a:t>(SEM = SD/√N</a:t>
            </a:r>
            <a:r>
              <a:rPr lang="en-GB" sz="1600" dirty="0" smtClean="0"/>
              <a:t>)</a:t>
            </a:r>
          </a:p>
          <a:p>
            <a:pPr eaLnBrk="1" hangingPunct="1"/>
            <a:endParaRPr lang="en-GB" sz="1600" dirty="0" smtClean="0"/>
          </a:p>
          <a:p>
            <a:pPr marL="0" indent="0" eaLnBrk="1" hangingPunct="1">
              <a:buNone/>
            </a:pPr>
            <a:endParaRPr lang="en-GB" sz="1600" dirty="0"/>
          </a:p>
        </p:txBody>
      </p:sp>
      <p:graphicFrame>
        <p:nvGraphicFramePr>
          <p:cNvPr id="7" name="Table 6"/>
          <p:cNvGraphicFramePr>
            <a:graphicFrameLocks noGrp="1"/>
          </p:cNvGraphicFramePr>
          <p:nvPr>
            <p:extLst/>
          </p:nvPr>
        </p:nvGraphicFramePr>
        <p:xfrm>
          <a:off x="695400" y="4319491"/>
          <a:ext cx="4320480" cy="2160240"/>
        </p:xfrm>
        <a:graphic>
          <a:graphicData uri="http://schemas.openxmlformats.org/drawingml/2006/table">
            <a:tbl>
              <a:tblPr/>
              <a:tblGrid>
                <a:gridCol w="136815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tblGrid>
              <a:tr h="216024">
                <a:tc>
                  <a:txBody>
                    <a:bodyPr/>
                    <a:lstStyle/>
                    <a:p>
                      <a:pPr algn="just">
                        <a:lnSpc>
                          <a:spcPct val="120000"/>
                        </a:lnSpc>
                        <a:spcAft>
                          <a:spcPts val="0"/>
                        </a:spcAft>
                      </a:pPr>
                      <a:r>
                        <a:rPr lang="en-GB" sz="1000" b="1" dirty="0">
                          <a:latin typeface="Arial"/>
                          <a:ea typeface="Times New Roman"/>
                          <a:cs typeface="Arial"/>
                        </a:rPr>
                        <a:t>Error bars</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b="1" dirty="0">
                          <a:latin typeface="Arial"/>
                          <a:ea typeface="Times New Roman"/>
                          <a:cs typeface="Arial"/>
                        </a:rPr>
                        <a:t>Type</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b="1" dirty="0">
                          <a:latin typeface="Arial"/>
                          <a:ea typeface="Times New Roman"/>
                          <a:cs typeface="Arial"/>
                        </a:rPr>
                        <a:t>Description</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8072">
                <a:tc>
                  <a:txBody>
                    <a:bodyPr/>
                    <a:lstStyle/>
                    <a:p>
                      <a:pPr algn="just">
                        <a:lnSpc>
                          <a:spcPct val="120000"/>
                        </a:lnSpc>
                        <a:spcAft>
                          <a:spcPts val="0"/>
                        </a:spcAft>
                      </a:pPr>
                      <a:r>
                        <a:rPr lang="en-GB" sz="1000" b="1" dirty="0">
                          <a:solidFill>
                            <a:srgbClr val="C00000"/>
                          </a:solidFill>
                          <a:latin typeface="Arial"/>
                          <a:ea typeface="Times New Roman"/>
                          <a:cs typeface="Arial"/>
                        </a:rPr>
                        <a:t>Standard </a:t>
                      </a:r>
                      <a:r>
                        <a:rPr lang="en-GB" sz="1000" b="1" dirty="0" smtClean="0">
                          <a:solidFill>
                            <a:srgbClr val="C00000"/>
                          </a:solidFill>
                          <a:latin typeface="Arial"/>
                          <a:ea typeface="Times New Roman"/>
                          <a:cs typeface="Arial"/>
                        </a:rPr>
                        <a:t>deviation</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a:latin typeface="Arial"/>
                          <a:ea typeface="Times New Roman"/>
                          <a:cs typeface="Arial"/>
                        </a:rPr>
                        <a:t>Descriptive</a:t>
                      </a:r>
                      <a:endParaRPr lang="en-GB"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a:latin typeface="Arial"/>
                          <a:ea typeface="Times New Roman"/>
                          <a:cs typeface="Arial"/>
                        </a:rPr>
                        <a:t>Typical or average difference between the data points and their mean.</a:t>
                      </a:r>
                      <a:endParaRPr lang="en-GB"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8072">
                <a:tc>
                  <a:txBody>
                    <a:bodyPr/>
                    <a:lstStyle/>
                    <a:p>
                      <a:pPr algn="just">
                        <a:lnSpc>
                          <a:spcPct val="120000"/>
                        </a:lnSpc>
                        <a:spcAft>
                          <a:spcPts val="0"/>
                        </a:spcAft>
                      </a:pPr>
                      <a:r>
                        <a:rPr lang="en-GB" sz="1000" b="1" dirty="0">
                          <a:solidFill>
                            <a:srgbClr val="C00000"/>
                          </a:solidFill>
                          <a:latin typeface="Arial"/>
                          <a:ea typeface="Times New Roman"/>
                          <a:cs typeface="Arial"/>
                        </a:rPr>
                        <a:t>Standard </a:t>
                      </a:r>
                      <a:r>
                        <a:rPr lang="en-GB" sz="1000" b="1" dirty="0" smtClean="0">
                          <a:solidFill>
                            <a:srgbClr val="C00000"/>
                          </a:solidFill>
                          <a:latin typeface="Arial"/>
                          <a:ea typeface="Times New Roman"/>
                          <a:cs typeface="Arial"/>
                        </a:rPr>
                        <a:t>error</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dirty="0">
                          <a:latin typeface="Arial"/>
                          <a:ea typeface="Times New Roman"/>
                          <a:cs typeface="Arial"/>
                        </a:rPr>
                        <a:t>Inferential</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a:latin typeface="Arial"/>
                          <a:ea typeface="Times New Roman"/>
                          <a:cs typeface="Arial"/>
                        </a:rPr>
                        <a:t>A measure of how variable the mean will be, if you repeat the whole study many times.</a:t>
                      </a:r>
                      <a:endParaRPr lang="en-GB" sz="10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8072">
                <a:tc>
                  <a:txBody>
                    <a:bodyPr/>
                    <a:lstStyle/>
                    <a:p>
                      <a:pPr algn="just">
                        <a:lnSpc>
                          <a:spcPct val="120000"/>
                        </a:lnSpc>
                        <a:spcAft>
                          <a:spcPts val="0"/>
                        </a:spcAft>
                      </a:pPr>
                      <a:r>
                        <a:rPr lang="en-GB" sz="1000" b="1" dirty="0" smtClean="0">
                          <a:solidFill>
                            <a:srgbClr val="C00000"/>
                          </a:solidFill>
                          <a:latin typeface="Arial"/>
                          <a:ea typeface="Times New Roman"/>
                          <a:cs typeface="Arial"/>
                        </a:rPr>
                        <a:t>Confidence interval</a:t>
                      </a:r>
                      <a:r>
                        <a:rPr lang="en-GB" sz="1000" dirty="0" smtClean="0">
                          <a:latin typeface="Arial"/>
                          <a:ea typeface="Times New Roman"/>
                          <a:cs typeface="Arial"/>
                        </a:rPr>
                        <a:t> </a:t>
                      </a:r>
                      <a:r>
                        <a:rPr lang="en-GB" sz="1000" dirty="0">
                          <a:latin typeface="Arial"/>
                          <a:ea typeface="Times New Roman"/>
                          <a:cs typeface="Arial"/>
                        </a:rPr>
                        <a:t>usually 95% CI</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dirty="0">
                          <a:latin typeface="Arial"/>
                          <a:ea typeface="Times New Roman"/>
                          <a:cs typeface="Arial"/>
                        </a:rPr>
                        <a:t>Inferential</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GB" sz="1000" dirty="0">
                          <a:latin typeface="Arial"/>
                          <a:ea typeface="Times New Roman"/>
                          <a:cs typeface="Arial"/>
                        </a:rPr>
                        <a:t>A range of values you can be 95% confident contains the true mean.</a:t>
                      </a:r>
                      <a:endParaRPr lang="en-GB" sz="1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703512" y="2333727"/>
            <a:ext cx="4080892" cy="1604650"/>
          </a:xfrm>
          <a:prstGeom prst="rect">
            <a:avLst/>
          </a:prstGeom>
        </p:spPr>
      </p:pic>
      <p:pic>
        <p:nvPicPr>
          <p:cNvPr id="9" name="Picture 8"/>
          <p:cNvPicPr/>
          <p:nvPr/>
        </p:nvPicPr>
        <p:blipFill>
          <a:blip r:embed="rId5"/>
          <a:stretch>
            <a:fillRect/>
          </a:stretch>
        </p:blipFill>
        <p:spPr>
          <a:xfrm>
            <a:off x="5784404" y="4638834"/>
            <a:ext cx="4991092" cy="1521554"/>
          </a:xfrm>
          <a:prstGeom prst="rect">
            <a:avLst/>
          </a:prstGeom>
        </p:spPr>
      </p:pic>
      <p:graphicFrame>
        <p:nvGraphicFramePr>
          <p:cNvPr id="10" name="Object 6"/>
          <p:cNvGraphicFramePr>
            <a:graphicFrameLocks noChangeAspect="1"/>
          </p:cNvGraphicFramePr>
          <p:nvPr>
            <p:extLst/>
          </p:nvPr>
        </p:nvGraphicFramePr>
        <p:xfrm>
          <a:off x="6168008" y="2231368"/>
          <a:ext cx="3384375" cy="2058652"/>
        </p:xfrm>
        <a:graphic>
          <a:graphicData uri="http://schemas.openxmlformats.org/presentationml/2006/ole">
            <mc:AlternateContent xmlns:mc="http://schemas.openxmlformats.org/markup-compatibility/2006">
              <mc:Choice xmlns:v="urn:schemas-microsoft-com:vml" Requires="v">
                <p:oleObj spid="_x0000_s5124" name="Photo Editor Photo" r:id="rId6" imgW="4619048" imgH="2809524" progId="">
                  <p:embed/>
                </p:oleObj>
              </mc:Choice>
              <mc:Fallback>
                <p:oleObj name="Photo Editor Photo" r:id="rId6" imgW="4619048" imgH="2809524" progId="">
                  <p:embed/>
                  <p:pic>
                    <p:nvPicPr>
                      <p:cNvPr id="1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8008" y="2231368"/>
                        <a:ext cx="3384375" cy="205865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792906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274639"/>
            <a:ext cx="8229600"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Z-score</a:t>
            </a:r>
          </a:p>
        </p:txBody>
      </p:sp>
      <p:sp>
        <p:nvSpPr>
          <p:cNvPr id="4" name="TextBox 3"/>
          <p:cNvSpPr txBox="1"/>
          <p:nvPr/>
        </p:nvSpPr>
        <p:spPr>
          <a:xfrm>
            <a:off x="479376" y="1268761"/>
            <a:ext cx="9443867" cy="2677656"/>
          </a:xfrm>
          <a:prstGeom prst="rect">
            <a:avLst/>
          </a:prstGeom>
          <a:noFill/>
        </p:spPr>
        <p:txBody>
          <a:bodyPr wrap="none" rtlCol="0">
            <a:spAutoFit/>
          </a:bodyPr>
          <a:lstStyle/>
          <a:p>
            <a:pPr marL="571500" indent="-571500">
              <a:buFont typeface="Arial" panose="020B0604020202020204" pitchFamily="34" charset="0"/>
              <a:buChar char="•"/>
            </a:pPr>
            <a:r>
              <a:rPr lang="en-GB" sz="2400" dirty="0">
                <a:latin typeface="+mn-lt"/>
              </a:rPr>
              <a:t>Standardisation of normal data with mean µ and standard deviation </a:t>
            </a:r>
            <a:r>
              <a:rPr lang="el-GR" sz="2400" dirty="0">
                <a:latin typeface="+mn-lt"/>
              </a:rPr>
              <a:t>σ</a:t>
            </a:r>
            <a:endParaRPr lang="en-GB" sz="2400" dirty="0">
              <a:latin typeface="+mn-lt"/>
            </a:endParaRPr>
          </a:p>
          <a:p>
            <a:pPr marL="571500" indent="-571500">
              <a:buFont typeface="Arial" panose="020B0604020202020204" pitchFamily="34" charset="0"/>
              <a:buChar char="•"/>
            </a:pPr>
            <a:endParaRPr lang="en-GB" sz="2000" dirty="0">
              <a:latin typeface="+mn-lt"/>
            </a:endParaRPr>
          </a:p>
          <a:p>
            <a:pPr marL="571500" indent="-571500">
              <a:buFont typeface="Arial" panose="020B0604020202020204" pitchFamily="34" charset="0"/>
              <a:buChar char="•"/>
            </a:pPr>
            <a:endParaRPr lang="en-GB" sz="2000" dirty="0">
              <a:latin typeface="+mn-lt"/>
            </a:endParaRPr>
          </a:p>
          <a:p>
            <a:pPr marL="571500" indent="-571500">
              <a:buFont typeface="Arial" panose="020B0604020202020204" pitchFamily="34" charset="0"/>
              <a:buChar char="•"/>
            </a:pPr>
            <a:endParaRPr lang="en-GB" sz="2000" dirty="0">
              <a:latin typeface="+mn-lt"/>
            </a:endParaRPr>
          </a:p>
          <a:p>
            <a:pPr marL="571500" indent="-571500">
              <a:buFont typeface="Arial" panose="020B0604020202020204" pitchFamily="34" charset="0"/>
              <a:buChar char="•"/>
            </a:pPr>
            <a:endParaRPr lang="en-GB" sz="2000" dirty="0">
              <a:latin typeface="+mn-lt"/>
            </a:endParaRPr>
          </a:p>
          <a:p>
            <a:pPr marL="571500" indent="-571500">
              <a:buFont typeface="Arial" panose="020B0604020202020204" pitchFamily="34" charset="0"/>
              <a:buChar char="•"/>
            </a:pPr>
            <a:r>
              <a:rPr lang="en-GB" sz="2400" u="sng" dirty="0">
                <a:latin typeface="+mn-lt"/>
              </a:rPr>
              <a:t>Example</a:t>
            </a:r>
            <a:r>
              <a:rPr lang="en-GB" sz="2400" dirty="0">
                <a:latin typeface="+mn-lt"/>
              </a:rPr>
              <a:t>: µ=50 and </a:t>
            </a:r>
            <a:r>
              <a:rPr lang="el-GR" sz="2400" dirty="0">
                <a:latin typeface="+mn-lt"/>
              </a:rPr>
              <a:t>σ</a:t>
            </a:r>
            <a:r>
              <a:rPr lang="en-GB" sz="2400" dirty="0">
                <a:latin typeface="+mn-lt"/>
              </a:rPr>
              <a:t>=1. </a:t>
            </a:r>
            <a:endParaRPr lang="en-GB" sz="2400" dirty="0" smtClean="0">
              <a:latin typeface="+mn-lt"/>
            </a:endParaRPr>
          </a:p>
          <a:p>
            <a:pPr marL="1028700" lvl="1" indent="-571500">
              <a:buFont typeface="Arial" panose="020B0604020202020204" pitchFamily="34" charset="0"/>
              <a:buChar char="•"/>
            </a:pPr>
            <a:r>
              <a:rPr lang="en-GB" sz="2000" dirty="0" smtClean="0">
                <a:latin typeface="+mn-lt"/>
              </a:rPr>
              <a:t>A </a:t>
            </a:r>
            <a:r>
              <a:rPr lang="en-GB" sz="2000" dirty="0">
                <a:latin typeface="+mn-lt"/>
              </a:rPr>
              <a:t>variable with value x=60 has a z-score=1</a:t>
            </a:r>
          </a:p>
          <a:p>
            <a:pPr marL="571500" indent="-571500">
              <a:buFont typeface="Arial" panose="020B0604020202020204" pitchFamily="34" charset="0"/>
              <a:buChar char="•"/>
            </a:pPr>
            <a:endParaRPr lang="en-GB" sz="2000" dirty="0">
              <a:latin typeface="+mn-lt"/>
            </a:endParaRPr>
          </a:p>
        </p:txBody>
      </p:sp>
      <p:pic>
        <p:nvPicPr>
          <p:cNvPr id="5" name="Picture 4"/>
          <p:cNvPicPr/>
          <p:nvPr/>
        </p:nvPicPr>
        <p:blipFill>
          <a:blip r:embed="rId2"/>
          <a:stretch>
            <a:fillRect/>
          </a:stretch>
        </p:blipFill>
        <p:spPr>
          <a:xfrm>
            <a:off x="4057661" y="1700809"/>
            <a:ext cx="1678298" cy="1062723"/>
          </a:xfrm>
          <a:prstGeom prst="rect">
            <a:avLst/>
          </a:prstGeom>
        </p:spPr>
      </p:pic>
      <p:pic>
        <p:nvPicPr>
          <p:cNvPr id="6" name="Picture 5"/>
          <p:cNvPicPr/>
          <p:nvPr/>
        </p:nvPicPr>
        <p:blipFill>
          <a:blip r:embed="rId3"/>
          <a:stretch>
            <a:fillRect/>
          </a:stretch>
        </p:blipFill>
        <p:spPr>
          <a:xfrm>
            <a:off x="7032104" y="2774656"/>
            <a:ext cx="2409347" cy="818114"/>
          </a:xfrm>
          <a:prstGeom prst="rect">
            <a:avLst/>
          </a:prstGeom>
        </p:spPr>
      </p:pic>
      <p:pic>
        <p:nvPicPr>
          <p:cNvPr id="7" name="Picture 6"/>
          <p:cNvPicPr>
            <a:picLocks noChangeAspect="1"/>
          </p:cNvPicPr>
          <p:nvPr/>
        </p:nvPicPr>
        <p:blipFill>
          <a:blip r:embed="rId4"/>
          <a:stretch>
            <a:fillRect/>
          </a:stretch>
        </p:blipFill>
        <p:spPr>
          <a:xfrm>
            <a:off x="4216442" y="3946417"/>
            <a:ext cx="3759117" cy="2522812"/>
          </a:xfrm>
          <a:prstGeom prst="rect">
            <a:avLst/>
          </a:prstGeom>
        </p:spPr>
      </p:pic>
    </p:spTree>
    <p:extLst>
      <p:ext uri="{BB962C8B-B14F-4D97-AF65-F5344CB8AC3E}">
        <p14:creationId xmlns:p14="http://schemas.microsoft.com/office/powerpoint/2010/main" val="23320002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274639"/>
            <a:ext cx="8229600"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Z-score</a:t>
            </a:r>
          </a:p>
        </p:txBody>
      </p:sp>
      <p:sp>
        <p:nvSpPr>
          <p:cNvPr id="4" name="TextBox 3"/>
          <p:cNvSpPr txBox="1"/>
          <p:nvPr/>
        </p:nvSpPr>
        <p:spPr>
          <a:xfrm>
            <a:off x="131676" y="1347733"/>
            <a:ext cx="11928648" cy="2585323"/>
          </a:xfrm>
          <a:prstGeom prst="rect">
            <a:avLst/>
          </a:prstGeom>
          <a:noFill/>
        </p:spPr>
        <p:txBody>
          <a:bodyPr wrap="square" rtlCol="0">
            <a:spAutoFit/>
          </a:bodyPr>
          <a:lstStyle/>
          <a:p>
            <a:pPr marL="571500" indent="-571500">
              <a:buFont typeface="Arial" panose="020B0604020202020204" pitchFamily="34" charset="0"/>
              <a:buChar char="•"/>
            </a:pPr>
            <a:r>
              <a:rPr lang="en-GB" sz="2300" dirty="0">
                <a:latin typeface="+mn-lt"/>
              </a:rPr>
              <a:t>Probability that a given value is found in a normally distributed sample </a:t>
            </a:r>
            <a:r>
              <a:rPr lang="en-GB" sz="2300" dirty="0" smtClean="0">
                <a:latin typeface="+mn-lt"/>
              </a:rPr>
              <a:t>with </a:t>
            </a:r>
            <a:r>
              <a:rPr lang="en-GB" sz="2300" dirty="0">
                <a:latin typeface="+mn-lt"/>
              </a:rPr>
              <a:t>known µ and </a:t>
            </a:r>
            <a:r>
              <a:rPr lang="el-GR" sz="2300" dirty="0">
                <a:latin typeface="+mn-lt"/>
              </a:rPr>
              <a:t>σ</a:t>
            </a:r>
            <a:r>
              <a:rPr lang="en-GB" sz="2300" dirty="0">
                <a:latin typeface="+mn-lt"/>
              </a:rPr>
              <a:t>.</a:t>
            </a:r>
          </a:p>
          <a:p>
            <a:pPr marL="571500" indent="-571500">
              <a:buFont typeface="Arial" panose="020B0604020202020204" pitchFamily="34" charset="0"/>
              <a:buChar char="•"/>
            </a:pPr>
            <a:endParaRPr lang="en-GB" sz="1000" dirty="0">
              <a:latin typeface="+mn-lt"/>
            </a:endParaRPr>
          </a:p>
          <a:p>
            <a:pPr marL="571500" indent="-571500">
              <a:buFont typeface="Arial" panose="020B0604020202020204" pitchFamily="34" charset="0"/>
              <a:buChar char="•"/>
            </a:pPr>
            <a:r>
              <a:rPr lang="en-GB" sz="2300" dirty="0">
                <a:latin typeface="+mn-lt"/>
              </a:rPr>
              <a:t>Beyond a </a:t>
            </a:r>
            <a:r>
              <a:rPr lang="en-GB" sz="2300" b="1" dirty="0">
                <a:latin typeface="+mn-lt"/>
              </a:rPr>
              <a:t>threshold</a:t>
            </a:r>
            <a:r>
              <a:rPr lang="en-GB" sz="2300" dirty="0">
                <a:latin typeface="+mn-lt"/>
              </a:rPr>
              <a:t>, values ‘do not belong’ or are very unlikely </a:t>
            </a:r>
            <a:r>
              <a:rPr lang="en-GB" sz="2300" dirty="0" smtClean="0">
                <a:latin typeface="+mn-lt"/>
              </a:rPr>
              <a:t>to </a:t>
            </a:r>
            <a:r>
              <a:rPr lang="en-GB" sz="2300" dirty="0">
                <a:latin typeface="+mn-lt"/>
              </a:rPr>
              <a:t>be found in such </a:t>
            </a:r>
            <a:r>
              <a:rPr lang="en-GB" sz="2300" dirty="0" smtClean="0">
                <a:latin typeface="+mn-lt"/>
              </a:rPr>
              <a:t>a sample</a:t>
            </a:r>
            <a:r>
              <a:rPr lang="en-GB" sz="2300" dirty="0">
                <a:latin typeface="+mn-lt"/>
              </a:rPr>
              <a:t>.</a:t>
            </a:r>
          </a:p>
          <a:p>
            <a:pPr marL="800100" lvl="1" indent="-342900">
              <a:buFont typeface="Arial" panose="020B0604020202020204" pitchFamily="34" charset="0"/>
              <a:buChar char="•"/>
            </a:pPr>
            <a:r>
              <a:rPr lang="en-GB" sz="2400" dirty="0" smtClean="0">
                <a:latin typeface="+mn-lt"/>
              </a:rPr>
              <a:t>Threshold </a:t>
            </a:r>
            <a:r>
              <a:rPr lang="en-GB" sz="2400" dirty="0">
                <a:latin typeface="+mn-lt"/>
              </a:rPr>
              <a:t>= 1.96 </a:t>
            </a:r>
          </a:p>
          <a:p>
            <a:pPr marL="800100" lvl="1" indent="-342900">
              <a:buFont typeface="Arial" panose="020B0604020202020204" pitchFamily="34" charset="0"/>
              <a:buChar char="•"/>
            </a:pPr>
            <a:endParaRPr lang="en-GB" sz="1000" dirty="0">
              <a:latin typeface="+mn-lt"/>
            </a:endParaRPr>
          </a:p>
          <a:p>
            <a:pPr marL="800100" lvl="1" indent="-342900">
              <a:buFont typeface="Arial" panose="020B0604020202020204" pitchFamily="34" charset="0"/>
              <a:buChar char="•"/>
            </a:pPr>
            <a:r>
              <a:rPr lang="en-GB" sz="2400" dirty="0">
                <a:latin typeface="+mn-lt"/>
              </a:rPr>
              <a:t>Normal distribution: 95% of observations lie within μ ± 1.96σ (Z=1.96)</a:t>
            </a:r>
          </a:p>
          <a:p>
            <a:pPr marL="800100" lvl="1" indent="-342900">
              <a:buFont typeface="Arial" panose="020B0604020202020204" pitchFamily="34" charset="0"/>
              <a:buChar char="•"/>
            </a:pPr>
            <a:endParaRPr lang="en-GB" sz="2400" dirty="0">
              <a:latin typeface="+mn-lt"/>
            </a:endParaRPr>
          </a:p>
          <a:p>
            <a:pPr marL="800100" lvl="1" indent="-342900">
              <a:buFont typeface="Arial" panose="020B0604020202020204" pitchFamily="34" charset="0"/>
              <a:buChar char="•"/>
            </a:pPr>
            <a:r>
              <a:rPr lang="en-GB" sz="2400" dirty="0">
                <a:latin typeface="+mn-lt"/>
              </a:rPr>
              <a:t>Probability to find values beyond ± 1.96σ is =&lt;5% (p&lt;0.05</a:t>
            </a:r>
            <a:r>
              <a:rPr lang="en-GB" sz="2400" dirty="0" smtClean="0">
                <a:latin typeface="+mn-lt"/>
              </a:rPr>
              <a:t>)</a:t>
            </a:r>
            <a:endParaRPr lang="en-GB" sz="2400" dirty="0">
              <a:latin typeface="+mn-lt"/>
            </a:endParaRPr>
          </a:p>
        </p:txBody>
      </p:sp>
      <p:pic>
        <p:nvPicPr>
          <p:cNvPr id="8" name="Picture 7"/>
          <p:cNvPicPr/>
          <p:nvPr/>
        </p:nvPicPr>
        <p:blipFill>
          <a:blip r:embed="rId2"/>
          <a:stretch>
            <a:fillRect/>
          </a:stretch>
        </p:blipFill>
        <p:spPr>
          <a:xfrm>
            <a:off x="3524250" y="4299034"/>
            <a:ext cx="5143500" cy="2226310"/>
          </a:xfrm>
          <a:prstGeom prst="rect">
            <a:avLst/>
          </a:prstGeom>
        </p:spPr>
      </p:pic>
      <p:pic>
        <p:nvPicPr>
          <p:cNvPr id="2" name="Picture 1"/>
          <p:cNvPicPr>
            <a:picLocks noChangeAspect="1"/>
          </p:cNvPicPr>
          <p:nvPr/>
        </p:nvPicPr>
        <p:blipFill>
          <a:blip r:embed="rId3"/>
          <a:stretch>
            <a:fillRect/>
          </a:stretch>
        </p:blipFill>
        <p:spPr>
          <a:xfrm>
            <a:off x="7319848" y="105360"/>
            <a:ext cx="1720213" cy="1100645"/>
          </a:xfrm>
          <a:prstGeom prst="rect">
            <a:avLst/>
          </a:prstGeom>
        </p:spPr>
      </p:pic>
    </p:spTree>
    <p:extLst>
      <p:ext uri="{BB962C8B-B14F-4D97-AF65-F5344CB8AC3E}">
        <p14:creationId xmlns:p14="http://schemas.microsoft.com/office/powerpoint/2010/main" val="20496675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116633"/>
            <a:ext cx="8229600"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GB" sz="4000" b="1" kern="0" dirty="0">
                <a:solidFill>
                  <a:srgbClr val="CC0099"/>
                </a:solidFill>
                <a:latin typeface="+mn-lt"/>
              </a:rPr>
              <a:t>Z-score application</a:t>
            </a:r>
          </a:p>
          <a:p>
            <a:pPr eaLnBrk="1" hangingPunct="1"/>
            <a:r>
              <a:rPr lang="en-GB" sz="3200" b="1" kern="0" dirty="0">
                <a:solidFill>
                  <a:srgbClr val="CC0099"/>
                </a:solidFill>
                <a:latin typeface="+mn-lt"/>
              </a:rPr>
              <a:t>RNA-</a:t>
            </a:r>
            <a:r>
              <a:rPr lang="en-GB" sz="3200" b="1" kern="0" dirty="0" err="1">
                <a:solidFill>
                  <a:srgbClr val="CC0099"/>
                </a:solidFill>
                <a:latin typeface="+mn-lt"/>
              </a:rPr>
              <a:t>seq</a:t>
            </a:r>
            <a:r>
              <a:rPr lang="en-GB" sz="3200" b="1" kern="0" dirty="0">
                <a:solidFill>
                  <a:srgbClr val="CC0099"/>
                </a:solidFill>
                <a:latin typeface="+mn-lt"/>
              </a:rPr>
              <a:t> analysis</a:t>
            </a:r>
          </a:p>
        </p:txBody>
      </p:sp>
      <p:sp>
        <p:nvSpPr>
          <p:cNvPr id="5" name="TextBox 4"/>
          <p:cNvSpPr txBox="1"/>
          <p:nvPr/>
        </p:nvSpPr>
        <p:spPr>
          <a:xfrm>
            <a:off x="263352" y="1412776"/>
            <a:ext cx="7848872" cy="1938992"/>
          </a:xfrm>
          <a:prstGeom prst="rect">
            <a:avLst/>
          </a:prstGeom>
          <a:noFill/>
        </p:spPr>
        <p:txBody>
          <a:bodyPr wrap="square" rtlCol="0">
            <a:spAutoFit/>
          </a:bodyPr>
          <a:lstStyle/>
          <a:p>
            <a:pPr marL="571500" indent="-571500">
              <a:buFont typeface="Arial" panose="020B0604020202020204" pitchFamily="34" charset="0"/>
              <a:buChar char="•"/>
            </a:pPr>
            <a:r>
              <a:rPr lang="en-GB" sz="2400" dirty="0">
                <a:latin typeface="+mn-lt"/>
              </a:rPr>
              <a:t>Differential gene </a:t>
            </a:r>
            <a:r>
              <a:rPr lang="en-GB" sz="2400" dirty="0" smtClean="0">
                <a:latin typeface="+mn-lt"/>
              </a:rPr>
              <a:t>expression: Noise</a:t>
            </a:r>
            <a:endParaRPr lang="en-GB" sz="2400" dirty="0">
              <a:latin typeface="+mn-lt"/>
            </a:endParaRPr>
          </a:p>
          <a:p>
            <a:pPr marL="1485900" lvl="2" indent="-571500">
              <a:buFont typeface="Arial" panose="020B0604020202020204" pitchFamily="34" charset="0"/>
              <a:buChar char="•"/>
            </a:pPr>
            <a:r>
              <a:rPr lang="en-GB" sz="2400" dirty="0">
                <a:latin typeface="+mn-lt"/>
              </a:rPr>
              <a:t>Length of gene and level of expression</a:t>
            </a:r>
          </a:p>
          <a:p>
            <a:pPr marL="1485900" lvl="2" indent="-571500">
              <a:buFont typeface="Arial" panose="020B0604020202020204" pitchFamily="34" charset="0"/>
              <a:buChar char="•"/>
            </a:pPr>
            <a:endParaRPr lang="en-GB" sz="2400" dirty="0">
              <a:latin typeface="+mn-lt"/>
            </a:endParaRPr>
          </a:p>
          <a:p>
            <a:pPr marL="1028700" lvl="1" indent="-571500">
              <a:buFont typeface="Arial" panose="020B0604020202020204" pitchFamily="34" charset="0"/>
              <a:buChar char="•"/>
            </a:pPr>
            <a:r>
              <a:rPr lang="en-GB" sz="2400" dirty="0">
                <a:latin typeface="+mn-lt"/>
              </a:rPr>
              <a:t>Lowly expressed genes = highest fold changes</a:t>
            </a:r>
          </a:p>
          <a:p>
            <a:pPr marL="1485900" lvl="2" indent="-571500">
              <a:buFont typeface="Arial" panose="020B0604020202020204" pitchFamily="34" charset="0"/>
              <a:buChar char="•"/>
            </a:pPr>
            <a:r>
              <a:rPr lang="en-GB" sz="2400" dirty="0">
                <a:latin typeface="+mn-lt"/>
              </a:rPr>
              <a:t>Often biologically meaningless</a:t>
            </a:r>
          </a:p>
        </p:txBody>
      </p:sp>
      <p:pic>
        <p:nvPicPr>
          <p:cNvPr id="6" name="Picture 5"/>
          <p:cNvPicPr>
            <a:picLocks noChangeAspect="1"/>
          </p:cNvPicPr>
          <p:nvPr/>
        </p:nvPicPr>
        <p:blipFill>
          <a:blip r:embed="rId2"/>
          <a:stretch>
            <a:fillRect/>
          </a:stretch>
        </p:blipFill>
        <p:spPr>
          <a:xfrm>
            <a:off x="2927649" y="3716340"/>
            <a:ext cx="5736833" cy="3097036"/>
          </a:xfrm>
          <a:prstGeom prst="rect">
            <a:avLst/>
          </a:prstGeom>
        </p:spPr>
      </p:pic>
    </p:spTree>
    <p:extLst>
      <p:ext uri="{BB962C8B-B14F-4D97-AF65-F5344CB8AC3E}">
        <p14:creationId xmlns:p14="http://schemas.microsoft.com/office/powerpoint/2010/main" val="1539441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8076" y="3013502"/>
            <a:ext cx="8715848" cy="830997"/>
          </a:xfrm>
          <a:prstGeom prst="rect">
            <a:avLst/>
          </a:prstGeom>
          <a:noFill/>
        </p:spPr>
        <p:txBody>
          <a:bodyPr wrap="none" rtlCol="0">
            <a:spAutoFit/>
          </a:bodyPr>
          <a:lstStyle/>
          <a:p>
            <a:pPr>
              <a:defRPr/>
            </a:pPr>
            <a:r>
              <a:rPr lang="en-GB" sz="4800" b="1" dirty="0">
                <a:solidFill>
                  <a:srgbClr val="203864"/>
                </a:solidFill>
                <a:latin typeface="Arial"/>
              </a:rPr>
              <a:t>Graphical exploration of data</a:t>
            </a:r>
          </a:p>
        </p:txBody>
      </p:sp>
    </p:spTree>
    <p:extLst>
      <p:ext uri="{BB962C8B-B14F-4D97-AF65-F5344CB8AC3E}">
        <p14:creationId xmlns:p14="http://schemas.microsoft.com/office/powerpoint/2010/main" val="40506647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32000" y="269967"/>
          <a:ext cx="9132389" cy="6331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0127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6179" y="309172"/>
            <a:ext cx="327179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smtClean="0">
                <a:ln>
                  <a:noFill/>
                </a:ln>
                <a:solidFill>
                  <a:srgbClr val="CC0099"/>
                </a:solidFill>
                <a:effectLst/>
                <a:uLnTx/>
                <a:uFillTx/>
                <a:latin typeface="Calibri" panose="020F0502020204030204"/>
                <a:ea typeface="+mn-ea"/>
                <a:cs typeface="+mn-cs"/>
              </a:rPr>
              <a:t>Categorical </a:t>
            </a:r>
            <a:r>
              <a:rPr kumimoji="0" lang="en-GB" sz="3600" b="1" i="0" u="none" strike="noStrike" kern="1200" cap="none" spc="0" normalizeH="0" baseline="0" noProof="0" dirty="0">
                <a:ln>
                  <a:noFill/>
                </a:ln>
                <a:solidFill>
                  <a:srgbClr val="CC0099"/>
                </a:solidFill>
                <a:effectLst/>
                <a:uLnTx/>
                <a:uFillTx/>
                <a:latin typeface="Calibri" panose="020F0502020204030204"/>
                <a:ea typeface="+mn-ea"/>
                <a:cs typeface="+mn-cs"/>
              </a:rPr>
              <a:t>data</a:t>
            </a:r>
          </a:p>
        </p:txBody>
      </p:sp>
      <p:pic>
        <p:nvPicPr>
          <p:cNvPr id="3" name="Picture 2"/>
          <p:cNvPicPr>
            <a:picLocks noChangeAspect="1"/>
          </p:cNvPicPr>
          <p:nvPr/>
        </p:nvPicPr>
        <p:blipFill>
          <a:blip r:embed="rId2"/>
          <a:stretch>
            <a:fillRect/>
          </a:stretch>
        </p:blipFill>
        <p:spPr>
          <a:xfrm>
            <a:off x="1055440" y="1610277"/>
            <a:ext cx="4935225" cy="2880000"/>
          </a:xfrm>
          <a:prstGeom prst="rect">
            <a:avLst/>
          </a:prstGeom>
        </p:spPr>
      </p:pic>
      <p:pic>
        <p:nvPicPr>
          <p:cNvPr id="4" name="Picture 3"/>
          <p:cNvPicPr>
            <a:picLocks noChangeAspect="1"/>
          </p:cNvPicPr>
          <p:nvPr/>
        </p:nvPicPr>
        <p:blipFill>
          <a:blip r:embed="rId3"/>
          <a:stretch>
            <a:fillRect/>
          </a:stretch>
        </p:blipFill>
        <p:spPr>
          <a:xfrm>
            <a:off x="6114886" y="1599393"/>
            <a:ext cx="5165690" cy="2880000"/>
          </a:xfrm>
          <a:prstGeom prst="rect">
            <a:avLst/>
          </a:prstGeom>
        </p:spPr>
      </p:pic>
      <p:pic>
        <p:nvPicPr>
          <p:cNvPr id="5" name="Picture 4"/>
          <p:cNvPicPr>
            <a:picLocks noChangeAspect="1"/>
          </p:cNvPicPr>
          <p:nvPr/>
        </p:nvPicPr>
        <p:blipFill>
          <a:blip r:embed="rId4"/>
          <a:stretch>
            <a:fillRect/>
          </a:stretch>
        </p:blipFill>
        <p:spPr>
          <a:xfrm>
            <a:off x="2365648" y="4551468"/>
            <a:ext cx="7460704" cy="2152891"/>
          </a:xfrm>
          <a:prstGeom prst="rect">
            <a:avLst/>
          </a:prstGeom>
        </p:spPr>
      </p:pic>
      <p:grpSp>
        <p:nvGrpSpPr>
          <p:cNvPr id="6" name="Group 5"/>
          <p:cNvGrpSpPr/>
          <p:nvPr/>
        </p:nvGrpSpPr>
        <p:grpSpPr>
          <a:xfrm>
            <a:off x="184026" y="102892"/>
            <a:ext cx="3865460" cy="1050993"/>
            <a:chOff x="1016003" y="4232819"/>
            <a:chExt cx="2486753" cy="720000"/>
          </a:xfrm>
        </p:grpSpPr>
        <p:sp>
          <p:nvSpPr>
            <p:cNvPr id="7" name="Rounded Rectangle 6"/>
            <p:cNvSpPr/>
            <p:nvPr/>
          </p:nvSpPr>
          <p:spPr>
            <a:xfrm>
              <a:off x="1016003" y="4232819"/>
              <a:ext cx="2486753" cy="720000"/>
            </a:xfrm>
            <a:prstGeom prst="roundRect">
              <a:avLst/>
            </a:prstGeom>
          </p:spPr>
          <p:style>
            <a:lnRef idx="2">
              <a:schemeClr val="lt1">
                <a:hueOff val="0"/>
                <a:satOff val="0"/>
                <a:lumOff val="0"/>
                <a:alphaOff val="0"/>
              </a:schemeClr>
            </a:lnRef>
            <a:fillRef idx="1">
              <a:schemeClr val="accent5">
                <a:hueOff val="-5252389"/>
                <a:satOff val="-7306"/>
                <a:lumOff val="-2801"/>
                <a:alphaOff val="0"/>
              </a:schemeClr>
            </a:fillRef>
            <a:effectRef idx="0">
              <a:schemeClr val="accent5">
                <a:hueOff val="-5252389"/>
                <a:satOff val="-7306"/>
                <a:lumOff val="-2801"/>
                <a:alphaOff val="0"/>
              </a:schemeClr>
            </a:effectRef>
            <a:fontRef idx="minor">
              <a:schemeClr val="lt1"/>
            </a:fontRef>
          </p:style>
        </p:sp>
        <p:sp>
          <p:nvSpPr>
            <p:cNvPr id="8" name="Rounded Rectangle 4"/>
            <p:cNvSpPr txBox="1"/>
            <p:nvPr/>
          </p:nvSpPr>
          <p:spPr>
            <a:xfrm>
              <a:off x="1051151" y="4267967"/>
              <a:ext cx="2416457" cy="649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Data Exploration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86271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16501</TotalTime>
  <Words>11302</Words>
  <Application>Microsoft Office PowerPoint</Application>
  <PresentationFormat>Widescreen</PresentationFormat>
  <Paragraphs>2372</Paragraphs>
  <Slides>233</Slides>
  <Notes>48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7</vt:i4>
      </vt:variant>
      <vt:variant>
        <vt:lpstr>Slide Titles</vt:lpstr>
      </vt:variant>
      <vt:variant>
        <vt:i4>233</vt:i4>
      </vt:variant>
    </vt:vector>
  </HeadingPairs>
  <TitlesOfParts>
    <vt:vector size="252" baseType="lpstr">
      <vt:lpstr>Arial</vt:lpstr>
      <vt:lpstr>Book Antiqua</vt:lpstr>
      <vt:lpstr>Bookman Old Style</vt:lpstr>
      <vt:lpstr>Calibri</vt:lpstr>
      <vt:lpstr>Calibri Light</vt:lpstr>
      <vt:lpstr>Cambria Math</vt:lpstr>
      <vt:lpstr>Courier New</vt:lpstr>
      <vt:lpstr>Minya Nouvelle</vt:lpstr>
      <vt:lpstr>MS Reference Sans Serif</vt:lpstr>
      <vt:lpstr>Times New Roman</vt:lpstr>
      <vt:lpstr>Wingdings</vt:lpstr>
      <vt:lpstr>Office Theme</vt:lpstr>
      <vt:lpstr>Prism 8</vt:lpstr>
      <vt:lpstr>Photo Editor Photo</vt:lpstr>
      <vt:lpstr>Bitmap Image</vt:lpstr>
      <vt:lpstr>Prism 6</vt:lpstr>
      <vt:lpstr>Prism Project</vt:lpstr>
      <vt:lpstr>Prism 7</vt:lpstr>
      <vt:lpstr>Worksheet</vt:lpstr>
      <vt:lpstr>Day 1 Experimental design Anne Segonds-Pichon v2019-11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1 Power Analysis Anne Segonds-Pichon v2019-11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recapitulate: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1 Descriptive statistics and data exploration Anne Segonds-Pichon v2019-11</vt:lpstr>
      <vt:lpstr>PowerPoint Presentation</vt:lpstr>
      <vt:lpstr>Quantitative data</vt:lpstr>
      <vt:lpstr>Measures of central tendency Mode and Median</vt:lpstr>
      <vt:lpstr>Measures of central tendency Mean</vt:lpstr>
      <vt:lpstr>PowerPoint Presentation</vt:lpstr>
      <vt:lpstr>Sum of Squared errors (SS)</vt:lpstr>
      <vt:lpstr>Variance and standard deviation</vt:lpstr>
      <vt:lpstr>Standard deviation</vt:lpstr>
      <vt:lpstr>SD and SEM  (SEM = SD/√N) </vt:lpstr>
      <vt:lpstr>PowerPoint Presentation</vt:lpstr>
      <vt:lpstr>SD and SEM</vt:lpstr>
      <vt:lpstr>SD or SEM ?</vt:lpstr>
      <vt:lpstr>Confidence interval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Days 2 and 3 Analysis of Quantitative data Anne Segonds-Pichon v2019-11</vt:lpstr>
      <vt:lpstr>PowerPoint Presentation</vt:lpstr>
      <vt:lpstr>PowerPoint Presentation</vt:lpstr>
      <vt:lpstr>The null hypothesis and the error types</vt:lpstr>
      <vt:lpstr>PowerPoint Presentation</vt:lpstr>
      <vt:lpstr>PowerPoint Presentation</vt:lpstr>
      <vt:lpstr>Analysis of Quantitative Data</vt:lpstr>
      <vt:lpstr>PowerPoint Presentation</vt:lpstr>
      <vt:lpstr>PowerPoint Presentation</vt:lpstr>
      <vt:lpstr>PowerPoint Presentation</vt:lpstr>
      <vt:lpstr>PowerPoint Presentation</vt:lpstr>
      <vt:lpstr>PowerPoint Presentation</vt:lpstr>
      <vt:lpstr>PowerPoint Presentation</vt:lpstr>
      <vt:lpstr>Student’s t-test </vt:lpstr>
      <vt:lpstr>Student’s t-test </vt:lpstr>
      <vt:lpstr>PowerPoint Presentation</vt:lpstr>
      <vt:lpstr>Student’s t-test </vt:lpstr>
      <vt:lpstr>Example: coyotes.xlsx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more than 2 means</vt:lpstr>
      <vt:lpstr>Familywise error rate</vt:lpstr>
      <vt:lpstr>PowerPoint Presentation</vt:lpstr>
      <vt:lpstr>Multiple testing problem</vt:lpstr>
      <vt:lpstr>Analysis of variance</vt:lpstr>
      <vt:lpstr>Analysis of variance</vt:lpstr>
      <vt:lpstr>Analysis of variance</vt:lpstr>
      <vt:lpstr>PowerPoint Presentation</vt:lpstr>
      <vt:lpstr>PowerPoint Presentation</vt:lpstr>
      <vt:lpstr>PowerPoint Presentation</vt:lpstr>
      <vt:lpstr>PowerPoint Presentation</vt:lpstr>
      <vt:lpstr>PowerPoint Presentation</vt:lpstr>
      <vt:lpstr>Analysis of variance: Post hoc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Two-way Analysis of Variance (Factorial ANOVA)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Correlation</vt:lpstr>
      <vt:lpstr>Correlation</vt:lpstr>
      <vt:lpstr>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3 Analysis of Qualitative data Anne Segonds-Pichon v2019-06</vt:lpstr>
      <vt:lpstr>PowerPoint Presentation</vt:lpstr>
      <vt:lpstr>Qualitative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Fisher’s exact test: results</vt:lpstr>
      <vt:lpstr>PowerPoint Presentation</vt:lpstr>
      <vt:lpstr>PowerPoint Presentation</vt:lpstr>
      <vt:lpstr>PowerPoint Presentation</vt:lpstr>
      <vt:lpstr>PowerPoint Presentation</vt:lpstr>
      <vt:lpstr>PowerPoint Presentation</vt:lpstr>
    </vt:vector>
  </TitlesOfParts>
  <Company>Babraham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Segonds-Pichon</dc:creator>
  <cp:lastModifiedBy>Jo Montgomery</cp:lastModifiedBy>
  <cp:revision>330</cp:revision>
  <cp:lastPrinted>2019-06-18T15:03:41Z</cp:lastPrinted>
  <dcterms:created xsi:type="dcterms:W3CDTF">2018-03-15T12:19:38Z</dcterms:created>
  <dcterms:modified xsi:type="dcterms:W3CDTF">2019-11-21T15:16:57Z</dcterms:modified>
</cp:coreProperties>
</file>