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551" r:id="rId2"/>
    <p:sldId id="524" r:id="rId3"/>
    <p:sldId id="525" r:id="rId4"/>
    <p:sldId id="526" r:id="rId5"/>
    <p:sldId id="527" r:id="rId6"/>
    <p:sldId id="528" r:id="rId7"/>
    <p:sldId id="529" r:id="rId8"/>
    <p:sldId id="530" r:id="rId9"/>
    <p:sldId id="531" r:id="rId10"/>
    <p:sldId id="532" r:id="rId11"/>
    <p:sldId id="533" r:id="rId12"/>
    <p:sldId id="534" r:id="rId13"/>
    <p:sldId id="535" r:id="rId14"/>
    <p:sldId id="536" r:id="rId15"/>
    <p:sldId id="537" r:id="rId16"/>
    <p:sldId id="538" r:id="rId17"/>
    <p:sldId id="539" r:id="rId18"/>
    <p:sldId id="540" r:id="rId19"/>
    <p:sldId id="541" r:id="rId20"/>
    <p:sldId id="542" r:id="rId21"/>
    <p:sldId id="543" r:id="rId22"/>
    <p:sldId id="544" r:id="rId23"/>
    <p:sldId id="545" r:id="rId24"/>
    <p:sldId id="546" r:id="rId25"/>
    <p:sldId id="547" r:id="rId26"/>
    <p:sldId id="548" r:id="rId27"/>
    <p:sldId id="549" r:id="rId28"/>
    <p:sldId id="550" r:id="rId29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43B8BF"/>
    <a:srgbClr val="F8D7CD"/>
    <a:srgbClr val="FFC1C1"/>
    <a:srgbClr val="006600"/>
    <a:srgbClr val="9DC3E6"/>
    <a:srgbClr val="4496C1"/>
    <a:srgbClr val="CCFF33"/>
    <a:srgbClr val="66FF33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1" autoAdjust="0"/>
    <p:restoredTop sz="76471" autoAdjust="0"/>
  </p:normalViewPr>
  <p:slideViewPr>
    <p:cSldViewPr snapToGrid="0">
      <p:cViewPr varScale="1">
        <p:scale>
          <a:sx n="89" d="100"/>
          <a:sy n="89" d="100"/>
        </p:scale>
        <p:origin x="13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F3316-6AB3-44E5-AECB-A80683608652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D400-8DC8-47E9-816E-8A6C5AA81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8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2BB75-AE08-46EE-B088-45CB4E3AC30D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5F617-42AD-46A9-8B55-C3DAD1A3B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5F617-42AD-46A9-8B55-C3DAD1A3B2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7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1BDFB8-29B2-4E87-AE7B-F2CAA21AA01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3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1BDFB8-29B2-4E87-AE7B-F2CAA21AA01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16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5F617-42AD-46A9-8B55-C3DAD1A3B219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78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5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21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7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2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69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0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4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4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15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6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2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2F6F-486A-491B-936E-5116C5D4511A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96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7368" y="2714025"/>
            <a:ext cx="11377264" cy="1429950"/>
          </a:xfrm>
        </p:spPr>
        <p:txBody>
          <a:bodyPr>
            <a:normAutofit fontScale="90000"/>
          </a:bodyPr>
          <a:lstStyle/>
          <a:p>
            <a:r>
              <a:rPr lang="en-GB" sz="67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Survival analysis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Anne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Segonds-Pichon</a:t>
            </a:r>
            <a:r>
              <a:rPr lang="en-GB" sz="2000" b="1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en-GB" sz="2000" b="1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sz="200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v2020-07</a:t>
            </a:r>
            <a:endParaRPr lang="en-GB" sz="20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4" name="Picture 3" descr="M:\Work\bioinformatics_logo_smal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5805264"/>
            <a:ext cx="2383790" cy="845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55" y="49879"/>
            <a:ext cx="2300276" cy="230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1504" y="116633"/>
            <a:ext cx="892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C0099"/>
                </a:solidFill>
              </a:rPr>
              <a:t>Kaplan-Meier (KM) estimation of survivor function</a:t>
            </a:r>
          </a:p>
          <a:p>
            <a:pPr algn="ctr"/>
            <a:r>
              <a:rPr lang="en-US" sz="2800" b="1" u="sng" dirty="0">
                <a:solidFill>
                  <a:srgbClr val="CC0099"/>
                </a:solidFill>
              </a:rPr>
              <a:t>First death </a:t>
            </a:r>
            <a:endParaRPr lang="en-US" sz="2800" u="sng" dirty="0">
              <a:solidFill>
                <a:srgbClr val="CC0099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1340768"/>
            <a:ext cx="529946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2784" y="2423450"/>
            <a:ext cx="852464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20</a:t>
            </a:r>
            <a:r>
              <a:rPr lang="en-US" sz="2200" dirty="0"/>
              <a:t> individuals in study at t=0.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First death at t=6 weeks.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No individuals censored before t=6.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Probability of death for each individual: </a:t>
            </a:r>
            <a:r>
              <a:rPr lang="en-US" sz="2200" b="1" dirty="0"/>
              <a:t>1/20=0.05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Therefore probability of surviving beyond t=6 is </a:t>
            </a:r>
            <a:r>
              <a:rPr lang="en-US" sz="2200" b="1" dirty="0"/>
              <a:t>(1-0.05)=0.95=19/20</a:t>
            </a:r>
            <a:r>
              <a:rPr lang="en-US" sz="2200" dirty="0"/>
              <a:t>. </a:t>
            </a:r>
            <a:endParaRPr lang="en-GB" sz="2200" dirty="0"/>
          </a:p>
        </p:txBody>
      </p:sp>
      <p:grpSp>
        <p:nvGrpSpPr>
          <p:cNvPr id="5" name="Group 4"/>
          <p:cNvGrpSpPr/>
          <p:nvPr/>
        </p:nvGrpSpPr>
        <p:grpSpPr>
          <a:xfrm>
            <a:off x="1995489" y="4417268"/>
            <a:ext cx="8201025" cy="2324100"/>
            <a:chOff x="471488" y="4417268"/>
            <a:chExt cx="8201025" cy="2324100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488" y="4417268"/>
              <a:ext cx="8201025" cy="2324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079745" y="6237312"/>
              <a:ext cx="7697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1/20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4572000" y="6021288"/>
              <a:ext cx="432048" cy="288032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466788" y="6237312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19/20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6466788" y="5963598"/>
              <a:ext cx="193444" cy="345722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024" y="1221850"/>
            <a:ext cx="3251456" cy="220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983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3456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C0099"/>
                </a:solidFill>
              </a:rPr>
              <a:t>K-M estimation of survivor function</a:t>
            </a:r>
          </a:p>
          <a:p>
            <a:pPr algn="ctr"/>
            <a:r>
              <a:rPr lang="en-US" sz="2800" b="1" u="sng" dirty="0">
                <a:solidFill>
                  <a:srgbClr val="CC0099"/>
                </a:solidFill>
              </a:rPr>
              <a:t>Second death </a:t>
            </a:r>
            <a:endParaRPr lang="en-US" sz="2800" u="sng" dirty="0">
              <a:solidFill>
                <a:srgbClr val="CC0099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268760"/>
            <a:ext cx="63055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4044" y="2348881"/>
            <a:ext cx="827457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19</a:t>
            </a:r>
            <a:r>
              <a:rPr lang="en-US" sz="2200" dirty="0"/>
              <a:t> individuals in study between t=6 and t=13.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Second death at t=13.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No individuals censored between t=6 and t=13.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Probability of death for each individual: </a:t>
            </a:r>
            <a:r>
              <a:rPr lang="en-US" sz="2200" b="1" dirty="0"/>
              <a:t>1/19=0.053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Therefore probability of surviving beyond t=13 is </a:t>
            </a:r>
            <a:r>
              <a:rPr lang="en-US" sz="2200" b="1" dirty="0"/>
              <a:t>0.95 x 0.947 =0.90</a:t>
            </a:r>
            <a:r>
              <a:rPr lang="en-US" sz="22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with </a:t>
            </a:r>
            <a:r>
              <a:rPr lang="en-US" sz="2200" b="1" dirty="0"/>
              <a:t>0.95=(1-(1/20)) </a:t>
            </a:r>
            <a:r>
              <a:rPr lang="en-US" sz="2200" dirty="0"/>
              <a:t>and </a:t>
            </a:r>
            <a:r>
              <a:rPr lang="en-US" sz="2200" b="1" dirty="0"/>
              <a:t>0.947=(1-(1/19))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91544" y="4509120"/>
            <a:ext cx="8194320" cy="2320414"/>
            <a:chOff x="467544" y="4509120"/>
            <a:chExt cx="8194320" cy="2320414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509120"/>
              <a:ext cx="8162925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079745" y="6300028"/>
              <a:ext cx="8723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1/19</a:t>
              </a:r>
            </a:p>
          </p:txBody>
        </p:sp>
        <p:cxnSp>
          <p:nvCxnSpPr>
            <p:cNvPr id="7" name="Straight Arrow Connector 6"/>
            <p:cNvCxnSpPr>
              <a:stCxn id="6" idx="0"/>
            </p:cNvCxnSpPr>
            <p:nvPr/>
          </p:nvCxnSpPr>
          <p:spPr>
            <a:xfrm flipV="1">
              <a:off x="4392491" y="6021288"/>
              <a:ext cx="312746" cy="27874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228184" y="6306314"/>
              <a:ext cx="2433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1-(1/19)=18/19</a:t>
              </a:r>
            </a:p>
          </p:txBody>
        </p:sp>
        <p:cxnSp>
          <p:nvCxnSpPr>
            <p:cNvPr id="11" name="Straight Arrow Connector 10"/>
            <p:cNvCxnSpPr>
              <a:stCxn id="10" idx="0"/>
            </p:cNvCxnSpPr>
            <p:nvPr/>
          </p:nvCxnSpPr>
          <p:spPr>
            <a:xfrm flipH="1" flipV="1">
              <a:off x="6384559" y="6046902"/>
              <a:ext cx="963483" cy="259412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491165" y="3180804"/>
            <a:ext cx="679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19/20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92184" y="3123654"/>
            <a:ext cx="679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18/19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479456" y="3426147"/>
            <a:ext cx="240748" cy="23751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783880" y="3485965"/>
            <a:ext cx="47283" cy="285418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9" y="1340769"/>
            <a:ext cx="62579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8588" y="2344689"/>
            <a:ext cx="7634782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18</a:t>
            </a:r>
            <a:r>
              <a:rPr lang="en-US" sz="2200" dirty="0"/>
              <a:t> individuals in study between t=13 and t=21.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Probability of death for each individual: </a:t>
            </a:r>
            <a:r>
              <a:rPr lang="en-US" sz="2200" b="1" dirty="0"/>
              <a:t>1/18=0.056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Probability of surviving beyond t=21 is </a:t>
            </a:r>
            <a:r>
              <a:rPr lang="en-US" sz="2200" b="1" dirty="0"/>
              <a:t>0.90 x (1-(1/18)) =0.85</a:t>
            </a:r>
            <a:r>
              <a:rPr lang="en-US" sz="22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17</a:t>
            </a:r>
            <a:r>
              <a:rPr lang="en-US" sz="2200" dirty="0"/>
              <a:t> individuals in study between t=21 and t=30.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Probability of death for each individual: </a:t>
            </a:r>
            <a:r>
              <a:rPr lang="en-US" sz="2200" b="1" dirty="0"/>
              <a:t>1/17=0.059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Probability of surviving beyond t=30 is </a:t>
            </a:r>
            <a:r>
              <a:rPr lang="en-US" sz="2200" b="1" dirty="0"/>
              <a:t>0.85 x (1-(1/17)) =0.80</a:t>
            </a:r>
            <a:r>
              <a:rPr lang="en-US" sz="2200" dirty="0"/>
              <a:t>. </a:t>
            </a:r>
            <a:endParaRPr lang="en-GB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117396" y="2474347"/>
            <a:ext cx="2082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From t=13: </a:t>
            </a:r>
            <a:r>
              <a:rPr lang="en-GB" sz="1600" u="sng" dirty="0"/>
              <a:t>0.95*0.947</a:t>
            </a:r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>
            <a:off x="5676901" y="2643624"/>
            <a:ext cx="2440495" cy="477507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676900" y="3418773"/>
            <a:ext cx="1800304" cy="853197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991544" y="4617294"/>
            <a:ext cx="8153400" cy="2124075"/>
            <a:chOff x="467544" y="4617293"/>
            <a:chExt cx="8153400" cy="2124075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617293"/>
              <a:ext cx="8153400" cy="212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244727" y="6300028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1/17=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61101" y="5919052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1/18=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57302" y="5535822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1/19=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03456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C0099"/>
                </a:solidFill>
              </a:rPr>
              <a:t>K-M estimation of survivor function</a:t>
            </a:r>
          </a:p>
          <a:p>
            <a:pPr algn="ctr"/>
            <a:r>
              <a:rPr lang="en-US" sz="2800" b="1" u="sng" dirty="0">
                <a:solidFill>
                  <a:srgbClr val="CC0099"/>
                </a:solidFill>
              </a:rPr>
              <a:t>Third and fourth death </a:t>
            </a:r>
            <a:endParaRPr lang="en-US" sz="2800" u="sng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1340769"/>
            <a:ext cx="6324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4787" y="2293269"/>
            <a:ext cx="78351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16</a:t>
            </a:r>
            <a:r>
              <a:rPr lang="en-US" sz="2200" dirty="0"/>
              <a:t> individuals in study between t=30 and t=31.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1 individual censored at t=31.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Probability of surviving beyond t=31 remains at 0.80</a:t>
            </a:r>
            <a:r>
              <a:rPr lang="en-US" sz="22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15</a:t>
            </a:r>
            <a:r>
              <a:rPr lang="en-US" sz="2200" dirty="0"/>
              <a:t> individuals in study between t=31 and t=37.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Probability of surviving beyond t=37 is </a:t>
            </a:r>
            <a:r>
              <a:rPr lang="en-US" sz="2200" b="1" dirty="0"/>
              <a:t>0.80 x (1-(1/15)) =0.747</a:t>
            </a:r>
            <a:r>
              <a:rPr lang="en-US" sz="2200" dirty="0"/>
              <a:t>. </a:t>
            </a:r>
            <a:endParaRPr lang="en-GB" sz="2200" dirty="0"/>
          </a:p>
        </p:txBody>
      </p:sp>
      <p:grpSp>
        <p:nvGrpSpPr>
          <p:cNvPr id="5" name="Group 4"/>
          <p:cNvGrpSpPr/>
          <p:nvPr/>
        </p:nvGrpSpPr>
        <p:grpSpPr>
          <a:xfrm>
            <a:off x="1919536" y="4437113"/>
            <a:ext cx="8280920" cy="2028825"/>
            <a:chOff x="395536" y="4437112"/>
            <a:chExt cx="8280920" cy="2028825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437112"/>
              <a:ext cx="8172450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95536" y="5646134"/>
              <a:ext cx="8280920" cy="43204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44727" y="6093296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1/15=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603456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C0099"/>
                </a:solidFill>
              </a:rPr>
              <a:t>K-M estimation of survivor function</a:t>
            </a:r>
          </a:p>
          <a:p>
            <a:pPr algn="ctr"/>
            <a:r>
              <a:rPr lang="en-US" sz="2800" b="1" u="sng" dirty="0">
                <a:solidFill>
                  <a:srgbClr val="CC0099"/>
                </a:solidFill>
              </a:rPr>
              <a:t>Fifth and sixth death </a:t>
            </a:r>
            <a:endParaRPr lang="en-US" sz="2800" u="sng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6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1504" y="188640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K-M plot of survivor function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644" y="1125812"/>
            <a:ext cx="8698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Continue these calculations until reaching the longest event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K-M plot drawn as a step function:</a:t>
            </a:r>
            <a:endParaRPr lang="en-GB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2783632" y="2369022"/>
            <a:ext cx="6171014" cy="4156323"/>
            <a:chOff x="1835696" y="2132856"/>
            <a:chExt cx="6171014" cy="4156323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2564904"/>
              <a:ext cx="5486400" cy="3724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3059832" y="2132856"/>
              <a:ext cx="4023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First death: t=6, survival probability=0.95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91880" y="2420888"/>
              <a:ext cx="4423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Second death: t=13, survival probability=0.90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79912" y="2780928"/>
              <a:ext cx="4226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Third death: t=21, survival probability=0.85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771800" y="2564904"/>
              <a:ext cx="360040" cy="40069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1"/>
            </p:cNvCxnSpPr>
            <p:nvPr/>
          </p:nvCxnSpPr>
          <p:spPr>
            <a:xfrm flipH="1">
              <a:off x="2951820" y="2605554"/>
              <a:ext cx="540060" cy="501274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1"/>
            </p:cNvCxnSpPr>
            <p:nvPr/>
          </p:nvCxnSpPr>
          <p:spPr>
            <a:xfrm flipH="1">
              <a:off x="3071932" y="2965594"/>
              <a:ext cx="707980" cy="2824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005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1504" y="188640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K-M plot of survivor function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1462" y="1112581"/>
            <a:ext cx="6517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Add ticks to indicate where censoring occurred.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292" y="1922410"/>
            <a:ext cx="6404084" cy="44589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78334" y="1790301"/>
            <a:ext cx="426200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u="sng" dirty="0">
                <a:solidFill>
                  <a:schemeClr val="bg2">
                    <a:lumMod val="50000"/>
                  </a:schemeClr>
                </a:solidFill>
              </a:rPr>
              <a:t>Data</a:t>
            </a:r>
            <a:r>
              <a:rPr lang="en-GB" sz="4000" b="1" dirty="0">
                <a:solidFill>
                  <a:srgbClr val="C00000"/>
                </a:solidFill>
              </a:rPr>
              <a:t>: </a:t>
            </a:r>
            <a:r>
              <a:rPr lang="en-GB" sz="4000" b="1" dirty="0" err="1">
                <a:solidFill>
                  <a:srgbClr val="C00000"/>
                </a:solidFill>
              </a:rPr>
              <a:t>t</a:t>
            </a:r>
            <a:r>
              <a:rPr lang="en-GB" sz="4000" b="1" dirty="0" err="1" smtClean="0">
                <a:solidFill>
                  <a:srgbClr val="C00000"/>
                </a:solidFill>
              </a:rPr>
              <a:t>umours.slsx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GB" sz="3600" b="1" dirty="0" smtClean="0">
                <a:solidFill>
                  <a:srgbClr val="C00000"/>
                </a:solidFill>
              </a:rPr>
              <a:t>(</a:t>
            </a:r>
            <a:r>
              <a:rPr lang="en-GB" sz="3600" b="1" dirty="0" err="1">
                <a:solidFill>
                  <a:srgbClr val="C00000"/>
                </a:solidFill>
              </a:rPr>
              <a:t>astro</a:t>
            </a:r>
            <a:r>
              <a:rPr lang="en-GB" sz="3600" b="1" dirty="0">
                <a:solidFill>
                  <a:srgbClr val="C00000"/>
                </a:solidFill>
              </a:rPr>
              <a:t> data only)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endParaRPr lang="en-GB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8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1504" y="190381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Comparing 2 groups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sz="28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7161" y="1386993"/>
            <a:ext cx="9374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Weeks to death or censoring (*) in </a:t>
            </a:r>
            <a:r>
              <a:rPr lang="en-US" sz="2200" b="1" dirty="0"/>
              <a:t>20 adults </a:t>
            </a:r>
            <a:r>
              <a:rPr lang="en-US" sz="2200" dirty="0"/>
              <a:t>with recurrent astrocytoma:</a:t>
            </a:r>
            <a:endParaRPr lang="en-GB" sz="2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22402"/>
            <a:ext cx="62484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1248" y="3643456"/>
            <a:ext cx="10092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Weeks to death or censoring (*) in </a:t>
            </a:r>
            <a:r>
              <a:rPr lang="en-US" sz="2200" b="1" dirty="0"/>
              <a:t>31 adults </a:t>
            </a:r>
            <a:r>
              <a:rPr lang="en-US" sz="2200" dirty="0"/>
              <a:t>with recurrent glioblastoma: 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5847346" y="6474822"/>
            <a:ext cx="3881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Data reproduced from BMJ 2004; 328:1073. </a:t>
            </a:r>
            <a:endParaRPr lang="en-GB" sz="16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4" y="4474046"/>
            <a:ext cx="62769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10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1505" y="116633"/>
            <a:ext cx="8784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C0099"/>
                </a:solidFill>
              </a:rPr>
              <a:t>K-M plot of survivor function </a:t>
            </a:r>
          </a:p>
          <a:p>
            <a:pPr algn="ctr"/>
            <a:r>
              <a:rPr lang="en-US" sz="3600" b="1" dirty="0">
                <a:solidFill>
                  <a:srgbClr val="CC0099"/>
                </a:solidFill>
              </a:rPr>
              <a:t>by </a:t>
            </a:r>
            <a:r>
              <a:rPr lang="en-US" sz="3600" b="1" dirty="0" err="1">
                <a:solidFill>
                  <a:srgbClr val="CC0099"/>
                </a:solidFill>
              </a:rPr>
              <a:t>tumour</a:t>
            </a:r>
            <a:r>
              <a:rPr lang="en-US" sz="3600" b="1" dirty="0">
                <a:solidFill>
                  <a:srgbClr val="CC0099"/>
                </a:solidFill>
              </a:rPr>
              <a:t> type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148" y="5777504"/>
            <a:ext cx="114648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Survival chances appear better in individuals with astrocytoma than with glioblastoma, but is the </a:t>
            </a:r>
            <a:r>
              <a:rPr lang="en-US" sz="2200" b="1" dirty="0"/>
              <a:t>difference between groups statistically significant</a:t>
            </a:r>
            <a:r>
              <a:rPr lang="en-US" sz="2200" dirty="0"/>
              <a:t>? </a:t>
            </a:r>
            <a:endParaRPr lang="en-GB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5680" y="1484784"/>
            <a:ext cx="5544616" cy="404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1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1722" y="1592611"/>
            <a:ext cx="112611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Could compare </a:t>
            </a:r>
            <a:r>
              <a:rPr lang="en-US" sz="2400" b="1" dirty="0"/>
              <a:t>median survival time</a:t>
            </a:r>
            <a:r>
              <a:rPr lang="en-US" sz="2400" dirty="0"/>
              <a:t>, or </a:t>
            </a:r>
            <a:r>
              <a:rPr lang="en-US" sz="2400" b="1" dirty="0"/>
              <a:t>probability of surviving </a:t>
            </a:r>
            <a:r>
              <a:rPr lang="en-US" sz="2400" dirty="0" smtClean="0"/>
              <a:t>up </a:t>
            </a:r>
            <a:r>
              <a:rPr lang="en-US" sz="2400" dirty="0"/>
              <a:t>to any particular time. 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Better to use a test which compares survivor functions over whole </a:t>
            </a:r>
            <a:r>
              <a:rPr lang="en-US" sz="2400" dirty="0" smtClean="0"/>
              <a:t>follow-up </a:t>
            </a:r>
            <a:r>
              <a:rPr lang="en-US" sz="2400" dirty="0"/>
              <a:t>period. 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Log rank test: </a:t>
            </a:r>
            <a:r>
              <a:rPr lang="en-US" sz="2400" dirty="0"/>
              <a:t>tests null hypothesis of no difference between </a:t>
            </a:r>
            <a:r>
              <a:rPr lang="en-US" sz="2400" dirty="0" smtClean="0"/>
              <a:t>samples in </a:t>
            </a:r>
            <a:r>
              <a:rPr lang="en-US" sz="2400" dirty="0"/>
              <a:t>probability of an event (death in this example) at any time point </a:t>
            </a:r>
            <a:r>
              <a:rPr lang="en-US" sz="2400" dirty="0" smtClean="0"/>
              <a:t>during </a:t>
            </a:r>
            <a:r>
              <a:rPr lang="en-US" sz="2400" dirty="0"/>
              <a:t>follow-up.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Log rank test statistic</a:t>
            </a:r>
            <a:r>
              <a:rPr lang="en-GB" sz="24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based on calculating expected number of events that would </a:t>
            </a:r>
            <a:r>
              <a:rPr lang="en-US" sz="2200" dirty="0" smtClean="0"/>
              <a:t>occur under </a:t>
            </a:r>
            <a:r>
              <a:rPr lang="en-US" sz="2200" dirty="0"/>
              <a:t>null hypothesis at each event time, and comparing to observed </a:t>
            </a:r>
            <a:r>
              <a:rPr lang="en-US" sz="2200" dirty="0" smtClean="0"/>
              <a:t>number </a:t>
            </a:r>
            <a:r>
              <a:rPr lang="en-US" sz="2200" dirty="0"/>
              <a:t>of events.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under null hypothesis has a Chi</a:t>
            </a:r>
            <a:r>
              <a:rPr lang="en-US" sz="2200" baseline="30000" dirty="0"/>
              <a:t>2</a:t>
            </a:r>
            <a:r>
              <a:rPr lang="en-US" sz="2200" dirty="0"/>
              <a:t> distribution with 1 degree of freedom. 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631504" y="190381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Comparing 2 samples</a:t>
            </a:r>
            <a:endParaRPr lang="en-US" sz="4000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5520" y="26166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Log rank test to compare 2 groups </a:t>
            </a:r>
            <a:endParaRPr lang="en-GB" sz="4000" b="1" dirty="0">
              <a:solidFill>
                <a:srgbClr val="CC0099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775520" y="1196753"/>
            <a:ext cx="2156780" cy="5509843"/>
            <a:chOff x="251520" y="1340768"/>
            <a:chExt cx="2156780" cy="550984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1340768"/>
              <a:ext cx="2036123" cy="5325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285642" y="1431885"/>
              <a:ext cx="526828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800" b="1" dirty="0">
                  <a:latin typeface="Bookman Old Style" panose="02050604050505020204" pitchFamily="18" charset="0"/>
                </a:rPr>
                <a:t>Astro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36860" y="1435447"/>
              <a:ext cx="526828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800" b="1" dirty="0" err="1">
                  <a:latin typeface="Bookman Old Style" panose="02050604050505020204" pitchFamily="18" charset="0"/>
                </a:rPr>
                <a:t>Glio</a:t>
              </a:r>
              <a:endParaRPr lang="en-GB" sz="800" b="1" dirty="0">
                <a:latin typeface="Bookman Old Style" panose="02050604050505020204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06553" y="4912980"/>
              <a:ext cx="917239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latin typeface="Bookman Old Style" panose="02050604050505020204" pitchFamily="18" charset="0"/>
                </a:rPr>
                <a:t>=14 deaths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91061" y="6604390"/>
              <a:ext cx="917239" cy="2462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latin typeface="Bookman Old Style" panose="02050604050505020204" pitchFamily="18" charset="0"/>
                </a:rPr>
                <a:t>=28 deaths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963394" y="4221089"/>
            <a:ext cx="5757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Log rank test statistic has a </a:t>
            </a:r>
            <a:r>
              <a:rPr lang="en-US" sz="2400" dirty="0"/>
              <a:t>Chi</a:t>
            </a:r>
            <a:r>
              <a:rPr lang="en-US" sz="2400" baseline="30000" dirty="0"/>
              <a:t>2</a:t>
            </a:r>
            <a:r>
              <a:rPr lang="en-US" sz="2400" dirty="0"/>
              <a:t> distribution:</a:t>
            </a:r>
            <a:r>
              <a:rPr lang="en-GB" sz="2400" dirty="0"/>
              <a:t>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935761" y="1661914"/>
            <a:ext cx="6143625" cy="2343150"/>
            <a:chOff x="2411760" y="1373882"/>
            <a:chExt cx="6143625" cy="23431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1373882"/>
              <a:ext cx="6143625" cy="2343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4355976" y="1611960"/>
              <a:ext cx="526828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800" b="1" dirty="0"/>
                <a:t>Astro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55724" y="1737521"/>
              <a:ext cx="542591" cy="23776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82115" y="1611960"/>
              <a:ext cx="542591" cy="23776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51393" y="1728516"/>
              <a:ext cx="542591" cy="237765"/>
            </a:xfrm>
            <a:prstGeom prst="rect">
              <a:avLst/>
            </a:prstGeom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2109" y="4912981"/>
            <a:ext cx="2599621" cy="12275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43873" y="1087814"/>
            <a:ext cx="80342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dirty="0"/>
              <a:t>20/51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78012" y="1045780"/>
            <a:ext cx="80342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dirty="0" smtClean="0"/>
              <a:t>31/51</a:t>
            </a:r>
            <a:endParaRPr lang="en-GB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943873" y="2935938"/>
            <a:ext cx="121860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dirty="0"/>
              <a:t>(19/50)*2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93501" y="2877125"/>
            <a:ext cx="121860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dirty="0"/>
              <a:t>(31/50)*2</a:t>
            </a:r>
          </a:p>
        </p:txBody>
      </p:sp>
      <p:cxnSp>
        <p:nvCxnSpPr>
          <p:cNvPr id="14" name="Straight Arrow Connector 13"/>
          <p:cNvCxnSpPr>
            <a:stCxn id="6" idx="2"/>
          </p:cNvCxnSpPr>
          <p:nvPr/>
        </p:nvCxnSpPr>
        <p:spPr>
          <a:xfrm>
            <a:off x="5345586" y="1487925"/>
            <a:ext cx="472151" cy="819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2"/>
          </p:cNvCxnSpPr>
          <p:nvPr/>
        </p:nvCxnSpPr>
        <p:spPr>
          <a:xfrm flipH="1">
            <a:off x="7691515" y="1445890"/>
            <a:ext cx="388210" cy="861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581660" y="2481222"/>
            <a:ext cx="370324" cy="452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0"/>
          </p:cNvCxnSpPr>
          <p:nvPr/>
        </p:nvCxnSpPr>
        <p:spPr>
          <a:xfrm flipH="1" flipV="1">
            <a:off x="7593500" y="2523255"/>
            <a:ext cx="609302" cy="353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89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1545" y="179383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Time to </a:t>
            </a:r>
            <a:r>
              <a:rPr lang="en-GB" sz="2800" b="1" dirty="0"/>
              <a:t>event data</a:t>
            </a:r>
            <a:r>
              <a:rPr lang="en-GB" sz="2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Censoring</a:t>
            </a:r>
            <a:r>
              <a:rPr lang="en-GB" sz="2800" dirty="0"/>
              <a:t>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Survivor function </a:t>
            </a:r>
            <a:r>
              <a:rPr lang="en-GB" sz="2800" dirty="0"/>
              <a:t>– </a:t>
            </a:r>
            <a:r>
              <a:rPr lang="en-GB" sz="2800" b="1" dirty="0"/>
              <a:t>Kaplan-Meier plot</a:t>
            </a:r>
            <a:r>
              <a:rPr lang="en-GB" sz="2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Log-rank test</a:t>
            </a:r>
            <a:r>
              <a:rPr lang="en-GB" sz="2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Hazard function and </a:t>
            </a:r>
            <a:r>
              <a:rPr lang="en-US" sz="2800" b="1" dirty="0"/>
              <a:t>Hazard ratio </a:t>
            </a:r>
            <a:r>
              <a:rPr lang="en-GB" sz="2800" dirty="0"/>
              <a:t>. </a:t>
            </a:r>
          </a:p>
          <a:p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231630" y="334397"/>
            <a:ext cx="3674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>
                <a:solidFill>
                  <a:srgbClr val="CC0099"/>
                </a:solidFill>
              </a:rPr>
              <a:t>Survival analysis</a:t>
            </a:r>
          </a:p>
        </p:txBody>
      </p:sp>
    </p:spTree>
    <p:extLst>
      <p:ext uri="{BB962C8B-B14F-4D97-AF65-F5344CB8AC3E}">
        <p14:creationId xmlns:p14="http://schemas.microsoft.com/office/powerpoint/2010/main" val="349897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5460" y="188640"/>
            <a:ext cx="3021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C0099"/>
                </a:solidFill>
              </a:rPr>
              <a:t>Log rank test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262" y="1783628"/>
            <a:ext cx="113076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Unlikely to detect a difference between </a:t>
            </a:r>
            <a:r>
              <a:rPr lang="en-US" sz="2400" dirty="0" smtClean="0"/>
              <a:t>Groups </a:t>
            </a:r>
            <a:r>
              <a:rPr lang="en-US" sz="2400" dirty="0"/>
              <a:t>if survivor </a:t>
            </a:r>
            <a:endParaRPr lang="en-US" sz="2400" dirty="0" smtClean="0"/>
          </a:p>
          <a:p>
            <a:r>
              <a:rPr lang="en-US" sz="2400" dirty="0" smtClean="0"/>
              <a:t>functions </a:t>
            </a:r>
            <a:r>
              <a:rPr lang="en-US" sz="2400" dirty="0"/>
              <a:t>cross over </a:t>
            </a:r>
            <a:r>
              <a:rPr lang="en-US" sz="2400" dirty="0" smtClean="0"/>
              <a:t>during </a:t>
            </a:r>
            <a:r>
              <a:rPr lang="en-US" sz="2400" dirty="0"/>
              <a:t>follow-up. 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Assumes </a:t>
            </a:r>
            <a:r>
              <a:rPr lang="en-GB" sz="2400" b="1" dirty="0"/>
              <a:t>non-informative censoring</a:t>
            </a:r>
          </a:p>
          <a:p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Can be extended to compare more than 2 groups.</a:t>
            </a:r>
          </a:p>
          <a:p>
            <a:endParaRPr lang="en-US" sz="2400" u="sng" dirty="0"/>
          </a:p>
          <a:p>
            <a:r>
              <a:rPr lang="en-US" sz="2400" u="sng" dirty="0"/>
              <a:t>But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Only provides a p-value, not an estimate of size of difference </a:t>
            </a:r>
            <a:r>
              <a:rPr lang="en-US" sz="2400" dirty="0" smtClean="0"/>
              <a:t>between </a:t>
            </a:r>
            <a:r>
              <a:rPr lang="en-US" sz="2400" dirty="0"/>
              <a:t>groups or a confidence interval.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Estimate of size of difference = </a:t>
            </a:r>
            <a:r>
              <a:rPr lang="en-US" sz="2400" b="1" dirty="0"/>
              <a:t>Hazard Ratio</a:t>
            </a:r>
          </a:p>
          <a:p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36" y="1321635"/>
            <a:ext cx="29337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5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4102" y="188640"/>
            <a:ext cx="35637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</a:rPr>
              <a:t>Hazard function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0703" y="1436018"/>
            <a:ext cx="11106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Hazard</a:t>
            </a:r>
            <a:r>
              <a:rPr lang="en-US" sz="2400" dirty="0"/>
              <a:t> is defined as the slope of the survival curve </a:t>
            </a:r>
            <a:r>
              <a:rPr lang="en-US" sz="2400" dirty="0" smtClean="0"/>
              <a:t>:a </a:t>
            </a:r>
            <a:r>
              <a:rPr lang="en-US" sz="2400" dirty="0"/>
              <a:t>measure of how rapidly subjects are dying.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Hazard function describes how hazard varies over time.</a:t>
            </a:r>
            <a:endParaRPr lang="en-GB" sz="24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7" y="3979888"/>
            <a:ext cx="892492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57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5600" y="116633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Hazard Ratio (HR) </a:t>
            </a:r>
          </a:p>
          <a:p>
            <a:pPr algn="ctr"/>
            <a:r>
              <a:rPr lang="en-US" sz="4000" b="1" dirty="0">
                <a:solidFill>
                  <a:srgbClr val="CC0099"/>
                </a:solidFill>
              </a:rPr>
              <a:t>for comparing 2 samples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820" y="1687722"/>
            <a:ext cx="1119753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Hazards may vary over time, </a:t>
            </a:r>
            <a:r>
              <a:rPr lang="en-US" sz="2400" dirty="0" smtClean="0"/>
              <a:t>but </a:t>
            </a:r>
            <a:r>
              <a:rPr lang="en-US" sz="2400" dirty="0"/>
              <a:t>assume that </a:t>
            </a:r>
            <a:r>
              <a:rPr lang="en-US" sz="2400" b="1" dirty="0"/>
              <a:t>HR is constant over time</a:t>
            </a:r>
            <a:r>
              <a:rPr lang="en-US" sz="2400" dirty="0"/>
              <a:t>. </a:t>
            </a:r>
          </a:p>
          <a:p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hazard ratio is not directly related to </a:t>
            </a:r>
            <a:r>
              <a:rPr lang="en-US" sz="2400" dirty="0" smtClean="0"/>
              <a:t>the </a:t>
            </a:r>
            <a:r>
              <a:rPr lang="en-US" sz="2400" dirty="0"/>
              <a:t>ratio of median survival times.</a:t>
            </a:r>
          </a:p>
          <a:p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When comparing 2 groups (a and b):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observed events (deaths) in each group: </a:t>
            </a:r>
            <a:r>
              <a:rPr lang="en-US" sz="2000" b="1" dirty="0" err="1"/>
              <a:t>Oa</a:t>
            </a:r>
            <a:r>
              <a:rPr lang="en-US" sz="2000" dirty="0"/>
              <a:t> and </a:t>
            </a:r>
            <a:r>
              <a:rPr lang="en-US" sz="2000" b="1" dirty="0"/>
              <a:t>Ob</a:t>
            </a:r>
            <a:r>
              <a:rPr lang="en-US" sz="2000" dirty="0"/>
              <a:t>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expected events (deaths) in each group: </a:t>
            </a:r>
            <a:r>
              <a:rPr lang="en-US" sz="2000" b="1" dirty="0" err="1"/>
              <a:t>Ea</a:t>
            </a:r>
            <a:r>
              <a:rPr lang="en-US" sz="2000" dirty="0"/>
              <a:t> and </a:t>
            </a:r>
            <a:r>
              <a:rPr lang="en-US" sz="2000" b="1" dirty="0" err="1"/>
              <a:t>Eb</a:t>
            </a:r>
            <a:r>
              <a:rPr lang="en-US" sz="2000" b="1" dirty="0"/>
              <a:t>,</a:t>
            </a:r>
            <a:endParaRPr lang="en-US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assuming a null hypothesis of no difference in survival</a:t>
            </a:r>
            <a:r>
              <a:rPr lang="en-US" sz="2400" dirty="0"/>
              <a:t>.</a:t>
            </a:r>
          </a:p>
          <a:p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HR= (</a:t>
            </a:r>
            <a:r>
              <a:rPr lang="en-GB" sz="2400" b="1" dirty="0" err="1"/>
              <a:t>Oa</a:t>
            </a:r>
            <a:r>
              <a:rPr lang="en-GB" sz="2400" b="1" dirty="0"/>
              <a:t>/</a:t>
            </a:r>
            <a:r>
              <a:rPr lang="en-GB" sz="2400" b="1" dirty="0" err="1"/>
              <a:t>Ea</a:t>
            </a:r>
            <a:r>
              <a:rPr lang="en-GB" sz="2400" b="1" dirty="0"/>
              <a:t>)/(Ob/</a:t>
            </a:r>
            <a:r>
              <a:rPr lang="en-GB" sz="2400" b="1" dirty="0" err="1"/>
              <a:t>Eb</a:t>
            </a:r>
            <a:r>
              <a:rPr lang="en-GB" sz="2400" b="1" dirty="0"/>
              <a:t>)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 assumption is needed about shape of hazard functions </a:t>
            </a:r>
            <a:r>
              <a:rPr lang="en-US" sz="2400" dirty="0" smtClean="0"/>
              <a:t>or </a:t>
            </a:r>
            <a:r>
              <a:rPr lang="en-US" sz="2400" dirty="0"/>
              <a:t>underlying distribution of time to event data. </a:t>
            </a:r>
          </a:p>
          <a:p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HR is obtained from </a:t>
            </a:r>
            <a:r>
              <a:rPr lang="en-US" sz="2400" b="1" dirty="0"/>
              <a:t>Cox regression</a:t>
            </a:r>
          </a:p>
        </p:txBody>
      </p:sp>
    </p:spTree>
    <p:extLst>
      <p:ext uri="{BB962C8B-B14F-4D97-AF65-F5344CB8AC3E}">
        <p14:creationId xmlns:p14="http://schemas.microsoft.com/office/powerpoint/2010/main" val="213315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1606" y="5100579"/>
            <a:ext cx="115765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/>
              <a:t>HR = 2.3 </a:t>
            </a:r>
            <a:r>
              <a:rPr lang="en-GB" sz="2200" dirty="0"/>
              <a:t>(95% CI [1.32;4.44])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At any point in time, hazard (i.e. instantaneous rate) of dying in individuals </a:t>
            </a:r>
          </a:p>
          <a:p>
            <a:r>
              <a:rPr lang="en-US" sz="2200" dirty="0"/>
              <a:t>with recurrent glioblastoma is </a:t>
            </a:r>
            <a:r>
              <a:rPr lang="en-US" sz="2200" b="1" dirty="0"/>
              <a:t>2.3 times </a:t>
            </a:r>
            <a:r>
              <a:rPr lang="en-US" sz="2200" dirty="0"/>
              <a:t>higher than in individuals with recurrent astrocytoma. </a:t>
            </a:r>
            <a:endParaRPr lang="en-GB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442" y="1885724"/>
            <a:ext cx="4139024" cy="30234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95600" y="116633"/>
            <a:ext cx="8648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Hazard Ratio (HR) </a:t>
            </a:r>
          </a:p>
          <a:p>
            <a:r>
              <a:rPr lang="en-GB" sz="4000" b="1" u="sng" dirty="0">
                <a:solidFill>
                  <a:schemeClr val="bg2">
                    <a:lumMod val="50000"/>
                  </a:schemeClr>
                </a:solidFill>
              </a:rPr>
              <a:t>Data</a:t>
            </a:r>
            <a:r>
              <a:rPr lang="en-GB" sz="4000" b="1" dirty="0">
                <a:solidFill>
                  <a:srgbClr val="C00000"/>
                </a:solidFill>
              </a:rPr>
              <a:t>: </a:t>
            </a:r>
            <a:r>
              <a:rPr lang="en-GB" sz="4000" b="1" dirty="0" smtClean="0">
                <a:solidFill>
                  <a:srgbClr val="C00000"/>
                </a:solidFill>
              </a:rPr>
              <a:t>tumours.xlsx</a:t>
            </a:r>
            <a:endParaRPr lang="en-GB" sz="40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0370" y="878300"/>
            <a:ext cx="3310940" cy="482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8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528" y="26064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Comparing more than 2 samples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3254" y="1503835"/>
            <a:ext cx="866859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/>
              <a:t>Issue with </a:t>
            </a:r>
            <a:r>
              <a:rPr lang="en-GB" sz="2200" b="1" dirty="0" err="1"/>
              <a:t>GraphPad</a:t>
            </a:r>
            <a:r>
              <a:rPr lang="en-GB" sz="2200" b="1" dirty="0"/>
              <a:t>: </a:t>
            </a:r>
            <a:r>
              <a:rPr lang="en-GB" sz="2200" dirty="0"/>
              <a:t>cannot compare more than 2 groups directly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As in: does not run post-hoc pairwise comparisons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So how do we do it?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u="sng" dirty="0"/>
              <a:t>Step 1</a:t>
            </a:r>
            <a:r>
              <a:rPr lang="en-US" sz="2200" dirty="0"/>
              <a:t>: All groups comparisons (equivalent omnibus step in ANOVA)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u="sng" dirty="0"/>
              <a:t>Step 2</a:t>
            </a:r>
            <a:r>
              <a:rPr lang="en-US" sz="2200" dirty="0"/>
              <a:t>: Make all pairwise comparisons of interest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u="sng" dirty="0"/>
              <a:t>Step 3</a:t>
            </a:r>
            <a:r>
              <a:rPr lang="en-US" sz="2200" dirty="0"/>
              <a:t>: Apply </a:t>
            </a:r>
            <a:r>
              <a:rPr lang="en-US" sz="2200" dirty="0" err="1"/>
              <a:t>Bonferroni</a:t>
            </a:r>
            <a:r>
              <a:rPr lang="en-US" sz="2200" dirty="0"/>
              <a:t> correction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Example dataset</a:t>
            </a:r>
            <a:r>
              <a:rPr lang="en-US" sz="2200" dirty="0"/>
              <a:t>: </a:t>
            </a:r>
            <a:r>
              <a:rPr lang="en-US" sz="2800" b="1" dirty="0">
                <a:solidFill>
                  <a:srgbClr val="C00000"/>
                </a:solidFill>
              </a:rPr>
              <a:t>Lung </a:t>
            </a:r>
            <a:r>
              <a:rPr lang="en-US" sz="2800" b="1" dirty="0" smtClean="0">
                <a:solidFill>
                  <a:srgbClr val="C00000"/>
                </a:solidFill>
              </a:rPr>
              <a:t>infection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Mice are infected with </a:t>
            </a:r>
            <a:r>
              <a:rPr lang="en-GB" sz="2200" i="1" dirty="0"/>
              <a:t>Streptococcus </a:t>
            </a:r>
            <a:r>
              <a:rPr lang="en-GB" sz="2200" i="1" dirty="0" err="1"/>
              <a:t>pneumoniae</a:t>
            </a:r>
            <a:endParaRPr lang="en-GB" sz="2200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i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200" dirty="0"/>
              <a:t>3 groups: Control, treatment 1 and treatment 2</a:t>
            </a:r>
          </a:p>
        </p:txBody>
      </p:sp>
    </p:spTree>
    <p:extLst>
      <p:ext uri="{BB962C8B-B14F-4D97-AF65-F5344CB8AC3E}">
        <p14:creationId xmlns:p14="http://schemas.microsoft.com/office/powerpoint/2010/main" val="46205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258" y="2067928"/>
            <a:ext cx="4491782" cy="3233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96" y="1056793"/>
            <a:ext cx="3477866" cy="46405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00860" y="191153"/>
            <a:ext cx="7710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Comparing more than 2 groups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946" y="5806436"/>
            <a:ext cx="1171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 is an overall difference in survival between the 3 groups </a:t>
            </a:r>
            <a:r>
              <a:rPr lang="en-US" sz="2400" dirty="0" smtClean="0"/>
              <a:t>but which </a:t>
            </a:r>
            <a:r>
              <a:rPr lang="en-US" sz="2400" dirty="0"/>
              <a:t>group is different from which? 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22946" y="1056793"/>
            <a:ext cx="8776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Step 1</a:t>
            </a:r>
            <a:r>
              <a:rPr lang="en-US" sz="2400" dirty="0"/>
              <a:t>: All groups comparisons</a:t>
            </a:r>
          </a:p>
        </p:txBody>
      </p:sp>
      <p:sp>
        <p:nvSpPr>
          <p:cNvPr id="7" name="Oval 6"/>
          <p:cNvSpPr/>
          <p:nvPr/>
        </p:nvSpPr>
        <p:spPr>
          <a:xfrm>
            <a:off x="9540815" y="2269332"/>
            <a:ext cx="540776" cy="2323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8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00860" y="191153"/>
            <a:ext cx="7710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Comparing more than 2 groups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005" y="6150679"/>
            <a:ext cx="9547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Step 3</a:t>
            </a:r>
            <a:r>
              <a:rPr lang="en-US" sz="2400" dirty="0"/>
              <a:t>: Apply </a:t>
            </a:r>
            <a:r>
              <a:rPr lang="en-US" sz="2400" dirty="0" err="1"/>
              <a:t>Bonferroni</a:t>
            </a:r>
            <a:r>
              <a:rPr lang="en-US" sz="2400" dirty="0"/>
              <a:t> correction: 0.05/3=0.06 or initial </a:t>
            </a:r>
            <a:r>
              <a:rPr lang="en-US" sz="2400" b="1" dirty="0"/>
              <a:t>p-values*3</a:t>
            </a:r>
          </a:p>
        </p:txBody>
      </p:sp>
      <p:sp>
        <p:nvSpPr>
          <p:cNvPr id="6" name="Rectangle 5"/>
          <p:cNvSpPr/>
          <p:nvPr/>
        </p:nvSpPr>
        <p:spPr>
          <a:xfrm>
            <a:off x="255650" y="890671"/>
            <a:ext cx="8776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Step 2</a:t>
            </a:r>
            <a:r>
              <a:rPr lang="en-US" sz="2400" dirty="0"/>
              <a:t>: Make all pairwise comparisons of interest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852786"/>
            <a:ext cx="2826722" cy="40244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106" y="1852786"/>
            <a:ext cx="2844062" cy="40244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4432" y="1852786"/>
            <a:ext cx="2724057" cy="40244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66945" y="1498177"/>
            <a:ext cx="1712328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Bookman Old Style" panose="02050604050505020204" pitchFamily="18" charset="0"/>
              </a:rPr>
              <a:t>Control vs. T1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05608" y="1515710"/>
            <a:ext cx="1712328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Bookman Old Style" panose="02050604050505020204" pitchFamily="18" charset="0"/>
              </a:rPr>
              <a:t>Control vs. T2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44272" y="1484784"/>
            <a:ext cx="1188146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Bookman Old Style" panose="02050604050505020204" pitchFamily="18" charset="0"/>
              </a:rPr>
              <a:t>T1 vs. T2</a:t>
            </a:r>
          </a:p>
        </p:txBody>
      </p:sp>
      <p:sp>
        <p:nvSpPr>
          <p:cNvPr id="14" name="Oval 13"/>
          <p:cNvSpPr/>
          <p:nvPr/>
        </p:nvSpPr>
        <p:spPr>
          <a:xfrm>
            <a:off x="3071664" y="2636912"/>
            <a:ext cx="432048" cy="21602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6045748" y="2632964"/>
            <a:ext cx="432048" cy="21602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048328" y="2646499"/>
            <a:ext cx="432048" cy="21602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573982" y="2897360"/>
            <a:ext cx="192552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000" b="1" dirty="0">
                <a:latin typeface="Bookman Old Style" panose="02050604050505020204" pitchFamily="18" charset="0"/>
              </a:rPr>
              <a:t>Adjusted p-value = 0.5394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06243" y="2939844"/>
            <a:ext cx="192552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000" b="1" dirty="0">
                <a:latin typeface="Bookman Old Style" panose="02050604050505020204" pitchFamily="18" charset="0"/>
              </a:rPr>
              <a:t>Adjusted p-value = 0.0405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10295" y="2926649"/>
            <a:ext cx="192552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000" b="1" dirty="0">
                <a:latin typeface="Bookman Old Style" panose="02050604050505020204" pitchFamily="18" charset="0"/>
              </a:rPr>
              <a:t>Adjusted p-value = 0.4101</a:t>
            </a:r>
          </a:p>
        </p:txBody>
      </p:sp>
      <p:sp>
        <p:nvSpPr>
          <p:cNvPr id="21" name="Oval 20"/>
          <p:cNvSpPr/>
          <p:nvPr/>
        </p:nvSpPr>
        <p:spPr>
          <a:xfrm>
            <a:off x="3882060" y="2844150"/>
            <a:ext cx="617448" cy="3244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618437" y="2900705"/>
            <a:ext cx="617448" cy="3244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9718373" y="2875240"/>
            <a:ext cx="617448" cy="3244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069851" y="5497521"/>
            <a:ext cx="432048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9031975" y="5512657"/>
            <a:ext cx="432048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035037" y="5523648"/>
            <a:ext cx="432048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45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705" y="1268760"/>
            <a:ext cx="5201869" cy="37444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00860" y="191153"/>
            <a:ext cx="7710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Comparing more than 2 groups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280" y="5196007"/>
            <a:ext cx="874983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At any point in time, hazard of dying in mice with lung infection is: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almost 2 times higher in the control than in the treatment 1 group (p=0.54)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3.6 times higher in the control than in the treatment 1 group (p=0.04)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85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5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1030" y="332656"/>
            <a:ext cx="6569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Time to event data: examples 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587" y="1637184"/>
            <a:ext cx="8683916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Time to death.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Time to progression of cancer.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Time to development of diabetes.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Time to recovery from diarrhea.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Time to event data typically collected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cohort studies (time between study baseline and event of interest).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clinical trials (time between </a:t>
            </a:r>
            <a:r>
              <a:rPr lang="en-US" sz="2200" dirty="0" err="1"/>
              <a:t>randomisation</a:t>
            </a:r>
            <a:r>
              <a:rPr lang="en-US" sz="2200" dirty="0"/>
              <a:t> and event of interest).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Also known as </a:t>
            </a:r>
            <a:r>
              <a:rPr lang="en-US" sz="2200" b="1" dirty="0"/>
              <a:t>survival data</a:t>
            </a:r>
            <a:r>
              <a:rPr lang="en-US" sz="2200" dirty="0"/>
              <a:t>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49298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5080" y="188640"/>
            <a:ext cx="67218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C0099"/>
                </a:solidFill>
              </a:rPr>
              <a:t>Features of time to event data 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8885" y="2480235"/>
            <a:ext cx="1117325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Non-negative values.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Not normally distributed (usually positively skewed).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Event not usually observed for all individuals during the study.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An observation is </a:t>
            </a:r>
            <a:r>
              <a:rPr lang="en-US" sz="2200" b="1" dirty="0"/>
              <a:t>censored </a:t>
            </a:r>
            <a:r>
              <a:rPr lang="en-US" sz="2200" dirty="0"/>
              <a:t>if individual does not experience </a:t>
            </a:r>
            <a:r>
              <a:rPr lang="en-US" sz="2200" dirty="0" smtClean="0"/>
              <a:t>event </a:t>
            </a:r>
            <a:r>
              <a:rPr lang="en-US" sz="2200" dirty="0"/>
              <a:t>during the study. 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Censoring time</a:t>
            </a:r>
            <a:r>
              <a:rPr lang="en-US" sz="2200" dirty="0"/>
              <a:t>: time from baseline/</a:t>
            </a:r>
            <a:r>
              <a:rPr lang="en-US" sz="2200" dirty="0" err="1"/>
              <a:t>randomisation</a:t>
            </a:r>
            <a:r>
              <a:rPr lang="en-US" sz="2200" dirty="0"/>
              <a:t> until latest </a:t>
            </a:r>
            <a:r>
              <a:rPr lang="en-US" sz="2200" dirty="0" smtClean="0"/>
              <a:t>date </a:t>
            </a:r>
            <a:r>
              <a:rPr lang="en-US" sz="2200" dirty="0"/>
              <a:t>at which individual </a:t>
            </a:r>
            <a:r>
              <a:rPr lang="en-US" sz="2200" dirty="0" smtClean="0"/>
              <a:t>is known </a:t>
            </a:r>
            <a:r>
              <a:rPr lang="en-US" sz="2200" dirty="0"/>
              <a:t>to be still alive and event-free. </a:t>
            </a:r>
            <a:endParaRPr lang="en-GB" sz="2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316" y="1268760"/>
            <a:ext cx="472914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39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6488" y="128826"/>
            <a:ext cx="22990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Censoring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5653" y="1352379"/>
            <a:ext cx="69314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Definition: Event of interest not observed for all individuals.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Fixed censoring: </a:t>
            </a:r>
            <a:r>
              <a:rPr lang="en-US" sz="2200" dirty="0"/>
              <a:t>event has not occurred when study has ended or data analysis is performed.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Loss to follow-up: </a:t>
            </a:r>
            <a:r>
              <a:rPr lang="en-US" sz="2200" dirty="0"/>
              <a:t>individual has been lost to follow-up (e.g. he/she no longer wishes to take part in study).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1124744"/>
            <a:ext cx="28575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0600" y="5006593"/>
            <a:ext cx="111755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Survival analysis methods make use of information from </a:t>
            </a:r>
            <a:r>
              <a:rPr lang="en-US" sz="2200" dirty="0" smtClean="0"/>
              <a:t>censored </a:t>
            </a:r>
            <a:r>
              <a:rPr lang="en-US" sz="2200" dirty="0"/>
              <a:t>observations. 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Assume censoring is </a:t>
            </a:r>
            <a:r>
              <a:rPr lang="en-US" sz="2200" b="1" dirty="0"/>
              <a:t>non-informative</a:t>
            </a:r>
            <a:r>
              <a:rPr lang="en-US" sz="2200" dirty="0"/>
              <a:t>, </a:t>
            </a:r>
            <a:r>
              <a:rPr lang="en-US" sz="2200" dirty="0" smtClean="0"/>
              <a:t>i.e</a:t>
            </a:r>
            <a:r>
              <a:rPr lang="en-US" sz="2200" dirty="0"/>
              <a:t>. if an individual is censored, his/her subsequent risk of the </a:t>
            </a:r>
            <a:r>
              <a:rPr lang="en-US" sz="2200" dirty="0" smtClean="0"/>
              <a:t>event of </a:t>
            </a:r>
            <a:r>
              <a:rPr lang="en-US" sz="2200" dirty="0"/>
              <a:t>interest is unaffected.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9307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1036" y="260649"/>
            <a:ext cx="72299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CC0099"/>
                </a:solidFill>
              </a:rPr>
              <a:t>Example of time to event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7154" y="2418866"/>
            <a:ext cx="57478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Weeks to death or censoring (*) in 20 adults </a:t>
            </a:r>
          </a:p>
          <a:p>
            <a:pPr algn="ctr"/>
            <a:r>
              <a:rPr lang="en-US" sz="2400" dirty="0"/>
              <a:t>with recurrent astrocytoma: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34648" y="6402814"/>
            <a:ext cx="3881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Data reproduced from BMJ 2004; 328:1073. </a:t>
            </a:r>
            <a:endParaRPr lang="en-GB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366" y="3405301"/>
            <a:ext cx="62293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3" y="1586869"/>
            <a:ext cx="2088232" cy="4505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510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5442" y="260648"/>
            <a:ext cx="5481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</a:rPr>
              <a:t>Aims of survival analysis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0663" y="1555652"/>
            <a:ext cx="115679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To estimate probability of not experiencing event of interest (not dying = “surviving”) over any given time period  (e.g. 5 year survival rate). 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To compare overall survival experience between different groups </a:t>
            </a:r>
            <a:r>
              <a:rPr lang="en-US" sz="2200" dirty="0" smtClean="0"/>
              <a:t>of </a:t>
            </a:r>
            <a:r>
              <a:rPr lang="en-US" sz="2200" dirty="0"/>
              <a:t>individuals (e.g. between groups in a </a:t>
            </a:r>
            <a:r>
              <a:rPr lang="en-US" sz="2200" dirty="0" err="1"/>
              <a:t>randomised</a:t>
            </a:r>
            <a:r>
              <a:rPr lang="en-US" sz="2200" dirty="0"/>
              <a:t> clinical trial). </a:t>
            </a:r>
          </a:p>
          <a:p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Survivor function</a:t>
            </a:r>
            <a:r>
              <a:rPr lang="en-GB" sz="2200" dirty="0"/>
              <a:t>: </a:t>
            </a:r>
            <a:r>
              <a:rPr lang="en-US" sz="2200" dirty="0"/>
              <a:t>Probability of not experiencing event of interest </a:t>
            </a:r>
            <a:r>
              <a:rPr lang="en-US" sz="2200" dirty="0" smtClean="0"/>
              <a:t>(“</a:t>
            </a:r>
            <a:r>
              <a:rPr lang="en-US" sz="2200" dirty="0"/>
              <a:t>surviving”) up to time t.</a:t>
            </a:r>
          </a:p>
          <a:p>
            <a:endParaRPr lang="en-US" sz="2200" dirty="0"/>
          </a:p>
          <a:p>
            <a:r>
              <a:rPr lang="en-US" sz="2200" dirty="0"/>
              <a:t>                              </a:t>
            </a:r>
            <a:r>
              <a:rPr lang="en-US" sz="2200" u="sng" dirty="0"/>
              <a:t>Example</a:t>
            </a:r>
            <a:r>
              <a:rPr lang="en-US" sz="2200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3951982"/>
            <a:ext cx="3978424" cy="2765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88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043" y="282871"/>
            <a:ext cx="5643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</a:rPr>
              <a:t>Estimating a survival rate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11" y="1481704"/>
            <a:ext cx="5991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Probability of surviving up to 2 years = 0.37. </a:t>
            </a: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5" y="2204864"/>
            <a:ext cx="59340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12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96048" y="188640"/>
            <a:ext cx="47999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C0099"/>
                </a:solidFill>
              </a:rPr>
              <a:t>Median survival time </a:t>
            </a:r>
            <a:endParaRPr lang="en-GB" sz="4000" b="1" dirty="0">
              <a:solidFill>
                <a:srgbClr val="CC00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960" y="2449486"/>
            <a:ext cx="11425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Median survival time = 1.4 years, </a:t>
            </a:r>
            <a:r>
              <a:rPr lang="en-US" sz="2200" dirty="0" smtClean="0"/>
              <a:t>since </a:t>
            </a:r>
            <a:r>
              <a:rPr lang="en-US" sz="2200" dirty="0"/>
              <a:t>the probability of surviving up to 1.4 years is 0.5. 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61409" y="1315505"/>
            <a:ext cx="11454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It is the time (expressed in months or years) when half the patients </a:t>
            </a:r>
            <a:r>
              <a:rPr lang="en-US" sz="2200" dirty="0" smtClean="0"/>
              <a:t>are </a:t>
            </a:r>
            <a:r>
              <a:rPr lang="en-US" sz="2200" dirty="0"/>
              <a:t>expected to be alive. It means that the chance of surviving </a:t>
            </a:r>
            <a:r>
              <a:rPr lang="en-US" sz="2200" dirty="0" smtClean="0"/>
              <a:t>beyond that </a:t>
            </a:r>
            <a:r>
              <a:rPr lang="en-US" sz="2200" dirty="0"/>
              <a:t>time is 50%.</a:t>
            </a:r>
            <a:endParaRPr lang="en-GB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033" y="3425949"/>
            <a:ext cx="4221113" cy="299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75520" y="4146029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50% survival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3255412" y="4315307"/>
            <a:ext cx="824364" cy="406787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7649" y="6234261"/>
            <a:ext cx="11031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1.4 years</a:t>
            </a:r>
            <a:endParaRPr lang="en-GB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030836" y="6018238"/>
            <a:ext cx="722285" cy="391965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15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22317</TotalTime>
  <Words>1434</Words>
  <Application>Microsoft Office PowerPoint</Application>
  <PresentationFormat>Widescreen</PresentationFormat>
  <Paragraphs>220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Bookman Old Style</vt:lpstr>
      <vt:lpstr>Calibri</vt:lpstr>
      <vt:lpstr>Calibri Light</vt:lpstr>
      <vt:lpstr>Office Theme</vt:lpstr>
      <vt:lpstr>Survival analysis Anne Segonds-Pichon v2020-07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Segonds-Pichon</dc:creator>
  <cp:lastModifiedBy>Anne Segonds-Pichon</cp:lastModifiedBy>
  <cp:revision>370</cp:revision>
  <cp:lastPrinted>2019-10-14T09:11:21Z</cp:lastPrinted>
  <dcterms:created xsi:type="dcterms:W3CDTF">2018-03-15T12:19:38Z</dcterms:created>
  <dcterms:modified xsi:type="dcterms:W3CDTF">2020-08-28T16:04:02Z</dcterms:modified>
</cp:coreProperties>
</file>