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</p:sldMasterIdLst>
  <p:notesMasterIdLst>
    <p:notesMasterId r:id="rId105"/>
  </p:notesMasterIdLst>
  <p:handoutMasterIdLst>
    <p:handoutMasterId r:id="rId106"/>
  </p:handoutMasterIdLst>
  <p:sldIdLst>
    <p:sldId id="466" r:id="rId4"/>
    <p:sldId id="477" r:id="rId5"/>
    <p:sldId id="475" r:id="rId6"/>
    <p:sldId id="479" r:id="rId7"/>
    <p:sldId id="286" r:id="rId8"/>
    <p:sldId id="480" r:id="rId9"/>
    <p:sldId id="481" r:id="rId10"/>
    <p:sldId id="283" r:id="rId11"/>
    <p:sldId id="450" r:id="rId12"/>
    <p:sldId id="452" r:id="rId13"/>
    <p:sldId id="293" r:id="rId14"/>
    <p:sldId id="295" r:id="rId15"/>
    <p:sldId id="285" r:id="rId16"/>
    <p:sldId id="478" r:id="rId17"/>
    <p:sldId id="423" r:id="rId18"/>
    <p:sldId id="356" r:id="rId19"/>
    <p:sldId id="494" r:id="rId20"/>
    <p:sldId id="498" r:id="rId21"/>
    <p:sldId id="482" r:id="rId22"/>
    <p:sldId id="483" r:id="rId23"/>
    <p:sldId id="486" r:id="rId24"/>
    <p:sldId id="487" r:id="rId25"/>
    <p:sldId id="488" r:id="rId26"/>
    <p:sldId id="489" r:id="rId27"/>
    <p:sldId id="490" r:id="rId28"/>
    <p:sldId id="484" r:id="rId29"/>
    <p:sldId id="485" r:id="rId30"/>
    <p:sldId id="491" r:id="rId31"/>
    <p:sldId id="492" r:id="rId32"/>
    <p:sldId id="493" r:id="rId33"/>
    <p:sldId id="496" r:id="rId34"/>
    <p:sldId id="514" r:id="rId35"/>
    <p:sldId id="515" r:id="rId36"/>
    <p:sldId id="516" r:id="rId37"/>
    <p:sldId id="517" r:id="rId38"/>
    <p:sldId id="518" r:id="rId39"/>
    <p:sldId id="519" r:id="rId40"/>
    <p:sldId id="520" r:id="rId41"/>
    <p:sldId id="521" r:id="rId42"/>
    <p:sldId id="581" r:id="rId43"/>
    <p:sldId id="582" r:id="rId44"/>
    <p:sldId id="522" r:id="rId45"/>
    <p:sldId id="523" r:id="rId46"/>
    <p:sldId id="524" r:id="rId47"/>
    <p:sldId id="501" r:id="rId48"/>
    <p:sldId id="502" r:id="rId49"/>
    <p:sldId id="503" r:id="rId50"/>
    <p:sldId id="504" r:id="rId51"/>
    <p:sldId id="505" r:id="rId52"/>
    <p:sldId id="525" r:id="rId53"/>
    <p:sldId id="526" r:id="rId54"/>
    <p:sldId id="506" r:id="rId55"/>
    <p:sldId id="507" r:id="rId56"/>
    <p:sldId id="508" r:id="rId57"/>
    <p:sldId id="509" r:id="rId58"/>
    <p:sldId id="510" r:id="rId59"/>
    <p:sldId id="511" r:id="rId60"/>
    <p:sldId id="512" r:id="rId61"/>
    <p:sldId id="513" r:id="rId62"/>
    <p:sldId id="527" r:id="rId63"/>
    <p:sldId id="528" r:id="rId64"/>
    <p:sldId id="529" r:id="rId65"/>
    <p:sldId id="530" r:id="rId66"/>
    <p:sldId id="533" r:id="rId67"/>
    <p:sldId id="531" r:id="rId68"/>
    <p:sldId id="532" r:id="rId69"/>
    <p:sldId id="534" r:id="rId70"/>
    <p:sldId id="535" r:id="rId71"/>
    <p:sldId id="536" r:id="rId72"/>
    <p:sldId id="539" r:id="rId73"/>
    <p:sldId id="540" r:id="rId74"/>
    <p:sldId id="542" r:id="rId75"/>
    <p:sldId id="543" r:id="rId76"/>
    <p:sldId id="544" r:id="rId77"/>
    <p:sldId id="545" r:id="rId78"/>
    <p:sldId id="554" r:id="rId79"/>
    <p:sldId id="555" r:id="rId80"/>
    <p:sldId id="556" r:id="rId81"/>
    <p:sldId id="557" r:id="rId82"/>
    <p:sldId id="558" r:id="rId83"/>
    <p:sldId id="559" r:id="rId84"/>
    <p:sldId id="560" r:id="rId85"/>
    <p:sldId id="561" r:id="rId86"/>
    <p:sldId id="562" r:id="rId87"/>
    <p:sldId id="563" r:id="rId88"/>
    <p:sldId id="564" r:id="rId89"/>
    <p:sldId id="565" r:id="rId90"/>
    <p:sldId id="566" r:id="rId91"/>
    <p:sldId id="567" r:id="rId92"/>
    <p:sldId id="568" r:id="rId93"/>
    <p:sldId id="571" r:id="rId94"/>
    <p:sldId id="572" r:id="rId95"/>
    <p:sldId id="573" r:id="rId96"/>
    <p:sldId id="574" r:id="rId97"/>
    <p:sldId id="575" r:id="rId98"/>
    <p:sldId id="576" r:id="rId99"/>
    <p:sldId id="577" r:id="rId100"/>
    <p:sldId id="578" r:id="rId101"/>
    <p:sldId id="579" r:id="rId102"/>
    <p:sldId id="580" r:id="rId103"/>
    <p:sldId id="476" r:id="rId10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43B8BF"/>
    <a:srgbClr val="F8D7CD"/>
    <a:srgbClr val="FFC1C1"/>
    <a:srgbClr val="006600"/>
    <a:srgbClr val="9DC3E6"/>
    <a:srgbClr val="4496C1"/>
    <a:srgbClr val="CCFF33"/>
    <a:srgbClr val="66FF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1" autoAdjust="0"/>
    <p:restoredTop sz="92558" autoAdjust="0"/>
  </p:normalViewPr>
  <p:slideViewPr>
    <p:cSldViewPr snapToGrid="0">
      <p:cViewPr varScale="1">
        <p:scale>
          <a:sx n="106" d="100"/>
          <a:sy n="106" d="100"/>
        </p:scale>
        <p:origin x="74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presProps" Target="presProps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theme" Target="theme/theme1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image" Target="../media/image120.emf"/><Relationship Id="rId4" Type="http://schemas.openxmlformats.org/officeDocument/2006/relationships/image" Target="../media/image12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37.emf"/><Relationship Id="rId1" Type="http://schemas.openxmlformats.org/officeDocument/2006/relationships/image" Target="../media/image136.emf"/><Relationship Id="rId4" Type="http://schemas.openxmlformats.org/officeDocument/2006/relationships/image" Target="../media/image1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4" Type="http://schemas.openxmlformats.org/officeDocument/2006/relationships/image" Target="../media/image6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F3316-6AB3-44E5-AECB-A80683608652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ED400-8DC8-47E9-816E-8A6C5AA81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8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2BB75-AE08-46EE-B088-45CB4E3AC30D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5F617-42AD-46A9-8B55-C3DAD1A3B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52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289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1BDFB8-29B2-4E87-AE7B-F2CAA21AA01F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80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50E613-9D83-4BD2-A13F-1D9CDC056EC1}" type="slidenum">
              <a:rPr lang="en-GB" smtClean="0"/>
              <a:pPr/>
              <a:t>43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SD how much data differ from one to another. Scattered.</a:t>
            </a:r>
          </a:p>
          <a:p>
            <a:pPr eaLnBrk="1" hangingPunct="1"/>
            <a:r>
              <a:rPr lang="en-GB" smtClean="0"/>
              <a:t>SEM how accurately you know the real mean of the true population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SD is the biological variability meaningful? If you have meaningful biological variability you have to put SD</a:t>
            </a:r>
          </a:p>
        </p:txBody>
      </p:sp>
    </p:spTree>
    <p:extLst>
      <p:ext uri="{BB962C8B-B14F-4D97-AF65-F5344CB8AC3E}">
        <p14:creationId xmlns:p14="http://schemas.microsoft.com/office/powerpoint/2010/main" val="2473055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6228F4-2CF6-42B3-A4CE-33822F42B4E7}" type="slidenum">
              <a:rPr lang="en-GB" smtClean="0"/>
              <a:pPr/>
              <a:t>44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If you polt that it tells you that 95% of the time the SD will be in this interval if you have a small overlap you can still have significance it’s the best to use</a:t>
            </a:r>
          </a:p>
        </p:txBody>
      </p:sp>
    </p:spTree>
    <p:extLst>
      <p:ext uri="{BB962C8B-B14F-4D97-AF65-F5344CB8AC3E}">
        <p14:creationId xmlns:p14="http://schemas.microsoft.com/office/powerpoint/2010/main" val="884245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64B13-6AED-4A55-9F5D-FF9DA7DF50D2}" type="slidenum">
              <a:rPr lang="en-GB" smtClean="0"/>
              <a:pPr/>
              <a:t>46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Small sample no worth check for normality</a:t>
            </a:r>
          </a:p>
          <a:p>
            <a:pPr eaLnBrk="1" hangingPunct="1"/>
            <a:r>
              <a:rPr lang="en-GB" smtClean="0"/>
              <a:t>Parametric only when it’s big sample go for non parametric if you are unsure do both the non parametric is more efficient to find a difference</a:t>
            </a:r>
          </a:p>
          <a:p>
            <a:pPr eaLnBrk="1" hangingPunct="1"/>
            <a:r>
              <a:rPr lang="en-GB" smtClean="0"/>
              <a:t>Can ask to run a test if there is a departure from normality</a:t>
            </a:r>
          </a:p>
        </p:txBody>
      </p:sp>
    </p:spTree>
    <p:extLst>
      <p:ext uri="{BB962C8B-B14F-4D97-AF65-F5344CB8AC3E}">
        <p14:creationId xmlns:p14="http://schemas.microsoft.com/office/powerpoint/2010/main" val="3516071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36077-ED1D-4A88-8D53-D3FC5D63AE2D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Departure from normality +</a:t>
            </a:r>
            <a:r>
              <a:rPr lang="en-GB" dirty="0" err="1" smtClean="0"/>
              <a:t>vely</a:t>
            </a:r>
            <a:r>
              <a:rPr lang="en-GB" dirty="0" smtClean="0"/>
              <a:t> </a:t>
            </a:r>
            <a:r>
              <a:rPr lang="en-GB" dirty="0" err="1" smtClean="0"/>
              <a:t>skewd</a:t>
            </a:r>
            <a:r>
              <a:rPr lang="en-GB" dirty="0" smtClean="0"/>
              <a:t> most common </a:t>
            </a:r>
          </a:p>
        </p:txBody>
      </p:sp>
    </p:spTree>
    <p:extLst>
      <p:ext uri="{BB962C8B-B14F-4D97-AF65-F5344CB8AC3E}">
        <p14:creationId xmlns:p14="http://schemas.microsoft.com/office/powerpoint/2010/main" val="2313581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85877-4405-49B8-AE79-26E3D50952BD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Variance must be same in the groups or similar </a:t>
            </a:r>
          </a:p>
          <a:p>
            <a:pPr eaLnBrk="1" hangingPunct="1"/>
            <a:r>
              <a:rPr lang="en-GB" smtClean="0"/>
              <a:t>Interval data: in all group ypu measure data in the same way</a:t>
            </a:r>
          </a:p>
          <a:p>
            <a:pPr eaLnBrk="1" hangingPunct="1"/>
            <a:r>
              <a:rPr lang="en-GB" smtClean="0"/>
              <a:t>Independence you have to know if it is or not tests are different in this case</a:t>
            </a:r>
          </a:p>
        </p:txBody>
      </p:sp>
    </p:spTree>
    <p:extLst>
      <p:ext uri="{BB962C8B-B14F-4D97-AF65-F5344CB8AC3E}">
        <p14:creationId xmlns:p14="http://schemas.microsoft.com/office/powerpoint/2010/main" val="1330728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7A235-FB9E-431D-99ED-786427E2DD29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Smaller variability more likely that the difference is significant case b it’s going to be difficult you nee A LOT of data</a:t>
            </a:r>
          </a:p>
        </p:txBody>
      </p:sp>
    </p:spTree>
    <p:extLst>
      <p:ext uri="{BB962C8B-B14F-4D97-AF65-F5344CB8AC3E}">
        <p14:creationId xmlns:p14="http://schemas.microsoft.com/office/powerpoint/2010/main" val="3746567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663CA-EA67-4EB6-A4B1-682E2FD18F25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WT vs mutant, totally independent</a:t>
            </a:r>
          </a:p>
          <a:p>
            <a:pPr eaLnBrk="1" hangingPunct="1"/>
            <a:r>
              <a:rPr lang="en-GB" smtClean="0"/>
              <a:t>Time 0 then treatment and look at time 1: look difference in one group in difference condition</a:t>
            </a:r>
          </a:p>
        </p:txBody>
      </p:sp>
    </p:spTree>
    <p:extLst>
      <p:ext uri="{BB962C8B-B14F-4D97-AF65-F5344CB8AC3E}">
        <p14:creationId xmlns:p14="http://schemas.microsoft.com/office/powerpoint/2010/main" val="4046102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A73236-C8AF-4C56-8B12-ADA054CF6F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Compare many groups to each other, wrong to use multiple t-tests, It increases the error</a:t>
            </a:r>
          </a:p>
        </p:txBody>
      </p:sp>
    </p:spTree>
    <p:extLst>
      <p:ext uri="{BB962C8B-B14F-4D97-AF65-F5344CB8AC3E}">
        <p14:creationId xmlns:p14="http://schemas.microsoft.com/office/powerpoint/2010/main" val="3350928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1BDFB8-29B2-4E87-AE7B-F2CAA21AA0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796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85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AFA4C8-2FD7-4959-83CF-2AB162FB068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No biological basis, could be just coincidence</a:t>
            </a:r>
          </a:p>
        </p:txBody>
      </p:sp>
    </p:spTree>
    <p:extLst>
      <p:ext uri="{BB962C8B-B14F-4D97-AF65-F5344CB8AC3E}">
        <p14:creationId xmlns:p14="http://schemas.microsoft.com/office/powerpoint/2010/main" val="194230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5F617-42AD-46A9-8B55-C3DAD1A3B21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249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22C00-DB80-49B6-9EDA-B596AB1CF632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Can be good or horrible data qualitative data do not use many stats, one is chi square</a:t>
            </a:r>
          </a:p>
          <a:p>
            <a:pPr eaLnBrk="1" hangingPunct="1"/>
            <a:r>
              <a:rPr lang="en-GB" smtClean="0"/>
              <a:t>Cats and dogs, first plot it</a:t>
            </a:r>
          </a:p>
        </p:txBody>
      </p:sp>
    </p:spTree>
    <p:extLst>
      <p:ext uri="{BB962C8B-B14F-4D97-AF65-F5344CB8AC3E}">
        <p14:creationId xmlns:p14="http://schemas.microsoft.com/office/powerpoint/2010/main" val="356342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625660-9FE1-4EE5-BAEE-4141D42BAB7E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Is there a difference between the rewards?</a:t>
            </a:r>
          </a:p>
          <a:p>
            <a:pPr eaLnBrk="1" hangingPunct="1"/>
            <a:r>
              <a:rPr lang="en-GB" smtClean="0"/>
              <a:t>Dogs more happy, cats more picky (on demonstration is the other way around, so cats more picky</a:t>
            </a:r>
          </a:p>
        </p:txBody>
      </p:sp>
    </p:spTree>
    <p:extLst>
      <p:ext uri="{BB962C8B-B14F-4D97-AF65-F5344CB8AC3E}">
        <p14:creationId xmlns:p14="http://schemas.microsoft.com/office/powerpoint/2010/main" val="49131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36E36-E073-42DE-85CE-C26D87C912B1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Your frequency, compare the frequencies with the expected ones observed by chance. HOW DIFFERENT IS WHAT I observe from what I expect? THIS DIFFERENCE CAN BE BIG SO SIGNOFICANT OR NOT</a:t>
            </a:r>
          </a:p>
        </p:txBody>
      </p:sp>
    </p:spTree>
    <p:extLst>
      <p:ext uri="{BB962C8B-B14F-4D97-AF65-F5344CB8AC3E}">
        <p14:creationId xmlns:p14="http://schemas.microsoft.com/office/powerpoint/2010/main" val="1877817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41556-51F5-4A22-AA83-DDB10C1DB9A4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Distance between expected and observed</a:t>
            </a:r>
          </a:p>
        </p:txBody>
      </p:sp>
    </p:spTree>
    <p:extLst>
      <p:ext uri="{BB962C8B-B14F-4D97-AF65-F5344CB8AC3E}">
        <p14:creationId xmlns:p14="http://schemas.microsoft.com/office/powerpoint/2010/main" val="416721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79A40-79E0-4F74-8C64-EBDCAE83312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dirty="0" smtClean="0"/>
              <a:t>Discrete numb pups in a litter	;</a:t>
            </a:r>
            <a:r>
              <a:rPr lang="en-GB" baseline="0" dirty="0" smtClean="0"/>
              <a:t> </a:t>
            </a:r>
            <a:r>
              <a:rPr lang="en-GB" dirty="0" err="1" smtClean="0"/>
              <a:t>continous</a:t>
            </a:r>
            <a:r>
              <a:rPr lang="en-GB" dirty="0" smtClean="0"/>
              <a:t> height, weight, different scale</a:t>
            </a:r>
          </a:p>
          <a:p>
            <a:pPr eaLnBrk="1" hangingPunct="1"/>
            <a:r>
              <a:rPr lang="en-GB" dirty="0" smtClean="0"/>
              <a:t>Data can be messy so then you go back to qualitative data.</a:t>
            </a:r>
          </a:p>
          <a:p>
            <a:pPr eaLnBrk="1" hangingPunct="1"/>
            <a:r>
              <a:rPr lang="en-GB" dirty="0" smtClean="0"/>
              <a:t>Describe them: </a:t>
            </a:r>
            <a:r>
              <a:rPr lang="en-GB" dirty="0" smtClean="0">
                <a:solidFill>
                  <a:srgbClr val="FF3399"/>
                </a:solidFill>
                <a:latin typeface="Bookman Old Style" pitchFamily="18" charset="0"/>
              </a:rPr>
              <a:t>Mean</a:t>
            </a:r>
            <a:r>
              <a:rPr lang="en-GB" dirty="0" smtClean="0">
                <a:latin typeface="Bookman Old Style" pitchFamily="18" charset="0"/>
              </a:rPr>
              <a:t>, </a:t>
            </a:r>
            <a:r>
              <a:rPr lang="en-GB" dirty="0" smtClean="0">
                <a:solidFill>
                  <a:srgbClr val="FF3399"/>
                </a:solidFill>
                <a:latin typeface="Bookman Old Style" pitchFamily="18" charset="0"/>
              </a:rPr>
              <a:t>variance</a:t>
            </a:r>
            <a:r>
              <a:rPr lang="en-GB" dirty="0" smtClean="0">
                <a:latin typeface="Bookman Old Style" pitchFamily="18" charset="0"/>
              </a:rPr>
              <a:t>, </a:t>
            </a:r>
            <a:r>
              <a:rPr lang="en-GB" dirty="0" smtClean="0">
                <a:solidFill>
                  <a:srgbClr val="FF3399"/>
                </a:solidFill>
                <a:latin typeface="Bookman Old Style" pitchFamily="18" charset="0"/>
              </a:rPr>
              <a:t>standard deviation</a:t>
            </a:r>
            <a:r>
              <a:rPr lang="en-GB" dirty="0" smtClean="0">
                <a:latin typeface="Bookman Old Style" pitchFamily="18" charset="0"/>
              </a:rPr>
              <a:t>, </a:t>
            </a:r>
            <a:r>
              <a:rPr lang="en-GB" dirty="0" smtClean="0">
                <a:solidFill>
                  <a:srgbClr val="FF3399"/>
                </a:solidFill>
                <a:latin typeface="Bookman Old Style" pitchFamily="18" charset="0"/>
              </a:rPr>
              <a:t>standard error</a:t>
            </a:r>
            <a:r>
              <a:rPr lang="en-GB" dirty="0" smtClean="0">
                <a:latin typeface="Bookman Old Style" pitchFamily="18" charset="0"/>
              </a:rPr>
              <a:t> and </a:t>
            </a:r>
            <a:r>
              <a:rPr lang="en-GB" dirty="0" smtClean="0">
                <a:solidFill>
                  <a:srgbClr val="FF3399"/>
                </a:solidFill>
                <a:latin typeface="Bookman Old Style" pitchFamily="18" charset="0"/>
              </a:rPr>
              <a:t>confidence interval</a:t>
            </a:r>
          </a:p>
        </p:txBody>
      </p:sp>
    </p:spTree>
    <p:extLst>
      <p:ext uri="{BB962C8B-B14F-4D97-AF65-F5344CB8AC3E}">
        <p14:creationId xmlns:p14="http://schemas.microsoft.com/office/powerpoint/2010/main" val="418711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79A40-79E0-4F74-8C64-EBDCAE83312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Discrete numb pups in a litter	continous hight, weitght, different scale</a:t>
            </a:r>
          </a:p>
          <a:p>
            <a:pPr eaLnBrk="1" hangingPunct="1"/>
            <a:r>
              <a:rPr lang="en-GB" smtClean="0"/>
              <a:t>Data can be messy so then you go back to qualitative data.</a:t>
            </a:r>
          </a:p>
          <a:p>
            <a:pPr eaLnBrk="1" hangingPunct="1"/>
            <a:r>
              <a:rPr lang="en-GB" smtClean="0"/>
              <a:t>Describe them: </a:t>
            </a:r>
            <a:r>
              <a:rPr lang="en-GB" smtClean="0">
                <a:solidFill>
                  <a:srgbClr val="FF3399"/>
                </a:solidFill>
                <a:latin typeface="Bookman Old Style" pitchFamily="18" charset="0"/>
              </a:rPr>
              <a:t>Mean</a:t>
            </a:r>
            <a:r>
              <a:rPr lang="en-GB" smtClean="0">
                <a:latin typeface="Bookman Old Style" pitchFamily="18" charset="0"/>
              </a:rPr>
              <a:t>, </a:t>
            </a:r>
            <a:r>
              <a:rPr lang="en-GB" smtClean="0">
                <a:solidFill>
                  <a:srgbClr val="FF3399"/>
                </a:solidFill>
                <a:latin typeface="Bookman Old Style" pitchFamily="18" charset="0"/>
              </a:rPr>
              <a:t>variance</a:t>
            </a:r>
            <a:r>
              <a:rPr lang="en-GB" smtClean="0">
                <a:latin typeface="Bookman Old Style" pitchFamily="18" charset="0"/>
              </a:rPr>
              <a:t>, </a:t>
            </a:r>
            <a:r>
              <a:rPr lang="en-GB" smtClean="0">
                <a:solidFill>
                  <a:srgbClr val="FF3399"/>
                </a:solidFill>
                <a:latin typeface="Bookman Old Style" pitchFamily="18" charset="0"/>
              </a:rPr>
              <a:t>standard deviation</a:t>
            </a:r>
            <a:r>
              <a:rPr lang="en-GB" smtClean="0">
                <a:latin typeface="Bookman Old Style" pitchFamily="18" charset="0"/>
              </a:rPr>
              <a:t>, </a:t>
            </a:r>
            <a:r>
              <a:rPr lang="en-GB" smtClean="0">
                <a:solidFill>
                  <a:srgbClr val="FF3399"/>
                </a:solidFill>
                <a:latin typeface="Bookman Old Style" pitchFamily="18" charset="0"/>
              </a:rPr>
              <a:t>standard error</a:t>
            </a:r>
            <a:r>
              <a:rPr lang="en-GB" smtClean="0">
                <a:latin typeface="Bookman Old Style" pitchFamily="18" charset="0"/>
              </a:rPr>
              <a:t> and </a:t>
            </a:r>
            <a:r>
              <a:rPr lang="en-GB" smtClean="0">
                <a:solidFill>
                  <a:srgbClr val="FF3399"/>
                </a:solidFill>
                <a:latin typeface="Bookman Old Style" pitchFamily="18" charset="0"/>
              </a:rPr>
              <a:t>confidence interval</a:t>
            </a:r>
          </a:p>
        </p:txBody>
      </p:sp>
    </p:spTree>
    <p:extLst>
      <p:ext uri="{BB962C8B-B14F-4D97-AF65-F5344CB8AC3E}">
        <p14:creationId xmlns:p14="http://schemas.microsoft.com/office/powerpoint/2010/main" val="143300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5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1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278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72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95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40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58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22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709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74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7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26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896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954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44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110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077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17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040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1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081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97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89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31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113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062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254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178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63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467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8986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06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05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86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53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04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4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5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6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72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2F6F-486A-491B-936E-5116C5D4511A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96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8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23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informatics.babraham.ac.uk/training.html" TargetMode="External"/><Relationship Id="rId2" Type="http://schemas.openxmlformats.org/officeDocument/2006/relationships/hyperlink" Target="mailto:anne.segonds-pichon@babraham.ac.uk" TargetMode="External"/><Relationship Id="rId1" Type="http://schemas.openxmlformats.org/officeDocument/2006/relationships/slideLayout" Target="../slideLayouts/slideLayout3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vms.uiowa.edu/~rlenth/Power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4.e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12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oleObject" Target="../embeddings/oleObject16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5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upload.wikimedia.org/wikipedia/commons/8/89/Boxplot_vs_PDF.png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92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5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94.e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8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1.png"/><Relationship Id="rId4" Type="http://schemas.openxmlformats.org/officeDocument/2006/relationships/image" Target="../media/image110.e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17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1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17.emf"/><Relationship Id="rId4" Type="http://schemas.openxmlformats.org/officeDocument/2006/relationships/oleObject" Target="../embeddings/oleObject25.bin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18" Type="http://schemas.openxmlformats.org/officeDocument/2006/relationships/image" Target="../media/image121.emf"/><Relationship Id="rId3" Type="http://schemas.openxmlformats.org/officeDocument/2006/relationships/image" Target="../media/image124.png"/><Relationship Id="rId21" Type="http://schemas.openxmlformats.org/officeDocument/2006/relationships/oleObject" Target="../embeddings/oleObject29.bin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131.png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png"/><Relationship Id="rId22" Type="http://schemas.openxmlformats.org/officeDocument/2006/relationships/image" Target="../media/image123.e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7.e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121.emf"/><Relationship Id="rId4" Type="http://schemas.openxmlformats.org/officeDocument/2006/relationships/image" Target="../media/image136.emf"/><Relationship Id="rId9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0081" y="3532188"/>
            <a:ext cx="8351839" cy="147002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Introduction to Statistics with </a:t>
            </a:r>
            <a:r>
              <a:rPr lang="en-GB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GraphPad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Prism 8</a:t>
            </a:r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/>
            </a:r>
            <a:br>
              <a:rPr lang="en-GB" sz="54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GB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Anne </a:t>
            </a: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Segonds-Pichon</a:t>
            </a:r>
            <a:b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</a:br>
            <a:r>
              <a:rPr lang="en-GB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v2019-03</a:t>
            </a:r>
          </a:p>
        </p:txBody>
      </p:sp>
      <p:pic>
        <p:nvPicPr>
          <p:cNvPr id="3" name="Picture 10" descr="bi%20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87" y="244592"/>
            <a:ext cx="1970087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M:\Work\bioinformatics_logo_small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109" y="5865745"/>
            <a:ext cx="2383791" cy="845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46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714" y="1624420"/>
            <a:ext cx="1156062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Type II error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β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is the failure to reject a </a:t>
            </a:r>
            <a:r>
              <a:rPr lang="en-GB" sz="2400" u="sng" dirty="0">
                <a:solidFill>
                  <a:prstClr val="black"/>
                </a:solidFill>
                <a:latin typeface="Calibri" panose="020F0502020204030204" pitchFamily="34" charset="0"/>
              </a:rPr>
              <a:t>false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H</a:t>
            </a:r>
            <a:r>
              <a:rPr lang="en-GB" sz="2400" baseline="-25000" dirty="0">
                <a:solidFill>
                  <a:prstClr val="black"/>
                </a:solidFill>
                <a:latin typeface="Calibri" panose="020F0502020204030204" pitchFamily="34" charset="0"/>
              </a:rPr>
              <a:t>0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baseline="-25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Direct relationship between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 and type II error: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if β = 0.2 and </a:t>
            </a:r>
            <a:r>
              <a:rPr lang="en-GB" sz="24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Power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= 1 – β = 0.8 (80%)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Hence a true difference will be missed 20% of the time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General convention: 80% but could be more or less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Cohen (1988): </a:t>
            </a:r>
          </a:p>
          <a:p>
            <a:pPr marL="1714500" lvl="3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Calibri" panose="020F0502020204030204" pitchFamily="34" charset="0"/>
              </a:rPr>
              <a:t>For most researchers: Type I errors are four times 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latin typeface="Calibri" panose="020F0502020204030204" pitchFamily="34" charset="0"/>
              </a:rPr>
              <a:t>more serious than Type II errors: 0.05 * 4 = 0.2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latin typeface="Calibri" panose="020F0502020204030204" pitchFamily="34" charset="0"/>
            </a:endParaRPr>
          </a:p>
          <a:p>
            <a:pPr marL="1714500" lvl="3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Compromise: 2 groups comparisons: 90% = +30% sample size,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95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% = +60%</a:t>
            </a: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685" y="1213165"/>
            <a:ext cx="3614285" cy="3065911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3680" y="176168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D60093"/>
                </a:solidFill>
              </a:rPr>
              <a:t>4 </a:t>
            </a:r>
            <a:r>
              <a:rPr lang="en-GB" sz="3200" b="1" dirty="0">
                <a:solidFill>
                  <a:srgbClr val="CC0099"/>
                </a:solidFill>
                <a:latin typeface="Calibri" panose="020F0502020204030204" pitchFamily="34" charset="0"/>
              </a:rPr>
              <a:t>The desired </a:t>
            </a:r>
            <a:r>
              <a:rPr lang="en-GB" sz="32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power: </a:t>
            </a:r>
            <a:r>
              <a:rPr lang="en-GB" sz="3200" b="1" dirty="0">
                <a:solidFill>
                  <a:srgbClr val="CC0099"/>
                </a:solidFill>
                <a:latin typeface="Calibri" panose="020F0502020204030204" pitchFamily="34" charset="0"/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42840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6864" y="1720840"/>
            <a:ext cx="77382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Calibri" panose="020F0502020204030204" pitchFamily="34" charset="0"/>
              </a:rPr>
              <a:t>My email address if you need some help with </a:t>
            </a:r>
            <a:r>
              <a:rPr lang="en-GB" sz="2400" b="1" dirty="0" err="1">
                <a:latin typeface="Calibri" panose="020F0502020204030204" pitchFamily="34" charset="0"/>
              </a:rPr>
              <a:t>GraphPad</a:t>
            </a:r>
            <a:r>
              <a:rPr lang="en-GB" sz="2400" b="1" dirty="0">
                <a:latin typeface="Calibri" panose="020F0502020204030204" pitchFamily="34" charset="0"/>
              </a:rPr>
              <a:t>:</a:t>
            </a:r>
          </a:p>
          <a:p>
            <a:pPr algn="ctr"/>
            <a:endParaRPr lang="en-GB" sz="2400" dirty="0">
              <a:latin typeface="Calibri" panose="020F0502020204030204" pitchFamily="34" charset="0"/>
            </a:endParaRPr>
          </a:p>
          <a:p>
            <a:pPr algn="ctr"/>
            <a:r>
              <a:rPr lang="en-GB" sz="2400" b="1" dirty="0" smtClean="0">
                <a:latin typeface="Calibri" panose="020F0502020204030204" pitchFamily="34" charset="0"/>
                <a:hlinkClick r:id="rId2"/>
              </a:rPr>
              <a:t>anne.segonds-pichon@babraham.ac.uk</a:t>
            </a:r>
            <a:endParaRPr lang="en-GB" sz="2400" b="1" dirty="0" smtClean="0">
              <a:latin typeface="Calibri" panose="020F0502020204030204" pitchFamily="34" charset="0"/>
            </a:endParaRPr>
          </a:p>
          <a:p>
            <a:pPr algn="ctr"/>
            <a:endParaRPr lang="en-GB" sz="2400" b="1" dirty="0" smtClean="0">
              <a:latin typeface="Calibri" panose="020F0502020204030204" pitchFamily="34" charset="0"/>
            </a:endParaRPr>
          </a:p>
          <a:p>
            <a:pPr algn="ctr"/>
            <a:endParaRPr lang="en-GB" sz="2400" b="1" dirty="0">
              <a:latin typeface="Calibri" panose="020F0502020204030204" pitchFamily="34" charset="0"/>
            </a:endParaRPr>
          </a:p>
          <a:p>
            <a:pPr algn="ctr"/>
            <a:r>
              <a:rPr lang="en-GB" sz="2400" b="1" dirty="0" smtClean="0">
                <a:latin typeface="Calibri" panose="020F0502020204030204" pitchFamily="34" charset="0"/>
              </a:rPr>
              <a:t>Slides and manual available on:</a:t>
            </a:r>
          </a:p>
          <a:p>
            <a:pPr algn="ctr"/>
            <a:endParaRPr lang="en-GB" sz="2400" b="1" dirty="0">
              <a:latin typeface="Calibri" panose="020F0502020204030204" pitchFamily="34" charset="0"/>
            </a:endParaRPr>
          </a:p>
          <a:p>
            <a:pPr algn="ctr"/>
            <a:r>
              <a:rPr lang="en-GB" sz="2400" b="1" dirty="0">
                <a:latin typeface="Calibri" panose="020F0502020204030204" pitchFamily="34" charset="0"/>
                <a:hlinkClick r:id="rId3"/>
              </a:rPr>
              <a:t>https://</a:t>
            </a:r>
            <a:r>
              <a:rPr lang="en-GB" sz="2400" b="1" dirty="0" smtClean="0">
                <a:latin typeface="Calibri" panose="020F0502020204030204" pitchFamily="34" charset="0"/>
                <a:hlinkClick r:id="rId3"/>
              </a:rPr>
              <a:t>www.bioinformatics.babraham.ac.uk/training.html</a:t>
            </a:r>
            <a:endParaRPr lang="en-GB" sz="2400" b="1" dirty="0" smtClean="0">
              <a:latin typeface="Calibri" panose="020F0502020204030204" pitchFamily="34" charset="0"/>
            </a:endParaRPr>
          </a:p>
          <a:p>
            <a:pPr algn="ctr"/>
            <a:endParaRPr lang="en-GB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63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896" y="158370"/>
            <a:ext cx="7946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 smtClean="0">
                <a:solidFill>
                  <a:srgbClr val="D60093"/>
                </a:solidFill>
              </a:rPr>
              <a:t>5 The </a:t>
            </a:r>
            <a:r>
              <a:rPr lang="en-GB" sz="3600" b="1" dirty="0">
                <a:solidFill>
                  <a:srgbClr val="D60093"/>
                </a:solidFill>
              </a:rPr>
              <a:t>sample size: the bigger the better?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17188"/>
            <a:ext cx="7797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What if the tiny difference is meaningless?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Beware of </a:t>
            </a:r>
            <a:r>
              <a:rPr lang="en-GB" sz="2400" b="1" dirty="0">
                <a:solidFill>
                  <a:prstClr val="black"/>
                </a:solidFill>
              </a:rPr>
              <a:t>overpower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Nothing wrong with the stats: it is all about interpretation of the results of the test.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Remember the important first step of power analysis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What is the effect size of biological interest?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7" y="2300998"/>
            <a:ext cx="3260998" cy="3935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99" y="1380112"/>
            <a:ext cx="1216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It takes huge samples to detect tiny differences but tiny samples to detect huge differences. </a:t>
            </a:r>
          </a:p>
        </p:txBody>
      </p:sp>
    </p:spTree>
    <p:extLst>
      <p:ext uri="{BB962C8B-B14F-4D97-AF65-F5344CB8AC3E}">
        <p14:creationId xmlns:p14="http://schemas.microsoft.com/office/powerpoint/2010/main" val="40500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547" y="1180398"/>
            <a:ext cx="1089387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One-tailed or 2-tailed test? One-sided or 2-sided tests?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Is </a:t>
            </a:r>
            <a:r>
              <a:rPr lang="en-GB" sz="2400" dirty="0">
                <a:solidFill>
                  <a:prstClr val="black"/>
                </a:solidFill>
              </a:rPr>
              <a:t>the question: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Is the there a difference?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Is it bigger than or smaller than?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Can rarely justify the use of a one-tailed test</a:t>
            </a: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Two times easier to reach significance </a:t>
            </a:r>
            <a:r>
              <a:rPr lang="en-GB" sz="2000" dirty="0" smtClean="0">
                <a:solidFill>
                  <a:prstClr val="black"/>
                </a:solidFill>
              </a:rPr>
              <a:t>with </a:t>
            </a:r>
            <a:r>
              <a:rPr lang="en-GB" sz="2000" dirty="0">
                <a:solidFill>
                  <a:prstClr val="black"/>
                </a:solidFill>
              </a:rPr>
              <a:t>a one-tailed than a two-tailed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</a:rPr>
              <a:t>Suspicious reviewer!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30" y="1637701"/>
            <a:ext cx="4659138" cy="2190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6281" y="4764301"/>
            <a:ext cx="2363243" cy="180086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158178" y="1499398"/>
            <a:ext cx="3797052" cy="2945904"/>
            <a:chOff x="6528048" y="1473696"/>
            <a:chExt cx="3333750" cy="2819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8048" y="1473696"/>
              <a:ext cx="3333750" cy="2819400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7320136" y="3501008"/>
              <a:ext cx="306772" cy="1982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38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733444" y="3878804"/>
              <a:ext cx="306772" cy="1982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38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72896" y="158370"/>
            <a:ext cx="5604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>
                <a:solidFill>
                  <a:srgbClr val="D60093"/>
                </a:solidFill>
              </a:rPr>
              <a:t>6</a:t>
            </a:r>
            <a:r>
              <a:rPr lang="en-GB" sz="3600" b="1" dirty="0" smtClean="0">
                <a:solidFill>
                  <a:srgbClr val="D60093"/>
                </a:solidFill>
              </a:rPr>
              <a:t> The alternative hypothesis</a:t>
            </a:r>
            <a:endParaRPr lang="en-GB" sz="36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220" y="164449"/>
            <a:ext cx="8569325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b="1" dirty="0">
                <a:solidFill>
                  <a:srgbClr val="D60093"/>
                </a:solidFill>
                <a:latin typeface="+mn-lt"/>
              </a:rPr>
              <a:t>To recapitulate: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073151"/>
            <a:ext cx="11381013" cy="5400675"/>
          </a:xfrm>
        </p:spPr>
        <p:txBody>
          <a:bodyPr>
            <a:noAutofit/>
          </a:bodyPr>
          <a:lstStyle/>
          <a:p>
            <a:pPr eaLnBrk="1" hangingPunct="1"/>
            <a:r>
              <a:rPr lang="en-GB" sz="2400" dirty="0">
                <a:solidFill>
                  <a:srgbClr val="CC0099"/>
                </a:solidFill>
              </a:rPr>
              <a:t>The null hypothesis (H</a:t>
            </a:r>
            <a:r>
              <a:rPr lang="en-GB" sz="2400" baseline="-25000" dirty="0">
                <a:solidFill>
                  <a:srgbClr val="CC0099"/>
                </a:solidFill>
              </a:rPr>
              <a:t>0</a:t>
            </a:r>
            <a:r>
              <a:rPr lang="en-GB" sz="2400" dirty="0">
                <a:solidFill>
                  <a:srgbClr val="CC0099"/>
                </a:solidFill>
              </a:rPr>
              <a:t>): </a:t>
            </a:r>
            <a:r>
              <a:rPr lang="en-GB" sz="2400" dirty="0"/>
              <a:t>H</a:t>
            </a:r>
            <a:r>
              <a:rPr lang="en-GB" sz="2400" baseline="-25000" dirty="0"/>
              <a:t>0</a:t>
            </a:r>
            <a:r>
              <a:rPr lang="en-GB" sz="2400" dirty="0"/>
              <a:t> = no effect </a:t>
            </a:r>
          </a:p>
          <a:p>
            <a:pPr eaLnBrk="1" hangingPunct="1"/>
            <a:endParaRPr lang="en-GB" sz="1200" dirty="0"/>
          </a:p>
          <a:p>
            <a:pPr eaLnBrk="1" hangingPunct="1"/>
            <a:r>
              <a:rPr lang="en-GB" sz="2400" dirty="0"/>
              <a:t>The aim of a statistical test is to reject or not H</a:t>
            </a:r>
            <a:r>
              <a:rPr lang="en-GB" sz="2400" baseline="-25000" dirty="0"/>
              <a:t>0.</a:t>
            </a:r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/>
            <a:endParaRPr lang="en-GB" sz="2400" baseline="-25000" dirty="0"/>
          </a:p>
          <a:p>
            <a:pPr eaLnBrk="1" hangingPunct="1">
              <a:buFont typeface="Arial" pitchFamily="34" charset="0"/>
              <a:buChar char="•"/>
            </a:pPr>
            <a:r>
              <a:rPr lang="en-GB" sz="2400" dirty="0" smtClean="0"/>
              <a:t>Traditionally</a:t>
            </a:r>
            <a:r>
              <a:rPr lang="en-GB" sz="2400" dirty="0"/>
              <a:t>, a test or a difference are said to be “</a:t>
            </a:r>
            <a:r>
              <a:rPr lang="en-GB" sz="2400" b="1" dirty="0">
                <a:solidFill>
                  <a:srgbClr val="CC0099"/>
                </a:solidFill>
              </a:rPr>
              <a:t>significant</a:t>
            </a:r>
            <a:r>
              <a:rPr lang="en-GB" sz="2400" dirty="0"/>
              <a:t>” if the probability of type I error is: </a:t>
            </a:r>
            <a:r>
              <a:rPr lang="en-GB" sz="2400" b="1" dirty="0">
                <a:solidFill>
                  <a:srgbClr val="CC0099"/>
                </a:solidFill>
              </a:rPr>
              <a:t>α =&lt; 0.05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400" b="1" dirty="0"/>
              <a:t>High specificity </a:t>
            </a:r>
            <a:r>
              <a:rPr lang="en-GB" sz="2400" dirty="0"/>
              <a:t>= low </a:t>
            </a:r>
            <a:r>
              <a:rPr lang="en-GB" sz="2400" b="1" dirty="0">
                <a:solidFill>
                  <a:srgbClr val="C00000"/>
                </a:solidFill>
              </a:rPr>
              <a:t>False Positives </a:t>
            </a:r>
            <a:r>
              <a:rPr lang="en-GB" sz="2400" dirty="0"/>
              <a:t>= low </a:t>
            </a:r>
            <a:r>
              <a:rPr lang="en-GB" sz="2400" b="1" dirty="0"/>
              <a:t>Type I error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GB" sz="2400" b="1" dirty="0"/>
              <a:t>High sensitivity </a:t>
            </a:r>
            <a:r>
              <a:rPr lang="en-GB" sz="2400" dirty="0"/>
              <a:t>= low </a:t>
            </a:r>
            <a:r>
              <a:rPr lang="en-GB" sz="2400" b="1" dirty="0">
                <a:solidFill>
                  <a:srgbClr val="C00000"/>
                </a:solidFill>
              </a:rPr>
              <a:t>False Negatives </a:t>
            </a:r>
            <a:r>
              <a:rPr lang="en-GB" sz="2400" dirty="0"/>
              <a:t>= low </a:t>
            </a:r>
            <a:r>
              <a:rPr lang="en-GB" sz="2400" b="1" dirty="0"/>
              <a:t>Type II error</a:t>
            </a:r>
          </a:p>
          <a:p>
            <a:pPr eaLnBrk="1" hangingPunct="1"/>
            <a:endParaRPr lang="en-GB" sz="2400" dirty="0"/>
          </a:p>
        </p:txBody>
      </p:sp>
      <p:graphicFrame>
        <p:nvGraphicFramePr>
          <p:cNvPr id="194602" name="Group 4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8014902"/>
              </p:ext>
            </p:extLst>
          </p:nvPr>
        </p:nvGraphicFramePr>
        <p:xfrm>
          <a:off x="2423592" y="2431525"/>
          <a:ext cx="7056786" cy="1926336"/>
        </p:xfrm>
        <a:graphic>
          <a:graphicData uri="http://schemas.openxmlformats.org/drawingml/2006/table">
            <a:tbl>
              <a:tblPr/>
              <a:tblGrid>
                <a:gridCol w="250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7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79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Statistical decision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True state of H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True (no effect)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 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False (effect)</a:t>
                      </a:r>
                      <a:endParaRPr kumimoji="0" lang="en-GB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Reject 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Bookman Old Style" pitchFamily="18" charset="0"/>
                        </a:rPr>
                        <a:t>Type I error </a:t>
                      </a:r>
                      <a:r>
                        <a:rPr lang="en-GB" sz="1600" b="1" dirty="0" smtClean="0">
                          <a:solidFill>
                            <a:srgbClr val="CC0099"/>
                          </a:solidFill>
                        </a:rPr>
                        <a:t>α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False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Correct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True Positive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Do not reject H</a:t>
                      </a:r>
                      <a:r>
                        <a:rPr kumimoji="0" lang="en-GB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Correct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True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Bookman Old Style" pitchFamily="18" charset="0"/>
                        </a:rPr>
                        <a:t>Type II error </a:t>
                      </a:r>
                      <a:r>
                        <a:rPr kumimoji="0" lang="el-G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Bookman Old Style" pitchFamily="18" charset="0"/>
                        </a:rPr>
                        <a:t>β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Bookman Old Style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ookman Old Style" pitchFamily="18" charset="0"/>
                        </a:rPr>
                        <a:t>False 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546" y="3762165"/>
            <a:ext cx="588199" cy="556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801" y="3140229"/>
            <a:ext cx="588199" cy="556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6545" y="3126239"/>
            <a:ext cx="589088" cy="582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909" y="3745851"/>
            <a:ext cx="589088" cy="5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847528" y="433132"/>
            <a:ext cx="856895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Hypothesis</a:t>
            </a:r>
          </a:p>
          <a:p>
            <a:pPr algn="ctr"/>
            <a:endParaRPr lang="en-GB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Experimental design</a:t>
            </a:r>
          </a:p>
          <a:p>
            <a:pPr algn="ctr"/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Choice of a Statistical test</a:t>
            </a:r>
          </a:p>
          <a:p>
            <a:pPr algn="ctr"/>
            <a:endParaRPr lang="en-GB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Power analysis: Sample size</a:t>
            </a:r>
          </a:p>
          <a:p>
            <a:pPr algn="ctr"/>
            <a:endParaRPr lang="en-GB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Experiment(s)</a:t>
            </a:r>
          </a:p>
          <a:p>
            <a:pPr algn="ctr"/>
            <a:endParaRPr lang="en-GB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Data exploration</a:t>
            </a:r>
          </a:p>
          <a:p>
            <a:pPr algn="ctr"/>
            <a:endParaRPr lang="en-GB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Statistical analysis of the results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5665440" y="1270249"/>
            <a:ext cx="571500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950396" y="2410584"/>
            <a:ext cx="3176" cy="4274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50396" y="3573016"/>
            <a:ext cx="1588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950396" y="4469770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950396" y="5502152"/>
            <a:ext cx="1588" cy="4274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15680" y="2867804"/>
            <a:ext cx="5832648" cy="648072"/>
          </a:xfrm>
          <a:prstGeom prst="rect">
            <a:avLst/>
          </a:prstGeom>
          <a:noFill/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7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1667" y="293967"/>
            <a:ext cx="11676555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800" b="1" dirty="0">
                <a:solidFill>
                  <a:prstClr val="black"/>
                </a:solidFill>
              </a:rPr>
              <a:t>Fix any five of the variables and a mathematical relationship can be used to estimate the sixth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e.g. What sample size do I need to have a 80% probability (</a:t>
            </a:r>
            <a:r>
              <a:rPr lang="en-GB" sz="2400" b="1" dirty="0">
                <a:solidFill>
                  <a:prstClr val="black"/>
                </a:solidFill>
              </a:rPr>
              <a:t>power</a:t>
            </a:r>
            <a:r>
              <a:rPr lang="en-GB" sz="2400" dirty="0">
                <a:solidFill>
                  <a:prstClr val="black"/>
                </a:solidFill>
              </a:rPr>
              <a:t>) to detect this particular effect (</a:t>
            </a:r>
            <a:r>
              <a:rPr lang="en-GB" sz="2400" b="1" dirty="0">
                <a:solidFill>
                  <a:prstClr val="black"/>
                </a:solidFill>
              </a:rPr>
              <a:t>difference</a:t>
            </a:r>
            <a:r>
              <a:rPr lang="en-GB" sz="2400" dirty="0">
                <a:solidFill>
                  <a:prstClr val="black"/>
                </a:solidFill>
              </a:rPr>
              <a:t> and </a:t>
            </a:r>
            <a:r>
              <a:rPr lang="en-GB" sz="2400" b="1" dirty="0">
                <a:solidFill>
                  <a:prstClr val="black"/>
                </a:solidFill>
              </a:rPr>
              <a:t>standard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b="1" dirty="0">
                <a:solidFill>
                  <a:prstClr val="black"/>
                </a:solidFill>
              </a:rPr>
              <a:t>deviation</a:t>
            </a:r>
            <a:r>
              <a:rPr lang="en-GB" sz="2400" dirty="0">
                <a:solidFill>
                  <a:prstClr val="black"/>
                </a:solidFill>
              </a:rPr>
              <a:t>) at a 5% </a:t>
            </a:r>
            <a:r>
              <a:rPr lang="en-GB" sz="2400" b="1" dirty="0">
                <a:solidFill>
                  <a:prstClr val="black"/>
                </a:solidFill>
              </a:rPr>
              <a:t>significance level </a:t>
            </a:r>
            <a:r>
              <a:rPr lang="en-GB" sz="2400" dirty="0">
                <a:solidFill>
                  <a:prstClr val="black"/>
                </a:solidFill>
              </a:rPr>
              <a:t>using a </a:t>
            </a:r>
            <a:r>
              <a:rPr lang="en-GB" sz="2400" b="1" dirty="0">
                <a:solidFill>
                  <a:prstClr val="black"/>
                </a:solidFill>
              </a:rPr>
              <a:t>2-sided test</a:t>
            </a:r>
            <a:r>
              <a:rPr lang="en-GB" sz="2400" dirty="0">
                <a:solidFill>
                  <a:prstClr val="black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2971372"/>
            <a:ext cx="89630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26571" y="365760"/>
            <a:ext cx="11430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Good news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there are packages that can do the power analysis for you ... providing you have some prior knowledge of the key parameters!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200" dirty="0">
              <a:solidFill>
                <a:prstClr val="black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prstClr val="black"/>
                </a:solidFill>
              </a:rPr>
              <a:t>	</a:t>
            </a:r>
            <a:r>
              <a:rPr lang="en-GB" sz="2400" b="1" dirty="0">
                <a:solidFill>
                  <a:prstClr val="black"/>
                </a:solidFill>
              </a:rPr>
              <a:t>difference + standard deviation = effect size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 </a:t>
            </a:r>
            <a:r>
              <a:rPr lang="en-GB" sz="2400" b="1" dirty="0">
                <a:solidFill>
                  <a:prstClr val="black"/>
                </a:solidFill>
              </a:rPr>
              <a:t>Free packages</a:t>
            </a:r>
            <a:r>
              <a:rPr lang="en-GB" sz="2400" dirty="0">
                <a:solidFill>
                  <a:prstClr val="black"/>
                </a:solidFill>
              </a:rPr>
              <a:t>: </a:t>
            </a:r>
            <a:endParaRPr lang="en-GB" sz="2400" dirty="0" smtClean="0">
              <a:solidFill>
                <a:prstClr val="black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CC0099"/>
                </a:solidFill>
              </a:rPr>
              <a:t>R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solidFill>
                  <a:srgbClr val="CC0099"/>
                </a:solidFill>
              </a:rPr>
              <a:t>G*Power</a:t>
            </a:r>
            <a:r>
              <a:rPr lang="en-GB" sz="2400" dirty="0">
                <a:solidFill>
                  <a:prstClr val="black"/>
                </a:solidFill>
              </a:rPr>
              <a:t> and </a:t>
            </a:r>
            <a:r>
              <a:rPr lang="en-GB" sz="2400" dirty="0" err="1">
                <a:solidFill>
                  <a:srgbClr val="CC0099"/>
                </a:solidFill>
              </a:rPr>
              <a:t>InVivoStat</a:t>
            </a:r>
            <a:endParaRPr lang="en-GB" sz="2400" dirty="0">
              <a:solidFill>
                <a:srgbClr val="CC0099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200" b="1" dirty="0">
              <a:solidFill>
                <a:srgbClr val="CC0099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CC0099"/>
                </a:solidFill>
              </a:rPr>
              <a:t>Russ </a:t>
            </a:r>
            <a:r>
              <a:rPr lang="en-US" sz="2400" dirty="0" err="1">
                <a:solidFill>
                  <a:srgbClr val="CC0099"/>
                </a:solidFill>
              </a:rPr>
              <a:t>Lenth's</a:t>
            </a:r>
            <a:r>
              <a:rPr lang="en-US" sz="2400" dirty="0">
                <a:solidFill>
                  <a:srgbClr val="CC0099"/>
                </a:solidFill>
              </a:rPr>
              <a:t> power and sample-size page:</a:t>
            </a:r>
          </a:p>
          <a:p>
            <a:pPr marL="1371600" lvl="2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646B86">
                    <a:lumMod val="75000"/>
                  </a:srgbClr>
                </a:solidFill>
                <a:hlinkClick r:id="rId2"/>
              </a:rPr>
              <a:t>http://www.divms.uiowa.edu/~rlenth/Power/</a:t>
            </a:r>
            <a:endParaRPr lang="en-US" sz="2000" dirty="0">
              <a:solidFill>
                <a:srgbClr val="646B86">
                  <a:lumMod val="75000"/>
                </a:srgbClr>
              </a:solidFill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C0099"/>
              </a:solidFill>
            </a:endParaRPr>
          </a:p>
          <a:p>
            <a:pPr marL="914400" lvl="1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CC0099"/>
              </a:solidFill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Cheap package: </a:t>
            </a:r>
            <a:r>
              <a:rPr lang="en-GB" sz="2400" dirty="0" err="1">
                <a:solidFill>
                  <a:srgbClr val="CC0099"/>
                </a:solidFill>
              </a:rPr>
              <a:t>StatMate</a:t>
            </a:r>
            <a:r>
              <a:rPr lang="en-GB" sz="2400" b="1" dirty="0">
                <a:solidFill>
                  <a:srgbClr val="CC0099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(~ $95)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b="1" dirty="0">
              <a:solidFill>
                <a:srgbClr val="CC0099"/>
              </a:solidFill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Not so cheap package: </a:t>
            </a:r>
            <a:r>
              <a:rPr lang="en-GB" sz="2400" dirty="0" err="1">
                <a:solidFill>
                  <a:srgbClr val="CC0099"/>
                </a:solidFill>
              </a:rPr>
              <a:t>MedCalc</a:t>
            </a:r>
            <a:r>
              <a:rPr lang="en-GB" sz="2400" b="1" dirty="0">
                <a:solidFill>
                  <a:srgbClr val="CC0099"/>
                </a:solidFill>
              </a:rPr>
              <a:t> </a:t>
            </a:r>
            <a:r>
              <a:rPr lang="en-GB" sz="2400" dirty="0">
                <a:solidFill>
                  <a:prstClr val="black"/>
                </a:solidFill>
              </a:rPr>
              <a:t>(~ $495)</a:t>
            </a:r>
          </a:p>
        </p:txBody>
      </p:sp>
    </p:spTree>
    <p:extLst>
      <p:ext uri="{BB962C8B-B14F-4D97-AF65-F5344CB8AC3E}">
        <p14:creationId xmlns:p14="http://schemas.microsoft.com/office/powerpoint/2010/main" val="134703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5807968" y="5301208"/>
            <a:ext cx="4464496" cy="864096"/>
          </a:xfrm>
          <a:prstGeom prst="roundRect">
            <a:avLst/>
          </a:prstGeom>
          <a:solidFill>
            <a:srgbClr val="60CFF6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  + Noise +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80" y="3356993"/>
            <a:ext cx="3140693" cy="31847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3414" y="294264"/>
            <a:ext cx="4358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</a:rPr>
              <a:t>Statistical inference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19536" y="2020983"/>
            <a:ext cx="194421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Difference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67808" y="2020983"/>
            <a:ext cx="194421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Meaningful?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92144" y="2020983"/>
            <a:ext cx="1332148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Real?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9035" y="3161144"/>
            <a:ext cx="2376264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Statistical test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04112" y="4301306"/>
            <a:ext cx="194421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Statistic</a:t>
            </a:r>
          </a:p>
          <a:p>
            <a:pPr algn="ctr"/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e.g. t, F 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07768" y="4302149"/>
            <a:ext cx="230425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Big enough?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02039" y="5414309"/>
            <a:ext cx="1548172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C00000"/>
                </a:solidFill>
              </a:rPr>
              <a:t>Difference</a:t>
            </a:r>
          </a:p>
        </p:txBody>
      </p:sp>
      <p:sp>
        <p:nvSpPr>
          <p:cNvPr id="12" name="Oval 11"/>
          <p:cNvSpPr/>
          <p:nvPr/>
        </p:nvSpPr>
        <p:spPr>
          <a:xfrm>
            <a:off x="1199456" y="301738"/>
            <a:ext cx="1944216" cy="744098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Sample</a:t>
            </a:r>
          </a:p>
        </p:txBody>
      </p:sp>
      <p:sp>
        <p:nvSpPr>
          <p:cNvPr id="13" name="Oval 12"/>
          <p:cNvSpPr/>
          <p:nvPr/>
        </p:nvSpPr>
        <p:spPr>
          <a:xfrm>
            <a:off x="8652492" y="260648"/>
            <a:ext cx="2628084" cy="857196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2">
                    <a:lumMod val="25000"/>
                  </a:schemeClr>
                </a:solidFill>
              </a:rPr>
              <a:t>Population</a:t>
            </a:r>
          </a:p>
        </p:txBody>
      </p:sp>
      <p:sp>
        <p:nvSpPr>
          <p:cNvPr id="14" name="Oval 13"/>
          <p:cNvSpPr/>
          <p:nvPr/>
        </p:nvSpPr>
        <p:spPr>
          <a:xfrm>
            <a:off x="8804729" y="5373217"/>
            <a:ext cx="1396630" cy="715777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Sample</a:t>
            </a:r>
          </a:p>
        </p:txBody>
      </p:sp>
      <p:cxnSp>
        <p:nvCxnSpPr>
          <p:cNvPr id="16" name="Straight Arrow Connector 15"/>
          <p:cNvCxnSpPr>
            <a:stCxn id="4" idx="3"/>
            <a:endCxn id="5" idx="1"/>
          </p:cNvCxnSpPr>
          <p:nvPr/>
        </p:nvCxnSpPr>
        <p:spPr>
          <a:xfrm>
            <a:off x="3863752" y="2345019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6" idx="1"/>
          </p:cNvCxnSpPr>
          <p:nvPr/>
        </p:nvCxnSpPr>
        <p:spPr>
          <a:xfrm>
            <a:off x="6312024" y="2345019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  <a:endCxn id="7" idx="0"/>
          </p:cNvCxnSpPr>
          <p:nvPr/>
        </p:nvCxnSpPr>
        <p:spPr>
          <a:xfrm>
            <a:off x="8058219" y="2669056"/>
            <a:ext cx="8949" cy="492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2"/>
            <a:endCxn id="8" idx="0"/>
          </p:cNvCxnSpPr>
          <p:nvPr/>
        </p:nvCxnSpPr>
        <p:spPr>
          <a:xfrm>
            <a:off x="8067168" y="3809216"/>
            <a:ext cx="9053" cy="49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52129" y="4907313"/>
            <a:ext cx="3465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=</a:t>
            </a:r>
          </a:p>
        </p:txBody>
      </p:sp>
      <p:sp>
        <p:nvSpPr>
          <p:cNvPr id="35" name="Oval 34"/>
          <p:cNvSpPr/>
          <p:nvPr/>
        </p:nvSpPr>
        <p:spPr>
          <a:xfrm>
            <a:off x="6528048" y="2132856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Yes</a:t>
            </a:r>
          </a:p>
        </p:txBody>
      </p:sp>
      <p:cxnSp>
        <p:nvCxnSpPr>
          <p:cNvPr id="37" name="Straight Arrow Connector 36"/>
          <p:cNvCxnSpPr>
            <a:stCxn id="8" idx="1"/>
            <a:endCxn id="9" idx="3"/>
          </p:cNvCxnSpPr>
          <p:nvPr/>
        </p:nvCxnSpPr>
        <p:spPr>
          <a:xfrm flipH="1">
            <a:off x="6312024" y="4625343"/>
            <a:ext cx="792088" cy="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017346" y="4625342"/>
            <a:ext cx="216024" cy="17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006792" y="6236677"/>
            <a:ext cx="216024" cy="17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006792" y="5462695"/>
            <a:ext cx="216024" cy="17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3233370" y="541780"/>
            <a:ext cx="48636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ight Arrow 40"/>
          <p:cNvSpPr/>
          <p:nvPr/>
        </p:nvSpPr>
        <p:spPr>
          <a:xfrm>
            <a:off x="8093393" y="581234"/>
            <a:ext cx="48636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91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0682" y="2816932"/>
            <a:ext cx="8810636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800" b="1" kern="0" dirty="0" smtClean="0">
                <a:latin typeface="+mn-lt"/>
              </a:rPr>
              <a:t>Qualitative data</a:t>
            </a:r>
            <a:endParaRPr lang="en-GB" sz="48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0033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1910" y="188641"/>
            <a:ext cx="3748181" cy="936625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Calibri" panose="020F0502020204030204" pitchFamily="34" charset="0"/>
              </a:rPr>
              <a:t>Qualitative data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360" y="1484784"/>
            <a:ext cx="11161240" cy="43926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</a:rPr>
              <a:t>= </a:t>
            </a: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not numerical</a:t>
            </a:r>
          </a:p>
          <a:p>
            <a:pPr eaLnBrk="1" hangingPunct="1">
              <a:lnSpc>
                <a:spcPct val="90000"/>
              </a:lnSpc>
            </a:pPr>
            <a:endParaRPr lang="en-GB" sz="1000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dirty="0">
                <a:latin typeface="Calibri" panose="020F0502020204030204" pitchFamily="34" charset="0"/>
              </a:rPr>
              <a:t> = </a:t>
            </a:r>
            <a:r>
              <a:rPr lang="en-GB" sz="2400" dirty="0">
                <a:latin typeface="Calibri" panose="020F0502020204030204" pitchFamily="34" charset="0"/>
              </a:rPr>
              <a:t>values taken = usually names (also </a:t>
            </a:r>
            <a:r>
              <a:rPr lang="en-GB" sz="2400" i="1" dirty="0">
                <a:latin typeface="Calibri" panose="020F0502020204030204" pitchFamily="34" charset="0"/>
              </a:rPr>
              <a:t>nominal</a:t>
            </a:r>
            <a:r>
              <a:rPr lang="en-GB" sz="2400" dirty="0">
                <a:latin typeface="Calibri" panose="020F0502020204030204" pitchFamily="34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latin typeface="Calibri" panose="020F0502020204030204" pitchFamily="34" charset="0"/>
              </a:rPr>
              <a:t>e.g. causes of death in hospital</a:t>
            </a:r>
          </a:p>
          <a:p>
            <a:pPr lvl="2" eaLnBrk="1" hangingPunct="1">
              <a:lnSpc>
                <a:spcPct val="90000"/>
              </a:lnSpc>
            </a:pPr>
            <a:endParaRPr lang="en-GB" sz="2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Calibri" panose="020F0502020204030204" pitchFamily="34" charset="0"/>
              </a:rPr>
              <a:t>Values can be numbers but not numerical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latin typeface="Calibri" panose="020F0502020204030204" pitchFamily="34" charset="0"/>
              </a:rPr>
              <a:t>e.g. group number = numerical label but not unit of measurement</a:t>
            </a:r>
          </a:p>
          <a:p>
            <a:pPr eaLnBrk="1" hangingPunct="1">
              <a:lnSpc>
                <a:spcPct val="90000"/>
              </a:lnSpc>
            </a:pPr>
            <a:endParaRPr lang="en-GB" sz="1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Calibri" panose="020F0502020204030204" pitchFamily="34" charset="0"/>
              </a:rPr>
              <a:t>Qualitative variable with intrinsic order in their categories = </a:t>
            </a:r>
            <a:r>
              <a:rPr lang="en-GB" sz="2400" i="1" dirty="0">
                <a:latin typeface="Calibri" panose="020F0502020204030204" pitchFamily="34" charset="0"/>
              </a:rPr>
              <a:t>ordinal</a:t>
            </a:r>
          </a:p>
          <a:p>
            <a:pPr eaLnBrk="1" hangingPunct="1">
              <a:lnSpc>
                <a:spcPct val="90000"/>
              </a:lnSpc>
            </a:pPr>
            <a:endParaRPr lang="en-GB" sz="2000" i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>
                <a:latin typeface="Calibri" panose="020F0502020204030204" pitchFamily="34" charset="0"/>
              </a:rPr>
              <a:t>Particular case: qualitative variable with 2 categories: </a:t>
            </a:r>
            <a:r>
              <a:rPr lang="en-GB" sz="2400" b="1" i="1" dirty="0">
                <a:solidFill>
                  <a:srgbClr val="CC0099"/>
                </a:solidFill>
                <a:latin typeface="Calibri" panose="020F0502020204030204" pitchFamily="34" charset="0"/>
              </a:rPr>
              <a:t>binary</a:t>
            </a:r>
            <a:r>
              <a:rPr lang="en-GB" sz="2400" dirty="0">
                <a:latin typeface="Calibri" panose="020F0502020204030204" pitchFamily="34" charset="0"/>
              </a:rPr>
              <a:t> or </a:t>
            </a:r>
            <a:r>
              <a:rPr lang="en-GB" sz="2400" i="1" dirty="0">
                <a:latin typeface="Calibri" panose="020F0502020204030204" pitchFamily="34" charset="0"/>
              </a:rPr>
              <a:t>dichotomous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>
                <a:latin typeface="Calibri" panose="020F0502020204030204" pitchFamily="34" charset="0"/>
              </a:rPr>
              <a:t>e.g. alive/dead or presence/absence</a:t>
            </a:r>
          </a:p>
        </p:txBody>
      </p:sp>
    </p:spTree>
    <p:extLst>
      <p:ext uri="{BB962C8B-B14F-4D97-AF65-F5344CB8AC3E}">
        <p14:creationId xmlns:p14="http://schemas.microsoft.com/office/powerpoint/2010/main" val="26407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3351" y="373702"/>
            <a:ext cx="11645619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C0099"/>
                </a:solidFill>
                <a:latin typeface="Bookman Old Style" pitchFamily="18" charset="0"/>
              </a:rPr>
              <a:t>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Outline of </a:t>
            </a:r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the course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  <a:p>
            <a:endParaRPr lang="en-GB" sz="2000" dirty="0" smtClean="0">
              <a:latin typeface="+mn-lt"/>
            </a:endParaRPr>
          </a:p>
          <a:p>
            <a:endParaRPr lang="en-GB" sz="2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Power analysis with </a:t>
            </a:r>
            <a:r>
              <a:rPr lang="en-GB" sz="2800" b="1" dirty="0" smtClean="0">
                <a:latin typeface="+mn-lt"/>
              </a:rPr>
              <a:t>G*Power</a:t>
            </a:r>
            <a:endParaRPr lang="en-GB" sz="2800" b="1" dirty="0">
              <a:latin typeface="+mn-lt"/>
            </a:endParaRPr>
          </a:p>
          <a:p>
            <a:endParaRPr lang="en-GB" sz="1000" dirty="0" smtClean="0">
              <a:latin typeface="+mn-lt"/>
            </a:endParaRPr>
          </a:p>
          <a:p>
            <a:endParaRPr lang="en-GB" sz="1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+mn-lt"/>
              </a:rPr>
              <a:t>Basic structure of a </a:t>
            </a:r>
            <a:r>
              <a:rPr lang="en-GB" sz="2800" dirty="0" err="1" smtClean="0">
                <a:latin typeface="+mn-lt"/>
              </a:rPr>
              <a:t>GraphPad</a:t>
            </a:r>
            <a:r>
              <a:rPr lang="en-GB" sz="2800" dirty="0" smtClean="0">
                <a:latin typeface="+mn-lt"/>
              </a:rPr>
              <a:t> Prism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Analysis of qualitative data: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/>
              <a:t>Chi-square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Analysis of quantitative data:</a:t>
            </a:r>
            <a:endParaRPr lang="en-GB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+mn-lt"/>
              </a:rPr>
              <a:t>Student’s </a:t>
            </a:r>
            <a:r>
              <a:rPr lang="en-GB" sz="2800" b="1" i="1" dirty="0" smtClean="0">
                <a:latin typeface="+mn-lt"/>
              </a:rPr>
              <a:t>t</a:t>
            </a:r>
            <a:r>
              <a:rPr lang="en-GB" sz="2800" b="1" dirty="0" smtClean="0">
                <a:latin typeface="+mn-lt"/>
              </a:rPr>
              <a:t>-test</a:t>
            </a:r>
            <a:r>
              <a:rPr lang="en-GB" sz="2800" b="1" dirty="0"/>
              <a:t>, One-way </a:t>
            </a:r>
            <a:r>
              <a:rPr lang="en-GB" sz="2800" b="1" dirty="0" smtClean="0"/>
              <a:t>ANOVA, correlation and curve fitting</a:t>
            </a:r>
            <a:endParaRPr lang="en-GB" sz="2800" b="1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58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63352" y="1212429"/>
            <a:ext cx="709386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2800" b="1" u="sng" kern="0" dirty="0">
                <a:solidFill>
                  <a:schemeClr val="tx2"/>
                </a:solidFill>
                <a:latin typeface="Calibri" panose="020F0502020204030204" pitchFamily="34" charset="0"/>
              </a:rPr>
              <a:t>Example</a:t>
            </a:r>
            <a:r>
              <a:rPr lang="en-GB" sz="2800" b="1" kern="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:</a:t>
            </a:r>
            <a:r>
              <a:rPr lang="en-GB" sz="2800" b="1" kern="0" dirty="0">
                <a:latin typeface="Calibri" panose="020F0502020204030204" pitchFamily="34" charset="0"/>
              </a:rPr>
              <a:t> </a:t>
            </a:r>
            <a:r>
              <a:rPr lang="en-GB" sz="28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cats and dogs.xlsx</a:t>
            </a:r>
            <a:endParaRPr lang="en-GB" sz="2800" b="1" kern="0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endParaRPr lang="en-GB" sz="1000" dirty="0">
              <a:latin typeface="Calibri" panose="020F0502020204030204" pitchFamily="34" charset="0"/>
            </a:endParaRPr>
          </a:p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Cats </a:t>
            </a:r>
            <a:r>
              <a:rPr lang="en-GB" sz="2400" dirty="0" smtClean="0">
                <a:latin typeface="Calibri" panose="020F0502020204030204" pitchFamily="34" charset="0"/>
              </a:rPr>
              <a:t>and dogs trained </a:t>
            </a:r>
            <a:r>
              <a:rPr lang="en-GB" sz="2400" dirty="0">
                <a:latin typeface="Calibri" panose="020F0502020204030204" pitchFamily="34" charset="0"/>
              </a:rPr>
              <a:t>to line dance</a:t>
            </a:r>
          </a:p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2 different rewards: food or affection</a:t>
            </a:r>
          </a:p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Question</a:t>
            </a:r>
            <a:r>
              <a:rPr lang="en-GB" sz="2400" dirty="0">
                <a:latin typeface="Calibri" panose="020F0502020204030204" pitchFamily="34" charset="0"/>
              </a:rPr>
              <a:t>: Is there a difference between the rewards?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0" y="2505672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93076" y="3242029"/>
            <a:ext cx="1020156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Is there a significant relationship between the 2 variables?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400" kern="0" dirty="0">
                <a:latin typeface="Calibri" panose="020F0502020204030204" pitchFamily="34" charset="0"/>
              </a:rPr>
              <a:t> does the reward significantly affect the likelihood of dancing?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GB" sz="2400" kern="0" dirty="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GB" sz="2400" kern="0" dirty="0">
                <a:latin typeface="Calibri" panose="020F0502020204030204" pitchFamily="34" charset="0"/>
              </a:rPr>
              <a:t>To answer this type of question: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Contingency table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GB" sz="2400" b="1" u="sng" kern="0" dirty="0">
                <a:solidFill>
                  <a:srgbClr val="CC0099"/>
                </a:solidFill>
                <a:latin typeface="Calibri" panose="020F0502020204030204" pitchFamily="34" charset="0"/>
              </a:rPr>
              <a:t>Fisher’s exact </a:t>
            </a:r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or Chi</a:t>
            </a:r>
            <a:r>
              <a:rPr lang="en-GB" sz="2400" b="1" kern="0" baseline="30000" dirty="0">
                <a:solidFill>
                  <a:srgbClr val="CC0099"/>
                </a:solidFill>
                <a:latin typeface="Calibri" panose="020F0502020204030204" pitchFamily="34" charset="0"/>
              </a:rPr>
              <a:t>2</a:t>
            </a:r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 tests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47528" y="139080"/>
            <a:ext cx="8229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 algn="ctr">
              <a:spcBef>
                <a:spcPct val="20000"/>
              </a:spcBef>
              <a:defRPr/>
            </a:pPr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Fisher’s exact and Chi</a:t>
            </a:r>
            <a:r>
              <a:rPr lang="en-GB" sz="4000" b="1" kern="0" baseline="30000" dirty="0">
                <a:solidFill>
                  <a:srgbClr val="CC0099"/>
                </a:solidFill>
                <a:latin typeface="Calibri" panose="020F0502020204030204" pitchFamily="34" charset="0"/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6672064" y="4596368"/>
          <a:ext cx="3822582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4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8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Affection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35">
                <a:tc>
                  <a:txBody>
                    <a:bodyPr/>
                    <a:lstStyle/>
                    <a:p>
                      <a:r>
                        <a:rPr lang="en-GB" dirty="0" smtClean="0"/>
                        <a:t>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835">
                <a:tc>
                  <a:txBody>
                    <a:bodyPr/>
                    <a:lstStyle/>
                    <a:p>
                      <a:r>
                        <a:rPr lang="en-GB" dirty="0" smtClean="0"/>
                        <a:t>No dance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068" y="930411"/>
            <a:ext cx="2329900" cy="17904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486" y="6144958"/>
            <a:ext cx="4908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But first: </a:t>
            </a:r>
            <a:r>
              <a:rPr lang="en-GB" sz="2400" b="1" dirty="0">
                <a:latin typeface="Calibri" panose="020F0502020204030204" pitchFamily="34" charset="0"/>
              </a:rPr>
              <a:t>how many cats </a:t>
            </a:r>
            <a:r>
              <a:rPr lang="en-GB" sz="2400" dirty="0">
                <a:latin typeface="Calibri" panose="020F0502020204030204" pitchFamily="34" charset="0"/>
              </a:rPr>
              <a:t>do we need?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328" y="1056473"/>
            <a:ext cx="2283892" cy="13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1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59" y="567626"/>
            <a:ext cx="5154457" cy="620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324" y="279594"/>
            <a:ext cx="2123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</a:rPr>
              <a:t>G*Power</a:t>
            </a:r>
            <a:endParaRPr lang="fr-FR" sz="4000" b="1" dirty="0">
              <a:solidFill>
                <a:srgbClr val="CC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829" y="5320154"/>
            <a:ext cx="41624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b="1" dirty="0"/>
              <a:t>Step1: </a:t>
            </a:r>
            <a:r>
              <a:rPr lang="en-GB" sz="2800" dirty="0"/>
              <a:t>choice of Test family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77037" y="3735978"/>
            <a:ext cx="0" cy="1354594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66404" y="3735978"/>
            <a:ext cx="2520280" cy="0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>
            <a:off x="3630701" y="3231922"/>
            <a:ext cx="189735" cy="1008112"/>
          </a:xfrm>
          <a:prstGeom prst="leftBrace">
            <a:avLst/>
          </a:prstGeom>
          <a:ln w="28575">
            <a:solidFill>
              <a:srgbClr val="000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1084730" y="2492678"/>
            <a:ext cx="5972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Power analysis with G*Power = 4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0996" y="1290608"/>
            <a:ext cx="4888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Example case</a:t>
            </a:r>
            <a:r>
              <a:rPr lang="en-GB" sz="1600" dirty="0"/>
              <a:t>:</a:t>
            </a:r>
          </a:p>
          <a:p>
            <a:r>
              <a:rPr lang="en-GB" sz="1600" dirty="0"/>
              <a:t>Preliminary results from a pilot study on cats: 25% line-danced after having received affection as a reward vs. 70% after having received food.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332" y="1071682"/>
            <a:ext cx="264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A priori Power Analysis</a:t>
            </a:r>
          </a:p>
        </p:txBody>
      </p:sp>
    </p:spTree>
    <p:extLst>
      <p:ext uri="{BB962C8B-B14F-4D97-AF65-F5344CB8AC3E}">
        <p14:creationId xmlns:p14="http://schemas.microsoft.com/office/powerpoint/2010/main" val="27073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856" y="260649"/>
            <a:ext cx="5184576" cy="621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6496" y="1465620"/>
            <a:ext cx="4806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Step 2 : </a:t>
            </a:r>
            <a:r>
              <a:rPr lang="en-GB" sz="2800" dirty="0"/>
              <a:t>choice of Statistical test</a:t>
            </a:r>
            <a:endParaRPr lang="fr-FR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4568" y="3573016"/>
            <a:ext cx="1800200" cy="0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>
            <a:off x="3839090" y="2902498"/>
            <a:ext cx="125758" cy="1606622"/>
          </a:xfrm>
          <a:prstGeom prst="leftBrace">
            <a:avLst/>
          </a:prstGeom>
          <a:ln w="28575">
            <a:solidFill>
              <a:srgbClr val="000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44568" y="2063774"/>
            <a:ext cx="0" cy="1509243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24689" y="5261138"/>
            <a:ext cx="5056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Fisher’s exact test or Chi-square for 2x2 tables</a:t>
            </a:r>
          </a:p>
        </p:txBody>
      </p:sp>
      <p:sp>
        <p:nvSpPr>
          <p:cNvPr id="4" name="Oval 3"/>
          <p:cNvSpPr/>
          <p:nvPr/>
        </p:nvSpPr>
        <p:spPr>
          <a:xfrm>
            <a:off x="7277216" y="3623759"/>
            <a:ext cx="1008112" cy="299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V="1">
            <a:off x="5750892" y="3923014"/>
            <a:ext cx="1526324" cy="1338124"/>
          </a:xfrm>
          <a:prstGeom prst="straightConnector1">
            <a:avLst/>
          </a:prstGeom>
          <a:ln w="19050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6324" y="279594"/>
            <a:ext cx="2123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</a:rPr>
              <a:t>G*Power</a:t>
            </a:r>
            <a:endParaRPr lang="fr-FR" sz="40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46" y="396028"/>
            <a:ext cx="5265131" cy="628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6261" y="1673007"/>
            <a:ext cx="4594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Step 3: </a:t>
            </a:r>
            <a:r>
              <a:rPr lang="en-GB" sz="2800" dirty="0"/>
              <a:t>Type of power analysis</a:t>
            </a:r>
            <a:endParaRPr lang="fr-FR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120316" y="3996427"/>
            <a:ext cx="2520280" cy="0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20316" y="2328230"/>
            <a:ext cx="0" cy="1673483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3738894" y="3492371"/>
            <a:ext cx="189735" cy="1008112"/>
          </a:xfrm>
          <a:prstGeom prst="leftBrace">
            <a:avLst/>
          </a:prstGeom>
          <a:ln w="28575">
            <a:solidFill>
              <a:srgbClr val="000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46324" y="279594"/>
            <a:ext cx="2123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</a:rPr>
              <a:t>G*Power</a:t>
            </a:r>
            <a:endParaRPr lang="fr-FR" sz="40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733" y="315387"/>
            <a:ext cx="5282985" cy="63462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0797" y="1395508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Step 4</a:t>
            </a:r>
            <a:r>
              <a:rPr lang="en-GB" sz="2800" dirty="0"/>
              <a:t>: Choice of Parameters</a:t>
            </a:r>
          </a:p>
          <a:p>
            <a:r>
              <a:rPr lang="en-GB" sz="2800" dirty="0"/>
              <a:t>Tricky bit: need information on the size of the difference and the variability.</a:t>
            </a:r>
          </a:p>
        </p:txBody>
      </p:sp>
      <p:sp>
        <p:nvSpPr>
          <p:cNvPr id="4" name="Left Brace 3"/>
          <p:cNvSpPr/>
          <p:nvPr/>
        </p:nvSpPr>
        <p:spPr>
          <a:xfrm>
            <a:off x="3271078" y="3915788"/>
            <a:ext cx="297161" cy="1584176"/>
          </a:xfrm>
          <a:prstGeom prst="leftBrace">
            <a:avLst/>
          </a:prstGeom>
          <a:ln w="28575">
            <a:solidFill>
              <a:srgbClr val="000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Straight Connector 4"/>
          <p:cNvCxnSpPr/>
          <p:nvPr/>
        </p:nvCxnSpPr>
        <p:spPr>
          <a:xfrm>
            <a:off x="1470877" y="3320880"/>
            <a:ext cx="0" cy="1386996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70877" y="4707875"/>
            <a:ext cx="1512168" cy="0"/>
          </a:xfrm>
          <a:prstGeom prst="straightConnector1">
            <a:avLst/>
          </a:prstGeom>
          <a:ln w="28575"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46324" y="279594"/>
            <a:ext cx="2123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</a:rPr>
              <a:t>G*Power</a:t>
            </a:r>
            <a:endParaRPr lang="fr-FR" sz="40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34" y="116632"/>
            <a:ext cx="5551162" cy="6624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6360" y="1133378"/>
            <a:ext cx="9688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Output</a:t>
            </a:r>
            <a:r>
              <a:rPr lang="en-GB" sz="2400" dirty="0"/>
              <a:t>: </a:t>
            </a:r>
          </a:p>
          <a:p>
            <a:r>
              <a:rPr lang="en-GB" sz="2400" dirty="0"/>
              <a:t>If the values from the pilot study are good predictors and </a:t>
            </a:r>
            <a:r>
              <a:rPr lang="en-GB" sz="2400" dirty="0" smtClean="0"/>
              <a:t>if </a:t>
            </a:r>
            <a:r>
              <a:rPr lang="en-GB" sz="2400" dirty="0"/>
              <a:t>you use a sample of n=23 for each group, </a:t>
            </a:r>
            <a:r>
              <a:rPr lang="en-GB" sz="2400" dirty="0" smtClean="0"/>
              <a:t>you </a:t>
            </a:r>
            <a:r>
              <a:rPr lang="en-GB" sz="2400" dirty="0"/>
              <a:t>will achieve a power of 83%.</a:t>
            </a:r>
            <a:endParaRPr lang="fr-FR" sz="2400" dirty="0"/>
          </a:p>
        </p:txBody>
      </p:sp>
      <p:sp>
        <p:nvSpPr>
          <p:cNvPr id="7" name="Oval 6"/>
          <p:cNvSpPr/>
          <p:nvPr/>
        </p:nvSpPr>
        <p:spPr>
          <a:xfrm>
            <a:off x="9480376" y="3779785"/>
            <a:ext cx="936104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6324" y="279594"/>
            <a:ext cx="2123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</a:rPr>
              <a:t>G*Power</a:t>
            </a:r>
            <a:endParaRPr lang="fr-FR" sz="40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1981200" y="189352"/>
            <a:ext cx="8229600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Chi-square and Fisher’s tests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368" y="994987"/>
            <a:ext cx="1116124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Chi</a:t>
            </a:r>
            <a:r>
              <a:rPr lang="en-GB" sz="2400" baseline="30000" dirty="0">
                <a:latin typeface="Calibri" panose="020F0502020204030204" pitchFamily="34" charset="0"/>
              </a:rPr>
              <a:t>2</a:t>
            </a:r>
            <a:r>
              <a:rPr lang="en-GB" sz="2400" dirty="0">
                <a:latin typeface="Calibri" panose="020F0502020204030204" pitchFamily="34" charset="0"/>
              </a:rPr>
              <a:t> test very easy to calculate by hand but Fisher’s very hard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Many software will not perform a Fisher’s test on tables &gt; 2x2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Fisher’s test more accurate </a:t>
            </a:r>
            <a:r>
              <a:rPr lang="en-GB" sz="2400" dirty="0">
                <a:latin typeface="Calibri" panose="020F0502020204030204" pitchFamily="34" charset="0"/>
              </a:rPr>
              <a:t>than Chi</a:t>
            </a:r>
            <a:r>
              <a:rPr lang="en-GB" sz="2400" baseline="30000" dirty="0">
                <a:latin typeface="Calibri" panose="020F0502020204030204" pitchFamily="34" charset="0"/>
              </a:rPr>
              <a:t>2</a:t>
            </a:r>
            <a:r>
              <a:rPr lang="en-GB" sz="2400" dirty="0">
                <a:latin typeface="Calibri" panose="020F0502020204030204" pitchFamily="34" charset="0"/>
              </a:rPr>
              <a:t> test on </a:t>
            </a:r>
            <a:r>
              <a:rPr lang="en-GB" sz="2400" b="1" dirty="0">
                <a:latin typeface="Calibri" panose="020F0502020204030204" pitchFamily="34" charset="0"/>
              </a:rPr>
              <a:t>small samples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Chi</a:t>
            </a:r>
            <a:r>
              <a:rPr lang="en-GB" sz="2400" b="1" baseline="30000" dirty="0">
                <a:latin typeface="Calibri" panose="020F0502020204030204" pitchFamily="34" charset="0"/>
              </a:rPr>
              <a:t>2</a:t>
            </a:r>
            <a:r>
              <a:rPr lang="en-GB" sz="2400" b="1" dirty="0">
                <a:latin typeface="Calibri" panose="020F0502020204030204" pitchFamily="34" charset="0"/>
              </a:rPr>
              <a:t> test more accurate </a:t>
            </a:r>
            <a:r>
              <a:rPr lang="en-GB" sz="2400" dirty="0">
                <a:latin typeface="Calibri" panose="020F0502020204030204" pitchFamily="34" charset="0"/>
              </a:rPr>
              <a:t>than Fisher’s test on </a:t>
            </a:r>
            <a:r>
              <a:rPr lang="en-GB" sz="2400" b="1" dirty="0">
                <a:latin typeface="Calibri" panose="020F0502020204030204" pitchFamily="34" charset="0"/>
              </a:rPr>
              <a:t>large samples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Chi</a:t>
            </a:r>
            <a:r>
              <a:rPr lang="en-GB" sz="2400" baseline="30000" dirty="0">
                <a:solidFill>
                  <a:srgbClr val="CC0099"/>
                </a:solidFill>
                <a:latin typeface="Calibri" panose="020F0502020204030204" pitchFamily="34" charset="0"/>
              </a:rPr>
              <a:t>2</a:t>
            </a: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 test assumptions</a:t>
            </a:r>
            <a:r>
              <a:rPr lang="en-GB" sz="2400" dirty="0">
                <a:latin typeface="Calibri" panose="020F0502020204030204" pitchFamily="34" charset="0"/>
              </a:rPr>
              <a:t>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2x2 table: no expected count &lt;5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Bigger tables: all expected &gt; 1 and no more than 20% &lt; 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1400" dirty="0">
              <a:latin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Yates’s continuity correction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All statistical tests work well when their assumptions are met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When not: probability Type 1 error increases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400" u="sng" dirty="0">
                <a:latin typeface="Calibri" panose="020F0502020204030204" pitchFamily="34" charset="0"/>
              </a:rPr>
              <a:t>Solution</a:t>
            </a:r>
            <a:r>
              <a:rPr lang="en-GB" sz="2400" dirty="0">
                <a:latin typeface="Calibri" panose="020F0502020204030204" pitchFamily="34" charset="0"/>
              </a:rPr>
              <a:t>: corrections that increase p-values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Corrections are dangerous: no magic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Probably best to avoid them</a:t>
            </a:r>
          </a:p>
        </p:txBody>
      </p:sp>
    </p:spTree>
    <p:extLst>
      <p:ext uri="{BB962C8B-B14F-4D97-AF65-F5344CB8AC3E}">
        <p14:creationId xmlns:p14="http://schemas.microsoft.com/office/powerpoint/2010/main" val="5796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9032" y="1476892"/>
            <a:ext cx="11521280" cy="485775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panose="020F0502020204030204" pitchFamily="34" charset="0"/>
              </a:rPr>
              <a:t>In a chi-square test, </a:t>
            </a:r>
            <a:r>
              <a:rPr lang="en-US" sz="2400" dirty="0">
                <a:solidFill>
                  <a:srgbClr val="CC0099"/>
                </a:solidFill>
                <a:latin typeface="Calibri" panose="020F0502020204030204" pitchFamily="34" charset="0"/>
              </a:rPr>
              <a:t>the observed frequencies </a:t>
            </a:r>
            <a:r>
              <a:rPr lang="en-US" sz="2400" dirty="0">
                <a:latin typeface="Calibri" panose="020F0502020204030204" pitchFamily="34" charset="0"/>
              </a:rPr>
              <a:t>for two or more groups are compared with</a:t>
            </a:r>
            <a:r>
              <a:rPr lang="en-US" sz="2400" dirty="0">
                <a:solidFill>
                  <a:srgbClr val="CC0099"/>
                </a:solidFill>
                <a:latin typeface="Calibri" panose="020F0502020204030204" pitchFamily="34" charset="0"/>
              </a:rPr>
              <a:t> expected frequencies </a:t>
            </a:r>
            <a:r>
              <a:rPr lang="en-US" sz="2400" dirty="0">
                <a:latin typeface="Calibri" panose="020F0502020204030204" pitchFamily="34" charset="0"/>
              </a:rPr>
              <a:t>by chance</a:t>
            </a:r>
            <a:r>
              <a:rPr lang="en-US" sz="2400" dirty="0">
                <a:solidFill>
                  <a:srgbClr val="CC0099"/>
                </a:solidFill>
                <a:latin typeface="Calibri" panose="020F0502020204030204" pitchFamily="34" charset="0"/>
              </a:rPr>
              <a:t>.</a:t>
            </a:r>
          </a:p>
          <a:p>
            <a:pPr lvl="1" eaLnBrk="1" hangingPunct="1"/>
            <a:endParaRPr lang="en-US" sz="2000" dirty="0">
              <a:solidFill>
                <a:srgbClr val="FF3399"/>
              </a:solidFill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lvl="1" eaLnBrk="1" hangingPunct="1"/>
            <a:r>
              <a:rPr lang="en-US" dirty="0">
                <a:latin typeface="Calibri" panose="020F0502020204030204" pitchFamily="34" charset="0"/>
              </a:rPr>
              <a:t>With observed frequency = collected data</a:t>
            </a:r>
          </a:p>
          <a:p>
            <a:pPr lvl="1" eaLnBrk="1" hangingPunct="1"/>
            <a:endParaRPr lang="en-US" sz="20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sz="2800" b="1" dirty="0">
                <a:solidFill>
                  <a:srgbClr val="CC0099"/>
                </a:solidFill>
                <a:latin typeface="Calibri" panose="020F0502020204030204" pitchFamily="34" charset="0"/>
              </a:rPr>
              <a:t>Example with ‘</a:t>
            </a:r>
            <a:r>
              <a:rPr lang="en-US" sz="28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cats and dogs’</a:t>
            </a:r>
            <a:endParaRPr lang="en-US" sz="2800" b="1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GB" sz="1600" dirty="0">
              <a:latin typeface="Calibri" panose="020F0502020204030204" pitchFamily="34" charset="0"/>
            </a:endParaRPr>
          </a:p>
        </p:txBody>
      </p:sp>
      <p:pic>
        <p:nvPicPr>
          <p:cNvPr id="25604" name="Picture 4" descr="chi-square formul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00375" y="2420889"/>
            <a:ext cx="5327650" cy="1312863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100466" y="189352"/>
            <a:ext cx="3991069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Chi-square test</a:t>
            </a:r>
            <a:endParaRPr lang="en-GB" sz="4000" b="1" kern="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1604" y="1193801"/>
            <a:ext cx="4284662" cy="2379663"/>
          </a:xfrm>
          <a:noFill/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712058" y="1395949"/>
            <a:ext cx="729323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GB" sz="2000" u="sng" dirty="0"/>
              <a:t>Example</a:t>
            </a:r>
            <a:r>
              <a:rPr lang="en-GB" sz="2000" dirty="0"/>
              <a:t>: expected frequency of cats line dancing after having received food as a reward: </a:t>
            </a:r>
          </a:p>
          <a:p>
            <a:pPr algn="just"/>
            <a:endParaRPr lang="en-GB" sz="1000" dirty="0"/>
          </a:p>
          <a:p>
            <a:pPr algn="just"/>
            <a:r>
              <a:rPr lang="en-GB" sz="2000" b="1" dirty="0"/>
              <a:t>Direct counts approach</a:t>
            </a:r>
            <a:r>
              <a:rPr lang="en-GB" sz="2000" dirty="0"/>
              <a:t>:</a:t>
            </a:r>
          </a:p>
          <a:p>
            <a:pPr algn="just"/>
            <a:endParaRPr lang="en-GB" sz="1000" dirty="0"/>
          </a:p>
          <a:p>
            <a:pPr algn="just"/>
            <a:r>
              <a:rPr lang="en-GB" sz="2000" dirty="0"/>
              <a:t>Expected frequency=(row total)*(column total)/grand total</a:t>
            </a:r>
          </a:p>
          <a:p>
            <a:pPr algn="just"/>
            <a:r>
              <a:rPr lang="en-GB" sz="2000" dirty="0"/>
              <a:t>= 32*32/68 = </a:t>
            </a:r>
            <a:r>
              <a:rPr lang="en-GB" sz="2000" b="1" dirty="0"/>
              <a:t>15.1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b="1" dirty="0"/>
              <a:t>Probability approach</a:t>
            </a:r>
            <a:r>
              <a:rPr lang="en-GB" sz="2000" dirty="0"/>
              <a:t>:</a:t>
            </a:r>
          </a:p>
          <a:p>
            <a:pPr algn="just"/>
            <a:endParaRPr lang="en-GB" sz="1000" dirty="0"/>
          </a:p>
          <a:p>
            <a:pPr algn="just"/>
            <a:r>
              <a:rPr lang="en-GB" sz="2000" dirty="0"/>
              <a:t>Probability of line dancing: 32/68 </a:t>
            </a:r>
          </a:p>
          <a:p>
            <a:pPr algn="just"/>
            <a:r>
              <a:rPr lang="en-GB" sz="2000" dirty="0"/>
              <a:t>Probability of receiving food: 32/68</a:t>
            </a:r>
          </a:p>
          <a:p>
            <a:pPr algn="just"/>
            <a:endParaRPr lang="en-GB" sz="1000" dirty="0"/>
          </a:p>
          <a:p>
            <a:pPr algn="just"/>
            <a:r>
              <a:rPr lang="en-GB" sz="2000" dirty="0"/>
              <a:t>Expected frequency:(32/68)*(32/68)=</a:t>
            </a:r>
            <a:r>
              <a:rPr lang="en-GB" sz="2000" dirty="0" smtClean="0"/>
              <a:t>0.22:  </a:t>
            </a:r>
            <a:r>
              <a:rPr lang="en-GB" sz="2000" b="1" dirty="0" smtClean="0"/>
              <a:t>22</a:t>
            </a:r>
            <a:r>
              <a:rPr lang="en-GB" sz="2000" b="1" dirty="0"/>
              <a:t>% of 68 = 15.1</a:t>
            </a: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05" y="3910014"/>
            <a:ext cx="41624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4442845" y="5323582"/>
            <a:ext cx="858509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2000" u="sng" dirty="0"/>
              <a:t>For the cats</a:t>
            </a:r>
            <a:r>
              <a:rPr lang="en-GB" sz="2000" dirty="0"/>
              <a:t>:</a:t>
            </a:r>
          </a:p>
          <a:p>
            <a:endParaRPr lang="en-GB" sz="1000" dirty="0"/>
          </a:p>
          <a:p>
            <a:r>
              <a:rPr lang="en-GB" dirty="0"/>
              <a:t>Chi</a:t>
            </a:r>
            <a:r>
              <a:rPr lang="en-GB" baseline="30000" dirty="0"/>
              <a:t>2</a:t>
            </a:r>
            <a:r>
              <a:rPr lang="en-GB" dirty="0"/>
              <a:t> = (26-15.1)</a:t>
            </a:r>
            <a:r>
              <a:rPr lang="en-GB" baseline="30000" dirty="0"/>
              <a:t>2</a:t>
            </a:r>
            <a:r>
              <a:rPr lang="en-GB" dirty="0"/>
              <a:t>/15.1 + (6-16.9)</a:t>
            </a:r>
            <a:r>
              <a:rPr lang="en-GB" baseline="30000" dirty="0"/>
              <a:t>2</a:t>
            </a:r>
            <a:r>
              <a:rPr lang="en-GB" dirty="0"/>
              <a:t>/16.9 + (6-16.9)</a:t>
            </a:r>
            <a:r>
              <a:rPr lang="en-GB" baseline="30000" dirty="0"/>
              <a:t>2</a:t>
            </a:r>
            <a:r>
              <a:rPr lang="en-GB" dirty="0"/>
              <a:t> /16.9 + (30-19.1)</a:t>
            </a:r>
            <a:r>
              <a:rPr lang="en-GB" baseline="30000" dirty="0"/>
              <a:t>2</a:t>
            </a:r>
            <a:r>
              <a:rPr lang="en-GB" dirty="0"/>
              <a:t>/19.1 = 28.4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4992803" y="6253134"/>
            <a:ext cx="65417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Is 28.4 big enough </a:t>
            </a:r>
            <a:r>
              <a:rPr lang="en-GB" sz="2400" b="1" dirty="0" smtClean="0">
                <a:solidFill>
                  <a:srgbClr val="C00000"/>
                </a:solidFill>
              </a:rPr>
              <a:t>for </a:t>
            </a:r>
            <a:r>
              <a:rPr lang="en-GB" sz="2400" b="1" dirty="0">
                <a:solidFill>
                  <a:srgbClr val="C00000"/>
                </a:solidFill>
              </a:rPr>
              <a:t>the test to be significant?</a:t>
            </a:r>
          </a:p>
        </p:txBody>
      </p:sp>
      <p:sp>
        <p:nvSpPr>
          <p:cNvPr id="26633" name="Oval 10"/>
          <p:cNvSpPr>
            <a:spLocks noChangeArrowheads="1"/>
          </p:cNvSpPr>
          <p:nvPr/>
        </p:nvSpPr>
        <p:spPr bwMode="auto">
          <a:xfrm>
            <a:off x="2777977" y="4724400"/>
            <a:ext cx="360363" cy="217488"/>
          </a:xfrm>
          <a:prstGeom prst="ellips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 flipH="1">
            <a:off x="3138339" y="2417275"/>
            <a:ext cx="1609089" cy="2307125"/>
          </a:xfrm>
          <a:prstGeom prst="line">
            <a:avLst/>
          </a:prstGeom>
          <a:noFill/>
          <a:ln w="158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3138339" y="3727013"/>
            <a:ext cx="1573718" cy="1106131"/>
          </a:xfrm>
          <a:prstGeom prst="line">
            <a:avLst/>
          </a:prstGeom>
          <a:noFill/>
          <a:ln w="158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100466" y="189352"/>
            <a:ext cx="3991069" cy="8509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Chi-square test</a:t>
            </a:r>
            <a:endParaRPr lang="en-GB" sz="4000" b="1" kern="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2398461" y="1205845"/>
            <a:ext cx="2905453" cy="2192401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"/>
          <a:stretch/>
        </p:blipFill>
        <p:spPr bwMode="auto">
          <a:xfrm>
            <a:off x="6004860" y="1401944"/>
            <a:ext cx="3312368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942149"/>
            <a:ext cx="3478882" cy="226413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2195002" y="3933056"/>
            <a:ext cx="3312368" cy="237626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011999" y="5184214"/>
            <a:ext cx="776515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349878" y="5303966"/>
            <a:ext cx="684076" cy="2880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8400256" y="2205135"/>
            <a:ext cx="720080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241722" y="2385155"/>
            <a:ext cx="648072" cy="43204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054697" y="218936"/>
            <a:ext cx="8435975" cy="5619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D60093"/>
                </a:solidFill>
                <a:latin typeface="Calibri" panose="020F050202020403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12126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9744" y="1253071"/>
            <a:ext cx="1190897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GB" sz="1000" dirty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Definition of power</a:t>
            </a:r>
            <a:r>
              <a:rPr lang="en-GB" sz="2400" dirty="0">
                <a:latin typeface="Calibri" panose="020F0502020204030204" pitchFamily="34" charset="0"/>
              </a:rPr>
              <a:t>: probability that a statistical test will reject a false null hypothesis (H</a:t>
            </a:r>
            <a:r>
              <a:rPr lang="en-GB" sz="2400" baseline="-25000" dirty="0">
                <a:latin typeface="Calibri" panose="020F0502020204030204" pitchFamily="34" charset="0"/>
              </a:rPr>
              <a:t>0</a:t>
            </a:r>
            <a:r>
              <a:rPr lang="en-GB" sz="2400" dirty="0">
                <a:latin typeface="Calibri" panose="020F0502020204030204" pitchFamily="34" charset="0"/>
              </a:rPr>
              <a:t>).</a:t>
            </a:r>
          </a:p>
          <a:p>
            <a:pPr lvl="1">
              <a:buFont typeface="Arial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 Translation</a:t>
            </a:r>
            <a:r>
              <a:rPr lang="en-GB" sz="2400" dirty="0">
                <a:latin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</a:rPr>
              <a:t>the probability of detecting an effect, given that the effect is really there.</a:t>
            </a:r>
          </a:p>
          <a:p>
            <a:pPr lvl="1">
              <a:buFont typeface="Arial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</a:rPr>
              <a:t>In a nutshell</a:t>
            </a:r>
            <a:r>
              <a:rPr lang="en-US" sz="2400" dirty="0">
                <a:latin typeface="Calibri" panose="020F0502020204030204" pitchFamily="34" charset="0"/>
              </a:rPr>
              <a:t>: the bigger the experiment (big sample size), the bigger the power (more likely to pick up a difference).</a:t>
            </a:r>
            <a:endParaRPr lang="en-GB" sz="2400" dirty="0">
              <a:latin typeface="Calibri" panose="020F0502020204030204" pitchFamily="34" charset="0"/>
            </a:endParaRPr>
          </a:p>
          <a:p>
            <a:pPr lvl="1"/>
            <a:endParaRPr lang="en-GB" sz="1200" dirty="0"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Main output of a </a:t>
            </a:r>
            <a:r>
              <a:rPr lang="en-GB" sz="2400" b="1" dirty="0">
                <a:solidFill>
                  <a:srgbClr val="CC0099"/>
                </a:solidFill>
                <a:latin typeface="Calibri" panose="020F0502020204030204" pitchFamily="34" charset="0"/>
              </a:rPr>
              <a:t>power analysis</a:t>
            </a:r>
            <a:r>
              <a:rPr lang="en-GB" sz="2400" dirty="0">
                <a:latin typeface="Calibri" panose="020F0502020204030204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Estimation of an appropriate </a:t>
            </a:r>
            <a:r>
              <a:rPr lang="en-GB" sz="2400" b="1" dirty="0">
                <a:latin typeface="Calibri" panose="020F0502020204030204" pitchFamily="34" charset="0"/>
              </a:rPr>
              <a:t>sample size</a:t>
            </a:r>
          </a:p>
          <a:p>
            <a:pPr lvl="1">
              <a:buFont typeface="Arial" pitchFamily="34" charset="0"/>
              <a:buChar char="•"/>
            </a:pPr>
            <a:endParaRPr lang="en-GB" sz="1000" b="1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Too big</a:t>
            </a:r>
            <a:r>
              <a:rPr lang="en-GB" sz="2000" dirty="0">
                <a:latin typeface="Calibri" panose="020F0502020204030204" pitchFamily="34" charset="0"/>
              </a:rPr>
              <a:t>: waste of resources,</a:t>
            </a:r>
          </a:p>
          <a:p>
            <a:pPr marL="1257300" lvl="2" indent="-342900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Too small</a:t>
            </a:r>
            <a:r>
              <a:rPr lang="en-GB" sz="2000" dirty="0">
                <a:solidFill>
                  <a:srgbClr val="CC0099"/>
                </a:solidFill>
                <a:latin typeface="Calibri" panose="020F0502020204030204" pitchFamily="34" charset="0"/>
              </a:rPr>
              <a:t>: </a:t>
            </a:r>
            <a:r>
              <a:rPr lang="en-GB" sz="2000" dirty="0">
                <a:latin typeface="Calibri" panose="020F0502020204030204" pitchFamily="34" charset="0"/>
              </a:rPr>
              <a:t>may miss the effect (p&gt;0.05)+ waste of resources,</a:t>
            </a:r>
          </a:p>
          <a:p>
            <a:pPr lvl="2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Grants</a:t>
            </a:r>
            <a:r>
              <a:rPr lang="en-GB" sz="2000" dirty="0">
                <a:solidFill>
                  <a:srgbClr val="CC0099"/>
                </a:solidFill>
                <a:latin typeface="Calibri" panose="020F0502020204030204" pitchFamily="34" charset="0"/>
              </a:rPr>
              <a:t>: </a:t>
            </a:r>
            <a:r>
              <a:rPr lang="en-GB" sz="2000" dirty="0">
                <a:latin typeface="Calibri" panose="020F0502020204030204" pitchFamily="34" charset="0"/>
              </a:rPr>
              <a:t>justification of sample size,</a:t>
            </a:r>
          </a:p>
          <a:p>
            <a:pPr lvl="2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Publications:</a:t>
            </a:r>
            <a:r>
              <a:rPr lang="en-GB" sz="2000" b="1" dirty="0">
                <a:latin typeface="Calibri" panose="020F0502020204030204" pitchFamily="34" charset="0"/>
              </a:rPr>
              <a:t> </a:t>
            </a:r>
            <a:r>
              <a:rPr lang="en-GB" sz="2000" dirty="0">
                <a:latin typeface="Calibri" panose="020F0502020204030204" pitchFamily="34" charset="0"/>
              </a:rPr>
              <a:t>reviewers ask for power calculation evidence,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CC0099"/>
                </a:solidFill>
                <a:latin typeface="Calibri" panose="020F0502020204030204" pitchFamily="34" charset="0"/>
              </a:rPr>
              <a:t>Home office</a:t>
            </a:r>
            <a:r>
              <a:rPr lang="en-GB" sz="2000" dirty="0">
                <a:solidFill>
                  <a:srgbClr val="CC0099"/>
                </a:solidFill>
                <a:latin typeface="Calibri" panose="020F0502020204030204" pitchFamily="34" charset="0"/>
              </a:rPr>
              <a:t>: </a:t>
            </a:r>
            <a:r>
              <a:rPr lang="en-GB" sz="2000" dirty="0">
                <a:latin typeface="Calibri" panose="020F0502020204030204" pitchFamily="34" charset="0"/>
              </a:rPr>
              <a:t>the 3 </a:t>
            </a:r>
            <a:r>
              <a:rPr lang="en-GB" sz="2000" dirty="0" err="1">
                <a:latin typeface="Calibri" panose="020F0502020204030204" pitchFamily="34" charset="0"/>
              </a:rPr>
              <a:t>Rs</a:t>
            </a:r>
            <a:r>
              <a:rPr lang="en-GB" sz="2000" dirty="0">
                <a:latin typeface="Calibri" panose="020F0502020204030204" pitchFamily="34" charset="0"/>
              </a:rPr>
              <a:t>: Replacement, </a:t>
            </a:r>
            <a:r>
              <a:rPr lang="en-GB" sz="2000" b="1" dirty="0">
                <a:latin typeface="Calibri" panose="020F0502020204030204" pitchFamily="34" charset="0"/>
              </a:rPr>
              <a:t>Reduction</a:t>
            </a:r>
            <a:r>
              <a:rPr lang="en-GB" sz="2000" dirty="0">
                <a:latin typeface="Calibri" panose="020F0502020204030204" pitchFamily="34" charset="0"/>
              </a:rPr>
              <a:t> and Refinement.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76" y="5566710"/>
            <a:ext cx="3312368" cy="90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8705" y="326569"/>
            <a:ext cx="3654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D60093"/>
                </a:solidFill>
              </a:rPr>
              <a:t>Power analysis</a:t>
            </a:r>
            <a:endParaRPr lang="en-GB" sz="44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2212" y="274638"/>
            <a:ext cx="6447576" cy="633412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b="1" dirty="0">
                <a:solidFill>
                  <a:srgbClr val="D60093"/>
                </a:solidFill>
                <a:latin typeface="Calibri" panose="020F0502020204030204" pitchFamily="34" charset="0"/>
              </a:rPr>
              <a:t>Fisher’s exact test: results</a:t>
            </a:r>
            <a:endParaRPr lang="en-GB" sz="4000" dirty="0">
              <a:solidFill>
                <a:srgbClr val="D60093"/>
              </a:solidFill>
              <a:latin typeface="Calibri" panose="020F0502020204030204" pitchFamily="34" charset="0"/>
            </a:endParaRP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229515" y="4618645"/>
            <a:ext cx="6515317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1900" b="1" dirty="0">
                <a:latin typeface="Calibri" panose="020F0502020204030204" pitchFamily="34" charset="0"/>
              </a:rPr>
              <a:t> In our example: </a:t>
            </a:r>
          </a:p>
          <a:p>
            <a:r>
              <a:rPr lang="en-GB" sz="1900" dirty="0">
                <a:latin typeface="Calibri" panose="020F0502020204030204" pitchFamily="34" charset="0"/>
              </a:rPr>
              <a:t>cats are more likely to line dance if they are given food as reward than affection (p&lt;0.0001) whereas dogs don’t mind (p&gt;0.99).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276387"/>
              </p:ext>
            </p:extLst>
          </p:nvPr>
        </p:nvGraphicFramePr>
        <p:xfrm>
          <a:off x="6836706" y="3865831"/>
          <a:ext cx="4694010" cy="276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Prism 7" r:id="rId3" imgW="10336615" imgH="6092366" progId="Prism7.Document">
                  <p:embed/>
                </p:oleObj>
              </mc:Choice>
              <mc:Fallback>
                <p:oleObj name="Prism 7" r:id="rId3" imgW="10336615" imgH="6092366" progId="Prism7.Documen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6706" y="3865831"/>
                        <a:ext cx="4694010" cy="276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308221"/>
              </p:ext>
            </p:extLst>
          </p:nvPr>
        </p:nvGraphicFramePr>
        <p:xfrm>
          <a:off x="1134190" y="908050"/>
          <a:ext cx="9923621" cy="2876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Prism 7" r:id="rId5" imgW="9981521" imgH="2892397" progId="Prism7.Document">
                  <p:embed/>
                </p:oleObj>
              </mc:Choice>
              <mc:Fallback>
                <p:oleObj name="Prism 7" r:id="rId5" imgW="9981521" imgH="2892397" progId="Prism7.Documen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4190" y="908050"/>
                        <a:ext cx="9923621" cy="2876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6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0682" y="2816932"/>
            <a:ext cx="8810636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800" b="1" kern="0" dirty="0" smtClean="0">
                <a:latin typeface="+mn-lt"/>
              </a:rPr>
              <a:t>Quantitative data</a:t>
            </a:r>
            <a:endParaRPr lang="en-GB" sz="48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2208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55596" y="246645"/>
            <a:ext cx="4080809" cy="675483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Quantitative data</a:t>
            </a:r>
            <a:endParaRPr lang="en-GB" sz="4000" b="1" dirty="0">
              <a:solidFill>
                <a:srgbClr val="CC009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268760"/>
            <a:ext cx="11109479" cy="5256584"/>
          </a:xfrm>
        </p:spPr>
        <p:txBody>
          <a:bodyPr/>
          <a:lstStyle/>
          <a:p>
            <a:pPr eaLnBrk="1" hangingPunct="1"/>
            <a:r>
              <a:rPr lang="en-GB" sz="2400" dirty="0" smtClean="0">
                <a:cs typeface="Arial" panose="020B0604020202020204" pitchFamily="34" charset="0"/>
              </a:rPr>
              <a:t>They take</a:t>
            </a:r>
            <a:r>
              <a:rPr lang="en-GB" sz="2400" dirty="0" smtClean="0">
                <a:solidFill>
                  <a:srgbClr val="FF3399"/>
                </a:solidFill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CC0099"/>
                </a:solidFill>
                <a:cs typeface="Arial" panose="020B0604020202020204" pitchFamily="34" charset="0"/>
              </a:rPr>
              <a:t>numerical values </a:t>
            </a:r>
            <a:r>
              <a:rPr lang="en-GB" sz="2400" dirty="0" smtClean="0">
                <a:cs typeface="Arial" panose="020B0604020202020204" pitchFamily="34" charset="0"/>
              </a:rPr>
              <a:t>(units of measurement)</a:t>
            </a:r>
          </a:p>
          <a:p>
            <a:pPr eaLnBrk="1" hangingPunct="1"/>
            <a:endParaRPr lang="en-GB" sz="2000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en-GB" sz="2400" dirty="0" smtClean="0">
                <a:cs typeface="Arial" panose="020B0604020202020204" pitchFamily="34" charset="0"/>
              </a:rPr>
              <a:t>Discrete: obtained by counting</a:t>
            </a:r>
          </a:p>
          <a:p>
            <a:pPr lvl="1" eaLnBrk="1" hangingPunct="1"/>
            <a:r>
              <a:rPr lang="en-GB" sz="2000" dirty="0" smtClean="0">
                <a:cs typeface="Arial" panose="020B0604020202020204" pitchFamily="34" charset="0"/>
              </a:rPr>
              <a:t>Example: number of students in a class</a:t>
            </a:r>
          </a:p>
          <a:p>
            <a:pPr lvl="1" eaLnBrk="1" hangingPunct="1"/>
            <a:r>
              <a:rPr lang="en-GB" sz="2000" dirty="0" smtClean="0">
                <a:cs typeface="Arial" panose="020B0604020202020204" pitchFamily="34" charset="0"/>
              </a:rPr>
              <a:t>values vary by finite specific steps</a:t>
            </a:r>
          </a:p>
          <a:p>
            <a:pPr eaLnBrk="1" hangingPunct="1"/>
            <a:r>
              <a:rPr lang="en-GB" sz="2400" dirty="0" smtClean="0">
                <a:cs typeface="Arial" panose="020B0604020202020204" pitchFamily="34" charset="0"/>
              </a:rPr>
              <a:t>or continuous: obtained by measuring</a:t>
            </a:r>
          </a:p>
          <a:p>
            <a:pPr lvl="1" eaLnBrk="1" hangingPunct="1"/>
            <a:r>
              <a:rPr lang="en-GB" sz="2000" dirty="0" smtClean="0">
                <a:cs typeface="Arial" panose="020B0604020202020204" pitchFamily="34" charset="0"/>
              </a:rPr>
              <a:t>Example: height of students in a class</a:t>
            </a:r>
          </a:p>
          <a:p>
            <a:pPr lvl="1" eaLnBrk="1" hangingPunct="1"/>
            <a:r>
              <a:rPr lang="en-GB" sz="2000" dirty="0" smtClean="0">
                <a:cs typeface="Arial" panose="020B0604020202020204" pitchFamily="34" charset="0"/>
              </a:rPr>
              <a:t>any values</a:t>
            </a:r>
          </a:p>
          <a:p>
            <a:pPr eaLnBrk="1" hangingPunct="1"/>
            <a:endParaRPr lang="en-GB" sz="2000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en-GB" sz="2400" dirty="0" smtClean="0">
                <a:cs typeface="Arial" panose="020B0604020202020204" pitchFamily="34" charset="0"/>
              </a:rPr>
              <a:t>They can be described by a series of parameters:</a:t>
            </a:r>
          </a:p>
          <a:p>
            <a:pPr lvl="1" eaLnBrk="1" hangingPunct="1"/>
            <a:r>
              <a:rPr lang="en-GB" sz="2400" dirty="0" smtClean="0">
                <a:solidFill>
                  <a:srgbClr val="CC0099"/>
                </a:solidFill>
                <a:cs typeface="Arial" panose="020B0604020202020204" pitchFamily="34" charset="0"/>
              </a:rPr>
              <a:t>Mean, variance, standard deviation, standard error </a:t>
            </a:r>
            <a:r>
              <a:rPr lang="en-GB" sz="2400" dirty="0" smtClean="0">
                <a:cs typeface="Arial" panose="020B0604020202020204" pitchFamily="34" charset="0"/>
              </a:rPr>
              <a:t>and </a:t>
            </a:r>
            <a:r>
              <a:rPr lang="en-GB" sz="2400" dirty="0" smtClean="0">
                <a:solidFill>
                  <a:srgbClr val="CC0099"/>
                </a:solidFill>
                <a:cs typeface="Arial" panose="020B0604020202020204" pitchFamily="34" charset="0"/>
              </a:rPr>
              <a:t>confidence interval</a:t>
            </a:r>
            <a:endParaRPr lang="en-GB" sz="2400" dirty="0">
              <a:solidFill>
                <a:srgbClr val="CC009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8729" y="347316"/>
            <a:ext cx="7034543" cy="633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Measures of central tendency</a:t>
            </a:r>
            <a:br>
              <a:rPr lang="en-GB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Mode and Median</a:t>
            </a:r>
            <a:endParaRPr lang="en-GB" sz="3600" b="1" dirty="0">
              <a:solidFill>
                <a:srgbClr val="CC009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51384" y="1452140"/>
            <a:ext cx="8856983" cy="4929188"/>
          </a:xfrm>
        </p:spPr>
        <p:txBody>
          <a:bodyPr/>
          <a:lstStyle/>
          <a:p>
            <a:pPr eaLnBrk="1" hangingPunct="1"/>
            <a:r>
              <a:rPr lang="en-GB" sz="2400" b="1" dirty="0" smtClean="0">
                <a:cs typeface="Arial" panose="020B0604020202020204" pitchFamily="34" charset="0"/>
              </a:rPr>
              <a:t>Mode: </a:t>
            </a:r>
            <a:r>
              <a:rPr lang="en-GB" sz="2400" dirty="0" smtClean="0"/>
              <a:t>most commonly occurring value in a distribution</a:t>
            </a:r>
            <a:endParaRPr lang="en-GB" sz="2400" b="1" dirty="0" smtClean="0">
              <a:cs typeface="Arial" panose="020B0604020202020204" pitchFamily="34" charset="0"/>
            </a:endParaRPr>
          </a:p>
          <a:p>
            <a:pPr eaLnBrk="1" hangingPunct="1"/>
            <a:endParaRPr lang="en-GB" sz="2400" b="1" dirty="0" smtClean="0">
              <a:cs typeface="Arial" panose="020B0604020202020204" pitchFamily="34" charset="0"/>
            </a:endParaRPr>
          </a:p>
          <a:p>
            <a:pPr eaLnBrk="1" hangingPunct="1"/>
            <a:endParaRPr lang="en-GB" sz="2400" b="1" dirty="0" smtClean="0">
              <a:cs typeface="Arial" panose="020B0604020202020204" pitchFamily="34" charset="0"/>
            </a:endParaRPr>
          </a:p>
          <a:p>
            <a:pPr eaLnBrk="1" hangingPunct="1"/>
            <a:endParaRPr lang="en-GB" sz="2400" b="1" dirty="0" smtClean="0">
              <a:cs typeface="Arial" panose="020B0604020202020204" pitchFamily="34" charset="0"/>
            </a:endParaRPr>
          </a:p>
          <a:p>
            <a:pPr eaLnBrk="1" hangingPunct="1"/>
            <a:endParaRPr lang="en-GB" sz="2400" b="1" dirty="0" smtClean="0">
              <a:cs typeface="Arial" panose="020B0604020202020204" pitchFamily="34" charset="0"/>
            </a:endParaRPr>
          </a:p>
          <a:p>
            <a:pPr eaLnBrk="1" hangingPunct="1"/>
            <a:endParaRPr lang="en-GB" sz="2400" b="1" dirty="0" smtClean="0">
              <a:cs typeface="Arial" panose="020B0604020202020204" pitchFamily="34" charset="0"/>
            </a:endParaRPr>
          </a:p>
          <a:p>
            <a:pPr eaLnBrk="1" hangingPunct="1"/>
            <a:endParaRPr lang="en-GB" sz="2400" b="1" dirty="0" smtClean="0">
              <a:cs typeface="Arial" panose="020B0604020202020204" pitchFamily="34" charset="0"/>
            </a:endParaRPr>
          </a:p>
          <a:p>
            <a:pPr eaLnBrk="1" hangingPunct="1"/>
            <a:endParaRPr lang="en-GB" sz="2400" b="1" dirty="0" smtClean="0">
              <a:cs typeface="Arial" panose="020B0604020202020204" pitchFamily="34" charset="0"/>
            </a:endParaRPr>
          </a:p>
          <a:p>
            <a:pPr eaLnBrk="1" hangingPunct="1"/>
            <a:r>
              <a:rPr lang="en-GB" sz="2400" b="1" dirty="0" smtClean="0">
                <a:cs typeface="Arial" panose="020B0604020202020204" pitchFamily="34" charset="0"/>
              </a:rPr>
              <a:t>Median</a:t>
            </a:r>
            <a:r>
              <a:rPr lang="en-GB" sz="2800" dirty="0" smtClean="0">
                <a:cs typeface="Arial" panose="020B0604020202020204" pitchFamily="34" charset="0"/>
              </a:rPr>
              <a:t>: </a:t>
            </a:r>
            <a:r>
              <a:rPr lang="en-GB" sz="2200" dirty="0" smtClean="0"/>
              <a:t>value exactly in the middle of an ordered set of numbers</a:t>
            </a:r>
          </a:p>
          <a:p>
            <a:pPr eaLnBrk="1" hangingPunct="1"/>
            <a:endParaRPr lang="en-GB" sz="2200" dirty="0" smtClean="0">
              <a:cs typeface="Arial" panose="020B0604020202020204" pitchFamily="34" charset="0"/>
            </a:endParaRPr>
          </a:p>
          <a:p>
            <a:pPr eaLnBrk="1" hangingPunct="1"/>
            <a:endParaRPr lang="en-GB" sz="2200" dirty="0" smtClean="0">
              <a:cs typeface="Arial" panose="020B0604020202020204" pitchFamily="34" charset="0"/>
            </a:endParaRPr>
          </a:p>
          <a:p>
            <a:pPr eaLnBrk="1" hangingPunct="1"/>
            <a:endParaRPr lang="en-GB" sz="2200" dirty="0" smtClean="0">
              <a:cs typeface="Arial" panose="020B0604020202020204" pitchFamily="34" charset="0"/>
            </a:endParaRPr>
          </a:p>
          <a:p>
            <a:pPr eaLnBrk="1" hangingPunct="1"/>
            <a:endParaRPr lang="en-GB" sz="2800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7" y="5589241"/>
            <a:ext cx="4267200" cy="600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31" y="2021330"/>
            <a:ext cx="4320481" cy="27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1772816"/>
            <a:ext cx="11305256" cy="460871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Definition: </a:t>
            </a:r>
            <a:r>
              <a:rPr lang="en-GB" sz="2400" dirty="0" smtClean="0">
                <a:solidFill>
                  <a:srgbClr val="CC0099"/>
                </a:solidFill>
              </a:rPr>
              <a:t>average of all values in a column</a:t>
            </a:r>
          </a:p>
          <a:p>
            <a:pPr eaLnBrk="1" hangingPunct="1">
              <a:lnSpc>
                <a:spcPct val="90000"/>
              </a:lnSpc>
            </a:pPr>
            <a:endParaRPr lang="en-GB" sz="1000" dirty="0" smtClean="0">
              <a:solidFill>
                <a:srgbClr val="FF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It can be considered as a </a:t>
            </a:r>
            <a:r>
              <a:rPr lang="en-GB" sz="2400" dirty="0" smtClean="0">
                <a:solidFill>
                  <a:srgbClr val="CC0099"/>
                </a:solidFill>
              </a:rPr>
              <a:t>model</a:t>
            </a:r>
            <a:r>
              <a:rPr lang="en-GB" sz="2400" dirty="0" smtClean="0"/>
              <a:t> because it summaries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Example: a group of 5 lecturers: number of friends of each members of the group: 1, 2, 3, 3 and 4</a:t>
            </a:r>
          </a:p>
          <a:p>
            <a:pPr lvl="2" eaLnBrk="1" hangingPunct="1">
              <a:lnSpc>
                <a:spcPct val="90000"/>
              </a:lnSpc>
            </a:pPr>
            <a:r>
              <a:rPr lang="en-GB" dirty="0" smtClean="0"/>
              <a:t>Mean: (1+2+3+3+4)/5 = 2.6 friends per person</a:t>
            </a:r>
          </a:p>
          <a:p>
            <a:pPr lvl="3" eaLnBrk="1" hangingPunct="1">
              <a:lnSpc>
                <a:spcPct val="90000"/>
              </a:lnSpc>
            </a:pPr>
            <a:r>
              <a:rPr lang="en-GB" sz="2400" dirty="0" smtClean="0"/>
              <a:t>Clearly an hypothetical value</a:t>
            </a:r>
            <a:endParaRPr lang="en-GB" sz="2800" dirty="0" smtClean="0"/>
          </a:p>
          <a:p>
            <a:pPr lvl="2"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sz="2400" dirty="0" smtClean="0"/>
              <a:t>How can we know that it is an </a:t>
            </a:r>
            <a:r>
              <a:rPr lang="en-GB" sz="2400" dirty="0" smtClean="0">
                <a:solidFill>
                  <a:srgbClr val="CC0099"/>
                </a:solidFill>
              </a:rPr>
              <a:t>accurate model</a:t>
            </a:r>
            <a:r>
              <a:rPr lang="en-GB" sz="2400" dirty="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Difference between the real data and the model created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47316"/>
            <a:ext cx="8229600" cy="6334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Measures of central tendency</a:t>
            </a:r>
            <a:r>
              <a:rPr lang="en-GB" sz="3600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GB" sz="3600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</a:br>
            <a:r>
              <a:rPr lang="en-GB" sz="3600" b="1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Mean</a:t>
            </a:r>
            <a:endParaRPr lang="en-GB" sz="3600" b="1" dirty="0">
              <a:solidFill>
                <a:srgbClr val="CC0099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07368" y="1268760"/>
                <a:ext cx="10441160" cy="5256212"/>
              </a:xfrm>
            </p:spPr>
            <p:txBody>
              <a:bodyPr/>
              <a:lstStyle/>
              <a:p>
                <a:pPr eaLnBrk="1" hangingPunct="1"/>
                <a:r>
                  <a:rPr lang="en-GB" sz="2400" dirty="0" smtClean="0"/>
                  <a:t>Calculate the magnitude of the differences between each data and the mean:</a:t>
                </a:r>
              </a:p>
              <a:p>
                <a:pPr eaLnBrk="1" hangingPunct="1"/>
                <a:endParaRPr lang="en-GB" dirty="0" smtClean="0"/>
              </a:p>
              <a:p>
                <a:pPr eaLnBrk="1" hangingPunct="1">
                  <a:buFontTx/>
                  <a:buNone/>
                </a:pPr>
                <a:endParaRPr lang="en-GB" dirty="0" smtClean="0"/>
              </a:p>
              <a:p>
                <a:pPr eaLnBrk="1" hangingPunct="1"/>
                <a:endParaRPr lang="en-GB" sz="2800" dirty="0" smtClean="0"/>
              </a:p>
              <a:p>
                <a:pPr eaLnBrk="1" hangingPunct="1"/>
                <a:endParaRPr lang="en-GB" sz="2800" dirty="0" smtClean="0"/>
              </a:p>
              <a:p>
                <a:pPr marL="0" indent="0" eaLnBrk="1" hangingPunct="1">
                  <a:buNone/>
                </a:pPr>
                <a:endParaRPr lang="en-GB" sz="2800" dirty="0" smtClean="0"/>
              </a:p>
              <a:p>
                <a:pPr lvl="1" eaLnBrk="1" hangingPunct="1"/>
                <a:r>
                  <a:rPr lang="en-GB" sz="2400" dirty="0" smtClean="0"/>
                  <a:t>Total error = sum of differences</a:t>
                </a:r>
              </a:p>
              <a:p>
                <a:pPr lvl="1" eaLnBrk="1" hangingPunct="1">
                  <a:buNone/>
                </a:pPr>
                <a:r>
                  <a:rPr lang="en-GB" sz="2400" dirty="0" smtClean="0"/>
                  <a:t>                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=0=</m:t>
                    </m:r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GB" sz="2400" dirty="0"/>
                  <a:t>) = (-1.6)+(-0.6)+(0.4)+(1.4) = 0</a:t>
                </a:r>
              </a:p>
              <a:p>
                <a:pPr lvl="1" eaLnBrk="1" hangingPunct="1">
                  <a:buFontTx/>
                  <a:buNone/>
                </a:pPr>
                <a:endParaRPr lang="en-US" sz="2400" dirty="0" smtClean="0">
                  <a:cs typeface="Arial" charset="0"/>
                </a:endParaRPr>
              </a:p>
              <a:p>
                <a:pPr lvl="1" eaLnBrk="1" hangingPunct="1">
                  <a:buFontTx/>
                  <a:buNone/>
                </a:pPr>
                <a:r>
                  <a:rPr lang="en-US" sz="2400" dirty="0" smtClean="0">
                    <a:cs typeface="Arial" charset="0"/>
                  </a:rPr>
                  <a:t>	                 </a:t>
                </a:r>
                <a:r>
                  <a:rPr lang="en-GB" sz="2000" dirty="0" smtClean="0"/>
                  <a:t>No errors ! </a:t>
                </a:r>
              </a:p>
              <a:p>
                <a:pPr lvl="3" eaLnBrk="1" hangingPunct="1"/>
                <a:r>
                  <a:rPr lang="en-GB" sz="1800" dirty="0" smtClean="0"/>
                  <a:t>Positive and negative: they cancel each other out.</a:t>
                </a:r>
                <a:endParaRPr lang="en-GB" sz="1800" dirty="0"/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07368" y="1268760"/>
                <a:ext cx="10441160" cy="5256212"/>
              </a:xfrm>
              <a:blipFill>
                <a:blip r:embed="rId3"/>
                <a:stretch>
                  <a:fillRect l="-934" t="-1044" b="-17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7" name="Object 21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6528048" y="1896518"/>
          <a:ext cx="2663825" cy="253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Photo Editor Photo" r:id="rId4" imgW="4352381" imgH="4142857" progId="">
                  <p:embed/>
                </p:oleObj>
              </mc:Choice>
              <mc:Fallback>
                <p:oleObj name="Photo Editor Photo" r:id="rId4" imgW="4352381" imgH="4142857" progId="">
                  <p:embed/>
                  <p:pic>
                    <p:nvPicPr>
                      <p:cNvPr id="102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8" y="1896518"/>
                        <a:ext cx="2663825" cy="2535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22"/>
          <p:cNvSpPr txBox="1">
            <a:spLocks noChangeArrowheads="1"/>
          </p:cNvSpPr>
          <p:nvPr/>
        </p:nvSpPr>
        <p:spPr bwMode="auto">
          <a:xfrm>
            <a:off x="6898657" y="4219923"/>
            <a:ext cx="8787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800">
                <a:latin typeface="+mn-lt"/>
              </a:rPr>
              <a:t>From Field, 2000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057808" y="260648"/>
            <a:ext cx="6076384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Measures of dispersion</a:t>
            </a:r>
            <a:endParaRPr lang="en-GB" sz="2800" b="1" kern="0" dirty="0">
              <a:solidFill>
                <a:srgbClr val="CC0099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121182" y="274639"/>
            <a:ext cx="5949636" cy="706437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Sum of Squared errors (SS)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89711" y="1268413"/>
                <a:ext cx="11832879" cy="5256212"/>
              </a:xfrm>
            </p:spPr>
            <p:txBody>
              <a:bodyPr/>
              <a:lstStyle/>
              <a:p>
                <a:pPr eaLnBrk="1" hangingPunct="1"/>
                <a:r>
                  <a:rPr lang="en-GB" sz="2800" dirty="0" smtClean="0"/>
                  <a:t>To avoid the problem of the direction of the errors: we square them</a:t>
                </a:r>
              </a:p>
              <a:p>
                <a:pPr lvl="1" eaLnBrk="1" hangingPunct="1"/>
                <a:r>
                  <a:rPr lang="en-GB" dirty="0" smtClean="0"/>
                  <a:t>Instead of sum of errors: </a:t>
                </a:r>
                <a:r>
                  <a:rPr lang="en-GB" dirty="0" smtClean="0">
                    <a:solidFill>
                      <a:srgbClr val="CC0099"/>
                    </a:solidFill>
                  </a:rPr>
                  <a:t>sum of squared errors (SS): 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𝑆𝑆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Σ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−  </m:t>
                        </m:r>
                        <m:bar>
                          <m:barPr>
                            <m:pos m:val="top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 −  </m:t>
                        </m:r>
                        <m:bar>
                          <m:barPr>
                            <m:pos m:val="top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bar>
                      </m:e>
                    </m:d>
                  </m:oMath>
                </a14:m>
                <a:r>
                  <a:rPr lang="en-GB" sz="2400" dirty="0"/>
                  <a:t> 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			= </a:t>
                </a:r>
                <a:r>
                  <a:rPr lang="en-GB" sz="2400" dirty="0"/>
                  <a:t>(1.6)</a:t>
                </a:r>
                <a:r>
                  <a:rPr lang="en-GB" sz="2400" baseline="30000" dirty="0"/>
                  <a:t> 2</a:t>
                </a:r>
                <a:r>
                  <a:rPr lang="en-GB" sz="2400" dirty="0"/>
                  <a:t> + (-0.6)</a:t>
                </a:r>
                <a:r>
                  <a:rPr lang="en-GB" sz="2400" baseline="30000" dirty="0"/>
                  <a:t>2</a:t>
                </a:r>
                <a:r>
                  <a:rPr lang="en-GB" sz="2400" dirty="0"/>
                  <a:t> + (0.4)</a:t>
                </a:r>
                <a:r>
                  <a:rPr lang="en-GB" sz="2400" baseline="30000" dirty="0"/>
                  <a:t>2</a:t>
                </a:r>
                <a:r>
                  <a:rPr lang="en-GB" sz="2400" dirty="0"/>
                  <a:t> +(0.4)</a:t>
                </a:r>
                <a:r>
                  <a:rPr lang="en-GB" sz="2400" baseline="30000" dirty="0"/>
                  <a:t>2</a:t>
                </a:r>
                <a:r>
                  <a:rPr lang="en-GB" sz="2400" dirty="0"/>
                  <a:t> + (1.4)</a:t>
                </a:r>
                <a:r>
                  <a:rPr lang="en-GB" sz="2400" baseline="30000" dirty="0"/>
                  <a:t>2</a:t>
                </a:r>
                <a:endParaRPr lang="en-GB" sz="2400" dirty="0"/>
              </a:p>
              <a:p>
                <a:pPr marL="0" indent="0">
                  <a:buNone/>
                </a:pPr>
                <a:r>
                  <a:rPr lang="en-GB" sz="2400" dirty="0" smtClean="0"/>
                  <a:t>			= </a:t>
                </a:r>
                <a:r>
                  <a:rPr lang="en-GB" sz="2400" dirty="0"/>
                  <a:t>2.56 + 0.36 + 0.16 + 0.16 +1.96</a:t>
                </a:r>
              </a:p>
              <a:p>
                <a:pPr marL="0" indent="0">
                  <a:buNone/>
                </a:pPr>
                <a:r>
                  <a:rPr lang="en-GB" sz="2400" dirty="0" smtClean="0"/>
                  <a:t>			= 5.20</a:t>
                </a:r>
                <a:endParaRPr lang="en-GB" sz="2400" dirty="0" smtClean="0">
                  <a:cs typeface="Arial" charset="0"/>
                </a:endParaRPr>
              </a:p>
              <a:p>
                <a:pPr eaLnBrk="1" hangingPunct="1"/>
                <a:r>
                  <a:rPr lang="en-GB" sz="2800" dirty="0" smtClean="0">
                    <a:cs typeface="Arial" charset="0"/>
                  </a:rPr>
                  <a:t>SS gives a good measure of the accuracy of the model</a:t>
                </a:r>
              </a:p>
              <a:p>
                <a:pPr lvl="1" eaLnBrk="1" hangingPunct="1"/>
                <a:r>
                  <a:rPr lang="en-GB" sz="2400" dirty="0" smtClean="0">
                    <a:cs typeface="Arial" charset="0"/>
                  </a:rPr>
                  <a:t>But: dependent upon the amount of data: the more data, the higher the SS.</a:t>
                </a:r>
                <a:endParaRPr lang="en-GB" sz="2400" dirty="0">
                  <a:cs typeface="Arial" charset="0"/>
                </a:endParaRPr>
              </a:p>
              <a:p>
                <a:pPr lvl="1" eaLnBrk="1" hangingPunct="1"/>
                <a:r>
                  <a:rPr lang="en-GB" sz="2400" u="sng" dirty="0" smtClean="0">
                    <a:cs typeface="Arial" charset="0"/>
                  </a:rPr>
                  <a:t>Solution</a:t>
                </a:r>
                <a:r>
                  <a:rPr lang="en-GB" sz="2400" dirty="0" smtClean="0">
                    <a:cs typeface="Arial" charset="0"/>
                  </a:rPr>
                  <a:t>: to divide the SS by the number of observations (N)</a:t>
                </a:r>
              </a:p>
              <a:p>
                <a:pPr lvl="2" eaLnBrk="1" hangingPunct="1"/>
                <a:r>
                  <a:rPr lang="en-GB" sz="2000" dirty="0" smtClean="0">
                    <a:cs typeface="Arial" charset="0"/>
                  </a:rPr>
                  <a:t>As we are interested in measuring the error in the sample to estimate the one in the population  we divide the SS by N-1 instead of N and we get the </a:t>
                </a:r>
                <a:r>
                  <a:rPr lang="en-GB" sz="2000" b="1" dirty="0" smtClean="0">
                    <a:solidFill>
                      <a:srgbClr val="CC0099"/>
                    </a:solidFill>
                    <a:cs typeface="Arial" charset="0"/>
                  </a:rPr>
                  <a:t>variance</a:t>
                </a:r>
                <a:r>
                  <a:rPr lang="en-GB" sz="2000" dirty="0" smtClean="0">
                    <a:solidFill>
                      <a:srgbClr val="CC0099"/>
                    </a:solidFill>
                    <a:cs typeface="Arial" charset="0"/>
                  </a:rPr>
                  <a:t> (S</a:t>
                </a:r>
                <a:r>
                  <a:rPr lang="en-GB" sz="2000" baseline="30000" dirty="0" smtClean="0">
                    <a:solidFill>
                      <a:srgbClr val="CC0099"/>
                    </a:solidFill>
                    <a:cs typeface="Arial" charset="0"/>
                  </a:rPr>
                  <a:t>2</a:t>
                </a:r>
                <a:r>
                  <a:rPr lang="en-GB" sz="2000" dirty="0" smtClean="0">
                    <a:solidFill>
                      <a:srgbClr val="CC0099"/>
                    </a:solidFill>
                    <a:cs typeface="Arial" charset="0"/>
                  </a:rPr>
                  <a:t>) </a:t>
                </a:r>
                <a:r>
                  <a:rPr lang="en-GB" sz="2000" dirty="0" smtClean="0">
                    <a:cs typeface="Arial" charset="0"/>
                  </a:rPr>
                  <a:t>= SS/N-1</a:t>
                </a:r>
                <a:endParaRPr lang="en-GB" sz="2000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20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89711" y="1268413"/>
                <a:ext cx="11832879" cy="5256212"/>
              </a:xfrm>
              <a:blipFill>
                <a:blip r:embed="rId2"/>
                <a:stretch>
                  <a:fillRect l="-927" t="-1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9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753" y="274638"/>
            <a:ext cx="7280495" cy="850900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Variance and standard deviation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62512" y="1683595"/>
                <a:ext cx="11521280" cy="4778375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𝑣𝑎𝑟𝑖𝑎𝑛𝑐𝑒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𝑆𝑆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bar>
                              <m:barPr>
                                <m:pos m:val="top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bar>
                          </m:e>
                        </m:d>
                        <m:r>
                          <a:rPr lang="en-GB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5.20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=1.3</m:t>
                    </m:r>
                  </m:oMath>
                </a14:m>
                <a:endParaRPr lang="en-GB" dirty="0"/>
              </a:p>
              <a:p>
                <a:pPr eaLnBrk="1" hangingPunct="1"/>
                <a:endParaRPr lang="en-GB" sz="2400" dirty="0" smtClean="0"/>
              </a:p>
              <a:p>
                <a:pPr eaLnBrk="1" hangingPunct="1"/>
                <a:r>
                  <a:rPr lang="en-GB" sz="2800" dirty="0" smtClean="0"/>
                  <a:t>Problem with variance: measure in squared units</a:t>
                </a:r>
              </a:p>
              <a:p>
                <a:pPr eaLnBrk="1" hangingPunct="1"/>
                <a:endParaRPr lang="en-GB" sz="1200" dirty="0" smtClean="0"/>
              </a:p>
              <a:p>
                <a:pPr lvl="1" eaLnBrk="1" hangingPunct="1"/>
                <a:r>
                  <a:rPr lang="en-GB" sz="2400" dirty="0" smtClean="0"/>
                  <a:t>For more convenience, the square root of the variance is taken to obtain a measure in the same unit as the original measure: </a:t>
                </a:r>
              </a:p>
              <a:p>
                <a:pPr lvl="2" eaLnBrk="1" hangingPunct="1"/>
                <a:r>
                  <a:rPr lang="en-GB" sz="2000" dirty="0" smtClean="0"/>
                  <a:t>the </a:t>
                </a:r>
                <a:r>
                  <a:rPr lang="en-GB" sz="2000" b="1" dirty="0" smtClean="0">
                    <a:solidFill>
                      <a:srgbClr val="CC0099"/>
                    </a:solidFill>
                  </a:rPr>
                  <a:t>standard deviation</a:t>
                </a:r>
              </a:p>
              <a:p>
                <a:pPr lvl="3" eaLnBrk="1" hangingPunct="1"/>
                <a:r>
                  <a:rPr lang="en-GB" dirty="0" smtClean="0"/>
                  <a:t>S.D. = </a:t>
                </a:r>
                <a:r>
                  <a:rPr lang="en-GB" dirty="0" smtClean="0">
                    <a:cs typeface="Arial" charset="0"/>
                  </a:rPr>
                  <a:t>√(SS/N-1) = √(s</a:t>
                </a:r>
                <a:r>
                  <a:rPr lang="en-GB" baseline="30000" dirty="0" smtClean="0">
                    <a:cs typeface="Arial" charset="0"/>
                  </a:rPr>
                  <a:t>2</a:t>
                </a:r>
                <a:r>
                  <a:rPr lang="en-GB" dirty="0" smtClean="0">
                    <a:cs typeface="Arial" charset="0"/>
                  </a:rPr>
                  <a:t>) = 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1.3</m:t>
                        </m:r>
                      </m:e>
                    </m:rad>
                    <m:r>
                      <a:rPr lang="en-GB" i="1">
                        <a:latin typeface="Cambria Math" panose="02040503050406030204" pitchFamily="18" charset="0"/>
                      </a:rPr>
                      <m:t>=1.14</m:t>
                    </m:r>
                  </m:oMath>
                </a14:m>
                <a:endParaRPr lang="en-GB" dirty="0"/>
              </a:p>
              <a:p>
                <a:pPr marL="1371600" lvl="3" indent="0" eaLnBrk="1" hangingPunct="1">
                  <a:buNone/>
                </a:pPr>
                <a:endParaRPr lang="en-GB" sz="1600" dirty="0" smtClean="0">
                  <a:cs typeface="Arial" charset="0"/>
                </a:endParaRPr>
              </a:p>
              <a:p>
                <a:pPr lvl="2" eaLnBrk="1" hangingPunct="1"/>
                <a:r>
                  <a:rPr lang="en-GB" sz="2400" dirty="0" smtClean="0">
                    <a:cs typeface="Arial" charset="0"/>
                  </a:rPr>
                  <a:t>The </a:t>
                </a:r>
                <a:r>
                  <a:rPr lang="en-GB" sz="2400" b="1" dirty="0" smtClean="0">
                    <a:cs typeface="Arial" charset="0"/>
                  </a:rPr>
                  <a:t>standard deviation </a:t>
                </a:r>
                <a:r>
                  <a:rPr lang="en-GB" sz="2400" dirty="0" smtClean="0">
                    <a:cs typeface="Arial" charset="0"/>
                  </a:rPr>
                  <a:t>is a measure of how well the mean represents the data.</a:t>
                </a:r>
                <a:r>
                  <a:rPr lang="en-GB" dirty="0" smtClean="0">
                    <a:cs typeface="Arial" charset="0"/>
                  </a:rPr>
                  <a:t>	</a:t>
                </a:r>
                <a:endParaRPr lang="en-GB" dirty="0">
                  <a:cs typeface="Arial" charset="0"/>
                </a:endParaRP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62512" y="1683595"/>
                <a:ext cx="11521280" cy="4778375"/>
              </a:xfrm>
              <a:blipFill>
                <a:blip r:embed="rId2"/>
                <a:stretch>
                  <a:fillRect l="-952" r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8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81262" y="274639"/>
            <a:ext cx="4229477" cy="777875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Standard deviation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775520" y="1411289"/>
          <a:ext cx="8351838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Photo Editor Photo" r:id="rId3" imgW="6144483" imgH="3076190" progId="">
                  <p:embed/>
                </p:oleObj>
              </mc:Choice>
              <mc:Fallback>
                <p:oleObj name="Photo Editor Photo" r:id="rId3" imgW="6144483" imgH="3076190" progId="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1411289"/>
                        <a:ext cx="8351838" cy="418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707922" y="5606827"/>
            <a:ext cx="32359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C0099"/>
                </a:solidFill>
                <a:latin typeface="+mn-lt"/>
              </a:rPr>
              <a:t>Small S.D.</a:t>
            </a:r>
            <a:r>
              <a:rPr lang="en-GB" sz="2000" dirty="0">
                <a:latin typeface="+mn-lt"/>
              </a:rPr>
              <a:t>: </a:t>
            </a:r>
          </a:p>
          <a:p>
            <a:r>
              <a:rPr lang="en-GB" sz="2000" dirty="0">
                <a:latin typeface="+mn-lt"/>
              </a:rPr>
              <a:t>data close to the mean: </a:t>
            </a:r>
          </a:p>
          <a:p>
            <a:r>
              <a:rPr lang="en-GB" sz="2000" dirty="0">
                <a:latin typeface="+mn-lt"/>
              </a:rPr>
              <a:t>mean is a </a:t>
            </a:r>
            <a:r>
              <a:rPr lang="en-GB" sz="2000" dirty="0">
                <a:solidFill>
                  <a:srgbClr val="CC0099"/>
                </a:solidFill>
                <a:latin typeface="+mn-lt"/>
              </a:rPr>
              <a:t>good fit </a:t>
            </a:r>
            <a:r>
              <a:rPr lang="en-GB" sz="2000" dirty="0">
                <a:latin typeface="+mn-lt"/>
              </a:rPr>
              <a:t>of the data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282787" y="5610225"/>
            <a:ext cx="427770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CC0099"/>
                </a:solidFill>
                <a:latin typeface="+mn-lt"/>
              </a:rPr>
              <a:t>Large S.D.</a:t>
            </a:r>
            <a:r>
              <a:rPr lang="en-GB" sz="2000" dirty="0">
                <a:latin typeface="+mn-lt"/>
              </a:rPr>
              <a:t>: </a:t>
            </a:r>
          </a:p>
          <a:p>
            <a:r>
              <a:rPr lang="en-GB" sz="2000" dirty="0">
                <a:latin typeface="+mn-lt"/>
              </a:rPr>
              <a:t>data distant from the mean: </a:t>
            </a:r>
          </a:p>
          <a:p>
            <a:r>
              <a:rPr lang="en-GB" sz="2000" dirty="0">
                <a:latin typeface="+mn-lt"/>
              </a:rPr>
              <a:t>mean is </a:t>
            </a:r>
            <a:r>
              <a:rPr lang="en-GB" sz="2000" dirty="0">
                <a:solidFill>
                  <a:srgbClr val="CC0099"/>
                </a:solidFill>
                <a:latin typeface="+mn-lt"/>
              </a:rPr>
              <a:t>not an accurate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2715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0854" y="274639"/>
            <a:ext cx="6230293" cy="706437"/>
          </a:xfrm>
        </p:spPr>
        <p:txBody>
          <a:bodyPr/>
          <a:lstStyle/>
          <a:p>
            <a:pPr eaLnBrk="1" hangingPunct="1"/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SD and SEM  (SEM = SD/√N) 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1556792"/>
            <a:ext cx="11596268" cy="38884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What are they about?</a:t>
            </a:r>
          </a:p>
          <a:p>
            <a:pPr eaLnBrk="1" hangingPunct="1">
              <a:lnSpc>
                <a:spcPct val="90000"/>
              </a:lnSpc>
            </a:pPr>
            <a:endParaRPr lang="en-GB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400" dirty="0" smtClean="0"/>
              <a:t>The </a:t>
            </a:r>
            <a:r>
              <a:rPr lang="en-GB" sz="2400" b="1" dirty="0" smtClean="0"/>
              <a:t>SD</a:t>
            </a:r>
            <a:r>
              <a:rPr lang="en-GB" sz="2400" dirty="0" smtClean="0"/>
              <a:t> quantifies </a:t>
            </a:r>
            <a:r>
              <a:rPr lang="en-GB" sz="2400" b="1" dirty="0" smtClean="0">
                <a:solidFill>
                  <a:srgbClr val="CC0099"/>
                </a:solidFill>
              </a:rPr>
              <a:t>how much the values vary </a:t>
            </a:r>
            <a:r>
              <a:rPr lang="en-GB" sz="2400" dirty="0" smtClean="0"/>
              <a:t>from one another: </a:t>
            </a:r>
            <a:r>
              <a:rPr lang="en-GB" sz="2400" b="1" dirty="0" smtClean="0">
                <a:solidFill>
                  <a:srgbClr val="CC0099"/>
                </a:solidFill>
              </a:rPr>
              <a:t>scatter or spread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dirty="0" smtClean="0"/>
              <a:t>The SD does not change predictably as you acquire more data. </a:t>
            </a:r>
          </a:p>
          <a:p>
            <a:pPr lvl="3" eaLnBrk="1" hangingPunct="1">
              <a:lnSpc>
                <a:spcPct val="90000"/>
              </a:lnSpc>
            </a:pPr>
            <a:endParaRPr lang="en-GB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b="1" dirty="0" smtClean="0"/>
              <a:t>SEM</a:t>
            </a:r>
            <a:r>
              <a:rPr lang="en-US" sz="2400" dirty="0" smtClean="0"/>
              <a:t> quantifies </a:t>
            </a:r>
            <a:r>
              <a:rPr lang="en-US" sz="2400" b="1" dirty="0" smtClean="0">
                <a:solidFill>
                  <a:srgbClr val="CC0099"/>
                </a:solidFill>
              </a:rPr>
              <a:t>how accurately </a:t>
            </a:r>
            <a:r>
              <a:rPr lang="en-US" sz="2400" dirty="0" smtClean="0"/>
              <a:t>you know the </a:t>
            </a:r>
            <a:r>
              <a:rPr lang="en-US" sz="2400" b="1" dirty="0" smtClean="0">
                <a:solidFill>
                  <a:srgbClr val="CC0099"/>
                </a:solidFill>
              </a:rPr>
              <a:t>true mean </a:t>
            </a:r>
            <a:r>
              <a:rPr lang="en-US" sz="2400" dirty="0" smtClean="0"/>
              <a:t>of the population.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Why? Because it takes into account: </a:t>
            </a:r>
            <a:r>
              <a:rPr lang="en-US" b="1" dirty="0" smtClean="0">
                <a:solidFill>
                  <a:srgbClr val="CC0099"/>
                </a:solidFill>
              </a:rPr>
              <a:t>SD + sample size</a:t>
            </a:r>
            <a:endParaRPr lang="en-GB" dirty="0" smtClean="0">
              <a:solidFill>
                <a:srgbClr val="CC0099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en-GB" sz="1000" dirty="0" smtClean="0"/>
          </a:p>
          <a:p>
            <a:pPr lvl="2" eaLnBrk="1" hangingPunct="1">
              <a:lnSpc>
                <a:spcPct val="90000"/>
              </a:lnSpc>
            </a:pPr>
            <a:r>
              <a:rPr lang="en-GB" dirty="0" smtClean="0"/>
              <a:t>The SEM gets smaller as your sample gets larger </a:t>
            </a:r>
          </a:p>
          <a:p>
            <a:pPr lvl="3" eaLnBrk="1" hangingPunct="1">
              <a:lnSpc>
                <a:spcPct val="90000"/>
              </a:lnSpc>
            </a:pPr>
            <a:r>
              <a:rPr lang="en-GB" sz="2000" dirty="0" smtClean="0"/>
              <a:t>Why? Because the mean of a large sample is likely to be closer to the true mean than is the mean of a small sample.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7723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59903" y="183079"/>
            <a:ext cx="11431353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CC0099"/>
                </a:solidFill>
                <a:latin typeface="Calibri" panose="020F0502020204030204" pitchFamily="34" charset="0"/>
              </a:rPr>
              <a:t>Experimental design</a:t>
            </a:r>
          </a:p>
          <a:p>
            <a:endParaRPr lang="en-GB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GB" sz="2800" b="1" dirty="0">
                <a:latin typeface="Calibri" panose="020F0502020204030204" pitchFamily="34" charset="0"/>
              </a:rPr>
              <a:t>Think stats!!</a:t>
            </a:r>
          </a:p>
          <a:p>
            <a:endParaRPr lang="en-GB" sz="12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Translate the hypothesis into statistical questions:</a:t>
            </a:r>
          </a:p>
          <a:p>
            <a:pPr>
              <a:buFont typeface="Arial" pitchFamily="34" charset="0"/>
              <a:buChar char="•"/>
            </a:pPr>
            <a:endParaRPr lang="en-GB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What type of data?</a:t>
            </a:r>
          </a:p>
          <a:p>
            <a:pPr lvl="1">
              <a:buFont typeface="Arial" pitchFamily="34" charset="0"/>
              <a:buChar char="•"/>
            </a:pPr>
            <a:endParaRPr lang="en-GB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What statistical test ?</a:t>
            </a:r>
          </a:p>
          <a:p>
            <a:pPr lvl="1">
              <a:buFont typeface="Arial" pitchFamily="34" charset="0"/>
              <a:buChar char="•"/>
            </a:pPr>
            <a:endParaRPr lang="en-GB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What sample size?</a:t>
            </a:r>
          </a:p>
          <a:p>
            <a:endParaRPr lang="en-GB" sz="10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Very important: Difference between </a:t>
            </a:r>
            <a:r>
              <a:rPr lang="en-GB" sz="2400" b="1" dirty="0">
                <a:solidFill>
                  <a:srgbClr val="CC0099"/>
                </a:solidFill>
                <a:latin typeface="Calibri" panose="020F0502020204030204" pitchFamily="34" charset="0"/>
              </a:rPr>
              <a:t>technical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GB" sz="2400" b="1" dirty="0">
                <a:solidFill>
                  <a:srgbClr val="CC0099"/>
                </a:solidFill>
                <a:latin typeface="Calibri" panose="020F0502020204030204" pitchFamily="34" charset="0"/>
              </a:rPr>
              <a:t>biological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</a:rPr>
              <a:t> replicates.</a:t>
            </a:r>
          </a:p>
          <a:p>
            <a:pPr lvl="1"/>
            <a:endParaRPr lang="en-GB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/>
            <a:endParaRPr lang="en-GB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/>
            <a:endParaRPr lang="en-GB" sz="24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/>
            <a:endParaRPr lang="en-GB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GB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0590" y="4134911"/>
            <a:ext cx="2458481" cy="2405006"/>
            <a:chOff x="4464072" y="3975447"/>
            <a:chExt cx="2703168" cy="2693913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072" y="4581128"/>
              <a:ext cx="756000" cy="819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4625465"/>
              <a:ext cx="756000" cy="819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581128"/>
              <a:ext cx="756000" cy="819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909432" y="3975447"/>
              <a:ext cx="14139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latin typeface="Calibri" panose="020F0502020204030204" pitchFamily="34" charset="0"/>
                </a:rPr>
                <a:t>Biological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2308" y="5709462"/>
              <a:ext cx="1008112" cy="959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5076056" y="5346936"/>
              <a:ext cx="432048" cy="31431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825080" y="5276352"/>
              <a:ext cx="0" cy="38489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6114256" y="5276352"/>
              <a:ext cx="489012" cy="38489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27935" y="5805264"/>
              <a:ext cx="7393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>
                  <a:latin typeface="Calibri" panose="020F0502020204030204" pitchFamily="34" charset="0"/>
                </a:rPr>
                <a:t>n=3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16551" y="4124985"/>
            <a:ext cx="1998628" cy="2468661"/>
            <a:chOff x="1043608" y="3861048"/>
            <a:chExt cx="2235200" cy="2757570"/>
          </a:xfrm>
        </p:grpSpPr>
        <p:grpSp>
          <p:nvGrpSpPr>
            <p:cNvPr id="4" name="Group 3"/>
            <p:cNvGrpSpPr/>
            <p:nvPr/>
          </p:nvGrpSpPr>
          <p:grpSpPr>
            <a:xfrm>
              <a:off x="1043608" y="3861048"/>
              <a:ext cx="2235200" cy="2757570"/>
              <a:chOff x="1043608" y="3697212"/>
              <a:chExt cx="2235200" cy="275757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043608" y="3697212"/>
                <a:ext cx="1418894" cy="2757570"/>
                <a:chOff x="1043608" y="3697212"/>
                <a:chExt cx="1418894" cy="2757570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1043608" y="3697212"/>
                  <a:ext cx="13537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400" b="1" dirty="0">
                      <a:latin typeface="Calibri" panose="020F0502020204030204" pitchFamily="34" charset="0"/>
                    </a:rPr>
                    <a:t>Technical</a:t>
                  </a:r>
                </a:p>
              </p:txBody>
            </p:sp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4390" y="5494884"/>
                  <a:ext cx="1008112" cy="9598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11" name="Straight Arrow Connector 10"/>
                <p:cNvCxnSpPr/>
                <p:nvPr/>
              </p:nvCxnSpPr>
              <p:spPr>
                <a:xfrm flipH="1">
                  <a:off x="1691680" y="5013176"/>
                  <a:ext cx="260610" cy="379488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1952290" y="5013176"/>
                  <a:ext cx="0" cy="432048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1952290" y="5013176"/>
                  <a:ext cx="213358" cy="379488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TextBox 1"/>
              <p:cNvSpPr txBox="1"/>
              <p:nvPr/>
            </p:nvSpPr>
            <p:spPr>
              <a:xfrm>
                <a:off x="2539503" y="5661248"/>
                <a:ext cx="7393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b="1" dirty="0">
                    <a:latin typeface="Calibri" panose="020F0502020204030204" pitchFamily="34" charset="0"/>
                  </a:rPr>
                  <a:t>n=1</a:t>
                </a:r>
              </a:p>
            </p:txBody>
          </p:sp>
        </p:grp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4386370"/>
              <a:ext cx="756000" cy="8197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6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8776" y="116633"/>
            <a:ext cx="5714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3600" b="1" dirty="0">
                <a:solidFill>
                  <a:srgbClr val="CC0099"/>
                </a:solidFill>
                <a:latin typeface="Calibri" panose="020F0502020204030204"/>
              </a:rPr>
              <a:t>The </a:t>
            </a:r>
            <a:r>
              <a:rPr lang="en-GB" sz="3600" b="1" dirty="0" smtClean="0">
                <a:solidFill>
                  <a:srgbClr val="CC0099"/>
                </a:solidFill>
                <a:latin typeface="Calibri" panose="020F0502020204030204"/>
              </a:rPr>
              <a:t>SEM and the sample </a:t>
            </a:r>
            <a:r>
              <a:rPr lang="en-GB" sz="3600" b="1" dirty="0">
                <a:solidFill>
                  <a:srgbClr val="CC0099"/>
                </a:solidFill>
                <a:latin typeface="Calibri" panose="020F0502020204030204"/>
              </a:rPr>
              <a:t>size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47529" y="836712"/>
            <a:ext cx="8258175" cy="5734050"/>
            <a:chOff x="1847529" y="836712"/>
            <a:chExt cx="8258175" cy="57340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7529" y="836712"/>
              <a:ext cx="8258175" cy="57340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102429" y="979714"/>
              <a:ext cx="20247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 population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7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76" y="1729650"/>
            <a:ext cx="2836194" cy="359152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793" y="1942628"/>
            <a:ext cx="2271702" cy="19979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402" y="836331"/>
            <a:ext cx="2394062" cy="262103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403" y="3847508"/>
            <a:ext cx="2279839" cy="28938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142761" y="533100"/>
            <a:ext cx="1843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Small samples (n=3)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29906" y="3627006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Big samples (n=30)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10658" y="3940573"/>
            <a:ext cx="2565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‘Infinite’ number of samples</a:t>
            </a:r>
          </a:p>
          <a:p>
            <a:pPr algn="ctr"/>
            <a:r>
              <a:rPr lang="en-GB" sz="1600" dirty="0"/>
              <a:t>Samples means = </a:t>
            </a:r>
            <a:r>
              <a:rPr lang="en-GB" sz="1600" dirty="0">
                <a:latin typeface="MS Reference Sans Serif" panose="020B0604030504040204" pitchFamily="34" charset="0"/>
              </a:rPr>
              <a:t></a:t>
            </a:r>
            <a:r>
              <a:rPr lang="en-GB" sz="1600" dirty="0"/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 rot="16200000">
            <a:off x="7236941" y="1932737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Sample means</a:t>
            </a:r>
          </a:p>
        </p:txBody>
      </p:sp>
      <p:sp>
        <p:nvSpPr>
          <p:cNvPr id="49" name="TextBox 48"/>
          <p:cNvSpPr txBox="1"/>
          <p:nvPr/>
        </p:nvSpPr>
        <p:spPr>
          <a:xfrm rot="16200000">
            <a:off x="7116605" y="5182223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Sample means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8776" y="116633"/>
            <a:ext cx="5714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GB" sz="3600" b="1" dirty="0">
                <a:solidFill>
                  <a:srgbClr val="CC0099"/>
                </a:solidFill>
                <a:latin typeface="Calibri" panose="020F0502020204030204"/>
              </a:rPr>
              <a:t>The </a:t>
            </a:r>
            <a:r>
              <a:rPr lang="en-GB" sz="3600" b="1" dirty="0" smtClean="0">
                <a:solidFill>
                  <a:srgbClr val="CC0099"/>
                </a:solidFill>
                <a:latin typeface="Calibri" panose="020F0502020204030204"/>
              </a:rPr>
              <a:t>SEM and the sample </a:t>
            </a:r>
            <a:r>
              <a:rPr lang="en-GB" sz="3600" b="1" dirty="0">
                <a:solidFill>
                  <a:srgbClr val="CC0099"/>
                </a:solidFill>
                <a:latin typeface="Calibri" panose="020F0502020204030204"/>
              </a:rPr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18600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algn="ctr" eaLnBrk="1" hangingPunct="1"/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SD and SEM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664200" y="1268413"/>
          <a:ext cx="4751388" cy="437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Photo Editor Photo" r:id="rId3" imgW="5858693" imgH="5401429" progId="">
                  <p:embed/>
                </p:oleObj>
              </mc:Choice>
              <mc:Fallback>
                <p:oleObj name="Photo Editor Photo" r:id="rId3" imgW="5858693" imgH="5401429" progId="">
                  <p:embed/>
                  <p:pic>
                    <p:nvPicPr>
                      <p:cNvPr id="51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1268413"/>
                        <a:ext cx="4751388" cy="4379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1847851" y="1412875"/>
          <a:ext cx="3789363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Bitmap Image" r:id="rId5" imgW="2638095" imgH="2857899" progId="PBrush">
                  <p:embed/>
                </p:oleObj>
              </mc:Choice>
              <mc:Fallback>
                <p:oleObj name="Bitmap Image" r:id="rId5" imgW="2638095" imgH="2857899" progId="PBrush">
                  <p:embed/>
                  <p:pic>
                    <p:nvPicPr>
                      <p:cNvPr id="51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1412875"/>
                        <a:ext cx="3789363" cy="410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774825" y="5591175"/>
            <a:ext cx="39180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latin typeface="+mn-lt"/>
              </a:rPr>
              <a:t>The SD quantifies the scatter of the data.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531052" y="5688294"/>
            <a:ext cx="34227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dirty="0">
                <a:latin typeface="+mn-lt"/>
              </a:rPr>
              <a:t>The SEM quantifies the distribution </a:t>
            </a:r>
          </a:p>
          <a:p>
            <a:r>
              <a:rPr lang="en-GB" sz="1600" dirty="0">
                <a:latin typeface="+mn-lt"/>
              </a:rPr>
              <a:t>of the sample means.</a:t>
            </a:r>
          </a:p>
        </p:txBody>
      </p:sp>
    </p:spTree>
    <p:extLst>
      <p:ext uri="{BB962C8B-B14F-4D97-AF65-F5344CB8AC3E}">
        <p14:creationId xmlns:p14="http://schemas.microsoft.com/office/powerpoint/2010/main" val="38802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47316"/>
            <a:ext cx="8229600" cy="6334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SD or SEM ?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700808"/>
            <a:ext cx="11449272" cy="424753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If the scatter is caused by </a:t>
            </a:r>
            <a:r>
              <a:rPr lang="en-GB" sz="2800" dirty="0" smtClean="0">
                <a:solidFill>
                  <a:srgbClr val="CC0099"/>
                </a:solidFill>
              </a:rPr>
              <a:t>biological variability</a:t>
            </a:r>
            <a:r>
              <a:rPr lang="en-GB" sz="2800" dirty="0" smtClean="0"/>
              <a:t>, it is important to show the variation.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solidFill>
                  <a:srgbClr val="CC0099"/>
                </a:solidFill>
              </a:rPr>
              <a:t>Report the SD </a:t>
            </a:r>
            <a:r>
              <a:rPr lang="en-GB" sz="2400" dirty="0" smtClean="0"/>
              <a:t>rather than the SEM. </a:t>
            </a:r>
          </a:p>
          <a:p>
            <a:pPr lvl="2" eaLnBrk="1" hangingPunct="1">
              <a:lnSpc>
                <a:spcPct val="80000"/>
              </a:lnSpc>
            </a:pPr>
            <a:r>
              <a:rPr lang="en-GB" sz="2400" dirty="0" smtClean="0"/>
              <a:t>Better even: show a graph of all data points</a:t>
            </a:r>
            <a:r>
              <a:rPr lang="en-GB" sz="2000" dirty="0" smtClean="0"/>
              <a:t>.</a:t>
            </a:r>
          </a:p>
          <a:p>
            <a:pPr lvl="2" eaLnBrk="1" hangingPunct="1">
              <a:lnSpc>
                <a:spcPct val="80000"/>
              </a:lnSpc>
            </a:pPr>
            <a:endParaRPr lang="en-GB" sz="2000" dirty="0" smtClean="0"/>
          </a:p>
          <a:p>
            <a:pPr lvl="2" eaLnBrk="1" hangingPunct="1">
              <a:lnSpc>
                <a:spcPct val="80000"/>
              </a:lnSpc>
            </a:pPr>
            <a:endParaRPr lang="en-GB" sz="2000" dirty="0" smtClean="0"/>
          </a:p>
          <a:p>
            <a:pPr eaLnBrk="1" hangingPunct="1">
              <a:lnSpc>
                <a:spcPct val="80000"/>
              </a:lnSpc>
            </a:pPr>
            <a:r>
              <a:rPr lang="en-GB" sz="2800" dirty="0" smtClean="0"/>
              <a:t>If you are using an in vitro system with no biological variability, the scatter is about </a:t>
            </a:r>
            <a:r>
              <a:rPr lang="en-GB" sz="2800" dirty="0" smtClean="0">
                <a:solidFill>
                  <a:srgbClr val="CC0099"/>
                </a:solidFill>
              </a:rPr>
              <a:t>experimental imprecision </a:t>
            </a:r>
            <a:r>
              <a:rPr lang="en-GB" sz="2800" dirty="0" smtClean="0"/>
              <a:t>(no biological meaning).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 smtClean="0">
                <a:solidFill>
                  <a:srgbClr val="CC0099"/>
                </a:solidFill>
              </a:rPr>
              <a:t>Report the SEM </a:t>
            </a:r>
            <a:r>
              <a:rPr lang="en-GB" sz="2400" dirty="0" smtClean="0"/>
              <a:t>to show how well you have determined the mean</a:t>
            </a:r>
            <a:r>
              <a:rPr lang="en-GB" sz="2000" dirty="0" smtClean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895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561975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Confidence interval 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052910"/>
            <a:ext cx="11377264" cy="899703"/>
          </a:xfrm>
        </p:spPr>
        <p:txBody>
          <a:bodyPr/>
          <a:lstStyle/>
          <a:p>
            <a:pPr eaLnBrk="1" hangingPunct="1"/>
            <a:r>
              <a:rPr lang="en-GB" sz="2400" dirty="0" smtClean="0"/>
              <a:t>Range of values that we can be 95% confident contains the true mean of the population.</a:t>
            </a:r>
          </a:p>
          <a:p>
            <a:pPr lvl="1" eaLnBrk="1" hangingPunct="1">
              <a:buNone/>
            </a:pPr>
            <a:r>
              <a:rPr lang="en-GB" dirty="0" smtClean="0"/>
              <a:t>- So limits of 95% CI: </a:t>
            </a:r>
            <a:r>
              <a:rPr lang="en-GB" b="1" dirty="0" smtClean="0"/>
              <a:t>[Mean - 1.96 SEM; Mean + 1.96 SEM] </a:t>
            </a:r>
            <a:r>
              <a:rPr lang="en-GB" dirty="0" smtClean="0"/>
              <a:t>(SEM = SD/√N)</a:t>
            </a:r>
          </a:p>
          <a:p>
            <a:pPr eaLnBrk="1" hangingPunct="1"/>
            <a:endParaRPr lang="en-GB" sz="1600" dirty="0" smtClean="0"/>
          </a:p>
          <a:p>
            <a:pPr marL="0" indent="0" eaLnBrk="1" hangingPunct="1">
              <a:buNone/>
            </a:pPr>
            <a:endParaRPr lang="en-GB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95400" y="4319491"/>
          <a:ext cx="4320480" cy="2160240"/>
        </p:xfrm>
        <a:graphic>
          <a:graphicData uri="http://schemas.openxmlformats.org/drawingml/2006/table">
            <a:tbl>
              <a:tblPr/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Times New Roman"/>
                          <a:cs typeface="Arial"/>
                        </a:rPr>
                        <a:t>Error bars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Times New Roman"/>
                          <a:cs typeface="Arial"/>
                        </a:rPr>
                        <a:t>Type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/>
                          <a:ea typeface="Times New Roman"/>
                          <a:cs typeface="Arial"/>
                        </a:rPr>
                        <a:t>Description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Arial"/>
                        </a:rPr>
                        <a:t>Standard </a:t>
                      </a:r>
                      <a:r>
                        <a:rPr lang="en-GB" sz="10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Arial"/>
                        </a:rPr>
                        <a:t>deviation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Times New Roman"/>
                          <a:cs typeface="Arial"/>
                        </a:rPr>
                        <a:t>Descriptive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Times New Roman"/>
                          <a:cs typeface="Arial"/>
                        </a:rPr>
                        <a:t>Typical or average difference between the data points and their mean.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Arial"/>
                        </a:rPr>
                        <a:t>Standard </a:t>
                      </a:r>
                      <a:r>
                        <a:rPr lang="en-GB" sz="10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Arial"/>
                        </a:rPr>
                        <a:t>error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  <a:cs typeface="Arial"/>
                        </a:rPr>
                        <a:t>Inferential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Times New Roman"/>
                          <a:cs typeface="Arial"/>
                        </a:rPr>
                        <a:t>A measure of how variable the mean will be, if you repeat the whole study many times.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  <a:cs typeface="Arial"/>
                        </a:rPr>
                        <a:t>Confidence interval</a:t>
                      </a:r>
                      <a:r>
                        <a:rPr lang="en-GB" sz="1000" dirty="0" smtClean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000" dirty="0">
                          <a:latin typeface="Arial"/>
                          <a:ea typeface="Times New Roman"/>
                          <a:cs typeface="Arial"/>
                        </a:rPr>
                        <a:t>usually 95% CI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  <a:cs typeface="Arial"/>
                        </a:rPr>
                        <a:t>Inferential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Times New Roman"/>
                          <a:cs typeface="Arial"/>
                        </a:rPr>
                        <a:t>A range of values you can be 95% confident contains the true mean.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2333727"/>
            <a:ext cx="4080892" cy="16046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5784404" y="4638834"/>
            <a:ext cx="4991092" cy="1521554"/>
          </a:xfrm>
          <a:prstGeom prst="rect">
            <a:avLst/>
          </a:prstGeom>
        </p:spPr>
      </p:pic>
      <p:graphicFrame>
        <p:nvGraphicFramePr>
          <p:cNvPr id="10" name="Object 6"/>
          <p:cNvGraphicFramePr>
            <a:graphicFrameLocks noChangeAspect="1"/>
          </p:cNvGraphicFramePr>
          <p:nvPr>
            <p:extLst/>
          </p:nvPr>
        </p:nvGraphicFramePr>
        <p:xfrm>
          <a:off x="6168008" y="2231368"/>
          <a:ext cx="3384375" cy="2058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Photo Editor Photo" r:id="rId6" imgW="4619048" imgH="2809524" progId="">
                  <p:embed/>
                </p:oleObj>
              </mc:Choice>
              <mc:Fallback>
                <p:oleObj name="Photo Editor Photo" r:id="rId6" imgW="4619048" imgH="2809524" progId="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8" y="2231368"/>
                        <a:ext cx="3384375" cy="20586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12953" y="274638"/>
            <a:ext cx="6366095" cy="850900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Analysis of Quantitative Data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1628800"/>
            <a:ext cx="1116124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Choose the correct statistical test to answer your question:</a:t>
            </a:r>
          </a:p>
          <a:p>
            <a:pPr eaLnBrk="1" hangingPunct="1">
              <a:lnSpc>
                <a:spcPct val="90000"/>
              </a:lnSpc>
            </a:pPr>
            <a:endParaRPr lang="en-GB" sz="1000" dirty="0"/>
          </a:p>
          <a:p>
            <a:pPr eaLnBrk="1" hangingPunct="1">
              <a:lnSpc>
                <a:spcPct val="90000"/>
              </a:lnSpc>
            </a:pPr>
            <a:endParaRPr lang="en-GB" sz="1000" dirty="0"/>
          </a:p>
          <a:p>
            <a:pPr lvl="1" eaLnBrk="1" hangingPunct="1">
              <a:lnSpc>
                <a:spcPct val="90000"/>
              </a:lnSpc>
            </a:pPr>
            <a:r>
              <a:rPr lang="en-GB" sz="2400" dirty="0"/>
              <a:t>They are 2 types of statistical tests:</a:t>
            </a:r>
          </a:p>
          <a:p>
            <a:pPr lvl="1" eaLnBrk="1" hangingPunct="1">
              <a:lnSpc>
                <a:spcPct val="90000"/>
              </a:lnSpc>
            </a:pPr>
            <a:endParaRPr lang="en-GB" sz="1000" dirty="0"/>
          </a:p>
          <a:p>
            <a:pPr lvl="1" eaLnBrk="1" hangingPunct="1">
              <a:lnSpc>
                <a:spcPct val="90000"/>
              </a:lnSpc>
            </a:pPr>
            <a:endParaRPr lang="en-GB" sz="800" dirty="0"/>
          </a:p>
          <a:p>
            <a:pPr lvl="2" eaLnBrk="1" hangingPunct="1">
              <a:lnSpc>
                <a:spcPct val="90000"/>
              </a:lnSpc>
            </a:pPr>
            <a:r>
              <a:rPr lang="en-GB" sz="2400" b="1" u="sng" dirty="0">
                <a:solidFill>
                  <a:srgbClr val="CC0099"/>
                </a:solidFill>
              </a:rPr>
              <a:t>Parametric tests</a:t>
            </a:r>
            <a:r>
              <a:rPr lang="en-GB" sz="2400" dirty="0">
                <a:solidFill>
                  <a:srgbClr val="CC0099"/>
                </a:solidFill>
              </a:rPr>
              <a:t> </a:t>
            </a:r>
            <a:r>
              <a:rPr lang="en-GB" sz="2400" dirty="0"/>
              <a:t>with </a:t>
            </a:r>
            <a:r>
              <a:rPr lang="en-GB" sz="2400" dirty="0">
                <a:solidFill>
                  <a:srgbClr val="CC0099"/>
                </a:solidFill>
              </a:rPr>
              <a:t>4 assumptions </a:t>
            </a:r>
            <a:r>
              <a:rPr lang="en-GB" sz="2400" dirty="0"/>
              <a:t>to be met by the data,</a:t>
            </a:r>
          </a:p>
          <a:p>
            <a:pPr lvl="2" eaLnBrk="1" hangingPunct="1">
              <a:lnSpc>
                <a:spcPct val="90000"/>
              </a:lnSpc>
            </a:pPr>
            <a:endParaRPr lang="en-GB" sz="2400" dirty="0"/>
          </a:p>
          <a:p>
            <a:pPr lvl="2" eaLnBrk="1" hangingPunct="1">
              <a:lnSpc>
                <a:spcPct val="90000"/>
              </a:lnSpc>
            </a:pPr>
            <a:r>
              <a:rPr lang="en-GB" sz="2400" b="1" u="sng" dirty="0">
                <a:solidFill>
                  <a:srgbClr val="CC0099"/>
                </a:solidFill>
              </a:rPr>
              <a:t>Non-parametric tests</a:t>
            </a:r>
            <a:r>
              <a:rPr lang="en-GB" sz="2400" dirty="0">
                <a:solidFill>
                  <a:srgbClr val="CC0099"/>
                </a:solidFill>
              </a:rPr>
              <a:t> </a:t>
            </a:r>
            <a:r>
              <a:rPr lang="en-GB" sz="2400" dirty="0"/>
              <a:t>with</a:t>
            </a:r>
            <a:r>
              <a:rPr lang="en-GB" sz="2400" dirty="0">
                <a:solidFill>
                  <a:srgbClr val="FF3399"/>
                </a:solidFill>
              </a:rPr>
              <a:t> </a:t>
            </a:r>
            <a:r>
              <a:rPr lang="en-GB" sz="2400" dirty="0">
                <a:solidFill>
                  <a:srgbClr val="CC0099"/>
                </a:solidFill>
              </a:rPr>
              <a:t>no or few assumptions </a:t>
            </a:r>
            <a:r>
              <a:rPr lang="en-GB" sz="2400" dirty="0"/>
              <a:t>(e.g. Mann-Whitney test) and/or for qualitative data (e.g. Fisher’s exact  and χ</a:t>
            </a:r>
            <a:r>
              <a:rPr lang="en-GB" sz="2400" baseline="30000" dirty="0"/>
              <a:t>2</a:t>
            </a:r>
            <a:r>
              <a:rPr lang="en-GB" sz="2400" dirty="0"/>
              <a:t> tests). </a:t>
            </a:r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581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400" y="1340768"/>
            <a:ext cx="11017224" cy="5183187"/>
          </a:xfrm>
        </p:spPr>
        <p:txBody>
          <a:bodyPr/>
          <a:lstStyle/>
          <a:p>
            <a:pPr eaLnBrk="1" hangingPunct="1"/>
            <a:r>
              <a:rPr lang="en-GB" sz="2800" dirty="0"/>
              <a:t>All parametric tests have 4 basic assumptions that must be met for the test to be accurate</a:t>
            </a:r>
            <a:r>
              <a:rPr lang="en-GB" sz="2800" dirty="0" smtClean="0"/>
              <a:t>.</a:t>
            </a:r>
          </a:p>
          <a:p>
            <a:pPr eaLnBrk="1" hangingPunct="1"/>
            <a:endParaRPr lang="en-GB" sz="1000" dirty="0"/>
          </a:p>
          <a:p>
            <a:pPr lvl="1" eaLnBrk="1" hangingPunct="1">
              <a:buFontTx/>
              <a:buNone/>
            </a:pPr>
            <a:r>
              <a:rPr lang="en-GB" sz="2400" b="1" i="1" dirty="0"/>
              <a:t>1) </a:t>
            </a:r>
            <a:r>
              <a:rPr lang="en-GB" sz="2400" b="1" i="1" u="sng" dirty="0"/>
              <a:t>Normally distributed data</a:t>
            </a:r>
          </a:p>
          <a:p>
            <a:pPr lvl="1" eaLnBrk="1" hangingPunct="1"/>
            <a:r>
              <a:rPr lang="en-GB" sz="2000" dirty="0"/>
              <a:t>Normal shape, bell shape, Gaussian shape</a:t>
            </a:r>
            <a:r>
              <a:rPr lang="en-GB" sz="2400" dirty="0"/>
              <a:t> </a:t>
            </a:r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endParaRPr lang="en-GB" sz="2000" dirty="0"/>
          </a:p>
          <a:p>
            <a:pPr lvl="2" eaLnBrk="1" hangingPunct="1"/>
            <a:r>
              <a:rPr lang="en-GB" sz="2000" dirty="0"/>
              <a:t>Transformations can be made to make data suitable for parametric </a:t>
            </a:r>
            <a:r>
              <a:rPr lang="en-GB" sz="2000" dirty="0" smtClean="0"/>
              <a:t>analysis.</a:t>
            </a:r>
            <a:endParaRPr lang="en-GB" sz="2000" dirty="0"/>
          </a:p>
          <a:p>
            <a:pPr lvl="1" eaLnBrk="1" hangingPunct="1">
              <a:buFontTx/>
              <a:buNone/>
            </a:pPr>
            <a:endParaRPr lang="en-GB" sz="2400" dirty="0"/>
          </a:p>
        </p:txBody>
      </p:sp>
      <p:pic>
        <p:nvPicPr>
          <p:cNvPr id="34820" name="Picture 4" descr="Raven egg data with normal distribu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05313" y="3573016"/>
            <a:ext cx="3381375" cy="2200275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81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</a:rPr>
              <a:t>Assumptions of Parametric Data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3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1344" y="764705"/>
            <a:ext cx="8569325" cy="5000625"/>
          </a:xfrm>
        </p:spPr>
        <p:txBody>
          <a:bodyPr/>
          <a:lstStyle/>
          <a:p>
            <a:pPr eaLnBrk="1" hangingPunct="1"/>
            <a:r>
              <a:rPr lang="en-GB" sz="2400" dirty="0"/>
              <a:t>Frequent </a:t>
            </a:r>
            <a:r>
              <a:rPr lang="en-GB" sz="2400" dirty="0" smtClean="0"/>
              <a:t>departures </a:t>
            </a:r>
            <a:r>
              <a:rPr lang="en-GB" sz="2400" dirty="0"/>
              <a:t>from normality</a:t>
            </a:r>
            <a:r>
              <a:rPr lang="en-GB" sz="2800" dirty="0"/>
              <a:t>:</a:t>
            </a:r>
          </a:p>
          <a:p>
            <a:pPr lvl="1" eaLnBrk="1" hangingPunct="1"/>
            <a:r>
              <a:rPr lang="en-GB" sz="2200" u="sng" dirty="0" err="1">
                <a:solidFill>
                  <a:srgbClr val="CC0099"/>
                </a:solidFill>
              </a:rPr>
              <a:t>Skewness</a:t>
            </a:r>
            <a:r>
              <a:rPr lang="en-GB" sz="2200" dirty="0"/>
              <a:t>: lack of symmetry of a distribution</a:t>
            </a:r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1200" u="sng" dirty="0">
              <a:solidFill>
                <a:srgbClr val="FF3399"/>
              </a:solidFill>
            </a:endParaRPr>
          </a:p>
          <a:p>
            <a:pPr lvl="1" eaLnBrk="1" hangingPunct="1"/>
            <a:endParaRPr lang="en-GB" sz="1200" u="sng" dirty="0">
              <a:solidFill>
                <a:srgbClr val="FF3399"/>
              </a:solidFill>
            </a:endParaRPr>
          </a:p>
          <a:p>
            <a:pPr lvl="1" eaLnBrk="1" hangingPunct="1"/>
            <a:endParaRPr lang="en-GB" sz="2200" u="sng" dirty="0" smtClean="0">
              <a:solidFill>
                <a:srgbClr val="CC0099"/>
              </a:solidFill>
            </a:endParaRPr>
          </a:p>
          <a:p>
            <a:pPr lvl="1" eaLnBrk="1" hangingPunct="1"/>
            <a:r>
              <a:rPr lang="en-GB" sz="2200" u="sng" dirty="0" smtClean="0">
                <a:solidFill>
                  <a:srgbClr val="CC0099"/>
                </a:solidFill>
              </a:rPr>
              <a:t>Kurtosis</a:t>
            </a:r>
            <a:r>
              <a:rPr lang="en-GB" sz="2200" dirty="0"/>
              <a:t>: measure of the degree of ‘</a:t>
            </a:r>
            <a:r>
              <a:rPr lang="en-GB" sz="2200" dirty="0" err="1"/>
              <a:t>peakedness</a:t>
            </a:r>
            <a:r>
              <a:rPr lang="en-GB" sz="2200" dirty="0"/>
              <a:t>’ in the distribution</a:t>
            </a:r>
          </a:p>
          <a:p>
            <a:pPr lvl="2" eaLnBrk="1" hangingPunct="1"/>
            <a:r>
              <a:rPr lang="en-GB" sz="2000" dirty="0"/>
              <a:t>The two distributions below have the same variance approximately the same skew, but differ markedly in kurtosis.</a:t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35844" name="Picture 9" descr="kurt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46079" y="5547860"/>
            <a:ext cx="3810000" cy="771525"/>
          </a:xfrm>
          <a:noFill/>
        </p:spPr>
      </p:pic>
      <p:pic>
        <p:nvPicPr>
          <p:cNvPr id="35848" name="Picture 12" descr="Kurtos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016599" y="5301206"/>
            <a:ext cx="2130910" cy="1264831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018916" y="6387098"/>
            <a:ext cx="2624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Bookman Old Style" panose="02050604050505020204" pitchFamily="18" charset="0"/>
              </a:rPr>
              <a:t>Flatter distribution: kurtosis &lt; 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392" y="6387928"/>
            <a:ext cx="3090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Bookman Old Style" panose="02050604050505020204" pitchFamily="18" charset="0"/>
              </a:rPr>
              <a:t>More peaked distribution: kurtosis &gt; 0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59596" y="1877254"/>
            <a:ext cx="7272808" cy="2199818"/>
            <a:chOff x="1055117" y="1661230"/>
            <a:chExt cx="7272808" cy="219981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5117" y="1907451"/>
              <a:ext cx="4492484" cy="195359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25343" y="2176922"/>
              <a:ext cx="2402582" cy="139609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133281" y="1669782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err="1">
                  <a:latin typeface="Bookman Old Style" panose="02050604050505020204" pitchFamily="18" charset="0"/>
                </a:rPr>
                <a:t>Skewness</a:t>
              </a:r>
              <a:r>
                <a:rPr lang="en-GB" sz="1000" dirty="0">
                  <a:latin typeface="Bookman Old Style" panose="02050604050505020204" pitchFamily="18" charset="0"/>
                </a:rPr>
                <a:t> &gt; 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56464" y="1670612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err="1">
                  <a:latin typeface="Bookman Old Style" panose="02050604050505020204" pitchFamily="18" charset="0"/>
                </a:rPr>
                <a:t>Skewness</a:t>
              </a:r>
              <a:r>
                <a:rPr lang="en-GB" sz="1000" dirty="0">
                  <a:latin typeface="Bookman Old Style" panose="02050604050505020204" pitchFamily="18" charset="0"/>
                </a:rPr>
                <a:t> &lt; 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55317" y="1661230"/>
              <a:ext cx="10438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err="1">
                  <a:latin typeface="Bookman Old Style" panose="02050604050505020204" pitchFamily="18" charset="0"/>
                </a:rPr>
                <a:t>Skewness</a:t>
              </a:r>
              <a:r>
                <a:rPr lang="en-GB" sz="1000" dirty="0">
                  <a:latin typeface="Bookman Old Style" panose="02050604050505020204" pitchFamily="18" charset="0"/>
                </a:rPr>
                <a:t> = 0</a:t>
              </a: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81200" y="44624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</a:rPr>
              <a:t>Assumptions of Parametric Data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12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1558181"/>
            <a:ext cx="11809312" cy="518318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b="1" i="1" dirty="0" smtClean="0"/>
              <a:t>2) </a:t>
            </a:r>
            <a:r>
              <a:rPr lang="en-GB" b="1" i="1" u="sng" dirty="0" smtClean="0"/>
              <a:t>Homogeneity in variance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000" b="1" i="1" u="sng" dirty="0" smtClean="0"/>
          </a:p>
          <a:p>
            <a:pPr lvl="2" eaLnBrk="1" hangingPunct="1">
              <a:lnSpc>
                <a:spcPct val="90000"/>
              </a:lnSpc>
            </a:pPr>
            <a:r>
              <a:rPr lang="en-GB" dirty="0" smtClean="0"/>
              <a:t>The variance should not change systematically throughout the data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endParaRPr lang="en-GB" sz="24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b="1" i="1" dirty="0" smtClean="0"/>
              <a:t>3) </a:t>
            </a:r>
            <a:r>
              <a:rPr lang="en-GB" b="1" i="1" u="sng" dirty="0" smtClean="0"/>
              <a:t>Interval data (linearity)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000" b="1" i="1" u="sng" dirty="0" smtClean="0"/>
          </a:p>
          <a:p>
            <a:pPr lvl="2" eaLnBrk="1" hangingPunct="1">
              <a:lnSpc>
                <a:spcPct val="90000"/>
              </a:lnSpc>
            </a:pPr>
            <a:r>
              <a:rPr lang="en-GB" dirty="0" smtClean="0"/>
              <a:t>The distance between points of the scale should be equal at all parts along the scale.</a:t>
            </a:r>
          </a:p>
          <a:p>
            <a:pPr lvl="2" eaLnBrk="1" hangingPunct="1">
              <a:lnSpc>
                <a:spcPct val="90000"/>
              </a:lnSpc>
            </a:pPr>
            <a:endParaRPr lang="en-GB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b="1" i="1" dirty="0" smtClean="0"/>
              <a:t>4) </a:t>
            </a:r>
            <a:r>
              <a:rPr lang="en-GB" b="1" i="1" u="sng" dirty="0" smtClean="0"/>
              <a:t>Independence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000" b="1" i="1" u="sng" dirty="0" smtClean="0"/>
          </a:p>
          <a:p>
            <a:pPr lvl="2" eaLnBrk="1" hangingPunct="1">
              <a:lnSpc>
                <a:spcPct val="90000"/>
              </a:lnSpc>
            </a:pPr>
            <a:r>
              <a:rPr lang="en-GB" dirty="0" smtClean="0"/>
              <a:t>Data from different subjects are independent</a:t>
            </a:r>
          </a:p>
          <a:p>
            <a:pPr lvl="3" eaLnBrk="1" hangingPunct="1">
              <a:lnSpc>
                <a:spcPct val="90000"/>
              </a:lnSpc>
            </a:pPr>
            <a:r>
              <a:rPr lang="en-GB" dirty="0" smtClean="0"/>
              <a:t>Values corresponding to one subject do not influence the values corresponding to another subject.</a:t>
            </a:r>
          </a:p>
          <a:p>
            <a:pPr lvl="3" eaLnBrk="1" hangingPunct="1">
              <a:lnSpc>
                <a:spcPct val="90000"/>
              </a:lnSpc>
            </a:pPr>
            <a:r>
              <a:rPr lang="en-GB" dirty="0" smtClean="0"/>
              <a:t>Important in repeated measures experiments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81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</a:rPr>
              <a:t>Assumptions of Parametric Data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83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19336" y="1268760"/>
            <a:ext cx="11953328" cy="5472112"/>
          </a:xfrm>
        </p:spPr>
        <p:txBody>
          <a:bodyPr/>
          <a:lstStyle/>
          <a:p>
            <a:pPr lvl="2" eaLnBrk="1" hangingPunct="1">
              <a:lnSpc>
                <a:spcPct val="80000"/>
              </a:lnSpc>
            </a:pPr>
            <a:endParaRPr lang="en-GB" sz="1800" dirty="0"/>
          </a:p>
          <a:p>
            <a:pPr eaLnBrk="1" hangingPunct="1">
              <a:lnSpc>
                <a:spcPct val="80000"/>
              </a:lnSpc>
            </a:pPr>
            <a:r>
              <a:rPr lang="en-GB" sz="2700" b="1" dirty="0"/>
              <a:t>Is there a difference between my groups regarding the variable I am measuring?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/>
              <a:t>e.g. are the mice in the group A heavier than those in group B?</a:t>
            </a:r>
          </a:p>
          <a:p>
            <a:pPr lvl="1" eaLnBrk="1" hangingPunct="1">
              <a:lnSpc>
                <a:spcPct val="80000"/>
              </a:lnSpc>
            </a:pPr>
            <a:endParaRPr lang="en-GB" sz="1000" dirty="0"/>
          </a:p>
          <a:p>
            <a:pPr lvl="2" eaLnBrk="1" hangingPunct="1">
              <a:lnSpc>
                <a:spcPct val="80000"/>
              </a:lnSpc>
            </a:pPr>
            <a:r>
              <a:rPr lang="en-GB" dirty="0"/>
              <a:t>Tests with 2 groups</a:t>
            </a:r>
            <a:r>
              <a:rPr lang="en-GB" sz="1800" dirty="0"/>
              <a:t>: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2200" dirty="0"/>
              <a:t>Parametric: </a:t>
            </a:r>
            <a:r>
              <a:rPr lang="en-GB" sz="2200" b="1" dirty="0">
                <a:solidFill>
                  <a:srgbClr val="CC0099"/>
                </a:solidFill>
              </a:rPr>
              <a:t>Student’s </a:t>
            </a:r>
            <a:r>
              <a:rPr lang="en-GB" sz="2200" b="1" i="1" dirty="0">
                <a:solidFill>
                  <a:srgbClr val="CC0099"/>
                </a:solidFill>
              </a:rPr>
              <a:t>t</a:t>
            </a:r>
            <a:r>
              <a:rPr lang="en-GB" sz="2200" b="1" dirty="0">
                <a:solidFill>
                  <a:srgbClr val="CC0099"/>
                </a:solidFill>
              </a:rPr>
              <a:t>-test</a:t>
            </a:r>
            <a:r>
              <a:rPr lang="en-GB" sz="2200" dirty="0"/>
              <a:t>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2200" dirty="0"/>
              <a:t>Non parametric: </a:t>
            </a:r>
            <a:r>
              <a:rPr lang="en-GB" sz="2200" dirty="0">
                <a:solidFill>
                  <a:srgbClr val="CC0099"/>
                </a:solidFill>
              </a:rPr>
              <a:t>Mann-Whitney/Wilcoxon rank sum test</a:t>
            </a:r>
          </a:p>
          <a:p>
            <a:pPr lvl="3" eaLnBrk="1" hangingPunct="1">
              <a:lnSpc>
                <a:spcPct val="80000"/>
              </a:lnSpc>
            </a:pPr>
            <a:endParaRPr lang="en-GB" sz="800" b="1" dirty="0">
              <a:solidFill>
                <a:srgbClr val="FF3399"/>
              </a:solidFill>
            </a:endParaRPr>
          </a:p>
          <a:p>
            <a:pPr lvl="2" eaLnBrk="1" hangingPunct="1">
              <a:lnSpc>
                <a:spcPct val="80000"/>
              </a:lnSpc>
            </a:pPr>
            <a:r>
              <a:rPr lang="en-GB" dirty="0"/>
              <a:t>Tests with more than 2 groups: 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2200" dirty="0"/>
              <a:t>Parametric: </a:t>
            </a:r>
            <a:r>
              <a:rPr lang="en-GB" sz="2200" b="1" dirty="0">
                <a:solidFill>
                  <a:srgbClr val="CC0099"/>
                </a:solidFill>
              </a:rPr>
              <a:t>Analysis of variance (one-way </a:t>
            </a:r>
            <a:r>
              <a:rPr lang="en-GB" sz="2200" b="1" dirty="0" smtClean="0">
                <a:solidFill>
                  <a:srgbClr val="CC0099"/>
                </a:solidFill>
              </a:rPr>
              <a:t>ANOVA</a:t>
            </a:r>
            <a:r>
              <a:rPr lang="en-GB" sz="2200" b="1" dirty="0">
                <a:solidFill>
                  <a:srgbClr val="CC0099"/>
                </a:solidFill>
              </a:rPr>
              <a:t>)</a:t>
            </a:r>
          </a:p>
          <a:p>
            <a:pPr lvl="3" eaLnBrk="1" hangingPunct="1">
              <a:lnSpc>
                <a:spcPct val="80000"/>
              </a:lnSpc>
            </a:pPr>
            <a:r>
              <a:rPr lang="en-GB" sz="2200" dirty="0"/>
              <a:t>Non parametric: </a:t>
            </a:r>
            <a:r>
              <a:rPr lang="en-GB" sz="2200" dirty="0" err="1">
                <a:solidFill>
                  <a:srgbClr val="CC0099"/>
                </a:solidFill>
              </a:rPr>
              <a:t>Kruskal</a:t>
            </a:r>
            <a:r>
              <a:rPr lang="en-GB" sz="2200" dirty="0">
                <a:solidFill>
                  <a:srgbClr val="CC0099"/>
                </a:solidFill>
              </a:rPr>
              <a:t> Wallis</a:t>
            </a:r>
          </a:p>
          <a:p>
            <a:pPr lvl="3" eaLnBrk="1" hangingPunct="1">
              <a:lnSpc>
                <a:spcPct val="80000"/>
              </a:lnSpc>
            </a:pPr>
            <a:endParaRPr lang="en-GB" sz="1600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700" b="1" dirty="0"/>
              <a:t>Is there a relationship between my 2 (continuous) variables?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/>
              <a:t>e.g. is there a relationship between the daily intake in calories and an increase in body weight?</a:t>
            </a:r>
          </a:p>
          <a:p>
            <a:pPr lvl="1" eaLnBrk="1" hangingPunct="1">
              <a:lnSpc>
                <a:spcPct val="80000"/>
              </a:lnSpc>
            </a:pPr>
            <a:endParaRPr lang="en-GB" sz="1000" dirty="0"/>
          </a:p>
          <a:p>
            <a:pPr lvl="2" eaLnBrk="1" hangingPunct="1">
              <a:lnSpc>
                <a:spcPct val="80000"/>
              </a:lnSpc>
            </a:pPr>
            <a:r>
              <a:rPr lang="en-GB" dirty="0"/>
              <a:t>Test: </a:t>
            </a:r>
            <a:r>
              <a:rPr lang="en-GB" b="1" dirty="0">
                <a:solidFill>
                  <a:srgbClr val="CC0099"/>
                </a:solidFill>
              </a:rPr>
              <a:t>Correlation</a:t>
            </a:r>
            <a:r>
              <a:rPr lang="en-GB" dirty="0">
                <a:solidFill>
                  <a:srgbClr val="CC0099"/>
                </a:solidFill>
              </a:rPr>
              <a:t> (</a:t>
            </a:r>
            <a:r>
              <a:rPr lang="en-GB" dirty="0" smtClean="0">
                <a:solidFill>
                  <a:srgbClr val="CC0099"/>
                </a:solidFill>
              </a:rPr>
              <a:t>parametric) and </a:t>
            </a:r>
            <a:r>
              <a:rPr lang="en-GB" b="1" dirty="0" smtClean="0">
                <a:solidFill>
                  <a:srgbClr val="CC0099"/>
                </a:solidFill>
              </a:rPr>
              <a:t>curve fitting</a:t>
            </a:r>
            <a:endParaRPr lang="en-GB" b="1" dirty="0">
              <a:solidFill>
                <a:srgbClr val="CC0099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81200" y="274638"/>
            <a:ext cx="8229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</a:rPr>
              <a:t>Analysis of Quantitative Data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3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43142" y="1378743"/>
            <a:ext cx="10603533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600" dirty="0">
                <a:solidFill>
                  <a:prstClr val="black"/>
                </a:solidFill>
              </a:rPr>
              <a:t>A</a:t>
            </a:r>
            <a:r>
              <a:rPr lang="en-GB" sz="2600" dirty="0" smtClean="0">
                <a:solidFill>
                  <a:prstClr val="black"/>
                </a:solidFill>
              </a:rPr>
              <a:t> </a:t>
            </a:r>
            <a:r>
              <a:rPr lang="en-GB" sz="2600" dirty="0">
                <a:solidFill>
                  <a:prstClr val="black"/>
                </a:solidFill>
              </a:rPr>
              <a:t>power analysis depends on the relationship between 6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b="1" dirty="0">
                <a:solidFill>
                  <a:srgbClr val="CC0099"/>
                </a:solidFill>
              </a:rPr>
              <a:t>difference </a:t>
            </a:r>
            <a:r>
              <a:rPr lang="en-GB" sz="2600" dirty="0">
                <a:solidFill>
                  <a:prstClr val="black"/>
                </a:solidFill>
              </a:rPr>
              <a:t>of biological interest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b="1" dirty="0" smtClean="0">
                <a:solidFill>
                  <a:srgbClr val="D60093"/>
                </a:solidFill>
              </a:rPr>
              <a:t>variability</a:t>
            </a:r>
            <a:r>
              <a:rPr lang="en-GB" sz="2600" dirty="0" smtClean="0">
                <a:solidFill>
                  <a:prstClr val="black"/>
                </a:solidFill>
              </a:rPr>
              <a:t> in the data (</a:t>
            </a:r>
            <a:r>
              <a:rPr lang="en-GB" sz="2600" b="1" dirty="0" smtClean="0"/>
              <a:t>standard deviation</a:t>
            </a:r>
            <a:r>
              <a:rPr lang="en-GB" sz="2600" dirty="0" smtClean="0"/>
              <a:t>)</a:t>
            </a:r>
            <a:endParaRPr lang="en-GB" sz="26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srgbClr val="CC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dirty="0">
                <a:solidFill>
                  <a:srgbClr val="CC0099"/>
                </a:solidFill>
              </a:rPr>
              <a:t>significance </a:t>
            </a:r>
            <a:r>
              <a:rPr lang="en-GB" sz="2600" dirty="0" smtClean="0">
                <a:solidFill>
                  <a:srgbClr val="CC0099"/>
                </a:solidFill>
              </a:rPr>
              <a:t>level </a:t>
            </a:r>
            <a:r>
              <a:rPr lang="en-GB" sz="2600" dirty="0" smtClean="0"/>
              <a:t>(5%)</a:t>
            </a:r>
            <a:endParaRPr lang="en-GB" sz="26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desired </a:t>
            </a:r>
            <a:r>
              <a:rPr lang="en-GB" sz="2600" dirty="0">
                <a:solidFill>
                  <a:srgbClr val="CC0099"/>
                </a:solidFill>
              </a:rPr>
              <a:t>power</a:t>
            </a:r>
            <a:r>
              <a:rPr lang="en-GB" sz="2600" dirty="0">
                <a:solidFill>
                  <a:prstClr val="black"/>
                </a:solidFill>
              </a:rPr>
              <a:t> of the </a:t>
            </a:r>
            <a:r>
              <a:rPr lang="en-GB" sz="2600" dirty="0" smtClean="0">
                <a:solidFill>
                  <a:prstClr val="black"/>
                </a:solidFill>
              </a:rPr>
              <a:t>experiment (80%)</a:t>
            </a:r>
            <a:endParaRPr lang="en-GB" sz="26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</a:t>
            </a:r>
            <a:r>
              <a:rPr lang="en-GB" sz="2600" b="1" dirty="0">
                <a:solidFill>
                  <a:srgbClr val="CC0099"/>
                </a:solidFill>
              </a:rPr>
              <a:t>sample size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1400" b="1" dirty="0">
              <a:solidFill>
                <a:srgbClr val="CC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prstClr val="black"/>
                </a:solidFill>
              </a:rPr>
              <a:t> the alternative hypothesis (</a:t>
            </a:r>
            <a:r>
              <a:rPr lang="en-GB" sz="2600" dirty="0" err="1">
                <a:solidFill>
                  <a:prstClr val="black"/>
                </a:solidFill>
              </a:rPr>
              <a:t>ie</a:t>
            </a:r>
            <a:r>
              <a:rPr lang="en-GB" sz="2600" dirty="0">
                <a:solidFill>
                  <a:prstClr val="black"/>
                </a:solidFill>
              </a:rPr>
              <a:t> </a:t>
            </a:r>
            <a:r>
              <a:rPr lang="en-GB" sz="2600" dirty="0">
                <a:solidFill>
                  <a:srgbClr val="CC0099"/>
                </a:solidFill>
              </a:rPr>
              <a:t>one or two-sided test</a:t>
            </a:r>
            <a:r>
              <a:rPr lang="en-GB" sz="2600" dirty="0">
                <a:solidFill>
                  <a:prstClr val="black"/>
                </a:solidFill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335985" y="2332749"/>
            <a:ext cx="216024" cy="115212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5368" y="2620863"/>
            <a:ext cx="1867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prstClr val="black"/>
                </a:solidFill>
              </a:rPr>
              <a:t>Effect size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8705" y="326569"/>
            <a:ext cx="36545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D60093"/>
                </a:solidFill>
              </a:rPr>
              <a:t>Power analysis</a:t>
            </a:r>
            <a:endParaRPr lang="en-GB" sz="44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5807968" y="5301208"/>
            <a:ext cx="4464496" cy="864096"/>
          </a:xfrm>
          <a:prstGeom prst="roundRect">
            <a:avLst/>
          </a:prstGeom>
          <a:solidFill>
            <a:srgbClr val="60CFF6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2">
                    <a:lumMod val="50000"/>
                  </a:schemeClr>
                </a:solidFill>
              </a:rPr>
              <a:t>   + Noise +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180" y="3356993"/>
            <a:ext cx="3140693" cy="31847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83414" y="294264"/>
            <a:ext cx="4358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  <a:latin typeface="+mj-lt"/>
              </a:rPr>
              <a:t>Statistical inference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19536" y="2020983"/>
            <a:ext cx="194421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Difference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67808" y="2020983"/>
            <a:ext cx="194421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Meaningful?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92144" y="2020983"/>
            <a:ext cx="1332148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Real?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9035" y="3161144"/>
            <a:ext cx="2376264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Statistical test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104112" y="4301306"/>
            <a:ext cx="194421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2">
                    <a:lumMod val="50000"/>
                  </a:schemeClr>
                </a:solidFill>
              </a:rPr>
              <a:t>Statistic</a:t>
            </a:r>
          </a:p>
          <a:p>
            <a:pPr algn="ctr"/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e.g. t, F …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007768" y="4302149"/>
            <a:ext cx="2304256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2">
                    <a:lumMod val="50000"/>
                  </a:schemeClr>
                </a:solidFill>
              </a:rPr>
              <a:t>Big enough?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02039" y="5414309"/>
            <a:ext cx="1548172" cy="648072"/>
          </a:xfrm>
          <a:prstGeom prst="roundRect">
            <a:avLst/>
          </a:prstGeom>
          <a:solidFill>
            <a:srgbClr val="0070C0">
              <a:alpha val="50196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rgbClr val="C00000"/>
                </a:solidFill>
              </a:rPr>
              <a:t>Difference</a:t>
            </a:r>
          </a:p>
        </p:txBody>
      </p:sp>
      <p:sp>
        <p:nvSpPr>
          <p:cNvPr id="12" name="Oval 11"/>
          <p:cNvSpPr/>
          <p:nvPr/>
        </p:nvSpPr>
        <p:spPr>
          <a:xfrm>
            <a:off x="1199456" y="301738"/>
            <a:ext cx="1944216" cy="744098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Sample</a:t>
            </a:r>
          </a:p>
        </p:txBody>
      </p:sp>
      <p:sp>
        <p:nvSpPr>
          <p:cNvPr id="13" name="Oval 12"/>
          <p:cNvSpPr/>
          <p:nvPr/>
        </p:nvSpPr>
        <p:spPr>
          <a:xfrm>
            <a:off x="8652492" y="260648"/>
            <a:ext cx="2628084" cy="857196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2">
                    <a:lumMod val="25000"/>
                  </a:schemeClr>
                </a:solidFill>
              </a:rPr>
              <a:t>Population</a:t>
            </a:r>
          </a:p>
        </p:txBody>
      </p:sp>
      <p:sp>
        <p:nvSpPr>
          <p:cNvPr id="14" name="Oval 13"/>
          <p:cNvSpPr/>
          <p:nvPr/>
        </p:nvSpPr>
        <p:spPr>
          <a:xfrm>
            <a:off x="8804729" y="5373217"/>
            <a:ext cx="1396630" cy="715777"/>
          </a:xfrm>
          <a:prstGeom prst="ellipse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Sample</a:t>
            </a:r>
          </a:p>
        </p:txBody>
      </p:sp>
      <p:cxnSp>
        <p:nvCxnSpPr>
          <p:cNvPr id="16" name="Straight Arrow Connector 15"/>
          <p:cNvCxnSpPr>
            <a:stCxn id="4" idx="3"/>
            <a:endCxn id="5" idx="1"/>
          </p:cNvCxnSpPr>
          <p:nvPr/>
        </p:nvCxnSpPr>
        <p:spPr>
          <a:xfrm>
            <a:off x="3863752" y="2345019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6" idx="1"/>
          </p:cNvCxnSpPr>
          <p:nvPr/>
        </p:nvCxnSpPr>
        <p:spPr>
          <a:xfrm>
            <a:off x="6312024" y="2345019"/>
            <a:ext cx="1080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  <a:endCxn id="7" idx="0"/>
          </p:cNvCxnSpPr>
          <p:nvPr/>
        </p:nvCxnSpPr>
        <p:spPr>
          <a:xfrm>
            <a:off x="8058219" y="2669056"/>
            <a:ext cx="8949" cy="492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2"/>
            <a:endCxn id="8" idx="0"/>
          </p:cNvCxnSpPr>
          <p:nvPr/>
        </p:nvCxnSpPr>
        <p:spPr>
          <a:xfrm>
            <a:off x="8067168" y="3809216"/>
            <a:ext cx="9053" cy="49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52129" y="4907313"/>
            <a:ext cx="3465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=</a:t>
            </a:r>
          </a:p>
        </p:txBody>
      </p:sp>
      <p:sp>
        <p:nvSpPr>
          <p:cNvPr id="35" name="Oval 34"/>
          <p:cNvSpPr/>
          <p:nvPr/>
        </p:nvSpPr>
        <p:spPr>
          <a:xfrm>
            <a:off x="6528048" y="2132856"/>
            <a:ext cx="57606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Yes</a:t>
            </a:r>
          </a:p>
        </p:txBody>
      </p:sp>
      <p:cxnSp>
        <p:nvCxnSpPr>
          <p:cNvPr id="37" name="Straight Arrow Connector 36"/>
          <p:cNvCxnSpPr>
            <a:stCxn id="8" idx="1"/>
            <a:endCxn id="9" idx="3"/>
          </p:cNvCxnSpPr>
          <p:nvPr/>
        </p:nvCxnSpPr>
        <p:spPr>
          <a:xfrm flipH="1">
            <a:off x="6312024" y="4625343"/>
            <a:ext cx="792088" cy="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017346" y="4625342"/>
            <a:ext cx="216024" cy="17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006792" y="6236677"/>
            <a:ext cx="216024" cy="17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3006792" y="5462695"/>
            <a:ext cx="216024" cy="1718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3233370" y="541780"/>
            <a:ext cx="48636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ight Arrow 40"/>
          <p:cNvSpPr/>
          <p:nvPr/>
        </p:nvSpPr>
        <p:spPr>
          <a:xfrm>
            <a:off x="8093393" y="581234"/>
            <a:ext cx="48636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3466" y="736823"/>
            <a:ext cx="10117030" cy="5047536"/>
            <a:chOff x="142844" y="592807"/>
            <a:chExt cx="10117030" cy="5047536"/>
          </a:xfrm>
        </p:grpSpPr>
        <p:sp>
          <p:nvSpPr>
            <p:cNvPr id="15362" name="TextBox 1"/>
            <p:cNvSpPr txBox="1">
              <a:spLocks noChangeArrowheads="1"/>
            </p:cNvSpPr>
            <p:nvPr/>
          </p:nvSpPr>
          <p:spPr bwMode="auto">
            <a:xfrm>
              <a:off x="142844" y="592807"/>
              <a:ext cx="10117030" cy="5047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  <a:defRPr/>
              </a:pPr>
              <a:endParaRPr lang="en-GB" sz="2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  <a:defRPr/>
              </a:pPr>
              <a:r>
                <a:rPr lang="en-GB" sz="28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Stats are all about understanding and controlling variation.</a:t>
              </a:r>
            </a:p>
            <a:p>
              <a:pPr algn="ctr">
                <a:defRPr/>
              </a:pPr>
              <a:endParaRPr lang="en-GB" sz="2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GB" sz="2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 algn="ctr">
                <a:defRPr/>
              </a:pPr>
              <a:endParaRPr lang="en-GB" sz="28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GB" sz="12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GB" sz="1200" b="1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GB" sz="32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GB" sz="2800" u="sng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signal</a:t>
              </a:r>
              <a:endPara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GB" sz="32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 </a:t>
              </a:r>
              <a:r>
                <a:rPr lang="en-GB" sz="2000" dirty="0" smtClean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noise</a:t>
              </a:r>
              <a:r>
                <a:rPr lang="en-GB" sz="1600" dirty="0" smtClean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</a:t>
              </a:r>
              <a:endParaRPr lang="en-GB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endParaRPr lang="en-GB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GB" sz="32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 </a:t>
              </a:r>
              <a:r>
                <a:rPr lang="en-GB" sz="2800" u="sng" dirty="0" smtClean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signal</a:t>
              </a:r>
              <a:endParaRPr lang="en-GB" sz="2800" u="sng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lang="en-GB" sz="32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</a:t>
              </a:r>
              <a:r>
                <a:rPr lang="en-GB" sz="3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noise</a:t>
              </a:r>
            </a:p>
            <a:p>
              <a:pPr>
                <a:defRPr/>
              </a:pPr>
              <a:endParaRPr lang="en-GB" sz="16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0358" y="3209612"/>
              <a:ext cx="632269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If the </a:t>
              </a:r>
              <a:r>
                <a:rPr lang="en-GB" sz="24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noise is low </a:t>
              </a: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then the </a:t>
              </a:r>
              <a:r>
                <a:rPr lang="en-GB" sz="24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signal is detectable </a:t>
              </a: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…</a:t>
              </a:r>
            </a:p>
            <a:p>
              <a:pPr>
                <a:defRPr/>
              </a:pP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= </a:t>
              </a:r>
              <a:r>
                <a:rPr lang="en-GB" sz="2400" dirty="0">
                  <a:solidFill>
                    <a:srgbClr val="CC0099"/>
                  </a:solidFill>
                  <a:latin typeface="+mn-lt"/>
                  <a:cs typeface="Arial" panose="020B0604020202020204" pitchFamily="34" charset="0"/>
                </a:rPr>
                <a:t>statistical significance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51736" y="4319179"/>
              <a:ext cx="7728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… but if the </a:t>
              </a:r>
              <a:r>
                <a:rPr lang="en-GB" sz="24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noise</a:t>
              </a: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(i.e. </a:t>
              </a:r>
              <a:r>
                <a:rPr lang="en-GB" sz="2400" dirty="0" err="1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interindividual</a:t>
              </a: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variation) </a:t>
              </a:r>
              <a:r>
                <a:rPr lang="en-GB" sz="24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is large</a:t>
              </a:r>
            </a:p>
            <a:p>
              <a:pPr>
                <a:defRPr/>
              </a:pP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 then the </a:t>
              </a:r>
              <a:r>
                <a:rPr lang="en-GB" sz="2400" b="1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same signal will not be detected </a:t>
              </a:r>
            </a:p>
            <a:p>
              <a:pPr>
                <a:defRPr/>
              </a:pPr>
              <a:r>
                <a:rPr lang="en-GB" sz="2400" dirty="0">
                  <a:solidFill>
                    <a:prstClr val="black"/>
                  </a:solidFill>
                  <a:latin typeface="+mn-lt"/>
                  <a:cs typeface="Arial" panose="020B0604020202020204" pitchFamily="34" charset="0"/>
                </a:rPr>
                <a:t>= </a:t>
              </a:r>
              <a:r>
                <a:rPr lang="en-GB" sz="2400" dirty="0">
                  <a:solidFill>
                    <a:srgbClr val="CC0099"/>
                  </a:solidFill>
                  <a:latin typeface="+mn-lt"/>
                  <a:cs typeface="Arial" panose="020B0604020202020204" pitchFamily="34" charset="0"/>
                </a:rPr>
                <a:t>no statistical significance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07368" y="5787262"/>
            <a:ext cx="11305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In a statistical test, the ratio of signal to noise determines the significance.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848286" y="1700810"/>
            <a:ext cx="6853198" cy="1224135"/>
            <a:chOff x="1547664" y="1556793"/>
            <a:chExt cx="6853198" cy="1224135"/>
          </a:xfrm>
        </p:grpSpPr>
        <p:sp>
          <p:nvSpPr>
            <p:cNvPr id="8" name="Rounded Rectangle 7"/>
            <p:cNvSpPr/>
            <p:nvPr/>
          </p:nvSpPr>
          <p:spPr>
            <a:xfrm>
              <a:off x="1547664" y="1745657"/>
              <a:ext cx="2624946" cy="864096"/>
            </a:xfrm>
            <a:prstGeom prst="roundRect">
              <a:avLst/>
            </a:prstGeom>
            <a:solidFill>
              <a:srgbClr val="60CFF6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2">
                      <a:lumMod val="50000"/>
                    </a:schemeClr>
                  </a:solidFill>
                </a:rPr>
                <a:t>                        + Noise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637986" y="1856679"/>
              <a:ext cx="1421846" cy="648072"/>
            </a:xfrm>
            <a:prstGeom prst="roundRect">
              <a:avLst/>
            </a:prstGeom>
            <a:solidFill>
              <a:srgbClr val="0070C0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dirty="0">
                  <a:solidFill>
                    <a:srgbClr val="C00000"/>
                  </a:solidFill>
                </a:rPr>
                <a:t>Difference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220072" y="1556793"/>
              <a:ext cx="1421846" cy="536284"/>
            </a:xfrm>
            <a:prstGeom prst="roundRect">
              <a:avLst/>
            </a:prstGeom>
            <a:solidFill>
              <a:srgbClr val="0070C0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b="1" dirty="0">
                  <a:solidFill>
                    <a:srgbClr val="C00000"/>
                  </a:solidFill>
                </a:rPr>
                <a:t>Difference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456635" y="2233172"/>
              <a:ext cx="997761" cy="547756"/>
            </a:xfrm>
            <a:prstGeom prst="roundRect">
              <a:avLst/>
            </a:prstGeom>
            <a:solidFill>
              <a:srgbClr val="60CFF6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2">
                      <a:lumMod val="50000"/>
                    </a:schemeClr>
                  </a:solidFill>
                </a:rPr>
                <a:t>Noise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5148064" y="2165501"/>
              <a:ext cx="1604134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212376" y="2160015"/>
              <a:ext cx="8020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2692" y="1679811"/>
              <a:ext cx="1408170" cy="1038225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802039" y="227987"/>
            <a:ext cx="458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Signal-to-noise ratio </a:t>
            </a:r>
          </a:p>
        </p:txBody>
      </p:sp>
    </p:spTree>
    <p:extLst>
      <p:ext uri="{BB962C8B-B14F-4D97-AF65-F5344CB8AC3E}">
        <p14:creationId xmlns:p14="http://schemas.microsoft.com/office/powerpoint/2010/main" val="10532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336" y="1484784"/>
            <a:ext cx="11737304" cy="4568825"/>
          </a:xfrm>
        </p:spPr>
        <p:txBody>
          <a:bodyPr/>
          <a:lstStyle/>
          <a:p>
            <a:pPr eaLnBrk="1" hangingPunct="1"/>
            <a:r>
              <a:rPr lang="en-GB" sz="2800" b="1" dirty="0"/>
              <a:t>Basic idea</a:t>
            </a:r>
            <a:r>
              <a:rPr lang="en-GB" sz="2800" dirty="0"/>
              <a:t>: </a:t>
            </a:r>
          </a:p>
          <a:p>
            <a:pPr lvl="1" eaLnBrk="1" hangingPunct="1"/>
            <a:r>
              <a:rPr lang="en-GB" sz="2400" dirty="0"/>
              <a:t>When we are looking at the differences between scores for 2 groups, we have to judge the difference between their means relative to the spread or variability of their </a:t>
            </a:r>
            <a:r>
              <a:rPr lang="en-GB" sz="2400" dirty="0" smtClean="0"/>
              <a:t>scores.</a:t>
            </a:r>
            <a:endParaRPr lang="en-GB" sz="2400" dirty="0"/>
          </a:p>
          <a:p>
            <a:pPr lvl="2" eaLnBrk="1" hangingPunct="1"/>
            <a:r>
              <a:rPr lang="en-GB" sz="1800" dirty="0" err="1"/>
              <a:t>Eg</a:t>
            </a:r>
            <a:r>
              <a:rPr lang="en-GB" sz="1800" dirty="0"/>
              <a:t>: comparison of 2 groups: control and treatment</a:t>
            </a:r>
          </a:p>
          <a:p>
            <a:pPr lvl="1" eaLnBrk="1" hangingPunct="1"/>
            <a:endParaRPr lang="en-GB" sz="2000" dirty="0"/>
          </a:p>
        </p:txBody>
      </p:sp>
      <p:graphicFrame>
        <p:nvGraphicFramePr>
          <p:cNvPr id="7170" name="Object 5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475957" y="3573464"/>
          <a:ext cx="3240087" cy="302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Photo Editor Photo" r:id="rId3" imgW="2142857" imgH="2000000" progId="">
                  <p:embed/>
                </p:oleObj>
              </mc:Choice>
              <mc:Fallback>
                <p:oleObj name="Photo Editor Photo" r:id="rId3" imgW="2142857" imgH="2000000" progId="">
                  <p:embed/>
                  <p:pic>
                    <p:nvPicPr>
                      <p:cNvPr id="71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957" y="3573464"/>
                        <a:ext cx="3240087" cy="302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39106" y="562769"/>
            <a:ext cx="87137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Comparison between 2 groups: </a:t>
            </a:r>
            <a:br>
              <a:rPr lang="en-GB" sz="4000" b="1" dirty="0">
                <a:solidFill>
                  <a:srgbClr val="CC0099"/>
                </a:solidFill>
                <a:latin typeface="+mn-lt"/>
              </a:rPr>
            </a:br>
            <a:r>
              <a:rPr lang="en-GB" sz="3600" b="1" dirty="0">
                <a:latin typeface="+mn-lt"/>
              </a:rPr>
              <a:t>Student’s </a:t>
            </a:r>
            <a:r>
              <a:rPr lang="en-GB" sz="3600" b="1" i="1" dirty="0">
                <a:latin typeface="+mn-lt"/>
              </a:rPr>
              <a:t>t</a:t>
            </a:r>
            <a:r>
              <a:rPr lang="en-GB" sz="3600" b="1" dirty="0">
                <a:latin typeface="+mn-lt"/>
              </a:rPr>
              <a:t>-test </a:t>
            </a:r>
            <a:endParaRPr lang="en-GB" sz="36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2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188640"/>
            <a:ext cx="8229600" cy="778098"/>
          </a:xfrm>
        </p:spPr>
        <p:txBody>
          <a:bodyPr/>
          <a:lstStyle/>
          <a:p>
            <a:pPr algn="ctr"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Student’s </a:t>
            </a:r>
            <a:r>
              <a:rPr lang="en-GB" sz="4000" b="1" i="1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dirty="0">
              <a:latin typeface="+mn-lt"/>
            </a:endParaRPr>
          </a:p>
        </p:txBody>
      </p:sp>
      <p:pic>
        <p:nvPicPr>
          <p:cNvPr id="3891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91272" y="1631951"/>
            <a:ext cx="6409456" cy="4314825"/>
          </a:xfrm>
        </p:spPr>
      </p:pic>
    </p:spTree>
    <p:extLst>
      <p:ext uri="{BB962C8B-B14F-4D97-AF65-F5344CB8AC3E}">
        <p14:creationId xmlns:p14="http://schemas.microsoft.com/office/powerpoint/2010/main" val="18366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5913" y="1700213"/>
            <a:ext cx="6335712" cy="4191000"/>
          </a:xfrm>
        </p:spPr>
      </p:pic>
      <p:sp>
        <p:nvSpPr>
          <p:cNvPr id="4" name="Rectangle 3"/>
          <p:cNvSpPr/>
          <p:nvPr/>
        </p:nvSpPr>
        <p:spPr>
          <a:xfrm>
            <a:off x="6023992" y="2492896"/>
            <a:ext cx="194421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510" y="2551652"/>
            <a:ext cx="1878363" cy="100811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991544" y="188640"/>
            <a:ext cx="8229600" cy="7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Student’s </a:t>
            </a:r>
            <a:r>
              <a:rPr lang="en-GB" sz="4000" b="1" i="1" kern="0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kern="0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706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3980" y="116632"/>
            <a:ext cx="9078524" cy="6624736"/>
            <a:chOff x="29980" y="116632"/>
            <a:chExt cx="9078524" cy="6624736"/>
          </a:xfrm>
        </p:grpSpPr>
        <p:graphicFrame>
          <p:nvGraphicFramePr>
            <p:cNvPr id="26626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5496" y="188639"/>
            <a:ext cx="4392488" cy="3064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4" name="Prism Project" r:id="rId3" imgW="8208000" imgH="5724000" progId="Prism5.Document">
                    <p:embed/>
                  </p:oleObj>
                </mc:Choice>
                <mc:Fallback>
                  <p:oleObj name="Prism Project" r:id="rId3" imgW="8208000" imgH="5724000" progId="Prism5.Document">
                    <p:embed/>
                    <p:pic>
                      <p:nvPicPr>
                        <p:cNvPr id="266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188639"/>
                          <a:ext cx="4392488" cy="30645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7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4427984" y="116632"/>
            <a:ext cx="4608512" cy="3214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5" name="Prism Project" r:id="rId5" imgW="8208000" imgH="5724000" progId="Prism5.Document">
                    <p:embed/>
                  </p:oleObj>
                </mc:Choice>
                <mc:Fallback>
                  <p:oleObj name="Prism Project" r:id="rId5" imgW="8208000" imgH="5724000" progId="Prism5.Document">
                    <p:embed/>
                    <p:pic>
                      <p:nvPicPr>
                        <p:cNvPr id="2662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984" y="116632"/>
                          <a:ext cx="4608512" cy="32143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8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29980" y="3593153"/>
            <a:ext cx="4607619" cy="3148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6" name="Prism Project" r:id="rId7" imgW="8640000" imgH="5904000" progId="Prism5.Document">
                    <p:embed/>
                  </p:oleObj>
                </mc:Choice>
                <mc:Fallback>
                  <p:oleObj name="Prism Project" r:id="rId7" imgW="8640000" imgH="5904000" progId="Prism5.Document">
                    <p:embed/>
                    <p:pic>
                      <p:nvPicPr>
                        <p:cNvPr id="2662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80" y="3593153"/>
                          <a:ext cx="4607619" cy="3148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9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4139257" y="3346066"/>
            <a:ext cx="4969247" cy="3395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97" name="Prism Project" r:id="rId9" imgW="8640000" imgH="5904000" progId="Prism5.Document">
                    <p:embed/>
                  </p:oleObj>
                </mc:Choice>
                <mc:Fallback>
                  <p:oleObj name="Prism Project" r:id="rId9" imgW="8640000" imgH="5904000" progId="Prism5.Document">
                    <p:embed/>
                    <p:pic>
                      <p:nvPicPr>
                        <p:cNvPr id="2662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9257" y="3346066"/>
                          <a:ext cx="4969247" cy="3395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>
              <a:off x="1475656" y="1549297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350741" y="2155341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1331640" y="1852319"/>
              <a:ext cx="576064" cy="1588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619672" y="1691516"/>
              <a:ext cx="1670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7030A0"/>
                  </a:solidFill>
                  <a:latin typeface="Calibri" pitchFamily="34" charset="0"/>
                </a:rPr>
                <a:t>~ 2 x SE: p~0.05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691680" y="4971148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35599" y="1261265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863591" y="2378860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40169" y="5274170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887687" y="5407749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940152" y="4869160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759372" y="4937254"/>
              <a:ext cx="1670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7030A0"/>
                  </a:solidFill>
                  <a:latin typeface="Calibri" pitchFamily="34" charset="0"/>
                </a:rPr>
                <a:t>~ 1 x SE: p~0.05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2160" y="4941168"/>
              <a:ext cx="1670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7030A0"/>
                  </a:solidFill>
                  <a:latin typeface="Calibri" pitchFamily="34" charset="0"/>
                </a:rPr>
                <a:t>~ 2 x SE: p~0.01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12160" y="1628800"/>
              <a:ext cx="18485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7030A0"/>
                  </a:solidFill>
                  <a:latin typeface="Calibri" pitchFamily="34" charset="0"/>
                </a:rPr>
                <a:t>~ 4.5 x SE: p~0.01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6200000" flipH="1">
              <a:off x="1623467" y="5118864"/>
              <a:ext cx="288032" cy="7590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>
              <a:off x="5471306" y="1815521"/>
              <a:ext cx="1080120" cy="1588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5760926" y="5136178"/>
              <a:ext cx="503262" cy="794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86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9496" y="44625"/>
            <a:ext cx="9108504" cy="6635979"/>
            <a:chOff x="35496" y="44624"/>
            <a:chExt cx="9108504" cy="663597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30621" y="2102876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034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5496" y="44624"/>
            <a:ext cx="4554215" cy="3205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8" name="Prism Project" r:id="rId3" imgW="8388000" imgH="5904000" progId="Prism5.Document">
                    <p:embed/>
                  </p:oleObj>
                </mc:Choice>
                <mc:Fallback>
                  <p:oleObj name="Prism Project" r:id="rId3" imgW="8388000" imgH="5904000" progId="Prism5.Document">
                    <p:embed/>
                    <p:pic>
                      <p:nvPicPr>
                        <p:cNvPr id="4403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" y="44624"/>
                          <a:ext cx="4554215" cy="3205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5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4330244" y="44624"/>
            <a:ext cx="4706252" cy="33123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9" name="Prism Project" r:id="rId5" imgW="8388000" imgH="5904000" progId="Prism5.Document">
                    <p:embed/>
                  </p:oleObj>
                </mc:Choice>
                <mc:Fallback>
                  <p:oleObj name="Prism Project" r:id="rId5" imgW="8388000" imgH="5904000" progId="Prism5.Document">
                    <p:embed/>
                    <p:pic>
                      <p:nvPicPr>
                        <p:cNvPr id="4403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0244" y="44624"/>
                          <a:ext cx="4706252" cy="33123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6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35497" y="3140968"/>
            <a:ext cx="5013182" cy="3528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0" name="Prism Project" r:id="rId7" imgW="8388000" imgH="5904000" progId="Prism5.Document">
                    <p:embed/>
                  </p:oleObj>
                </mc:Choice>
                <mc:Fallback>
                  <p:oleObj name="Prism Project" r:id="rId7" imgW="8388000" imgH="5904000" progId="Prism5.Document">
                    <p:embed/>
                    <p:pic>
                      <p:nvPicPr>
                        <p:cNvPr id="4403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7" y="3140968"/>
                          <a:ext cx="5013182" cy="3528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037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4319464" y="3284984"/>
            <a:ext cx="4824536" cy="3395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21" name="Prism Project" r:id="rId9" imgW="8388000" imgH="5904000" progId="Prism5.Document">
                    <p:embed/>
                  </p:oleObj>
                </mc:Choice>
                <mc:Fallback>
                  <p:oleObj name="Prism Project" r:id="rId9" imgW="8388000" imgH="5904000" progId="Prism5.Document">
                    <p:embed/>
                    <p:pic>
                      <p:nvPicPr>
                        <p:cNvPr id="4403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9464" y="3284984"/>
                          <a:ext cx="4824536" cy="3395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Straight Connector 7"/>
            <p:cNvCxnSpPr/>
            <p:nvPr/>
          </p:nvCxnSpPr>
          <p:spPr>
            <a:xfrm>
              <a:off x="1750476" y="4732639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93668" y="5107669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890629" y="1598820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25162" y="1886852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868144" y="4804647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940152" y="4896198"/>
              <a:ext cx="1728192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47664" y="1390291"/>
              <a:ext cx="1656184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605206" y="1556792"/>
              <a:ext cx="1632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7030A0"/>
                  </a:solidFill>
                  <a:latin typeface="Calibri" pitchFamily="34" charset="0"/>
                </a:rPr>
                <a:t>~ 1 x CI: p~0.05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53483" y="4746630"/>
              <a:ext cx="1810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7030A0"/>
                  </a:solidFill>
                  <a:latin typeface="Calibri" pitchFamily="34" charset="0"/>
                </a:rPr>
                <a:t>~ 0.5 x CI: p~0.05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68144" y="1907540"/>
              <a:ext cx="1810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7030A0"/>
                  </a:solidFill>
                  <a:latin typeface="Calibri" pitchFamily="34" charset="0"/>
                </a:rPr>
                <a:t>~ 0.5 x CI: p~0.01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97694" y="4941168"/>
              <a:ext cx="1632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srgbClr val="7030A0"/>
                  </a:solidFill>
                  <a:latin typeface="Calibri" pitchFamily="34" charset="0"/>
                </a:rPr>
                <a:t>~ 0 x CI: p~0.01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>
              <a:off x="1295239" y="1736415"/>
              <a:ext cx="648072" cy="794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5400000">
              <a:off x="5868144" y="1757032"/>
              <a:ext cx="288032" cy="1588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5280000">
              <a:off x="1736465" y="4903878"/>
              <a:ext cx="360040" cy="17562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52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61253" y="1386874"/>
            <a:ext cx="11233248" cy="5327650"/>
          </a:xfrm>
        </p:spPr>
        <p:txBody>
          <a:bodyPr/>
          <a:lstStyle/>
          <a:p>
            <a:pPr eaLnBrk="1" hangingPunct="1"/>
            <a:r>
              <a:rPr lang="en-GB" u="sng" dirty="0" smtClean="0"/>
              <a:t>3 types</a:t>
            </a:r>
            <a:r>
              <a:rPr lang="en-GB" dirty="0" smtClean="0"/>
              <a:t>:</a:t>
            </a:r>
          </a:p>
          <a:p>
            <a:pPr eaLnBrk="1" hangingPunct="1"/>
            <a:endParaRPr lang="en-GB" dirty="0" smtClean="0"/>
          </a:p>
          <a:p>
            <a:pPr lvl="1" eaLnBrk="1" hangingPunct="1"/>
            <a:r>
              <a:rPr lang="en-GB" b="1" dirty="0" smtClean="0"/>
              <a:t>Independent t-test</a:t>
            </a:r>
          </a:p>
          <a:p>
            <a:pPr lvl="2" eaLnBrk="1" hangingPunct="1"/>
            <a:r>
              <a:rPr lang="en-GB" dirty="0" smtClean="0"/>
              <a:t>compares means for two independent groups of cases. </a:t>
            </a:r>
          </a:p>
          <a:p>
            <a:pPr lvl="2" eaLnBrk="1" hangingPunct="1"/>
            <a:endParaRPr lang="en-GB" sz="2000" dirty="0" smtClean="0"/>
          </a:p>
          <a:p>
            <a:pPr lvl="1" eaLnBrk="1" hangingPunct="1"/>
            <a:r>
              <a:rPr lang="en-GB" b="1" dirty="0" smtClean="0"/>
              <a:t>Paired t-test</a:t>
            </a:r>
          </a:p>
          <a:p>
            <a:pPr lvl="2" eaLnBrk="1" hangingPunct="1"/>
            <a:r>
              <a:rPr lang="en-GB" dirty="0" smtClean="0"/>
              <a:t>looks at the difference between two variables for a single group:</a:t>
            </a:r>
          </a:p>
          <a:p>
            <a:pPr lvl="3" eaLnBrk="1" hangingPunct="1"/>
            <a:r>
              <a:rPr lang="en-GB" dirty="0" smtClean="0"/>
              <a:t> the second ‘sample’ of values comes from the same subjects (mouse, petri dish …).</a:t>
            </a:r>
          </a:p>
          <a:p>
            <a:pPr lvl="3" eaLnBrk="1" hangingPunct="1"/>
            <a:endParaRPr lang="en-GB" dirty="0" smtClean="0"/>
          </a:p>
          <a:p>
            <a:pPr lvl="1" eaLnBrk="1" hangingPunct="1"/>
            <a:r>
              <a:rPr lang="en-GB" dirty="0" smtClean="0"/>
              <a:t>One-Sample t-test </a:t>
            </a:r>
          </a:p>
          <a:p>
            <a:pPr lvl="2" eaLnBrk="1" hangingPunct="1"/>
            <a:r>
              <a:rPr lang="en-GB" dirty="0" smtClean="0"/>
              <a:t>tests whether the mean of a single variable differs from a specified constant (often 0)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188640"/>
            <a:ext cx="8229600" cy="778098"/>
          </a:xfrm>
        </p:spPr>
        <p:txBody>
          <a:bodyPr/>
          <a:lstStyle/>
          <a:p>
            <a:pPr algn="ctr"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Student’s </a:t>
            </a:r>
            <a:r>
              <a:rPr lang="en-GB" sz="4000" b="1" i="1" dirty="0">
                <a:solidFill>
                  <a:srgbClr val="CC0099"/>
                </a:solidFill>
                <a:latin typeface="+mn-lt"/>
              </a:rPr>
              <a:t>t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-test </a:t>
            </a:r>
            <a:endParaRPr lang="en-GB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24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1" y="476672"/>
            <a:ext cx="534979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u="sng" dirty="0">
                <a:latin typeface="+mn-lt"/>
              </a:rPr>
              <a:t>Example</a:t>
            </a:r>
            <a:r>
              <a:rPr lang="en-GB" sz="4000" b="1" dirty="0">
                <a:latin typeface="+mn-lt"/>
              </a:rPr>
              <a:t>: </a:t>
            </a:r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coyotes.xlsx</a:t>
            </a:r>
            <a:r>
              <a:rPr lang="en-GB" sz="4000" b="1" dirty="0" smtClean="0">
                <a:latin typeface="+mn-lt"/>
              </a:rPr>
              <a:t> </a:t>
            </a:r>
            <a:endParaRPr lang="en-GB" sz="4000" b="1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2996952"/>
            <a:ext cx="11054676" cy="3661867"/>
          </a:xfrm>
        </p:spPr>
        <p:txBody>
          <a:bodyPr/>
          <a:lstStyle/>
          <a:p>
            <a:pPr eaLnBrk="1" hangingPunct="1"/>
            <a:r>
              <a:rPr lang="en-GB" u="sng" dirty="0" smtClean="0"/>
              <a:t>Question</a:t>
            </a:r>
            <a:r>
              <a:rPr lang="en-GB" dirty="0" smtClean="0"/>
              <a:t>: do male and female coyotes differ in size?</a:t>
            </a:r>
          </a:p>
          <a:p>
            <a:pPr marL="0" indent="0" eaLnBrk="1" hangingPunct="1">
              <a:buNone/>
            </a:pPr>
            <a:endParaRPr lang="en-GB" sz="1000" b="1" dirty="0"/>
          </a:p>
          <a:p>
            <a:pPr eaLnBrk="1" hangingPunct="1"/>
            <a:r>
              <a:rPr lang="en-GB" sz="2800" b="1" dirty="0"/>
              <a:t>Sample size </a:t>
            </a:r>
          </a:p>
          <a:p>
            <a:pPr eaLnBrk="1" hangingPunct="1"/>
            <a:r>
              <a:rPr lang="en-GB" sz="2800" b="1" dirty="0"/>
              <a:t>Data exploration</a:t>
            </a:r>
          </a:p>
          <a:p>
            <a:pPr eaLnBrk="1" hangingPunct="1"/>
            <a:r>
              <a:rPr lang="en-GB" sz="2800" b="1" dirty="0"/>
              <a:t>Check the assumptions for parametric test</a:t>
            </a:r>
            <a:endParaRPr lang="en-GB" sz="1000" b="1" dirty="0"/>
          </a:p>
          <a:p>
            <a:pPr eaLnBrk="1" hangingPunct="1"/>
            <a:r>
              <a:rPr lang="en-GB" sz="2800" b="1" dirty="0"/>
              <a:t>Statistical analysis: Independent t-test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188640"/>
            <a:ext cx="3594522" cy="25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360" y="1268760"/>
            <a:ext cx="1173730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800" u="sng" dirty="0">
                <a:latin typeface="+mn-lt"/>
              </a:rPr>
              <a:t>Example case:</a:t>
            </a:r>
            <a:endParaRPr lang="en-GB" sz="2800" dirty="0"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sz="1000" dirty="0">
              <a:latin typeface="+mn-lt"/>
            </a:endParaRPr>
          </a:p>
          <a:p>
            <a:pPr algn="just"/>
            <a:r>
              <a:rPr lang="en-GB" sz="2800" dirty="0">
                <a:latin typeface="+mn-lt"/>
              </a:rPr>
              <a:t>No data from a pilot study but we have found some information in the literature.</a:t>
            </a:r>
          </a:p>
          <a:p>
            <a:endParaRPr lang="en-GB" sz="1200" dirty="0">
              <a:latin typeface="+mn-lt"/>
            </a:endParaRPr>
          </a:p>
          <a:p>
            <a:pPr algn="just"/>
            <a:r>
              <a:rPr lang="en-GB" sz="2800" dirty="0">
                <a:latin typeface="+mn-lt"/>
              </a:rPr>
              <a:t>In a study run in similar conditions as in the one we intend to run, </a:t>
            </a:r>
            <a:r>
              <a:rPr lang="en-GB" sz="2800" b="1" u="sng" dirty="0">
                <a:latin typeface="+mn-lt"/>
              </a:rPr>
              <a:t>male coyotes</a:t>
            </a:r>
            <a:r>
              <a:rPr lang="en-GB" sz="2800" b="1" dirty="0">
                <a:latin typeface="+mn-lt"/>
              </a:rPr>
              <a:t> </a:t>
            </a:r>
            <a:r>
              <a:rPr lang="en-GB" sz="2800" dirty="0">
                <a:latin typeface="+mn-lt"/>
              </a:rPr>
              <a:t>were found to measure: </a:t>
            </a:r>
            <a:r>
              <a:rPr lang="en-GB" sz="2800" b="1" u="sng" dirty="0">
                <a:latin typeface="+mn-lt"/>
              </a:rPr>
              <a:t>92cm+/- 7cm (SD</a:t>
            </a:r>
            <a:r>
              <a:rPr lang="en-GB" sz="2800" dirty="0">
                <a:latin typeface="+mn-lt"/>
              </a:rPr>
              <a:t>).</a:t>
            </a:r>
            <a:endParaRPr lang="fr-FR" sz="2800" dirty="0">
              <a:latin typeface="+mn-lt"/>
            </a:endParaRPr>
          </a:p>
          <a:p>
            <a:endParaRPr lang="en-GB" sz="1200" dirty="0">
              <a:latin typeface="+mn-lt"/>
            </a:endParaRPr>
          </a:p>
          <a:p>
            <a:pPr algn="just"/>
            <a:r>
              <a:rPr lang="en-GB" sz="2800" dirty="0">
                <a:latin typeface="+mn-lt"/>
              </a:rPr>
              <a:t>We expect a </a:t>
            </a:r>
            <a:r>
              <a:rPr lang="en-GB" sz="2800" b="1" u="sng" dirty="0">
                <a:latin typeface="+mn-lt"/>
              </a:rPr>
              <a:t>5% difference </a:t>
            </a:r>
            <a:r>
              <a:rPr lang="en-GB" sz="2800" dirty="0">
                <a:latin typeface="+mn-lt"/>
              </a:rPr>
              <a:t>between </a:t>
            </a:r>
            <a:r>
              <a:rPr lang="en-GB" sz="2800" dirty="0" smtClean="0">
                <a:latin typeface="+mn-lt"/>
              </a:rPr>
              <a:t>genders.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b="1" dirty="0"/>
              <a:t>	</a:t>
            </a:r>
            <a:r>
              <a:rPr lang="en-GB" sz="2800" b="1" dirty="0" smtClean="0">
                <a:latin typeface="+mn-lt"/>
              </a:rPr>
              <a:t>smallest </a:t>
            </a:r>
            <a:r>
              <a:rPr lang="en-GB" sz="2800" b="1" dirty="0">
                <a:latin typeface="+mn-lt"/>
              </a:rPr>
              <a:t>biologically meaningful difference</a:t>
            </a:r>
            <a:endParaRPr lang="en-GB" sz="2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352" y="301220"/>
            <a:ext cx="3343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CC0099"/>
                </a:solidFill>
                <a:latin typeface="+mn-lt"/>
              </a:rPr>
              <a:t>Power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analysis</a:t>
            </a:r>
            <a:endParaRPr lang="fr-FR" sz="4000" b="1" dirty="0">
              <a:solidFill>
                <a:srgbClr val="CC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36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8" y="250369"/>
            <a:ext cx="1149531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D60093"/>
                </a:solidFill>
                <a:latin typeface="Calibri" panose="020F0502020204030204" pitchFamily="34" charset="0"/>
              </a:rPr>
              <a:t>1 The difference of biological interest</a:t>
            </a:r>
            <a:endParaRPr lang="en-GB" sz="3600" dirty="0">
              <a:solidFill>
                <a:srgbClr val="D60093"/>
              </a:solidFill>
              <a:latin typeface="Calibri" panose="020F0502020204030204" pitchFamily="34" charset="0"/>
            </a:endParaRPr>
          </a:p>
          <a:p>
            <a:endParaRPr lang="en-GB" sz="14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This is to be determined scientifically, not statistically.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800" dirty="0">
              <a:latin typeface="Calibri" panose="020F050202020403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minimum meaningful effect of biological relevance </a:t>
            </a:r>
          </a:p>
          <a:p>
            <a:pPr lvl="2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the larger the effect size, the smaller the experiment will need to be to detect it.</a:t>
            </a:r>
          </a:p>
          <a:p>
            <a:pPr lvl="2">
              <a:buFont typeface="Arial" pitchFamily="34" charset="0"/>
              <a:buChar char="•"/>
            </a:pPr>
            <a:endParaRPr lang="en-GB" sz="1200" dirty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</a:rPr>
              <a:t>How to determine it?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Substantive </a:t>
            </a:r>
            <a:r>
              <a:rPr lang="en-GB" sz="2400" dirty="0">
                <a:latin typeface="Calibri" panose="020F0502020204030204" pitchFamily="34" charset="0"/>
              </a:rPr>
              <a:t>knowledge, previous research, pilot study …</a:t>
            </a:r>
          </a:p>
          <a:p>
            <a:pPr lvl="1">
              <a:buFont typeface="Arial" pitchFamily="34" charset="0"/>
              <a:buChar char="•"/>
            </a:pPr>
            <a:endParaRPr lang="en-GB" dirty="0">
              <a:latin typeface="Calibri" panose="020F0502020204030204" pitchFamily="34" charset="0"/>
            </a:endParaRPr>
          </a:p>
          <a:p>
            <a:r>
              <a:rPr lang="en-GB" sz="3600" b="1" dirty="0">
                <a:solidFill>
                  <a:srgbClr val="D60093"/>
                </a:solidFill>
                <a:latin typeface="Calibri" panose="020F0502020204030204" pitchFamily="34" charset="0"/>
              </a:rPr>
              <a:t>2 The Standard Deviation (SD)</a:t>
            </a:r>
            <a:endParaRPr lang="en-GB" sz="3600" dirty="0">
              <a:solidFill>
                <a:srgbClr val="D60093"/>
              </a:solidFill>
              <a:latin typeface="Calibri" panose="020F0502020204030204" pitchFamily="34" charset="0"/>
            </a:endParaRPr>
          </a:p>
          <a:p>
            <a:endParaRPr lang="en-GB" sz="1000" dirty="0"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200" dirty="0">
                <a:latin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Variability of the data </a:t>
            </a:r>
            <a:endParaRPr lang="en-GB" sz="2400" dirty="0" smtClean="0"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b="1" dirty="0">
                <a:latin typeface="Calibri" panose="020F0502020204030204" pitchFamily="34" charset="0"/>
              </a:rPr>
              <a:t>How to determine it?</a:t>
            </a:r>
          </a:p>
          <a:p>
            <a:pPr lvl="2"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 Substantive knowledge, previous research, pilot study …</a:t>
            </a:r>
          </a:p>
          <a:p>
            <a:pPr lvl="2">
              <a:buFont typeface="Arial" pitchFamily="34" charset="0"/>
              <a:buChar char="•"/>
            </a:pPr>
            <a:endParaRPr lang="en-GB" sz="1000" dirty="0">
              <a:latin typeface="Calibri" panose="020F0502020204030204" pitchFamily="34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In ‘power context’: </a:t>
            </a:r>
            <a:r>
              <a:rPr lang="en-GB" sz="2400" b="1" dirty="0">
                <a:latin typeface="Calibri" panose="020F0502020204030204" pitchFamily="34" charset="0"/>
              </a:rPr>
              <a:t>effect size</a:t>
            </a:r>
            <a:r>
              <a:rPr lang="en-GB" sz="2400" dirty="0">
                <a:latin typeface="Calibri" panose="020F0502020204030204" pitchFamily="34" charset="0"/>
              </a:rPr>
              <a:t>: combination of both:</a:t>
            </a:r>
          </a:p>
          <a:p>
            <a:pPr marL="0" lvl="1"/>
            <a:endParaRPr lang="en-GB" sz="1000" dirty="0">
              <a:latin typeface="Calibri" panose="020F050202020403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	e.g.: </a:t>
            </a:r>
            <a:r>
              <a:rPr lang="en-GB" sz="2400" b="1" dirty="0">
                <a:latin typeface="Calibri" panose="020F0502020204030204" pitchFamily="34" charset="0"/>
              </a:rPr>
              <a:t>Cohen’s d</a:t>
            </a:r>
            <a:r>
              <a:rPr lang="en-GB" sz="2400" dirty="0">
                <a:latin typeface="Calibri" panose="020F0502020204030204" pitchFamily="34" charset="0"/>
              </a:rPr>
              <a:t> = (Mean 1 – Mean 2)/Pooled </a:t>
            </a:r>
            <a:r>
              <a:rPr lang="en-GB" sz="2400" dirty="0" smtClean="0">
                <a:latin typeface="Calibri" panose="020F0502020204030204" pitchFamily="34" charset="0"/>
              </a:rPr>
              <a:t>SD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8696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737" y="118373"/>
            <a:ext cx="219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CC0099"/>
                </a:solidFill>
                <a:latin typeface="Bookman Old Style" pitchFamily="18" charset="0"/>
              </a:rPr>
              <a:t>G*Power</a:t>
            </a:r>
            <a:endParaRPr lang="fr-FR" sz="3600" b="1" dirty="0">
              <a:solidFill>
                <a:srgbClr val="CC0099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769" y="1464246"/>
            <a:ext cx="3817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alibri" panose="020F0502020204030204" pitchFamily="34" charset="0"/>
              </a:rPr>
              <a:t>Independent t-test</a:t>
            </a:r>
          </a:p>
          <a:p>
            <a:pPr algn="ctr"/>
            <a:endParaRPr lang="en-GB" sz="1400" b="1" dirty="0">
              <a:latin typeface="Calibri" panose="020F0502020204030204" pitchFamily="34" charset="0"/>
            </a:endParaRPr>
          </a:p>
          <a:p>
            <a:r>
              <a:rPr lang="en-GB" sz="1400" b="1" i="1" dirty="0">
                <a:latin typeface="Calibri" panose="020F0502020204030204" pitchFamily="34" charset="0"/>
              </a:rPr>
              <a:t>A priori </a:t>
            </a:r>
            <a:r>
              <a:rPr lang="en-GB" sz="1400" b="1" dirty="0">
                <a:latin typeface="Calibri" panose="020F0502020204030204" pitchFamily="34" charset="0"/>
              </a:rPr>
              <a:t>Power analysis</a:t>
            </a:r>
          </a:p>
          <a:p>
            <a:endParaRPr lang="en-GB" sz="1400" dirty="0">
              <a:latin typeface="Calibri" panose="020F0502020204030204" pitchFamily="34" charset="0"/>
            </a:endParaRPr>
          </a:p>
          <a:p>
            <a:pPr algn="just"/>
            <a:r>
              <a:rPr lang="en-GB" sz="1400" u="sng" dirty="0">
                <a:latin typeface="Calibri" panose="020F0502020204030204" pitchFamily="34" charset="0"/>
              </a:rPr>
              <a:t>Example case</a:t>
            </a:r>
            <a:r>
              <a:rPr lang="en-GB" sz="1400" dirty="0">
                <a:latin typeface="Calibri" panose="020F0502020204030204" pitchFamily="34" charset="0"/>
              </a:rPr>
              <a:t>:</a:t>
            </a:r>
          </a:p>
          <a:p>
            <a:pPr algn="just"/>
            <a:endParaRPr lang="en-GB" sz="1400" dirty="0">
              <a:latin typeface="Calibri" panose="020F0502020204030204" pitchFamily="34" charset="0"/>
            </a:endParaRPr>
          </a:p>
          <a:p>
            <a:pPr algn="just"/>
            <a:r>
              <a:rPr lang="en-GB" sz="1400" dirty="0">
                <a:latin typeface="Calibri" panose="020F0502020204030204" pitchFamily="34" charset="0"/>
              </a:rPr>
              <a:t>You don’t have data from a pilot study but you have found some information in the literature.</a:t>
            </a:r>
          </a:p>
          <a:p>
            <a:endParaRPr lang="en-GB" sz="1400" dirty="0">
              <a:latin typeface="Calibri" panose="020F0502020204030204" pitchFamily="34" charset="0"/>
            </a:endParaRPr>
          </a:p>
          <a:p>
            <a:pPr algn="just"/>
            <a:r>
              <a:rPr lang="en-GB" sz="1400" dirty="0">
                <a:latin typeface="Calibri" panose="020F0502020204030204" pitchFamily="34" charset="0"/>
              </a:rPr>
              <a:t>In a study run in similar conditions to the one you intend to run, male coyotes were found to measure:</a:t>
            </a:r>
          </a:p>
          <a:p>
            <a:r>
              <a:rPr lang="en-GB" sz="1400" u="sng" dirty="0">
                <a:latin typeface="Calibri" panose="020F0502020204030204" pitchFamily="34" charset="0"/>
              </a:rPr>
              <a:t>92cm+/- 7cm (SD</a:t>
            </a:r>
            <a:r>
              <a:rPr lang="en-GB" sz="1400" dirty="0">
                <a:latin typeface="Calibri" panose="020F0502020204030204" pitchFamily="34" charset="0"/>
              </a:rPr>
              <a:t>)</a:t>
            </a:r>
            <a:endParaRPr lang="fr-FR" sz="1400" dirty="0">
              <a:latin typeface="Calibri" panose="020F0502020204030204" pitchFamily="34" charset="0"/>
            </a:endParaRPr>
          </a:p>
          <a:p>
            <a:endParaRPr lang="en-GB" sz="1400" dirty="0">
              <a:latin typeface="Calibri" panose="020F0502020204030204" pitchFamily="34" charset="0"/>
            </a:endParaRPr>
          </a:p>
          <a:p>
            <a:pPr algn="just"/>
            <a:r>
              <a:rPr lang="en-GB" sz="1400" dirty="0">
                <a:latin typeface="Calibri" panose="020F0502020204030204" pitchFamily="34" charset="0"/>
              </a:rPr>
              <a:t>You expect a </a:t>
            </a:r>
            <a:r>
              <a:rPr lang="en-GB" sz="1400" u="sng" dirty="0">
                <a:latin typeface="Calibri" panose="020F0502020204030204" pitchFamily="34" charset="0"/>
              </a:rPr>
              <a:t>5% difference </a:t>
            </a:r>
            <a:r>
              <a:rPr lang="en-GB" sz="1400" dirty="0">
                <a:latin typeface="Calibri" panose="020F0502020204030204" pitchFamily="34" charset="0"/>
              </a:rPr>
              <a:t>between genders with a similar variability in the female sample.</a:t>
            </a:r>
          </a:p>
          <a:p>
            <a:endParaRPr lang="en-GB" sz="1400" dirty="0"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67808" y="764704"/>
            <a:ext cx="6245852" cy="5184736"/>
            <a:chOff x="2843808" y="764704"/>
            <a:chExt cx="6245852" cy="5184736"/>
          </a:xfrm>
        </p:grpSpPr>
        <p:pic>
          <p:nvPicPr>
            <p:cNvPr id="28979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764704"/>
              <a:ext cx="6192687" cy="5184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8441589" y="4077072"/>
              <a:ext cx="648071" cy="864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6689708" y="4221088"/>
              <a:ext cx="432048" cy="56543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15881" y="64591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29769" y="6120597"/>
            <a:ext cx="5923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</a:rPr>
              <a:t>You need a sample size of  </a:t>
            </a:r>
            <a:r>
              <a:rPr lang="en-GB" sz="2800" b="1" u="sng" dirty="0">
                <a:latin typeface="Calibri" panose="020F0502020204030204" pitchFamily="34" charset="0"/>
              </a:rPr>
              <a:t>n=76 (2*38)</a:t>
            </a:r>
          </a:p>
        </p:txBody>
      </p:sp>
    </p:spTree>
    <p:extLst>
      <p:ext uri="{BB962C8B-B14F-4D97-AF65-F5344CB8AC3E}">
        <p14:creationId xmlns:p14="http://schemas.microsoft.com/office/powerpoint/2010/main" val="27557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06" y="1416478"/>
            <a:ext cx="5941503" cy="49469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5343" y="175587"/>
            <a:ext cx="3401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D60093"/>
                </a:solidFill>
              </a:rPr>
              <a:t>Power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439379" y="1416478"/>
            <a:ext cx="4241263" cy="26642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560" y="1478089"/>
            <a:ext cx="4058030" cy="482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6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140" y="1410885"/>
            <a:ext cx="5944115" cy="4944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95343" y="175587"/>
            <a:ext cx="3401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D60093"/>
                </a:solidFill>
              </a:rPr>
              <a:t>Power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3370" y="2011088"/>
            <a:ext cx="5613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800" dirty="0">
                <a:solidFill>
                  <a:prstClr val="black"/>
                </a:solidFill>
                <a:latin typeface="Minya Nouvelle" pitchFamily="2" charset="0"/>
              </a:rPr>
              <a:t>H</a:t>
            </a:r>
            <a:r>
              <a:rPr lang="en-GB" sz="3800" baseline="-25000" dirty="0">
                <a:solidFill>
                  <a:prstClr val="black"/>
                </a:solidFill>
                <a:latin typeface="Minya Nouvelle" pitchFamily="2" charset="0"/>
              </a:rPr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7935" y="1989171"/>
            <a:ext cx="5613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800" dirty="0">
                <a:solidFill>
                  <a:prstClr val="black"/>
                </a:solidFill>
                <a:latin typeface="Minya Nouvelle" pitchFamily="2" charset="0"/>
              </a:rPr>
              <a:t>H</a:t>
            </a:r>
            <a:r>
              <a:rPr lang="en-GB" sz="3800" baseline="-25000" dirty="0">
                <a:solidFill>
                  <a:prstClr val="black"/>
                </a:solidFill>
                <a:latin typeface="Minya Nouvelle" pitchFamily="2" charset="0"/>
              </a:rPr>
              <a:t>1</a:t>
            </a: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2784742" y="2349642"/>
            <a:ext cx="1302380" cy="163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6312025" y="2327725"/>
            <a:ext cx="1115911" cy="3671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624606" y="4695377"/>
            <a:ext cx="446437" cy="5425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64410" y="4558869"/>
            <a:ext cx="648072" cy="9332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960096" y="4365107"/>
            <a:ext cx="1326884" cy="447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6831993" y="4525034"/>
            <a:ext cx="25326" cy="170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375396" y="4252916"/>
            <a:ext cx="602286" cy="305953"/>
          </a:xfrm>
          <a:prstGeom prst="ellipse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768717" y="2127569"/>
            <a:ext cx="0" cy="1232817"/>
          </a:xfrm>
          <a:prstGeom prst="line">
            <a:avLst/>
          </a:prstGeom>
          <a:ln w="28575">
            <a:solidFill>
              <a:srgbClr val="CC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820544" y="3360386"/>
            <a:ext cx="867432" cy="892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647203" y="4543612"/>
            <a:ext cx="432048" cy="38808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>
          <a:xfrm flipV="1">
            <a:off x="4799856" y="3140968"/>
            <a:ext cx="360040" cy="1484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7"/>
          </p:cNvCxnSpPr>
          <p:nvPr/>
        </p:nvCxnSpPr>
        <p:spPr>
          <a:xfrm flipV="1">
            <a:off x="5015979" y="3140968"/>
            <a:ext cx="647973" cy="1459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015880" y="2852936"/>
            <a:ext cx="432048" cy="25865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19937" y="2882314"/>
            <a:ext cx="300607" cy="25865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227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0" grpId="0" animBg="1"/>
      <p:bldP spid="10" grpId="1" animBg="1"/>
      <p:bldP spid="11" grpId="0" animBg="1"/>
      <p:bldP spid="11" grpId="1" animBg="1"/>
      <p:bldP spid="17" grpId="0" animBg="1"/>
      <p:bldP spid="17" grpId="1" animBg="1"/>
      <p:bldP spid="26" grpId="0" animBg="1"/>
      <p:bldP spid="32" grpId="0" animBg="1"/>
      <p:bldP spid="3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056" y="838588"/>
            <a:ext cx="7088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For a range of sample sizes: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5342" y="175587"/>
            <a:ext cx="3401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>
                <a:solidFill>
                  <a:srgbClr val="D60093"/>
                </a:solidFill>
              </a:rPr>
              <a:t>Power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541" y="1532366"/>
            <a:ext cx="5814919" cy="50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 txBox="1">
                <a:spLocks noChangeArrowheads="1"/>
              </p:cNvSpPr>
              <p:nvPr/>
            </p:nvSpPr>
            <p:spPr>
              <a:xfrm>
                <a:off x="1690682" y="2816932"/>
                <a:ext cx="8810636" cy="1224136"/>
              </a:xfrm>
              <a:prstGeom prst="rect">
                <a:avLst/>
              </a:prstGeom>
            </p:spPr>
            <p:txBody>
              <a:bodyPr/>
              <a:lstStyle>
                <a:lvl1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GB" sz="4800" b="1" kern="0" dirty="0" smtClean="0">
                    <a:latin typeface="+mn-lt"/>
                  </a:rPr>
                  <a:t>Data exploration </a:t>
                </a:r>
                <a14:m>
                  <m:oMath xmlns:m="http://schemas.openxmlformats.org/officeDocument/2006/math">
                    <m:r>
                      <a:rPr lang="en-GB" sz="4800" b="1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4800" b="1" kern="0" dirty="0" smtClean="0">
                    <a:latin typeface="+mn-lt"/>
                  </a:rPr>
                  <a:t> plotting data</a:t>
                </a:r>
                <a:endParaRPr lang="en-GB" sz="4800" b="1" kern="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682" y="2816932"/>
                <a:ext cx="8810636" cy="1224136"/>
              </a:xfrm>
              <a:prstGeom prst="rect">
                <a:avLst/>
              </a:prstGeom>
              <a:blipFill>
                <a:blip r:embed="rId2"/>
                <a:stretch>
                  <a:fillRect l="-1037" t="-10945" r="-10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689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1222" y="197666"/>
            <a:ext cx="8136135" cy="6483349"/>
            <a:chOff x="756323" y="426623"/>
            <a:chExt cx="7119109" cy="5754256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63627605"/>
                </p:ext>
              </p:extLst>
            </p:nvPr>
          </p:nvGraphicFramePr>
          <p:xfrm>
            <a:off x="756323" y="426623"/>
            <a:ext cx="4679745" cy="5754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3" name="Prism 7" r:id="rId3" imgW="4966992" imgH="5752380" progId="Prism7.Document">
                    <p:embed/>
                  </p:oleObj>
                </mc:Choice>
                <mc:Fallback>
                  <p:oleObj name="Prism 7" r:id="rId3" imgW="4966992" imgH="5752380" progId="Prism7.Document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323" y="426623"/>
                          <a:ext cx="4679745" cy="5754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4644008" y="4242574"/>
              <a:ext cx="1996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/>
                <a:t>Cutoff</a:t>
              </a:r>
              <a:r>
                <a:rPr lang="en-GB" sz="1600" dirty="0" smtClean="0"/>
                <a:t> = Q1 – 1.5*IQR</a:t>
              </a:r>
              <a:endParaRPr lang="en-GB" sz="1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08251" y="3462570"/>
              <a:ext cx="7457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Median</a:t>
              </a:r>
              <a:endParaRPr lang="en-GB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9993" y="1196752"/>
              <a:ext cx="11521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Maximum</a:t>
              </a:r>
              <a:endParaRPr lang="en-GB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10821" y="4224834"/>
              <a:ext cx="15948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Smallest data value</a:t>
              </a:r>
            </a:p>
            <a:p>
              <a:r>
                <a:rPr lang="en-GB" sz="1400" dirty="0" smtClean="0"/>
                <a:t> &gt; lower </a:t>
              </a:r>
              <a:r>
                <a:rPr lang="en-GB" sz="1400" dirty="0" err="1" smtClean="0"/>
                <a:t>cutoff</a:t>
              </a:r>
              <a:endParaRPr lang="en-GB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32040" y="2822956"/>
              <a:ext cx="2007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/>
                <a:t>Interquartile</a:t>
              </a:r>
              <a:r>
                <a:rPr lang="en-GB" sz="1400" dirty="0" smtClean="0"/>
                <a:t> Range (IQR)</a:t>
              </a:r>
              <a:endParaRPr lang="en-GB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2183" y="3429000"/>
              <a:ext cx="27332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Lower Quartile (Q1) 25</a:t>
              </a:r>
              <a:r>
                <a:rPr lang="en-GB" sz="1400" baseline="30000" dirty="0" smtClean="0"/>
                <a:t>th</a:t>
              </a:r>
              <a:r>
                <a:rPr lang="en-GB" sz="1400" dirty="0" smtClean="0"/>
                <a:t> percentile</a:t>
              </a:r>
              <a:endParaRPr lang="en-GB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12762" y="4818638"/>
              <a:ext cx="6944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Outlier</a:t>
              </a:r>
              <a:endParaRPr lang="en-GB" sz="1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686036" y="2636912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688536" y="3337449"/>
              <a:ext cx="36004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4644008" y="2989457"/>
              <a:ext cx="57606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3383869" y="3032957"/>
              <a:ext cx="576063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70456" y="2260049"/>
              <a:ext cx="27419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Upper Quartile (Q3) 75</a:t>
              </a:r>
              <a:r>
                <a:rPr lang="en-GB" sz="1400" baseline="30000" dirty="0" smtClean="0"/>
                <a:t>th</a:t>
              </a:r>
              <a:r>
                <a:rPr lang="en-GB" sz="1400" dirty="0" smtClean="0"/>
                <a:t> percentile</a:t>
              </a:r>
              <a:endParaRPr lang="en-GB" sz="1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4139952" y="4509122"/>
              <a:ext cx="792088" cy="43204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4247966" y="1448780"/>
              <a:ext cx="360039" cy="2880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 flipV="1">
              <a:off x="4644008" y="2405897"/>
              <a:ext cx="432048" cy="1440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>
              <a:off x="4712961" y="3374156"/>
              <a:ext cx="435103" cy="2258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63888" y="4429617"/>
              <a:ext cx="108012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3114671" y="3917683"/>
              <a:ext cx="648072" cy="4320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16180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Boxplot vs PDF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188640"/>
            <a:ext cx="648072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9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45875" y="152813"/>
            <a:ext cx="6900250" cy="55290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srgbClr val="D60093"/>
                </a:solidFill>
                <a:latin typeface="+mn-lt"/>
              </a:rPr>
              <a:t>Assumptions for parametric tests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857854" y="3607132"/>
            <a:ext cx="1630575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Normality </a:t>
            </a:r>
            <a:r>
              <a:rPr lang="en-GB" sz="2800" b="1" dirty="0" smtClean="0">
                <a:sym typeface="Wingdings"/>
              </a:rPr>
              <a:t></a:t>
            </a:r>
            <a:endParaRPr lang="en-GB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27" y="959667"/>
            <a:ext cx="3544327" cy="5827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836" y="1068309"/>
            <a:ext cx="3573361" cy="56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7474" y="175587"/>
            <a:ext cx="18770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dirty="0" smtClean="0">
                <a:solidFill>
                  <a:srgbClr val="D60093"/>
                </a:solidFill>
              </a:rPr>
              <a:t>Coyotes</a:t>
            </a:r>
            <a:endParaRPr lang="en-GB" sz="4000" b="1" dirty="0">
              <a:solidFill>
                <a:srgbClr val="D6009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41" y="1593393"/>
            <a:ext cx="3846304" cy="37496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008" y="1484767"/>
            <a:ext cx="3341287" cy="40882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354" y="1484767"/>
            <a:ext cx="4198066" cy="4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1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996320" y="152813"/>
            <a:ext cx="6199361" cy="552905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D60093"/>
                </a:solidFill>
                <a:latin typeface="+mn-lt"/>
              </a:rPr>
              <a:t>Independent </a:t>
            </a:r>
            <a:r>
              <a:rPr lang="en-GB" sz="4000" b="1" i="1" dirty="0" smtClean="0">
                <a:solidFill>
                  <a:srgbClr val="D60093"/>
                </a:solidFill>
                <a:latin typeface="+mn-lt"/>
              </a:rPr>
              <a:t>t</a:t>
            </a:r>
            <a:r>
              <a:rPr lang="en-GB" sz="4000" b="1" dirty="0" smtClean="0">
                <a:solidFill>
                  <a:srgbClr val="D60093"/>
                </a:solidFill>
                <a:latin typeface="+mn-lt"/>
              </a:rPr>
              <a:t>-test: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317" y="1032095"/>
            <a:ext cx="3515009" cy="55344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2246" y="1943303"/>
            <a:ext cx="6129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latin typeface="Calibri" panose="020F0502020204030204" pitchFamily="34" charset="0"/>
              </a:rPr>
              <a:t>Males tend to be longer than females </a:t>
            </a:r>
          </a:p>
          <a:p>
            <a:pPr algn="just"/>
            <a:r>
              <a:rPr lang="en-GB" sz="2400" b="1" dirty="0">
                <a:latin typeface="Calibri" panose="020F0502020204030204" pitchFamily="34" charset="0"/>
              </a:rPr>
              <a:t>but not significantly so (p=0.1045</a:t>
            </a:r>
            <a:r>
              <a:rPr lang="en-GB" sz="2400" b="1" dirty="0" smtClean="0">
                <a:latin typeface="Calibri" panose="020F0502020204030204" pitchFamily="34" charset="0"/>
              </a:rPr>
              <a:t>)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367889" y="2643612"/>
            <a:ext cx="579422" cy="26137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952246" y="4224832"/>
            <a:ext cx="3706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</a:rPr>
              <a:t>Homogeneity in variance </a:t>
            </a:r>
            <a:r>
              <a:rPr lang="en-GB" sz="2400" b="1" dirty="0">
                <a:latin typeface="Bookman Old Style" pitchFamily="18" charset="0"/>
                <a:sym typeface="Wingdings"/>
              </a:rPr>
              <a:t></a:t>
            </a:r>
            <a:endParaRPr lang="en-GB" sz="2400" b="1" dirty="0">
              <a:latin typeface="Bookman Old Style" pitchFamily="18" charset="0"/>
            </a:endParaRPr>
          </a:p>
          <a:p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69529" y="6064065"/>
            <a:ext cx="6799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What about the power of the analysis?</a:t>
            </a:r>
          </a:p>
        </p:txBody>
      </p:sp>
    </p:spTree>
    <p:extLst>
      <p:ext uri="{BB962C8B-B14F-4D97-AF65-F5344CB8AC3E}">
        <p14:creationId xmlns:p14="http://schemas.microsoft.com/office/powerpoint/2010/main" val="253377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466" y="244447"/>
            <a:ext cx="11706538" cy="689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D60093"/>
                </a:solidFill>
              </a:rPr>
              <a:t>3 The significance level</a:t>
            </a:r>
            <a:endParaRPr lang="en-GB" sz="3600" dirty="0">
              <a:solidFill>
                <a:srgbClr val="D60093"/>
              </a:solidFill>
            </a:endParaRPr>
          </a:p>
          <a:p>
            <a:endParaRPr lang="en-GB" sz="1000" dirty="0"/>
          </a:p>
          <a:p>
            <a:pPr>
              <a:buFont typeface="Arial" pitchFamily="34" charset="0"/>
              <a:buChar char="•"/>
            </a:pPr>
            <a:r>
              <a:rPr lang="en-GB" sz="2800" dirty="0"/>
              <a:t> </a:t>
            </a:r>
            <a:r>
              <a:rPr lang="en-GB" sz="2400" dirty="0"/>
              <a:t>usually </a:t>
            </a:r>
            <a:r>
              <a:rPr lang="en-GB" sz="2400" b="1" dirty="0"/>
              <a:t>5%</a:t>
            </a:r>
            <a:r>
              <a:rPr lang="en-GB" sz="2400" dirty="0"/>
              <a:t> (</a:t>
            </a:r>
            <a:r>
              <a:rPr lang="en-GB" sz="2400" b="1" dirty="0"/>
              <a:t>p&lt;0.05</a:t>
            </a:r>
            <a:r>
              <a:rPr lang="en-GB" sz="2400" dirty="0"/>
              <a:t>), probability of the </a:t>
            </a:r>
            <a:r>
              <a:rPr lang="en-GB" sz="2400" b="1" dirty="0"/>
              <a:t>Type I error </a:t>
            </a:r>
            <a:r>
              <a:rPr lang="en-GB" sz="2400" b="1" dirty="0">
                <a:solidFill>
                  <a:prstClr val="black"/>
                </a:solidFill>
              </a:rPr>
              <a:t>α</a:t>
            </a:r>
            <a:endParaRPr lang="en-GB" sz="2400" b="1" dirty="0"/>
          </a:p>
          <a:p>
            <a:pPr>
              <a:buFont typeface="Arial" pitchFamily="34" charset="0"/>
              <a:buChar char="•"/>
            </a:pPr>
            <a:endParaRPr lang="en-GB" sz="1000" dirty="0"/>
          </a:p>
          <a:p>
            <a:pPr algn="just">
              <a:buFont typeface="Arial" pitchFamily="34" charset="0"/>
              <a:buChar char="•"/>
            </a:pPr>
            <a:r>
              <a:rPr lang="en-GB" sz="2800" dirty="0"/>
              <a:t> </a:t>
            </a:r>
            <a:r>
              <a:rPr lang="en-GB" sz="2400" b="1" dirty="0">
                <a:solidFill>
                  <a:srgbClr val="CC0099"/>
                </a:solidFill>
              </a:rPr>
              <a:t>p-value</a:t>
            </a:r>
            <a:r>
              <a:rPr lang="en-GB" sz="2400" dirty="0"/>
              <a:t> is the probability that a difference as big as the one observed could be found even </a:t>
            </a:r>
            <a:endParaRPr lang="en-GB" sz="2400" dirty="0" smtClean="0"/>
          </a:p>
          <a:p>
            <a:pPr algn="just"/>
            <a:r>
              <a:rPr lang="en-GB" sz="2400" dirty="0" smtClean="0"/>
              <a:t>if </a:t>
            </a:r>
            <a:r>
              <a:rPr lang="en-GB" sz="2400" dirty="0"/>
              <a:t>there is no effect.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Probability that an effect </a:t>
            </a:r>
            <a:r>
              <a:rPr lang="en-US" sz="2000" dirty="0" smtClean="0"/>
              <a:t>occurs </a:t>
            </a:r>
            <a:r>
              <a:rPr lang="en-US" sz="2000" dirty="0"/>
              <a:t>by chance alone </a:t>
            </a:r>
          </a:p>
          <a:p>
            <a:pPr algn="just">
              <a:buFont typeface="Arial" pitchFamily="34" charset="0"/>
              <a:buChar char="•"/>
            </a:pPr>
            <a:endParaRPr lang="en-GB" sz="2200" dirty="0"/>
          </a:p>
          <a:p>
            <a:pPr algn="just">
              <a:buFont typeface="Arial" pitchFamily="34" charset="0"/>
              <a:buChar char="•"/>
            </a:pPr>
            <a:endParaRPr lang="en-GB" sz="2200" dirty="0"/>
          </a:p>
          <a:p>
            <a:pPr algn="just">
              <a:buFont typeface="Arial" pitchFamily="34" charset="0"/>
              <a:buChar char="•"/>
            </a:pPr>
            <a:endParaRPr lang="en-GB" sz="2200" dirty="0"/>
          </a:p>
          <a:p>
            <a:pPr algn="just">
              <a:buFont typeface="Arial" pitchFamily="34" charset="0"/>
              <a:buChar char="•"/>
            </a:pPr>
            <a:endParaRPr lang="en-GB" sz="2200" dirty="0"/>
          </a:p>
          <a:p>
            <a:pPr algn="just">
              <a:buFont typeface="Arial" pitchFamily="34" charset="0"/>
              <a:buChar char="•"/>
            </a:pPr>
            <a:endParaRPr lang="en-GB" sz="2200" dirty="0"/>
          </a:p>
          <a:p>
            <a:pPr algn="just">
              <a:buFont typeface="Arial" pitchFamily="34" charset="0"/>
              <a:buChar char="•"/>
            </a:pPr>
            <a:endParaRPr lang="en-GB" sz="2200" dirty="0"/>
          </a:p>
          <a:p>
            <a:pPr algn="just">
              <a:buFont typeface="Arial" pitchFamily="34" charset="0"/>
              <a:buChar char="•"/>
            </a:pPr>
            <a:endParaRPr lang="en-GB" sz="2200" dirty="0"/>
          </a:p>
          <a:p>
            <a:pPr algn="just">
              <a:buFont typeface="Arial" pitchFamily="34" charset="0"/>
              <a:buChar char="•"/>
            </a:pPr>
            <a:endParaRPr lang="en-GB" sz="2200" dirty="0"/>
          </a:p>
          <a:p>
            <a:pPr algn="just">
              <a:buFont typeface="Arial" pitchFamily="34" charset="0"/>
              <a:buChar char="•"/>
            </a:pPr>
            <a:endParaRPr lang="en-GB" sz="2200" dirty="0"/>
          </a:p>
          <a:p>
            <a:pPr algn="just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Don’t </a:t>
            </a:r>
            <a:r>
              <a:rPr lang="en-GB" sz="2400" dirty="0"/>
              <a:t>throw away a p-value=0.051 !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632" y="2797529"/>
            <a:ext cx="4572736" cy="31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131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59" y="679010"/>
            <a:ext cx="3431937" cy="5405594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6" y="1844824"/>
            <a:ext cx="52565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4196" y="103565"/>
            <a:ext cx="3343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</a:rPr>
              <a:t>Power analysis</a:t>
            </a:r>
          </a:p>
        </p:txBody>
      </p:sp>
      <p:sp>
        <p:nvSpPr>
          <p:cNvPr id="6" name="Oval 5"/>
          <p:cNvSpPr/>
          <p:nvPr/>
        </p:nvSpPr>
        <p:spPr>
          <a:xfrm>
            <a:off x="9791133" y="2410879"/>
            <a:ext cx="1122652" cy="4138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8" name="Straight Arrow Connector 7"/>
          <p:cNvCxnSpPr>
            <a:endCxn id="9" idx="7"/>
          </p:cNvCxnSpPr>
          <p:nvPr/>
        </p:nvCxnSpPr>
        <p:spPr>
          <a:xfrm flipH="1">
            <a:off x="7212873" y="2652665"/>
            <a:ext cx="2578260" cy="1622959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168008" y="4149080"/>
            <a:ext cx="1224136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538" y="972071"/>
            <a:ext cx="6900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</a:rPr>
              <a:t>You would need a sample </a:t>
            </a:r>
            <a:r>
              <a:rPr lang="en-GB" sz="1600" u="sng" dirty="0">
                <a:solidFill>
                  <a:prstClr val="black"/>
                </a:solidFill>
                <a:latin typeface="Calibri" panose="020F0502020204030204" pitchFamily="34" charset="0"/>
              </a:rPr>
              <a:t>3 times bigger </a:t>
            </a:r>
            <a:r>
              <a:rPr lang="en-GB" sz="1600" dirty="0" smtClean="0">
                <a:solidFill>
                  <a:prstClr val="black"/>
                </a:solidFill>
                <a:latin typeface="Calibri" panose="020F0502020204030204" pitchFamily="34" charset="0"/>
              </a:rPr>
              <a:t>to </a:t>
            </a:r>
            <a:r>
              <a:rPr lang="en-GB" sz="1600" dirty="0">
                <a:solidFill>
                  <a:prstClr val="black"/>
                </a:solidFill>
                <a:latin typeface="Calibri" panose="020F0502020204030204" pitchFamily="34" charset="0"/>
              </a:rPr>
              <a:t>reach the accepted power of 80%.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64060" y="4481545"/>
            <a:ext cx="720080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4259796" y="2528900"/>
            <a:ext cx="3096344" cy="86409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5538" y="6232866"/>
            <a:ext cx="9312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But is a 2.3 cm difference between genders biologically relevant (&lt;3%) ?</a:t>
            </a:r>
          </a:p>
        </p:txBody>
      </p:sp>
    </p:spTree>
    <p:extLst>
      <p:ext uri="{BB962C8B-B14F-4D97-AF65-F5344CB8AC3E}">
        <p14:creationId xmlns:p14="http://schemas.microsoft.com/office/powerpoint/2010/main" val="3761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896" y="158370"/>
            <a:ext cx="9007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600" b="1" dirty="0" smtClean="0">
                <a:solidFill>
                  <a:srgbClr val="D60093"/>
                </a:solidFill>
              </a:rPr>
              <a:t>The </a:t>
            </a:r>
            <a:r>
              <a:rPr lang="en-GB" sz="3600" b="1" dirty="0">
                <a:solidFill>
                  <a:srgbClr val="D60093"/>
                </a:solidFill>
              </a:rPr>
              <a:t>sample size: the bigger the better?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17188"/>
            <a:ext cx="7797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What if the tiny difference is meaningless?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Beware of </a:t>
            </a:r>
            <a:r>
              <a:rPr lang="en-GB" sz="2400" b="1" dirty="0">
                <a:solidFill>
                  <a:prstClr val="black"/>
                </a:solidFill>
              </a:rPr>
              <a:t>overpower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Nothing wrong with the stats: it is all about interpretation of the results of the test.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400" dirty="0">
              <a:solidFill>
                <a:prstClr val="black"/>
              </a:solidFill>
            </a:endParaRPr>
          </a:p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Remember the important first step of power analysis</a:t>
            </a:r>
          </a:p>
          <a:p>
            <a:pPr marL="1028700" lvl="1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What is the effect size of biological interest?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77" y="2300998"/>
            <a:ext cx="3260998" cy="3935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99" y="1380112"/>
            <a:ext cx="12163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It takes huge samples to detect tiny differences but tiny samples to detect huge differences. </a:t>
            </a:r>
          </a:p>
        </p:txBody>
      </p:sp>
    </p:spTree>
    <p:extLst>
      <p:ext uri="{BB962C8B-B14F-4D97-AF65-F5344CB8AC3E}">
        <p14:creationId xmlns:p14="http://schemas.microsoft.com/office/powerpoint/2010/main" val="24777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66190" y="1003459"/>
            <a:ext cx="5004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C0099"/>
                </a:solidFill>
                <a:latin typeface="Calibri" panose="020F0502020204030204" pitchFamily="34" charset="0"/>
              </a:rPr>
              <a:t>working memory.xlsx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982" y="270897"/>
            <a:ext cx="3878581" cy="2905604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66190" y="270897"/>
            <a:ext cx="52552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Another example of </a:t>
            </a:r>
            <a:r>
              <a:rPr lang="en-GB" sz="3600" b="1" i="1" dirty="0">
                <a:solidFill>
                  <a:srgbClr val="C00000"/>
                </a:solidFill>
                <a:latin typeface="Calibri" panose="020F0502020204030204" pitchFamily="34" charset="0"/>
              </a:rPr>
              <a:t>t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-test:</a:t>
            </a:r>
            <a:endParaRPr lang="en-GB" sz="3600" b="1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01" y="3935575"/>
            <a:ext cx="11433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A group of rhesus monkeys (n=15) performs a task involving memory after having received a placebo. Their performance is graded on a scale from 0 to 100. They are then asked to perform the same task after having received a dopamine depleting agent. </a:t>
            </a:r>
          </a:p>
          <a:p>
            <a:endParaRPr lang="en-GB" sz="2400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Is there an effect of treatment on the monkeys' performance?</a:t>
            </a:r>
          </a:p>
        </p:txBody>
      </p:sp>
    </p:spTree>
    <p:extLst>
      <p:ext uri="{BB962C8B-B14F-4D97-AF65-F5344CB8AC3E}">
        <p14:creationId xmlns:p14="http://schemas.microsoft.com/office/powerpoint/2010/main" val="24183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66190" y="1003459"/>
            <a:ext cx="5004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C0099"/>
                </a:solidFill>
                <a:latin typeface="Calibri" panose="020F0502020204030204" pitchFamily="34" charset="0"/>
              </a:rPr>
              <a:t>working memory.xlsx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982" y="270897"/>
            <a:ext cx="3878581" cy="2905604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66190" y="270897"/>
            <a:ext cx="52552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Another example of </a:t>
            </a:r>
            <a:r>
              <a:rPr lang="en-GB" sz="3600" b="1" i="1" dirty="0">
                <a:solidFill>
                  <a:srgbClr val="C00000"/>
                </a:solidFill>
                <a:latin typeface="Calibri" panose="020F0502020204030204" pitchFamily="34" charset="0"/>
              </a:rPr>
              <a:t>t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-test:</a:t>
            </a:r>
            <a:endParaRPr lang="en-GB" sz="3600" b="1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787" y="3365957"/>
            <a:ext cx="4328535" cy="2999492"/>
          </a:xfrm>
          <a:prstGeom prst="rect">
            <a:avLst/>
          </a:prstGeom>
        </p:spPr>
      </p:pic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6893" y="2361186"/>
            <a:ext cx="3045027" cy="373211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411760" y="5013176"/>
            <a:ext cx="129614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059832" y="6180783"/>
            <a:ext cx="166423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latin typeface="Bookman Old Style" pitchFamily="18" charset="0"/>
              </a:rPr>
              <a:t>Normality </a:t>
            </a:r>
            <a:r>
              <a:rPr lang="en-GB" sz="1800" b="1" dirty="0" smtClean="0">
                <a:latin typeface="Bookman Old Style" pitchFamily="18" charset="0"/>
                <a:sym typeface="Wingdings"/>
              </a:rPr>
              <a:t></a:t>
            </a:r>
            <a:endParaRPr lang="en-GB" sz="18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26" y="1656788"/>
            <a:ext cx="3086591" cy="4681998"/>
          </a:xfrm>
          <a:prstGeom prst="rect">
            <a:avLst/>
          </a:prstGeom>
        </p:spPr>
      </p:pic>
      <p:sp>
        <p:nvSpPr>
          <p:cNvPr id="2621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66190" y="1003459"/>
            <a:ext cx="5004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CC0099"/>
                </a:solidFill>
                <a:latin typeface="Calibri" panose="020F0502020204030204" pitchFamily="34" charset="0"/>
              </a:rPr>
              <a:t>working memory.xlsx</a:t>
            </a:r>
            <a:endParaRPr lang="en-GB" sz="28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982" y="270897"/>
            <a:ext cx="3878581" cy="2905604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66190" y="270897"/>
            <a:ext cx="52552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Another example of </a:t>
            </a:r>
            <a:r>
              <a:rPr lang="en-GB" sz="3600" b="1" i="1" dirty="0">
                <a:solidFill>
                  <a:srgbClr val="C00000"/>
                </a:solidFill>
                <a:latin typeface="Calibri" panose="020F0502020204030204" pitchFamily="34" charset="0"/>
              </a:rPr>
              <a:t>t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</a:rPr>
              <a:t>-test:</a:t>
            </a:r>
            <a:endParaRPr lang="en-GB" sz="3600" b="1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787" y="3365957"/>
            <a:ext cx="4328535" cy="299949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120142" y="3012360"/>
            <a:ext cx="129614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75520" y="116632"/>
            <a:ext cx="8661648" cy="739968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kern="0" dirty="0">
                <a:solidFill>
                  <a:srgbClr val="D60093"/>
                </a:solidFill>
                <a:latin typeface="Calibri" panose="020F0502020204030204" pitchFamily="34" charset="0"/>
                <a:ea typeface="+mj-ea"/>
                <a:cs typeface="+mj-cs"/>
              </a:rPr>
              <a:t>Paired </a:t>
            </a:r>
            <a:r>
              <a:rPr lang="en-GB" sz="4000" b="1" i="1" kern="0" dirty="0">
                <a:solidFill>
                  <a:srgbClr val="D60093"/>
                </a:solidFill>
                <a:latin typeface="Calibri" panose="020F0502020204030204" pitchFamily="34" charset="0"/>
                <a:ea typeface="+mj-ea"/>
                <a:cs typeface="+mj-cs"/>
              </a:rPr>
              <a:t>t</a:t>
            </a:r>
            <a:r>
              <a:rPr lang="en-GB" sz="4000" b="1" kern="0" dirty="0">
                <a:solidFill>
                  <a:srgbClr val="D60093"/>
                </a:solidFill>
                <a:latin typeface="Calibri" panose="020F0502020204030204" pitchFamily="34" charset="0"/>
                <a:ea typeface="+mj-ea"/>
                <a:cs typeface="+mj-cs"/>
              </a:rPr>
              <a:t>-test: Results</a:t>
            </a:r>
          </a:p>
          <a:p>
            <a:pPr algn="ctr">
              <a:defRPr/>
            </a:pPr>
            <a:r>
              <a:rPr lang="en-GB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working memory.xlsx</a:t>
            </a:r>
            <a:endParaRPr lang="en-GB" sz="32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en-GB" sz="40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endParaRPr lang="en-GB" sz="4000" b="1" kern="0" dirty="0">
              <a:solidFill>
                <a:srgbClr val="FF3399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789" y="2867804"/>
            <a:ext cx="3601699" cy="249929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513732" y="2930239"/>
            <a:ext cx="2664296" cy="23762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487150" y="2826328"/>
            <a:ext cx="2762886" cy="25407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5" y="1412777"/>
            <a:ext cx="3541965" cy="473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188641"/>
            <a:ext cx="7488832" cy="638175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Comparison of more than 2 means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340768"/>
            <a:ext cx="11665296" cy="3672408"/>
          </a:xfrm>
        </p:spPr>
        <p:txBody>
          <a:bodyPr/>
          <a:lstStyle/>
          <a:p>
            <a:pPr eaLnBrk="1" hangingPunct="1"/>
            <a:r>
              <a:rPr lang="en-GB" sz="2400" dirty="0"/>
              <a:t>Running multiple tests on the same data increases the </a:t>
            </a:r>
            <a:r>
              <a:rPr lang="en-GB" sz="2400" b="1" dirty="0"/>
              <a:t>familywise error rate</a:t>
            </a:r>
            <a:r>
              <a:rPr lang="en-GB" sz="2400" dirty="0"/>
              <a:t>.</a:t>
            </a:r>
            <a:endParaRPr lang="en-GB" sz="2400" b="1" dirty="0"/>
          </a:p>
          <a:p>
            <a:pPr lvl="1" eaLnBrk="1" hangingPunct="1"/>
            <a:endParaRPr lang="en-GB" sz="1000" dirty="0">
              <a:solidFill>
                <a:srgbClr val="FF3399"/>
              </a:solidFill>
            </a:endParaRPr>
          </a:p>
          <a:p>
            <a:pPr eaLnBrk="1" hangingPunct="1"/>
            <a:r>
              <a:rPr lang="en-GB" sz="2400" dirty="0"/>
              <a:t>What is the </a:t>
            </a:r>
            <a:r>
              <a:rPr lang="en-GB" sz="2400" dirty="0" err="1"/>
              <a:t>familywise</a:t>
            </a:r>
            <a:r>
              <a:rPr lang="en-GB" sz="2400" dirty="0"/>
              <a:t> error rate?</a:t>
            </a:r>
          </a:p>
          <a:p>
            <a:pPr lvl="1" eaLnBrk="1" hangingPunct="1"/>
            <a:r>
              <a:rPr lang="en-GB" sz="2400" dirty="0"/>
              <a:t>The error rate across tests conducted on the same experimental data.</a:t>
            </a:r>
          </a:p>
          <a:p>
            <a:pPr lvl="1" eaLnBrk="1" hangingPunct="1"/>
            <a:endParaRPr lang="en-GB" sz="2000" dirty="0"/>
          </a:p>
          <a:p>
            <a:r>
              <a:rPr lang="en-GB" sz="2400" dirty="0"/>
              <a:t>One of the basic rules (‘laws’) of probability:</a:t>
            </a:r>
          </a:p>
          <a:p>
            <a:pPr lvl="1"/>
            <a:r>
              <a:rPr lang="en-GB" sz="2400" dirty="0"/>
              <a:t>The Multiplicative Rule: The probability of the joint occurrence of 2 or more independent events is the product of the individual probabilities.</a:t>
            </a:r>
          </a:p>
          <a:p>
            <a:pPr lvl="1"/>
            <a:endParaRPr lang="en-GB" sz="2400" dirty="0"/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4784849"/>
            <a:ext cx="3929640" cy="13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724" y="188641"/>
            <a:ext cx="4968552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Familywise error rate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340768"/>
            <a:ext cx="11521280" cy="439248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b="1" u="sng" dirty="0"/>
              <a:t>Example</a:t>
            </a:r>
            <a:r>
              <a:rPr lang="en-GB" sz="2400" dirty="0"/>
              <a:t>: All pairwise comparisons between 3 groups A, B and C: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A-B, A-C and B-C</a:t>
            </a:r>
          </a:p>
          <a:p>
            <a:pPr eaLnBrk="1" hangingPunct="1">
              <a:lnSpc>
                <a:spcPct val="80000"/>
              </a:lnSpc>
            </a:pPr>
            <a:endParaRPr lang="en-GB" sz="1600" dirty="0"/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Probability of making the Type I Error: </a:t>
            </a:r>
            <a:r>
              <a:rPr lang="en-GB" sz="2400" b="1" dirty="0"/>
              <a:t>5%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The probability of </a:t>
            </a:r>
            <a:r>
              <a:rPr lang="en-GB" sz="2400" u="sng" dirty="0"/>
              <a:t>not making the Type I Error </a:t>
            </a:r>
            <a:r>
              <a:rPr lang="en-GB" sz="2400" dirty="0"/>
              <a:t>is 95% (=1 – 0.05)</a:t>
            </a:r>
          </a:p>
          <a:p>
            <a:pPr lvl="1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Multiplicative Rule: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Overall probability of </a:t>
            </a:r>
            <a:r>
              <a:rPr lang="en-GB" sz="2400" u="sng" dirty="0"/>
              <a:t>no Type I errors </a:t>
            </a:r>
            <a:r>
              <a:rPr lang="en-GB" sz="2400" dirty="0"/>
              <a:t>is: </a:t>
            </a:r>
            <a:r>
              <a:rPr lang="en-GB" sz="2400" dirty="0" smtClean="0"/>
              <a:t> 0.95 </a:t>
            </a:r>
            <a:r>
              <a:rPr lang="en-GB" sz="2400" dirty="0"/>
              <a:t>* 0.95 * 0.95 = 0.857</a:t>
            </a:r>
          </a:p>
          <a:p>
            <a:pPr lvl="1" eaLnBrk="1" hangingPunct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dirty="0"/>
              <a:t>So the probability of making </a:t>
            </a:r>
            <a:r>
              <a:rPr lang="en-GB" sz="2400" u="sng" dirty="0"/>
              <a:t>at least one Type I Error </a:t>
            </a:r>
            <a:r>
              <a:rPr lang="en-GB" sz="2400" dirty="0"/>
              <a:t>is </a:t>
            </a:r>
            <a:r>
              <a:rPr lang="en-GB" sz="2400" dirty="0" smtClean="0"/>
              <a:t> 1-0.857 </a:t>
            </a:r>
            <a:r>
              <a:rPr lang="en-GB" sz="2400" dirty="0"/>
              <a:t>= 0.143 or </a:t>
            </a:r>
            <a:r>
              <a:rPr lang="en-GB" sz="2400" b="1" dirty="0"/>
              <a:t>14.3%</a:t>
            </a:r>
          </a:p>
          <a:p>
            <a:pPr lvl="2">
              <a:lnSpc>
                <a:spcPct val="80000"/>
              </a:lnSpc>
            </a:pPr>
            <a:r>
              <a:rPr lang="en-GB" dirty="0"/>
              <a:t>The probability has increased from 5% to 14.3</a:t>
            </a:r>
            <a:r>
              <a:rPr lang="en-GB" dirty="0" smtClean="0"/>
              <a:t>%</a:t>
            </a:r>
            <a:endParaRPr lang="en-GB" dirty="0"/>
          </a:p>
          <a:p>
            <a:pPr lvl="1" eaLnBrk="1" hangingPunct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dirty="0"/>
              <a:t>Comparisons between 5 groups instead of 3, the familywise error rate is </a:t>
            </a:r>
            <a:r>
              <a:rPr lang="en-GB" sz="2400" b="1" dirty="0"/>
              <a:t>40%</a:t>
            </a:r>
            <a:r>
              <a:rPr lang="en-GB" sz="2400" dirty="0"/>
              <a:t> (=1-(0.95)</a:t>
            </a:r>
            <a:r>
              <a:rPr lang="en-GB" sz="2400" baseline="30000" dirty="0"/>
              <a:t>n</a:t>
            </a:r>
            <a:r>
              <a:rPr lang="en-GB" sz="2400" dirty="0"/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GB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915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98315" y="1486037"/>
            <a:ext cx="11665296" cy="359330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u="sng" dirty="0"/>
              <a:t>Solution</a:t>
            </a:r>
            <a:r>
              <a:rPr lang="en-GB" sz="2400" dirty="0"/>
              <a:t> to the increase of familywise error rate: correction for multiple comparisons</a:t>
            </a:r>
          </a:p>
          <a:p>
            <a:pPr lvl="1">
              <a:lnSpc>
                <a:spcPct val="80000"/>
              </a:lnSpc>
            </a:pPr>
            <a:r>
              <a:rPr lang="en-GB" sz="2400" b="1" dirty="0"/>
              <a:t>Post-hoc tests</a:t>
            </a:r>
            <a:endParaRPr lang="en-GB" sz="2400" dirty="0"/>
          </a:p>
          <a:p>
            <a:pPr lvl="1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Many different ways to correct for multiple comparisons: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 Different statisticians have designed corrections  addressing different issues</a:t>
            </a:r>
          </a:p>
          <a:p>
            <a:pPr lvl="2">
              <a:lnSpc>
                <a:spcPct val="80000"/>
              </a:lnSpc>
            </a:pPr>
            <a:r>
              <a:rPr lang="en-GB" sz="2000" dirty="0"/>
              <a:t>e.g. unbalanced design, heterogeneity of variance, liberal vs conservative</a:t>
            </a:r>
          </a:p>
          <a:p>
            <a:pPr lvl="2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However, they all have </a:t>
            </a:r>
            <a:r>
              <a:rPr lang="en-GB" sz="2400" b="1" dirty="0"/>
              <a:t>one thing in common</a:t>
            </a:r>
            <a:r>
              <a:rPr lang="en-GB" sz="2400" dirty="0"/>
              <a:t>: 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the more tests, the higher the familywise error rate: the more stringent the correction</a:t>
            </a:r>
          </a:p>
          <a:p>
            <a:pPr lvl="2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Tukey, </a:t>
            </a:r>
            <a:r>
              <a:rPr lang="en-GB" sz="2400" dirty="0" err="1"/>
              <a:t>Bonferroni</a:t>
            </a:r>
            <a:r>
              <a:rPr lang="en-GB" sz="2400" dirty="0"/>
              <a:t>, </a:t>
            </a:r>
            <a:r>
              <a:rPr lang="en-GB" sz="2400" dirty="0" err="1"/>
              <a:t>Sidak</a:t>
            </a:r>
            <a:r>
              <a:rPr lang="en-GB" sz="2400" dirty="0"/>
              <a:t>, </a:t>
            </a:r>
            <a:r>
              <a:rPr lang="en-GB" sz="2400" dirty="0" err="1"/>
              <a:t>Benjamini</a:t>
            </a:r>
            <a:r>
              <a:rPr lang="en-GB" sz="2400" dirty="0"/>
              <a:t>-Hochberg …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Two ways to address the multiple testing problem</a:t>
            </a:r>
          </a:p>
          <a:p>
            <a:pPr lvl="2">
              <a:lnSpc>
                <a:spcPct val="80000"/>
              </a:lnSpc>
            </a:pPr>
            <a:r>
              <a:rPr lang="en-GB" b="1" dirty="0"/>
              <a:t>Familywise Error Rate </a:t>
            </a:r>
            <a:r>
              <a:rPr lang="en-GB" dirty="0"/>
              <a:t>(FWER) vs. </a:t>
            </a:r>
            <a:r>
              <a:rPr lang="en-GB" b="1" dirty="0"/>
              <a:t>False Discovery Rate </a:t>
            </a:r>
            <a:r>
              <a:rPr lang="en-GB" dirty="0"/>
              <a:t>(FDR</a:t>
            </a:r>
            <a:r>
              <a:rPr lang="en-GB" dirty="0" smtClean="0"/>
              <a:t>)</a:t>
            </a:r>
            <a:endParaRPr lang="en-GB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11724" y="188641"/>
            <a:ext cx="4968552" cy="69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Familywise error rate</a:t>
            </a:r>
          </a:p>
        </p:txBody>
      </p:sp>
    </p:spTree>
    <p:extLst>
      <p:ext uri="{BB962C8B-B14F-4D97-AF65-F5344CB8AC3E}">
        <p14:creationId xmlns:p14="http://schemas.microsoft.com/office/powerpoint/2010/main" val="16735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306711"/>
            <a:ext cx="11593288" cy="385048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2400" b="1" u="sng" dirty="0"/>
              <a:t>FWER</a:t>
            </a:r>
            <a:r>
              <a:rPr lang="en-GB" sz="2400" dirty="0"/>
              <a:t>: </a:t>
            </a:r>
            <a:r>
              <a:rPr lang="en-GB" sz="2400" b="1" dirty="0" err="1"/>
              <a:t>Bonferroni</a:t>
            </a:r>
            <a:r>
              <a:rPr lang="en-GB" sz="2400" dirty="0"/>
              <a:t>: </a:t>
            </a:r>
            <a:r>
              <a:rPr lang="el-GR" sz="2400" dirty="0"/>
              <a:t>α</a:t>
            </a:r>
            <a:r>
              <a:rPr lang="en-GB" sz="2400" baseline="-25000" dirty="0"/>
              <a:t>adjust  </a:t>
            </a:r>
            <a:r>
              <a:rPr lang="en-GB" sz="2400" dirty="0"/>
              <a:t>= 0.05/n comparisons e.g. 3 comparisons: 0.05/3=0.016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Problem: very conservative leading to </a:t>
            </a:r>
            <a:r>
              <a:rPr lang="en-GB" sz="2000" u="sng" dirty="0"/>
              <a:t>loss of power </a:t>
            </a:r>
            <a:r>
              <a:rPr lang="en-GB" sz="2000" dirty="0"/>
              <a:t>(lots of false negative)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10 comparisons: threshold for significance: 0.05/10: 0.005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Pairwise comparisons across 20.000 genes </a:t>
            </a:r>
            <a:r>
              <a:rPr lang="en-GB" sz="2000" dirty="0">
                <a:sym typeface="Wingdings" panose="05000000000000000000" pitchFamily="2" charset="2"/>
              </a:rPr>
              <a:t></a:t>
            </a:r>
            <a:endParaRPr lang="en-GB" sz="2000" dirty="0"/>
          </a:p>
          <a:p>
            <a:pPr lvl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b="1" u="sng" dirty="0"/>
              <a:t>FDR</a:t>
            </a:r>
            <a:r>
              <a:rPr lang="en-GB" sz="2400" dirty="0"/>
              <a:t>: </a:t>
            </a:r>
            <a:r>
              <a:rPr lang="en-GB" sz="2400" b="1" dirty="0" err="1"/>
              <a:t>Benjamini</a:t>
            </a:r>
            <a:r>
              <a:rPr lang="en-GB" sz="2400" b="1" dirty="0"/>
              <a:t>-Hochberg</a:t>
            </a:r>
            <a:r>
              <a:rPr lang="en-GB" sz="2400" dirty="0"/>
              <a:t>: the procedure controls the expected proportion of “discoveries” (significant tests) that are false (false positive).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Less stringent control of Type I Error than FWER procedures which control the probability of </a:t>
            </a:r>
            <a:r>
              <a:rPr lang="en-GB" sz="2000" u="sng" dirty="0"/>
              <a:t>at least one </a:t>
            </a:r>
            <a:r>
              <a:rPr lang="en-GB" sz="2000" dirty="0"/>
              <a:t>Type I Error</a:t>
            </a:r>
          </a:p>
          <a:p>
            <a:pPr lvl="1">
              <a:lnSpc>
                <a:spcPct val="80000"/>
              </a:lnSpc>
            </a:pPr>
            <a:r>
              <a:rPr lang="en-GB" sz="2000" u="sng" dirty="0"/>
              <a:t>More power </a:t>
            </a:r>
            <a:r>
              <a:rPr lang="en-GB" sz="2000" dirty="0"/>
              <a:t>at the cost of increased numbers of Type I Errors.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r>
              <a:rPr lang="en-US" sz="2400" b="1" dirty="0"/>
              <a:t>Difference between FWER and FDR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a p-value of 0.05 implies that 5% of all tests will result in false positives. </a:t>
            </a:r>
          </a:p>
          <a:p>
            <a:pPr lvl="1"/>
            <a:r>
              <a:rPr lang="en-US" sz="2000" dirty="0"/>
              <a:t>a FDR adjusted p-value (or </a:t>
            </a:r>
            <a:r>
              <a:rPr lang="en-US" sz="2000" b="1" dirty="0"/>
              <a:t>q-value</a:t>
            </a:r>
            <a:r>
              <a:rPr lang="en-US" sz="2000" dirty="0"/>
              <a:t>) of 0.05 implies that 5% of significant tests will result in false positives. </a:t>
            </a:r>
          </a:p>
          <a:p>
            <a:endParaRPr lang="en-US" sz="2200" dirty="0"/>
          </a:p>
          <a:p>
            <a:pPr>
              <a:lnSpc>
                <a:spcPct val="80000"/>
              </a:lnSpc>
            </a:pPr>
            <a:endParaRPr lang="en-GB" sz="2400" dirty="0"/>
          </a:p>
          <a:p>
            <a:pPr lvl="1" eaLnBrk="1" hangingPunct="1">
              <a:lnSpc>
                <a:spcPct val="80000"/>
              </a:lnSpc>
            </a:pPr>
            <a:endParaRPr lang="en-GB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724" y="188641"/>
            <a:ext cx="4968552" cy="691753"/>
          </a:xfrm>
        </p:spPr>
        <p:txBody>
          <a:bodyPr/>
          <a:lstStyle/>
          <a:p>
            <a:pPr eaLnBrk="1" hangingPunct="1"/>
            <a:r>
              <a:rPr lang="en-GB" sz="3600" b="1" dirty="0">
                <a:solidFill>
                  <a:srgbClr val="CC0099"/>
                </a:solidFill>
                <a:latin typeface="+mn-lt"/>
              </a:rPr>
              <a:t>Multiple testing problem</a:t>
            </a:r>
          </a:p>
        </p:txBody>
      </p:sp>
    </p:spTree>
    <p:extLst>
      <p:ext uri="{BB962C8B-B14F-4D97-AF65-F5344CB8AC3E}">
        <p14:creationId xmlns:p14="http://schemas.microsoft.com/office/powerpoint/2010/main" val="5587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164" y="836712"/>
            <a:ext cx="3574956" cy="30292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63952" y="2924944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861048"/>
            <a:ext cx="10896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</a:rPr>
              <a:t>α :</a:t>
            </a:r>
            <a:r>
              <a:rPr lang="en-GB" sz="2400" dirty="0">
                <a:solidFill>
                  <a:prstClr val="black"/>
                </a:solidFill>
              </a:rPr>
              <a:t>  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the threshold value that we measure p-values against.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For results with 95% level of confidence: </a:t>
            </a:r>
            <a:r>
              <a:rPr lang="en-GB" sz="2400" dirty="0">
                <a:solidFill>
                  <a:prstClr val="black"/>
                </a:solidFill>
              </a:rPr>
              <a:t>α = 0.05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= probability of </a:t>
            </a:r>
            <a:r>
              <a:rPr lang="en-GB" sz="2400" b="1" dirty="0">
                <a:solidFill>
                  <a:prstClr val="black"/>
                </a:solidFill>
              </a:rPr>
              <a:t>type I error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p-value</a:t>
            </a:r>
            <a:r>
              <a:rPr lang="en-GB" sz="2400" dirty="0">
                <a:solidFill>
                  <a:prstClr val="black"/>
                </a:solidFill>
                <a:cs typeface="Courier New" panose="02070309020205020404" pitchFamily="49" charset="0"/>
              </a:rPr>
              <a:t>: probability that the observed statistic occurred by chance alone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  <a:cs typeface="Courier New" panose="02070309020205020404" pitchFamily="49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Statistical significance</a:t>
            </a:r>
            <a:r>
              <a:rPr lang="en-GB" sz="2400" dirty="0">
                <a:solidFill>
                  <a:prstClr val="black"/>
                </a:solidFill>
                <a:cs typeface="Courier New" panose="02070309020205020404" pitchFamily="49" charset="0"/>
              </a:rPr>
              <a:t>: comparison between </a:t>
            </a:r>
            <a:r>
              <a:rPr lang="en-GB" sz="2400" b="1" dirty="0">
                <a:solidFill>
                  <a:prstClr val="black"/>
                </a:solidFill>
              </a:rPr>
              <a:t>α</a:t>
            </a:r>
            <a:r>
              <a:rPr lang="en-GB" sz="2400" dirty="0">
                <a:solidFill>
                  <a:prstClr val="black"/>
                </a:solidFill>
                <a:cs typeface="Courier New" panose="02070309020205020404" pitchFamily="49" charset="0"/>
              </a:rPr>
              <a:t> and the </a:t>
            </a:r>
            <a:r>
              <a:rPr lang="en-GB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p-value</a:t>
            </a:r>
            <a:endParaRPr lang="en-US" sz="2400" b="1" dirty="0">
              <a:solidFill>
                <a:prstClr val="black"/>
              </a:solidFill>
              <a:cs typeface="Courier New" panose="02070309020205020404" pitchFamily="49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prstClr val="black"/>
                </a:solidFill>
              </a:rPr>
              <a:t>p-value &lt; 0.05: reject H</a:t>
            </a:r>
            <a:r>
              <a:rPr lang="en-GB" sz="2400" baseline="-25000" dirty="0">
                <a:solidFill>
                  <a:prstClr val="black"/>
                </a:solidFill>
              </a:rPr>
              <a:t>0</a:t>
            </a:r>
            <a:r>
              <a:rPr lang="en-GB" sz="2400" dirty="0">
                <a:solidFill>
                  <a:prstClr val="black"/>
                </a:solidFill>
              </a:rPr>
              <a:t> and p-value &gt; 0.05: fail to reject H</a:t>
            </a:r>
            <a:r>
              <a:rPr lang="en-GB" sz="2400" baseline="-25000" dirty="0">
                <a:solidFill>
                  <a:prstClr val="black"/>
                </a:solidFill>
              </a:rPr>
              <a:t>0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53680" y="176168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rgbClr val="D60093"/>
                </a:solidFill>
              </a:rPr>
              <a:t>The </a:t>
            </a:r>
            <a:r>
              <a:rPr lang="en-GB" sz="3200" b="1" dirty="0">
                <a:solidFill>
                  <a:srgbClr val="D60093"/>
                </a:solidFill>
              </a:rPr>
              <a:t>significance </a:t>
            </a:r>
            <a:r>
              <a:rPr lang="en-GB" sz="3200" b="1" dirty="0" smtClean="0">
                <a:solidFill>
                  <a:srgbClr val="D60093"/>
                </a:solidFill>
              </a:rPr>
              <a:t>level, critical value, α and </a:t>
            </a:r>
            <a:r>
              <a:rPr lang="en-GB" sz="3200" b="1" dirty="0">
                <a:solidFill>
                  <a:srgbClr val="D60093"/>
                </a:solidFill>
                <a:latin typeface="Calibri" panose="020F0502020204030204" pitchFamily="34" charset="0"/>
              </a:rPr>
              <a:t>β</a:t>
            </a:r>
            <a:r>
              <a:rPr lang="en-GB" sz="3200" b="1" dirty="0" smtClean="0">
                <a:solidFill>
                  <a:srgbClr val="D60093"/>
                </a:solidFill>
              </a:rPr>
              <a:t> </a:t>
            </a:r>
            <a:endParaRPr lang="en-GB" sz="3200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1196753"/>
            <a:ext cx="11377264" cy="4968875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+mj-lt"/>
                <a:cs typeface="Arial" panose="020B0604020202020204" pitchFamily="34" charset="0"/>
              </a:rPr>
              <a:t>Extension of the 2 groups comparison of a </a:t>
            </a:r>
            <a:r>
              <a:rPr lang="en-GB" sz="2400" i="1" dirty="0">
                <a:latin typeface="+mj-lt"/>
                <a:cs typeface="Arial" panose="020B0604020202020204" pitchFamily="34" charset="0"/>
              </a:rPr>
              <a:t>t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-test but with a slightly different logic:</a:t>
            </a:r>
          </a:p>
          <a:p>
            <a:pPr eaLnBrk="1" hangingPunct="1"/>
            <a:endParaRPr lang="en-GB" sz="1400" dirty="0">
              <a:latin typeface="+mj-lt"/>
              <a:cs typeface="Arial" panose="020B0604020202020204" pitchFamily="34" charset="0"/>
            </a:endParaRPr>
          </a:p>
          <a:p>
            <a:pPr eaLnBrk="1" hangingPunct="1"/>
            <a:r>
              <a:rPr lang="en-GB" sz="2400" i="1" dirty="0">
                <a:latin typeface="+mj-lt"/>
                <a:cs typeface="Arial" panose="020B0604020202020204" pitchFamily="34" charset="0"/>
              </a:rPr>
              <a:t>t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-test</a:t>
            </a:r>
            <a:r>
              <a:rPr lang="en-GB" sz="1800" dirty="0">
                <a:latin typeface="+mj-lt"/>
                <a:cs typeface="Arial" panose="020B0604020202020204" pitchFamily="34" charset="0"/>
              </a:rPr>
              <a:t> = </a:t>
            </a:r>
            <a:r>
              <a:rPr lang="en-GB" sz="1800" u="sng" dirty="0">
                <a:latin typeface="+mj-lt"/>
                <a:cs typeface="Arial" panose="020B0604020202020204" pitchFamily="34" charset="0"/>
              </a:rPr>
              <a:t>mean1 – mean2</a:t>
            </a:r>
          </a:p>
          <a:p>
            <a:pPr marL="1371600" lvl="3" indent="0" eaLnBrk="1" hangingPunct="1">
              <a:buNone/>
            </a:pPr>
            <a:r>
              <a:rPr lang="en-GB" sz="1600" dirty="0">
                <a:latin typeface="+mj-lt"/>
                <a:cs typeface="Arial" panose="020B0604020202020204" pitchFamily="34" charset="0"/>
              </a:rPr>
              <a:t>   Pooled SEM</a:t>
            </a:r>
            <a:endParaRPr lang="en-GB" sz="1000" dirty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eaLnBrk="1" hangingPunct="1"/>
            <a:r>
              <a:rPr lang="en-GB" sz="2400" dirty="0">
                <a:latin typeface="+mj-lt"/>
                <a:cs typeface="Arial" panose="020B0604020202020204" pitchFamily="34" charset="0"/>
              </a:rPr>
              <a:t>ANOVA =</a:t>
            </a:r>
            <a:r>
              <a:rPr lang="en-GB" sz="10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1800" u="sng" dirty="0">
                <a:latin typeface="+mj-lt"/>
                <a:cs typeface="Arial" panose="020B0604020202020204" pitchFamily="34" charset="0"/>
              </a:rPr>
              <a:t>variance between means</a:t>
            </a:r>
          </a:p>
          <a:p>
            <a:pPr marL="457200" lvl="1" indent="0" eaLnBrk="1" hangingPunct="1">
              <a:buNone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                         </a:t>
            </a:r>
            <a:r>
              <a:rPr lang="en-GB" sz="1600" dirty="0">
                <a:latin typeface="+mj-lt"/>
                <a:cs typeface="Arial" panose="020B0604020202020204" pitchFamily="34" charset="0"/>
              </a:rPr>
              <a:t>Pooled SEM                                                     </a:t>
            </a:r>
          </a:p>
          <a:p>
            <a:pPr eaLnBrk="1" hangingPunct="1"/>
            <a:endParaRPr lang="en-GB" sz="1400" dirty="0">
              <a:latin typeface="+mj-lt"/>
              <a:cs typeface="Arial" panose="020B0604020202020204" pitchFamily="34" charset="0"/>
            </a:endParaRPr>
          </a:p>
          <a:p>
            <a:pPr eaLnBrk="1" hangingPunct="1"/>
            <a:endParaRPr lang="en-GB" sz="2400" dirty="0" smtClean="0">
              <a:latin typeface="+mj-lt"/>
              <a:cs typeface="Arial" panose="020B0604020202020204" pitchFamily="34" charset="0"/>
            </a:endParaRPr>
          </a:p>
          <a:p>
            <a:pPr eaLnBrk="1" hangingPunct="1"/>
            <a:r>
              <a:rPr lang="en-GB" sz="2400" dirty="0" smtClean="0">
                <a:latin typeface="+mj-lt"/>
                <a:cs typeface="Arial" panose="020B0604020202020204" pitchFamily="34" charset="0"/>
              </a:rPr>
              <a:t>ANOVA </a:t>
            </a:r>
            <a:r>
              <a:rPr lang="en-GB" sz="2400" dirty="0">
                <a:latin typeface="+mj-lt"/>
                <a:cs typeface="Arial" panose="020B0604020202020204" pitchFamily="34" charset="0"/>
              </a:rPr>
              <a:t>compares variances: </a:t>
            </a:r>
          </a:p>
          <a:p>
            <a:pPr lvl="1" eaLnBrk="1" hangingPunct="1"/>
            <a:r>
              <a:rPr lang="en-GB" sz="2000" dirty="0">
                <a:latin typeface="+mj-lt"/>
                <a:cs typeface="Arial" panose="020B0604020202020204" pitchFamily="34" charset="0"/>
              </a:rPr>
              <a:t>If variance between the several  means &gt; variance within the groups (random </a:t>
            </a:r>
            <a:r>
              <a:rPr lang="en-GB" sz="2000" dirty="0" smtClean="0">
                <a:latin typeface="+mj-lt"/>
                <a:cs typeface="Arial" panose="020B0604020202020204" pitchFamily="34" charset="0"/>
              </a:rPr>
              <a:t>error) then </a:t>
            </a:r>
            <a:r>
              <a:rPr lang="en-GB" sz="1900" dirty="0" smtClean="0">
                <a:latin typeface="+mj-lt"/>
                <a:cs typeface="Arial" panose="020B0604020202020204" pitchFamily="34" charset="0"/>
              </a:rPr>
              <a:t>the </a:t>
            </a:r>
            <a:r>
              <a:rPr lang="en-GB" sz="1900" dirty="0">
                <a:latin typeface="+mj-lt"/>
                <a:cs typeface="Arial" panose="020B0604020202020204" pitchFamily="34" charset="0"/>
              </a:rPr>
              <a:t>means must be more spread out than it would have been by chance.</a:t>
            </a:r>
          </a:p>
          <a:p>
            <a:pPr eaLnBrk="1" hangingPunct="1">
              <a:buFontTx/>
              <a:buNone/>
            </a:pPr>
            <a:endParaRPr lang="en-GB" sz="18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340957" y="1844824"/>
            <a:ext cx="1154160" cy="288032"/>
            <a:chOff x="5940152" y="2708920"/>
            <a:chExt cx="1154160" cy="288032"/>
          </a:xfrm>
        </p:grpSpPr>
        <p:sp>
          <p:nvSpPr>
            <p:cNvPr id="2" name="Oval 1"/>
            <p:cNvSpPr/>
            <p:nvPr/>
          </p:nvSpPr>
          <p:spPr>
            <a:xfrm>
              <a:off x="5940152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806280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" name="Straight Connector 12"/>
            <p:cNvCxnSpPr>
              <a:stCxn id="2" idx="6"/>
              <a:endCxn id="5" idx="2"/>
            </p:cNvCxnSpPr>
            <p:nvPr/>
          </p:nvCxnSpPr>
          <p:spPr>
            <a:xfrm>
              <a:off x="6228184" y="2852936"/>
              <a:ext cx="578096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>
            <a:off x="4295800" y="2288738"/>
            <a:ext cx="1296144" cy="0"/>
          </a:xfrm>
          <a:prstGeom prst="line">
            <a:avLst/>
          </a:prstGeom>
          <a:ln w="28575">
            <a:solidFill>
              <a:srgbClr val="000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95491" y="4121921"/>
            <a:ext cx="1296144" cy="0"/>
          </a:xfrm>
          <a:prstGeom prst="line">
            <a:avLst/>
          </a:prstGeom>
          <a:ln w="28575">
            <a:solidFill>
              <a:srgbClr val="000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5807968" y="2575628"/>
            <a:ext cx="1313202" cy="1459396"/>
            <a:chOff x="4626950" y="3505247"/>
            <a:chExt cx="1313202" cy="1459396"/>
          </a:xfrm>
        </p:grpSpPr>
        <p:sp>
          <p:nvSpPr>
            <p:cNvPr id="6" name="Oval 5"/>
            <p:cNvSpPr/>
            <p:nvPr/>
          </p:nvSpPr>
          <p:spPr>
            <a:xfrm>
              <a:off x="4626950" y="3765368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148064" y="4045519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436096" y="3505247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860032" y="4617033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598330" y="4676611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644008" y="4437013"/>
              <a:ext cx="1296144" cy="0"/>
            </a:xfrm>
            <a:prstGeom prst="line">
              <a:avLst/>
            </a:prstGeom>
            <a:ln w="19050">
              <a:solidFill>
                <a:srgbClr val="0004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770966" y="4076651"/>
              <a:ext cx="0" cy="348575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292080" y="4328036"/>
              <a:ext cx="0" cy="10897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742346" y="4437013"/>
              <a:ext cx="0" cy="23959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598330" y="3793279"/>
              <a:ext cx="0" cy="63194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004048" y="4425226"/>
              <a:ext cx="0" cy="191807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9153" name="Straight Arrow Connector 49152"/>
          <p:cNvCxnSpPr/>
          <p:nvPr/>
        </p:nvCxnSpPr>
        <p:spPr>
          <a:xfrm>
            <a:off x="3611724" y="2292165"/>
            <a:ext cx="504056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57" name="Straight Connector 49156"/>
          <p:cNvCxnSpPr/>
          <p:nvPr/>
        </p:nvCxnSpPr>
        <p:spPr>
          <a:xfrm>
            <a:off x="6672064" y="2213962"/>
            <a:ext cx="1656184" cy="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19150" y="2204864"/>
            <a:ext cx="0" cy="158893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824192" y="3788325"/>
            <a:ext cx="504056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4628989" y="3429000"/>
            <a:ext cx="504056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724" y="188641"/>
            <a:ext cx="4968552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2009" y="2381221"/>
            <a:ext cx="1053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Pooled SEM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7008" y="4132378"/>
            <a:ext cx="1053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Pooled SEM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4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352" y="1452140"/>
            <a:ext cx="11665296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/>
              <a:t>The statistic for ANOVA is the </a:t>
            </a:r>
            <a:r>
              <a:rPr lang="en-GB" sz="2400" b="1" dirty="0">
                <a:solidFill>
                  <a:srgbClr val="CC0099"/>
                </a:solidFill>
              </a:rPr>
              <a:t>F ratio</a:t>
            </a:r>
            <a:r>
              <a:rPr lang="en-GB" sz="24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sz="9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F =</a:t>
            </a:r>
            <a:endParaRPr lang="en-GB" sz="16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F =</a:t>
            </a:r>
          </a:p>
          <a:p>
            <a:pPr eaLnBrk="1" hangingPunct="1">
              <a:lnSpc>
                <a:spcPct val="90000"/>
              </a:lnSpc>
            </a:pPr>
            <a:endParaRPr lang="en-GB" sz="900" dirty="0"/>
          </a:p>
          <a:p>
            <a:pPr eaLnBrk="1" hangingPunct="1">
              <a:lnSpc>
                <a:spcPct val="90000"/>
              </a:lnSpc>
            </a:pPr>
            <a:endParaRPr lang="en-GB" sz="2400" dirty="0">
              <a:solidFill>
                <a:srgbClr val="FF33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>
              <a:solidFill>
                <a:srgbClr val="FF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If the variance amongst sample means is greater than the error/random variance, then F&gt;1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dirty="0"/>
              <a:t>In an ANOVA, </a:t>
            </a:r>
            <a:r>
              <a:rPr lang="en-GB" sz="2000" dirty="0">
                <a:solidFill>
                  <a:srgbClr val="CC0099"/>
                </a:solidFill>
              </a:rPr>
              <a:t>we test whether F is significantly higher than 1 or not</a:t>
            </a:r>
            <a:r>
              <a:rPr lang="en-GB" sz="2000" dirty="0"/>
              <a:t>.</a:t>
            </a:r>
          </a:p>
        </p:txBody>
      </p:sp>
      <p:graphicFrame>
        <p:nvGraphicFramePr>
          <p:cNvPr id="168051" name="Group 115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1353965" y="2172865"/>
          <a:ext cx="6553200" cy="863600"/>
        </p:xfrm>
        <a:graphic>
          <a:graphicData uri="http://schemas.openxmlformats.org/drawingml/2006/table">
            <a:tbl>
              <a:tblPr/>
              <a:tblGrid>
                <a:gridCol w="655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Variance between the groups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Variance within the groups (individual variability)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8049" name="Group 113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1282528" y="3396829"/>
          <a:ext cx="7559675" cy="863601"/>
        </p:xfrm>
        <a:graphic>
          <a:graphicData uri="http://schemas.openxmlformats.org/drawingml/2006/table">
            <a:tbl>
              <a:tblPr/>
              <a:tblGrid>
                <a:gridCol w="755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Variation explained by the model (= systematic)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Variation explained by unsystematic factors (= random variation)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724" y="188641"/>
            <a:ext cx="4968552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</p:spTree>
    <p:extLst>
      <p:ext uri="{BB962C8B-B14F-4D97-AF65-F5344CB8AC3E}">
        <p14:creationId xmlns:p14="http://schemas.microsoft.com/office/powerpoint/2010/main" val="25608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550" name="Object 14"/>
          <p:cNvGraphicFramePr>
            <a:graphicFrameLocks noChangeAspect="1"/>
          </p:cNvGraphicFramePr>
          <p:nvPr>
            <p:extLst/>
          </p:nvPr>
        </p:nvGraphicFramePr>
        <p:xfrm>
          <a:off x="6086476" y="3551362"/>
          <a:ext cx="3979863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Prism Project" r:id="rId3" imgW="7956000" imgH="6660000" progId="Prism5.Document">
                  <p:embed/>
                </p:oleObj>
              </mc:Choice>
              <mc:Fallback>
                <p:oleObj name="Prism Project" r:id="rId3" imgW="7956000" imgH="6660000" progId="Prism5.Document">
                  <p:embed/>
                  <p:pic>
                    <p:nvPicPr>
                      <p:cNvPr id="1935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6" y="3551362"/>
                        <a:ext cx="3979863" cy="349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Rectangle 4"/>
          <p:cNvSpPr>
            <a:spLocks noGrp="1" noChangeArrowheads="1"/>
          </p:cNvSpPr>
          <p:nvPr>
            <p:ph idx="1"/>
          </p:nvPr>
        </p:nvSpPr>
        <p:spPr>
          <a:xfrm>
            <a:off x="441531" y="1384177"/>
            <a:ext cx="8229600" cy="2332855"/>
          </a:xfrm>
        </p:spPr>
        <p:txBody>
          <a:bodyPr/>
          <a:lstStyle/>
          <a:p>
            <a:pPr eaLnBrk="1" hangingPunct="1"/>
            <a:endParaRPr lang="en-GB" sz="2800" dirty="0"/>
          </a:p>
          <a:p>
            <a:pPr eaLnBrk="1" hangingPunct="1"/>
            <a:endParaRPr lang="en-GB" sz="2800" dirty="0"/>
          </a:p>
          <a:p>
            <a:pPr eaLnBrk="1" hangingPunct="1"/>
            <a:endParaRPr lang="en-GB" sz="2000" dirty="0"/>
          </a:p>
          <a:p>
            <a:pPr eaLnBrk="1" hangingPunct="1"/>
            <a:r>
              <a:rPr lang="en-GB" sz="2000" dirty="0"/>
              <a:t>Variance (=  SS / N-1) is the mean square</a:t>
            </a:r>
          </a:p>
          <a:p>
            <a:pPr lvl="1" eaLnBrk="1" hangingPunct="1"/>
            <a:r>
              <a:rPr lang="en-GB" sz="1800" dirty="0" err="1"/>
              <a:t>df</a:t>
            </a:r>
            <a:r>
              <a:rPr lang="en-GB" sz="1800" dirty="0"/>
              <a:t>: degree of freedom with </a:t>
            </a:r>
            <a:r>
              <a:rPr lang="en-GB" sz="1800" dirty="0" err="1"/>
              <a:t>df</a:t>
            </a:r>
            <a:r>
              <a:rPr lang="en-GB" sz="1800" dirty="0"/>
              <a:t> = N-1</a:t>
            </a:r>
          </a:p>
        </p:txBody>
      </p:sp>
      <p:sp>
        <p:nvSpPr>
          <p:cNvPr id="53253" name="Text Box 11"/>
          <p:cNvSpPr txBox="1">
            <a:spLocks noChangeArrowheads="1"/>
          </p:cNvSpPr>
          <p:nvPr/>
        </p:nvSpPr>
        <p:spPr bwMode="auto">
          <a:xfrm>
            <a:off x="2961779" y="6404818"/>
            <a:ext cx="19323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 of squares</a:t>
            </a:r>
          </a:p>
        </p:txBody>
      </p:sp>
      <p:sp>
        <p:nvSpPr>
          <p:cNvPr id="53254" name="Text Box 20"/>
          <p:cNvSpPr txBox="1">
            <a:spLocks noChangeArrowheads="1"/>
          </p:cNvSpPr>
          <p:nvPr/>
        </p:nvSpPr>
        <p:spPr bwMode="auto">
          <a:xfrm>
            <a:off x="6312024" y="4016098"/>
            <a:ext cx="18671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groups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variability</a:t>
            </a:r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168008" y="5373216"/>
            <a:ext cx="410445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8472542" y="5252880"/>
            <a:ext cx="239877" cy="794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3254" idx="2"/>
          </p:cNvCxnSpPr>
          <p:nvPr/>
        </p:nvCxnSpPr>
        <p:spPr>
          <a:xfrm>
            <a:off x="7245581" y="4293096"/>
            <a:ext cx="1298690" cy="93610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063553" y="1146231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2.665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0.6663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8.423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&lt;0.0001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5.775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0.0791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8.44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5" name="Straight Arrow Connector 64"/>
          <p:cNvCxnSpPr/>
          <p:nvPr/>
        </p:nvCxnSpPr>
        <p:spPr>
          <a:xfrm rot="5400000">
            <a:off x="7320136" y="5948486"/>
            <a:ext cx="432842" cy="794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7968209" y="6176338"/>
            <a:ext cx="17363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groups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variability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rot="10800000">
            <a:off x="7536160" y="5949280"/>
            <a:ext cx="4722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193548" name="Object 12"/>
          <p:cNvGraphicFramePr>
            <a:graphicFrameLocks noChangeAspect="1"/>
          </p:cNvGraphicFramePr>
          <p:nvPr>
            <p:extLst/>
          </p:nvPr>
        </p:nvGraphicFramePr>
        <p:xfrm>
          <a:off x="1851026" y="3429124"/>
          <a:ext cx="3846513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Prism Project" r:id="rId5" imgW="8460000" imgH="6336000" progId="Prism5.Document">
                  <p:embed/>
                </p:oleObj>
              </mc:Choice>
              <mc:Fallback>
                <p:oleObj name="Prism Project" r:id="rId5" imgW="8460000" imgH="6336000" progId="Prism5.Document">
                  <p:embed/>
                  <p:pic>
                    <p:nvPicPr>
                      <p:cNvPr id="1935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6" y="3429124"/>
                        <a:ext cx="3846513" cy="32400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rot="5400000">
            <a:off x="2543532" y="4749221"/>
            <a:ext cx="1057061" cy="794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5519936" y="1794302"/>
            <a:ext cx="79208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Arrow Connector 3"/>
          <p:cNvCxnSpPr>
            <a:stCxn id="5" idx="1"/>
          </p:cNvCxnSpPr>
          <p:nvPr/>
        </p:nvCxnSpPr>
        <p:spPr>
          <a:xfrm flipH="1" flipV="1">
            <a:off x="6312025" y="2010326"/>
            <a:ext cx="1584848" cy="326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96874" y="2034883"/>
                <a:ext cx="2409699" cy="60317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 Power Analysis: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Pooled SD=</a:t>
                </a:r>
                <a14:m>
                  <m:oMath xmlns:m="http://schemas.openxmlformats.org/officeDocument/2006/math">
                    <m:r>
                      <a:rPr kumimoji="0" lang="en-GB" sz="1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+mn-cs"/>
                      </a:rPr>
                      <m:t>√</m:t>
                    </m:r>
                  </m:oMath>
                </a14:m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MS(Residual)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874" y="2034883"/>
                <a:ext cx="2409699" cy="603178"/>
              </a:xfrm>
              <a:prstGeom prst="rect">
                <a:avLst/>
              </a:prstGeom>
              <a:blipFill>
                <a:blip r:embed="rId7"/>
                <a:stretch>
                  <a:fillRect l="-1263" t="-3030" b="-1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724" y="188641"/>
            <a:ext cx="4968552" cy="551685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Analysis of variance</a:t>
            </a:r>
          </a:p>
        </p:txBody>
      </p:sp>
    </p:spTree>
    <p:extLst>
      <p:ext uri="{BB962C8B-B14F-4D97-AF65-F5344CB8AC3E}">
        <p14:creationId xmlns:p14="http://schemas.microsoft.com/office/powerpoint/2010/main" val="13536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32656"/>
            <a:ext cx="8229600" cy="1008112"/>
          </a:xfrm>
        </p:spPr>
        <p:txBody>
          <a:bodyPr/>
          <a:lstStyle/>
          <a:p>
            <a:pPr eaLnBrk="1" hangingPunct="1"/>
            <a:r>
              <a:rPr lang="en-GB" sz="4000" b="1" u="sng" dirty="0">
                <a:latin typeface="+mn-lt"/>
              </a:rPr>
              <a:t>Example</a:t>
            </a:r>
            <a:r>
              <a:rPr lang="en-GB" sz="4000" b="1" dirty="0">
                <a:latin typeface="+mn-lt"/>
              </a:rPr>
              <a:t>: </a:t>
            </a:r>
            <a:r>
              <a:rPr lang="en-GB" sz="4000" b="1" dirty="0">
                <a:solidFill>
                  <a:srgbClr val="CC0099"/>
                </a:solidFill>
                <a:latin typeface="+mn-lt"/>
              </a:rPr>
              <a:t>protein.expression.csv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1772816"/>
            <a:ext cx="11017224" cy="4525963"/>
          </a:xfrm>
        </p:spPr>
        <p:txBody>
          <a:bodyPr/>
          <a:lstStyle/>
          <a:p>
            <a:pPr eaLnBrk="1" hangingPunct="1"/>
            <a:r>
              <a:rPr lang="en-GB" b="1" u="sng" dirty="0" smtClean="0"/>
              <a:t>Question</a:t>
            </a:r>
            <a:r>
              <a:rPr lang="en-GB" dirty="0" smtClean="0"/>
              <a:t>: is there a difference in protein expression between the 5 cell lines?</a:t>
            </a:r>
          </a:p>
          <a:p>
            <a:pPr marL="457200" lvl="1" indent="0" eaLnBrk="1" hangingPunct="1">
              <a:buNone/>
            </a:pPr>
            <a:endParaRPr lang="en-GB" sz="2000" dirty="0"/>
          </a:p>
          <a:p>
            <a:pPr eaLnBrk="1" hangingPunct="1"/>
            <a:endParaRPr lang="en-GB" sz="1000" b="1" dirty="0"/>
          </a:p>
          <a:p>
            <a:pPr eaLnBrk="1" hangingPunct="1"/>
            <a:r>
              <a:rPr lang="en-GB" sz="2800" b="1" dirty="0"/>
              <a:t>1 Plot the data</a:t>
            </a:r>
          </a:p>
          <a:p>
            <a:pPr eaLnBrk="1" hangingPunct="1"/>
            <a:endParaRPr lang="en-GB" sz="1000" b="1" dirty="0"/>
          </a:p>
          <a:p>
            <a:pPr eaLnBrk="1" hangingPunct="1"/>
            <a:r>
              <a:rPr lang="en-GB" sz="2800" b="1" dirty="0"/>
              <a:t>2 Check the assumptions for parametric test</a:t>
            </a:r>
          </a:p>
          <a:p>
            <a:pPr eaLnBrk="1" hangingPunct="1"/>
            <a:endParaRPr lang="en-GB" sz="1000" b="1" dirty="0"/>
          </a:p>
          <a:p>
            <a:pPr eaLnBrk="1" hangingPunct="1"/>
            <a:r>
              <a:rPr lang="en-GB" sz="2800" b="1" dirty="0"/>
              <a:t>3 Statistical analysis: ANOVA</a:t>
            </a:r>
          </a:p>
        </p:txBody>
      </p:sp>
    </p:spTree>
    <p:extLst>
      <p:ext uri="{BB962C8B-B14F-4D97-AF65-F5344CB8AC3E}">
        <p14:creationId xmlns:p14="http://schemas.microsoft.com/office/powerpoint/2010/main" val="13726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28881"/>
              </p:ext>
            </p:extLst>
          </p:nvPr>
        </p:nvGraphicFramePr>
        <p:xfrm>
          <a:off x="3113074" y="207602"/>
          <a:ext cx="5184576" cy="341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Prism 7" r:id="rId3" imgW="7755523" imgH="5101582" progId="Prism7.Document">
                  <p:embed/>
                </p:oleObj>
              </mc:Choice>
              <mc:Fallback>
                <p:oleObj name="Prism 7" r:id="rId3" imgW="7755523" imgH="5101582" progId="Prism7.Documen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3074" y="207602"/>
                        <a:ext cx="5184576" cy="3411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771679"/>
              </p:ext>
            </p:extLst>
          </p:nvPr>
        </p:nvGraphicFramePr>
        <p:xfrm>
          <a:off x="3199120" y="3473190"/>
          <a:ext cx="5167150" cy="3384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Prism 7" r:id="rId5" imgW="7755523" imgH="5101582" progId="Prism7.Document">
                  <p:embed/>
                </p:oleObj>
              </mc:Choice>
              <mc:Fallback>
                <p:oleObj name="Prism 7" r:id="rId5" imgW="7755523" imgH="5101582" progId="Prism7.Document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120" y="3473190"/>
                        <a:ext cx="5167150" cy="3384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48903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1393714"/>
            <a:ext cx="6334125" cy="486727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9719" y="80000"/>
            <a:ext cx="8392563" cy="6917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Parametric tests assumptions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06247" y="5450186"/>
            <a:ext cx="1440160" cy="362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9553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647728" y="89859"/>
          <a:ext cx="5205830" cy="34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Prism 7" r:id="rId3" imgW="7810263" imgH="5101582" progId="Prism7.Document">
                  <p:embed/>
                </p:oleObj>
              </mc:Choice>
              <mc:Fallback>
                <p:oleObj name="Prism 7" r:id="rId3" imgW="7810263" imgH="5101582" progId="Prism7.Documen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7728" y="89859"/>
                        <a:ext cx="5205830" cy="340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991544" y="3645024"/>
            <a:ext cx="3913876" cy="3024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75520" y="3739030"/>
            <a:ext cx="4032448" cy="285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739" y="3791734"/>
            <a:ext cx="4619917" cy="3021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750" y="3584160"/>
            <a:ext cx="4647841" cy="32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5" y="1326987"/>
            <a:ext cx="6457950" cy="481965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9719" y="80000"/>
            <a:ext cx="8392563" cy="6917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Parametric tests assumptions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6868797" y="5223844"/>
            <a:ext cx="1440160" cy="362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164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11338" y="274639"/>
            <a:ext cx="8569325" cy="777875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Analysis of variance: Post hoc tests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1628800"/>
            <a:ext cx="12000656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/>
              <a:t>The ANOVA is an “omnibus” test: it tells you that there is (or not) a difference between your means but not exactly which means are significantly different from which other ones.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lvl="1" eaLnBrk="1" hangingPunct="1">
              <a:lnSpc>
                <a:spcPct val="90000"/>
              </a:lnSpc>
            </a:pPr>
            <a:r>
              <a:rPr lang="en-GB" dirty="0"/>
              <a:t>To find out, you need to apply </a:t>
            </a:r>
            <a:r>
              <a:rPr lang="en-GB" b="1" dirty="0">
                <a:solidFill>
                  <a:srgbClr val="CC0099"/>
                </a:solidFill>
              </a:rPr>
              <a:t>post hoc</a:t>
            </a:r>
            <a:r>
              <a:rPr lang="en-GB" dirty="0">
                <a:solidFill>
                  <a:srgbClr val="CC0099"/>
                </a:solidFill>
              </a:rPr>
              <a:t> tests</a:t>
            </a:r>
            <a:r>
              <a:rPr lang="en-GB" dirty="0"/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GB" dirty="0"/>
          </a:p>
          <a:p>
            <a:pPr lvl="1" eaLnBrk="1" hangingPunct="1">
              <a:lnSpc>
                <a:spcPct val="90000"/>
              </a:lnSpc>
            </a:pPr>
            <a:r>
              <a:rPr lang="en-GB" dirty="0"/>
              <a:t>These post hoc tests should only be used when the ANOVA finds a significant effect.</a:t>
            </a:r>
          </a:p>
        </p:txBody>
      </p:sp>
    </p:spTree>
    <p:extLst>
      <p:ext uri="{BB962C8B-B14F-4D97-AF65-F5344CB8AC3E}">
        <p14:creationId xmlns:p14="http://schemas.microsoft.com/office/powerpoint/2010/main" val="20264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92" y="1557196"/>
            <a:ext cx="4542269" cy="443921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01873" y="172746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Analysis of </a:t>
            </a:r>
            <a:r>
              <a:rPr lang="en-GB" sz="4000" b="1" kern="0" dirty="0" err="1" smtClean="0">
                <a:solidFill>
                  <a:srgbClr val="CC0099"/>
                </a:solidFill>
                <a:latin typeface="+mn-lt"/>
              </a:rPr>
              <a:t>variancec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03" y="1204110"/>
            <a:ext cx="3208785" cy="380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232" y="2846664"/>
            <a:ext cx="3211770" cy="3846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580" y="1126506"/>
            <a:ext cx="3608998" cy="427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3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5171" y="4151170"/>
            <a:ext cx="1108165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In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hypothesis testing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, a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critical value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is a point on the test distribution that is compared to the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test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statistic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to determine whether to reject the null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hypothesis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cs typeface="Courier New" panose="02070309020205020404" pitchFamily="49" charset="0"/>
              </a:rPr>
              <a:t>Example of test statistic: t-value</a:t>
            </a:r>
            <a:endParaRPr lang="en-GB" sz="2400" dirty="0">
              <a:solidFill>
                <a:srgbClr val="C00000"/>
              </a:solidFill>
              <a:cs typeface="Courier New" panose="02070309020205020404" pitchFamily="49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prstClr val="black"/>
              </a:solidFill>
              <a:cs typeface="Courier New" panose="02070309020205020404" pitchFamily="49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If the absolute value of your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test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statistic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 is greater than the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critical value</a:t>
            </a:r>
            <a:r>
              <a:rPr lang="en-US" sz="2400" dirty="0">
                <a:solidFill>
                  <a:prstClr val="black"/>
                </a:solidFill>
                <a:cs typeface="Courier New" panose="02070309020205020404" pitchFamily="49" charset="0"/>
              </a:rPr>
              <a:t>, you can declare statistical significance and reject the null </a:t>
            </a:r>
            <a:r>
              <a:rPr lang="en-US" sz="2400" b="1" dirty="0">
                <a:solidFill>
                  <a:prstClr val="black"/>
                </a:solidFill>
                <a:cs typeface="Courier New" panose="02070309020205020404" pitchFamily="49" charset="0"/>
              </a:rPr>
              <a:t>hypothesis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C00000"/>
                </a:solidFill>
                <a:cs typeface="Courier New" panose="02070309020205020404" pitchFamily="49" charset="0"/>
              </a:rPr>
              <a:t>Example: t-value &gt; critical t-value</a:t>
            </a:r>
            <a:endParaRPr lang="en-GB" sz="2400" dirty="0">
              <a:solidFill>
                <a:srgbClr val="C00000"/>
              </a:solidFill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520" y="1125746"/>
            <a:ext cx="3292205" cy="2601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584" y="1456093"/>
            <a:ext cx="2886935" cy="244626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69758" y="1491953"/>
            <a:ext cx="720080" cy="388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987528" y="1875446"/>
            <a:ext cx="1763368" cy="1473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65824" y="821876"/>
            <a:ext cx="3860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Example: 2-tailed t-test with n=15 (</a:t>
            </a:r>
            <a:r>
              <a:rPr lang="en-GB" sz="14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df</a:t>
            </a:r>
            <a:r>
              <a:rPr lang="en-GB" sz="1400" dirty="0">
                <a:solidFill>
                  <a:srgbClr val="C00000"/>
                </a:solidFill>
                <a:latin typeface="Bookman Old Style" panose="02050604050505020204" pitchFamily="18" charset="0"/>
              </a:rPr>
              <a:t>=14)</a:t>
            </a:r>
          </a:p>
        </p:txBody>
      </p:sp>
      <p:sp>
        <p:nvSpPr>
          <p:cNvPr id="10" name="Oval 9"/>
          <p:cNvSpPr/>
          <p:nvPr/>
        </p:nvSpPr>
        <p:spPr>
          <a:xfrm>
            <a:off x="4391518" y="3375152"/>
            <a:ext cx="3754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02598" y="1156576"/>
            <a:ext cx="3754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5751" y="3358185"/>
            <a:ext cx="493721" cy="223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80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14" name="Straight Arrow Connector 13"/>
          <p:cNvCxnSpPr>
            <a:stCxn id="26" idx="1"/>
          </p:cNvCxnSpPr>
          <p:nvPr/>
        </p:nvCxnSpPr>
        <p:spPr>
          <a:xfrm flipH="1">
            <a:off x="6199047" y="3399131"/>
            <a:ext cx="2024451" cy="750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526055" y="1290246"/>
            <a:ext cx="1315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T Distribution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410" y="1651481"/>
            <a:ext cx="2682718" cy="14613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67908" y="2159752"/>
            <a:ext cx="461986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GB" sz="1200" b="1" dirty="0"/>
              <a:t>0.95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65340" y="2351221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</a:rPr>
              <a:t>0.025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24402" y="2321698"/>
            <a:ext cx="4812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002060"/>
                </a:solidFill>
              </a:rPr>
              <a:t>0.025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23498" y="3276020"/>
            <a:ext cx="691215" cy="246221"/>
          </a:xfrm>
          <a:prstGeom prst="rect">
            <a:avLst/>
          </a:prstGeom>
          <a:noFill/>
          <a:ln>
            <a:solidFill>
              <a:srgbClr val="00040C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t=-2.1448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33042" y="3286723"/>
            <a:ext cx="652743" cy="246221"/>
          </a:xfrm>
          <a:prstGeom prst="rect">
            <a:avLst/>
          </a:prstGeom>
          <a:noFill/>
          <a:ln>
            <a:solidFill>
              <a:srgbClr val="00040C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t=2.1448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8559842" y="3071975"/>
            <a:ext cx="0" cy="14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867311" y="3064140"/>
            <a:ext cx="0" cy="148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003215" y="3068961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2060"/>
                </a:solidFill>
              </a:rPr>
              <a:t>t(14)</a:t>
            </a: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53680" y="176168"/>
            <a:ext cx="885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 smtClean="0">
                <a:solidFill>
                  <a:srgbClr val="CC0099"/>
                </a:solidFill>
              </a:rPr>
              <a:t>The critical value</a:t>
            </a:r>
            <a:endParaRPr lang="en-GB" sz="32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3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1" y="172746"/>
            <a:ext cx="5329409" cy="4996783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538848" y="942291"/>
            <a:ext cx="6261337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+mn-lt"/>
              </a:rPr>
              <a:t>Analysis of variance: results</a:t>
            </a:r>
            <a:endParaRPr lang="en-GB" sz="4000" b="1" kern="0" dirty="0">
              <a:solidFill>
                <a:srgbClr val="CC0099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848" y="2235851"/>
            <a:ext cx="6411221" cy="44203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76523" y="1331228"/>
            <a:ext cx="645376" cy="3164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783129" y="2354717"/>
            <a:ext cx="645376" cy="3164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369"/>
          <p:cNvSpPr txBox="1">
            <a:spLocks noChangeArrowheads="1"/>
          </p:cNvSpPr>
          <p:nvPr/>
        </p:nvSpPr>
        <p:spPr bwMode="auto">
          <a:xfrm>
            <a:off x="2790915" y="1781252"/>
            <a:ext cx="3183196" cy="339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GB" sz="1400" b="1" dirty="0" smtClean="0"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Homogeneity of variance </a:t>
            </a:r>
            <a:r>
              <a:rPr lang="en-GB" sz="1400" b="1" dirty="0">
                <a:effectLst/>
                <a:latin typeface="Bookman Old Style" panose="02050604050505020204" pitchFamily="18" charset="0"/>
                <a:ea typeface="Times New Roman"/>
                <a:cs typeface="Times New Roman"/>
                <a:sym typeface="Wingdings"/>
              </a:rPr>
              <a:t></a:t>
            </a:r>
            <a:r>
              <a:rPr lang="en-GB" sz="1400" b="1" dirty="0"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GB" sz="1400" b="1" dirty="0"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 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428505" y="1964602"/>
            <a:ext cx="362410" cy="46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76523" y="3870102"/>
            <a:ext cx="3679097" cy="6961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369"/>
          <p:cNvSpPr txBox="1">
            <a:spLocks noChangeArrowheads="1"/>
          </p:cNvSpPr>
          <p:nvPr/>
        </p:nvSpPr>
        <p:spPr bwMode="auto">
          <a:xfrm>
            <a:off x="3062383" y="3475390"/>
            <a:ext cx="2143359" cy="339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GB" sz="1200" b="1" dirty="0" smtClean="0"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F=0.6727/0.08278=8.13</a:t>
            </a:r>
            <a:endParaRPr lang="en-GB" sz="1200" b="1" dirty="0">
              <a:effectLst/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GB" sz="1200" b="1" dirty="0">
                <a:effectLst/>
                <a:latin typeface="Bookman Old Style" panose="02050604050505020204" pitchFamily="18" charset="0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2" name="Oval 11"/>
          <p:cNvSpPr/>
          <p:nvPr/>
        </p:nvSpPr>
        <p:spPr>
          <a:xfrm>
            <a:off x="9576153" y="3159660"/>
            <a:ext cx="815186" cy="18442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1092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9376" y="1340768"/>
            <a:ext cx="11089232" cy="4929188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Calibri" panose="020F0502020204030204" pitchFamily="34" charset="0"/>
              </a:rPr>
              <a:t>A correlation coefficient is an index number that measures:</a:t>
            </a:r>
          </a:p>
          <a:p>
            <a:pPr lvl="1" eaLnBrk="1" hangingPunct="1"/>
            <a:r>
              <a:rPr lang="en-GB" sz="2400" dirty="0">
                <a:latin typeface="Calibri" panose="020F0502020204030204" pitchFamily="34" charset="0"/>
              </a:rPr>
              <a:t>The </a:t>
            </a:r>
            <a:r>
              <a:rPr lang="en-GB" sz="2400" u="sng" dirty="0">
                <a:latin typeface="Calibri" panose="020F0502020204030204" pitchFamily="34" charset="0"/>
              </a:rPr>
              <a:t>magnitude</a:t>
            </a:r>
            <a:r>
              <a:rPr lang="en-GB" sz="2400" dirty="0">
                <a:latin typeface="Calibri" panose="020F0502020204030204" pitchFamily="34" charset="0"/>
              </a:rPr>
              <a:t> and the </a:t>
            </a:r>
            <a:r>
              <a:rPr lang="en-GB" sz="2400" u="sng" dirty="0">
                <a:latin typeface="Calibri" panose="020F0502020204030204" pitchFamily="34" charset="0"/>
              </a:rPr>
              <a:t>direction</a:t>
            </a:r>
            <a:r>
              <a:rPr lang="en-GB" sz="2400" dirty="0">
                <a:latin typeface="Calibri" panose="020F0502020204030204" pitchFamily="34" charset="0"/>
              </a:rPr>
              <a:t> of the relation between 2 variables</a:t>
            </a:r>
          </a:p>
          <a:p>
            <a:pPr lvl="1" eaLnBrk="1" hangingPunct="1"/>
            <a:r>
              <a:rPr lang="en-GB" sz="2400" dirty="0">
                <a:latin typeface="Calibri" panose="020F0502020204030204" pitchFamily="34" charset="0"/>
              </a:rPr>
              <a:t>It is designed to range in value between -1 and +1</a:t>
            </a:r>
          </a:p>
          <a:p>
            <a:pPr lvl="1" eaLnBrk="1" hangingPunct="1"/>
            <a:endParaRPr lang="en-GB" sz="1800" dirty="0">
              <a:latin typeface="Calibri" panose="020F0502020204030204" pitchFamily="34" charset="0"/>
            </a:endParaRPr>
          </a:p>
        </p:txBody>
      </p:sp>
      <p:pic>
        <p:nvPicPr>
          <p:cNvPr id="59396" name="Picture 5" descr="Corr-examp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63552" y="3068960"/>
            <a:ext cx="2762250" cy="2762250"/>
          </a:xfrm>
          <a:noFill/>
        </p:spPr>
      </p:pic>
      <p:pic>
        <p:nvPicPr>
          <p:cNvPr id="59397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46615" y="3099027"/>
            <a:ext cx="3744912" cy="2824162"/>
          </a:xfrm>
          <a:noFill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35895" y="274639"/>
            <a:ext cx="972021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kern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  <a:endParaRPr lang="en-GB" b="1" kern="0" dirty="0">
              <a:solidFill>
                <a:srgbClr val="CC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895" y="274639"/>
            <a:ext cx="9720211" cy="490537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9336" y="981075"/>
            <a:ext cx="12025336" cy="5543550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Calibri" panose="020F0502020204030204" pitchFamily="34" charset="0"/>
              </a:rPr>
              <a:t>Most widely-used correlation coefficient:</a:t>
            </a:r>
          </a:p>
          <a:p>
            <a:pPr lvl="1" eaLnBrk="1" hangingPunct="1"/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Pearson product-moment correlation coefficient “r”</a:t>
            </a:r>
          </a:p>
          <a:p>
            <a:pPr lvl="2" eaLnBrk="1" hangingPunct="1"/>
            <a:endParaRPr lang="en-US" sz="1800" dirty="0">
              <a:solidFill>
                <a:srgbClr val="FF3399"/>
              </a:solidFill>
              <a:latin typeface="Calibri" panose="020F0502020204030204" pitchFamily="34" charset="0"/>
            </a:endParaRPr>
          </a:p>
          <a:p>
            <a:pPr lvl="2" eaLnBrk="1" hangingPunct="1"/>
            <a:endParaRPr lang="en-US" sz="1800" dirty="0">
              <a:latin typeface="Calibri" panose="020F0502020204030204" pitchFamily="34" charset="0"/>
            </a:endParaRPr>
          </a:p>
          <a:p>
            <a:pPr lvl="2" eaLnBrk="1" hangingPunct="1"/>
            <a:endParaRPr lang="en-US" sz="1800" dirty="0">
              <a:latin typeface="Calibri" panose="020F0502020204030204" pitchFamily="34" charset="0"/>
            </a:endParaRPr>
          </a:p>
          <a:p>
            <a:pPr lvl="2" eaLnBrk="1" hangingPunct="1"/>
            <a:endParaRPr lang="en-GB" sz="1800" dirty="0">
              <a:latin typeface="Calibri" panose="020F0502020204030204" pitchFamily="34" charset="0"/>
            </a:endParaRPr>
          </a:p>
          <a:p>
            <a:pPr lvl="2" eaLnBrk="1" hangingPunct="1"/>
            <a:endParaRPr lang="en-GB" sz="2000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n-GB" sz="2000" dirty="0" smtClean="0">
                <a:latin typeface="Calibri" panose="020F0502020204030204" pitchFamily="34" charset="0"/>
              </a:rPr>
              <a:t>The </a:t>
            </a:r>
            <a:r>
              <a:rPr lang="en-GB" sz="2000" dirty="0">
                <a:latin typeface="Calibri" panose="020F0502020204030204" pitchFamily="34" charset="0"/>
              </a:rPr>
              <a:t>2 variables do not have to be measured in the same units but they have to be proportional (meaning linearly related)</a:t>
            </a:r>
          </a:p>
          <a:p>
            <a:pPr lvl="1" eaLnBrk="1" hangingPunct="1"/>
            <a:r>
              <a:rPr lang="en-GB" sz="2400" dirty="0">
                <a:solidFill>
                  <a:srgbClr val="CC0099"/>
                </a:solidFill>
                <a:latin typeface="Calibri" panose="020F0502020204030204" pitchFamily="34" charset="0"/>
              </a:rPr>
              <a:t>Coefficient of determination</a:t>
            </a:r>
            <a:r>
              <a:rPr lang="en-GB" sz="2400" dirty="0">
                <a:latin typeface="Calibri" panose="020F0502020204030204" pitchFamily="34" charset="0"/>
              </a:rPr>
              <a:t>: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</a:p>
          <a:p>
            <a:pPr lvl="2" eaLnBrk="1" hangingPunct="1"/>
            <a:r>
              <a:rPr lang="en-GB" dirty="0">
                <a:latin typeface="Calibri" panose="020F0502020204030204" pitchFamily="34" charset="0"/>
              </a:rPr>
              <a:t>r is the correlation between X and Y</a:t>
            </a:r>
          </a:p>
          <a:p>
            <a:pPr lvl="2" eaLnBrk="1" hangingPunct="1"/>
            <a:r>
              <a:rPr lang="en-GB" dirty="0">
                <a:latin typeface="Calibri" panose="020F0502020204030204" pitchFamily="34" charset="0"/>
              </a:rPr>
              <a:t>r</a:t>
            </a:r>
            <a:r>
              <a:rPr lang="en-GB" baseline="30000" dirty="0">
                <a:latin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</a:rPr>
              <a:t> is the coefficient of determination</a:t>
            </a:r>
            <a:r>
              <a:rPr lang="en-GB" dirty="0" smtClean="0">
                <a:latin typeface="Calibri" panose="020F0502020204030204" pitchFamily="34" charset="0"/>
              </a:rPr>
              <a:t>: </a:t>
            </a:r>
          </a:p>
          <a:p>
            <a:pPr lvl="3" eaLnBrk="1" hangingPunct="1"/>
            <a:r>
              <a:rPr lang="en-GB" sz="2400" dirty="0">
                <a:latin typeface="Calibri" panose="020F0502020204030204" pitchFamily="34" charset="0"/>
              </a:rPr>
              <a:t>It gives you the proportion of variance in Y that can be explained by X, in percentage.</a:t>
            </a:r>
          </a:p>
        </p:txBody>
      </p:sp>
      <p:pic>
        <p:nvPicPr>
          <p:cNvPr id="60420" name="Picture 4" descr="corr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67808" y="2060848"/>
            <a:ext cx="3239990" cy="1400175"/>
          </a:xfrm>
          <a:noFill/>
        </p:spPr>
      </p:pic>
    </p:spTree>
    <p:extLst>
      <p:ext uri="{BB962C8B-B14F-4D97-AF65-F5344CB8AC3E}">
        <p14:creationId xmlns:p14="http://schemas.microsoft.com/office/powerpoint/2010/main" val="409826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282945" y="1758126"/>
            <a:ext cx="11843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GB" sz="2400" dirty="0">
                <a:latin typeface="Calibri" panose="020F0502020204030204" pitchFamily="34" charset="0"/>
              </a:rPr>
              <a:t> Is there a relationship between parasite </a:t>
            </a:r>
            <a:r>
              <a:rPr lang="en-GB" sz="2400" dirty="0" smtClean="0">
                <a:latin typeface="Calibri" panose="020F0502020204030204" pitchFamily="34" charset="0"/>
              </a:rPr>
              <a:t>burden  and </a:t>
            </a:r>
            <a:r>
              <a:rPr lang="en-GB" sz="2400" dirty="0">
                <a:latin typeface="Calibri" panose="020F0502020204030204" pitchFamily="34" charset="0"/>
              </a:rPr>
              <a:t>body mass in roe deer?</a:t>
            </a: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14232"/>
              </p:ext>
            </p:extLst>
          </p:nvPr>
        </p:nvGraphicFramePr>
        <p:xfrm>
          <a:off x="5701005" y="2775233"/>
          <a:ext cx="4925784" cy="3045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Prism 6" r:id="rId3" imgW="9185622" imgH="5679269" progId="Prism6.Document">
                  <p:embed/>
                </p:oleObj>
              </mc:Choice>
              <mc:Fallback>
                <p:oleObj name="Prism 6" r:id="rId3" imgW="9185622" imgH="5679269" progId="Prism6.Document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1005" y="2775233"/>
                        <a:ext cx="4925784" cy="30452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656" y="3344999"/>
            <a:ext cx="3365446" cy="283058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44536" y="480403"/>
            <a:ext cx="972021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</a:p>
          <a:p>
            <a:pPr eaLnBrk="1" hangingPunct="1"/>
            <a:r>
              <a:rPr lang="en-GB" sz="3600" b="1" kern="0" dirty="0" smtClean="0">
                <a:latin typeface="Calibri" panose="020F0502020204030204" pitchFamily="34" charset="0"/>
              </a:rPr>
              <a:t>Example: roe deer.xlsx</a:t>
            </a:r>
            <a:endParaRPr lang="en-GB" sz="3600" b="1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346" y="1325358"/>
            <a:ext cx="3342363" cy="517955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44536" y="480403"/>
            <a:ext cx="972021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Correlation</a:t>
            </a:r>
          </a:p>
          <a:p>
            <a:pPr eaLnBrk="1" hangingPunct="1"/>
            <a:r>
              <a:rPr lang="en-GB" sz="3600" b="1" kern="0" dirty="0" smtClean="0">
                <a:latin typeface="Calibri" panose="020F0502020204030204" pitchFamily="34" charset="0"/>
              </a:rPr>
              <a:t>Example: roe deer.xlsx</a:t>
            </a:r>
            <a:endParaRPr lang="en-GB" sz="3600" b="1" kern="0" dirty="0">
              <a:latin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31530" y="3970987"/>
            <a:ext cx="172819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2239078" y="4883887"/>
            <a:ext cx="172819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01" y="187157"/>
            <a:ext cx="1994777" cy="1077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723" y="4203244"/>
            <a:ext cx="3990597" cy="23707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43973" y="2154630"/>
            <a:ext cx="7271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dirty="0" smtClean="0">
                <a:latin typeface="Calibri" panose="020F0502020204030204" pitchFamily="34" charset="0"/>
              </a:rPr>
              <a:t>There is a negative correlation between parasite load and fitness but this relationship is only significant for the males(p=0.0049 vs. females: p=0.2940).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03021" y="4929312"/>
            <a:ext cx="1944216" cy="62922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0938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5" y="4435341"/>
            <a:ext cx="2748461" cy="2002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5" y="4471345"/>
            <a:ext cx="2886059" cy="1930814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116633"/>
            <a:ext cx="8229600" cy="490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D60093"/>
                </a:solidFill>
                <a:latin typeface="Calibri" panose="020F0502020204030204" pitchFamily="34" charset="0"/>
              </a:rPr>
              <a:t>Curve fitting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9360" y="737557"/>
            <a:ext cx="11794176" cy="49291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GB" sz="2400" b="1" kern="0" dirty="0">
                <a:solidFill>
                  <a:srgbClr val="CC0099"/>
                </a:solidFill>
                <a:latin typeface="Calibri" panose="020F0502020204030204" pitchFamily="34" charset="0"/>
              </a:rPr>
              <a:t>Dose-response curves</a:t>
            </a:r>
          </a:p>
          <a:p>
            <a:pPr lvl="1" eaLnBrk="1" hangingPunct="1"/>
            <a:r>
              <a:rPr lang="en-GB" sz="2200" kern="0" dirty="0">
                <a:latin typeface="Calibri" panose="020F0502020204030204" pitchFamily="34" charset="0"/>
              </a:rPr>
              <a:t>Nonlinear regression</a:t>
            </a:r>
          </a:p>
          <a:p>
            <a:pPr lvl="1" eaLnBrk="1" hangingPunct="1"/>
            <a:r>
              <a:rPr lang="en-GB" sz="2200" dirty="0">
                <a:latin typeface="Calibri" panose="020F0502020204030204" pitchFamily="34" charset="0"/>
              </a:rPr>
              <a:t>Dose-response experiments typically use around 5-10 doses of agonist, equally spaced on a logarithmic scale </a:t>
            </a:r>
            <a:endParaRPr lang="en-GB" sz="2200" kern="0" dirty="0">
              <a:latin typeface="Calibri" panose="020F0502020204030204" pitchFamily="34" charset="0"/>
            </a:endParaRPr>
          </a:p>
          <a:p>
            <a:pPr lvl="1" eaLnBrk="1" hangingPunct="1"/>
            <a:r>
              <a:rPr lang="en-GB" sz="2200" dirty="0">
                <a:latin typeface="Calibri" panose="020F0502020204030204" pitchFamily="34" charset="0"/>
              </a:rPr>
              <a:t>Y values are responses</a:t>
            </a:r>
          </a:p>
          <a:p>
            <a:pPr lvl="1" eaLnBrk="1" hangingPunct="1"/>
            <a:endParaRPr lang="en-GB" sz="1000" dirty="0">
              <a:latin typeface="Calibri" panose="020F0502020204030204" pitchFamily="34" charset="0"/>
            </a:endParaRPr>
          </a:p>
          <a:p>
            <a:pPr eaLnBrk="1" hangingPunct="1"/>
            <a:r>
              <a:rPr lang="en-GB" sz="2200" dirty="0">
                <a:latin typeface="Calibri" panose="020F0502020204030204" pitchFamily="34" charset="0"/>
              </a:rPr>
              <a:t>The aim is often to determine the </a:t>
            </a:r>
            <a:r>
              <a:rPr lang="en-GB" sz="2200" b="1" dirty="0">
                <a:solidFill>
                  <a:srgbClr val="CC0099"/>
                </a:solidFill>
                <a:latin typeface="Calibri" panose="020F0502020204030204" pitchFamily="34" charset="0"/>
              </a:rPr>
              <a:t>IC50</a:t>
            </a:r>
            <a:r>
              <a:rPr lang="en-GB" sz="2200" dirty="0">
                <a:latin typeface="Calibri" panose="020F0502020204030204" pitchFamily="34" charset="0"/>
              </a:rPr>
              <a:t> or the </a:t>
            </a:r>
            <a:r>
              <a:rPr lang="en-GB" sz="2200" b="1" dirty="0">
                <a:solidFill>
                  <a:srgbClr val="CC0099"/>
                </a:solidFill>
                <a:latin typeface="Calibri" panose="020F0502020204030204" pitchFamily="34" charset="0"/>
              </a:rPr>
              <a:t>EC50</a:t>
            </a:r>
          </a:p>
          <a:p>
            <a:pPr lvl="1" eaLnBrk="1" hangingPunct="1"/>
            <a:r>
              <a:rPr lang="en-GB" sz="2200" b="1" dirty="0">
                <a:latin typeface="Calibri" panose="020F0502020204030204" pitchFamily="34" charset="0"/>
              </a:rPr>
              <a:t>IC50 (I=Inhibition)</a:t>
            </a:r>
            <a:r>
              <a:rPr lang="en-GB" sz="2200" dirty="0">
                <a:latin typeface="Calibri" panose="020F0502020204030204" pitchFamily="34" charset="0"/>
              </a:rPr>
              <a:t>: concentration of an agonist that provokes a response half way between the maximal (Top) response and the maximally inhibited (Bottom) </a:t>
            </a:r>
            <a:r>
              <a:rPr lang="en-GB" sz="2200" dirty="0" smtClean="0">
                <a:latin typeface="Calibri" panose="020F0502020204030204" pitchFamily="34" charset="0"/>
              </a:rPr>
              <a:t>response.</a:t>
            </a:r>
            <a:endParaRPr lang="en-GB" sz="2200" dirty="0">
              <a:latin typeface="Calibri" panose="020F0502020204030204" pitchFamily="34" charset="0"/>
            </a:endParaRPr>
          </a:p>
          <a:p>
            <a:pPr lvl="1" eaLnBrk="1" hangingPunct="1"/>
            <a:r>
              <a:rPr lang="en-GB" sz="2200" b="1" dirty="0">
                <a:latin typeface="Calibri" panose="020F0502020204030204" pitchFamily="34" charset="0"/>
              </a:rPr>
              <a:t>EC50 (E=Effective): </a:t>
            </a:r>
            <a:r>
              <a:rPr lang="en-US" sz="2200" dirty="0">
                <a:latin typeface="Calibri" panose="020F0502020204030204" pitchFamily="34" charset="0"/>
              </a:rPr>
              <a:t>concentration that gives half-maximal response</a:t>
            </a:r>
            <a:endParaRPr lang="en-GB" sz="2200" dirty="0">
              <a:latin typeface="Calibri" panose="020F0502020204030204" pitchFamily="34" charset="0"/>
            </a:endParaRPr>
          </a:p>
          <a:p>
            <a:pPr lvl="1" eaLnBrk="1" hangingPunct="1"/>
            <a:endParaRPr lang="en-GB" sz="2400" dirty="0">
              <a:latin typeface="Calibri" panose="020F0502020204030204" pitchFamily="34" charset="0"/>
            </a:endParaRPr>
          </a:p>
          <a:p>
            <a:pPr eaLnBrk="1" hangingPunct="1"/>
            <a:endParaRPr lang="en-GB" sz="2400" kern="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5690" y="6326085"/>
            <a:ext cx="380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Bookman Old Style" panose="02050604050505020204" pitchFamily="18" charset="0"/>
              </a:rPr>
              <a:t>Stimulation: </a:t>
            </a:r>
          </a:p>
          <a:p>
            <a:pPr algn="ctr"/>
            <a:r>
              <a:rPr lang="en-US" sz="1000" dirty="0">
                <a:latin typeface="Bookman Old Style" panose="02050604050505020204" pitchFamily="18" charset="0"/>
              </a:rPr>
              <a:t>Y=Bottom + (Top-Bottom)/(1+10^((LogEC50-X)*</a:t>
            </a:r>
            <a:r>
              <a:rPr lang="en-US" sz="1000" dirty="0" err="1">
                <a:latin typeface="Bookman Old Style" panose="02050604050505020204" pitchFamily="18" charset="0"/>
              </a:rPr>
              <a:t>HillSlope</a:t>
            </a:r>
            <a:r>
              <a:rPr lang="en-US" sz="1000" dirty="0">
                <a:latin typeface="Bookman Old Style" panose="02050604050505020204" pitchFamily="18" charset="0"/>
              </a:rPr>
              <a:t>))</a:t>
            </a:r>
            <a:endParaRPr lang="en-GB" sz="1000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097" y="6311834"/>
            <a:ext cx="3137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Bookman Old Style" panose="02050604050505020204" pitchFamily="18" charset="0"/>
              </a:rPr>
              <a:t>Inhibition: </a:t>
            </a:r>
          </a:p>
          <a:p>
            <a:pPr algn="ctr"/>
            <a:r>
              <a:rPr lang="en-GB" sz="1000" dirty="0">
                <a:latin typeface="Bookman Old Style" panose="02050604050505020204" pitchFamily="18" charset="0"/>
              </a:rPr>
              <a:t>Y=Bottom + (Top-Bottom)/(1+10^((X-LogIC50)))</a:t>
            </a:r>
          </a:p>
        </p:txBody>
      </p:sp>
    </p:spTree>
    <p:extLst>
      <p:ext uri="{BB962C8B-B14F-4D97-AF65-F5344CB8AC3E}">
        <p14:creationId xmlns:p14="http://schemas.microsoft.com/office/powerpoint/2010/main" val="26752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61" y="1300489"/>
            <a:ext cx="5667375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310" y="2305705"/>
            <a:ext cx="849463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Step by step analysis and considerations: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1- </a:t>
            </a:r>
            <a:r>
              <a:rPr lang="en-GB" dirty="0">
                <a:latin typeface="Calibri" panose="020F0502020204030204" pitchFamily="34" charset="0"/>
              </a:rPr>
              <a:t>Choose a </a:t>
            </a:r>
            <a:r>
              <a:rPr lang="en-GB" b="1" dirty="0" smtClean="0">
                <a:latin typeface="Calibri" panose="020F0502020204030204" pitchFamily="34" charset="0"/>
              </a:rPr>
              <a:t>Model</a:t>
            </a:r>
            <a:r>
              <a:rPr lang="en-GB" dirty="0" smtClean="0">
                <a:latin typeface="Calibri" panose="020F0502020204030204" pitchFamily="34" charset="0"/>
              </a:rPr>
              <a:t>:</a:t>
            </a:r>
            <a:endParaRPr lang="en-GB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	not necessary to normalise</a:t>
            </a:r>
          </a:p>
          <a:p>
            <a:r>
              <a:rPr lang="en-GB" dirty="0">
                <a:latin typeface="Calibri" panose="020F0502020204030204" pitchFamily="34" charset="0"/>
              </a:rPr>
              <a:t>	should choose it when values defining 0 and 100 are precise</a:t>
            </a:r>
          </a:p>
          <a:p>
            <a:r>
              <a:rPr lang="en-GB" dirty="0">
                <a:latin typeface="Calibri" panose="020F0502020204030204" pitchFamily="34" charset="0"/>
              </a:rPr>
              <a:t>	variable slope better if plenty of data points (variable slope or 4 parameters)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2- </a:t>
            </a:r>
            <a:r>
              <a:rPr lang="en-GB" dirty="0" smtClean="0">
                <a:latin typeface="Calibri" panose="020F0502020204030204" pitchFamily="34" charset="0"/>
              </a:rPr>
              <a:t>Choose a </a:t>
            </a:r>
            <a:r>
              <a:rPr lang="en-GB" b="1" dirty="0" smtClean="0">
                <a:latin typeface="Calibri" panose="020F0502020204030204" pitchFamily="34" charset="0"/>
              </a:rPr>
              <a:t>Method: </a:t>
            </a:r>
            <a:r>
              <a:rPr lang="en-GB" dirty="0" smtClean="0">
                <a:latin typeface="Calibri" panose="020F0502020204030204" pitchFamily="34" charset="0"/>
              </a:rPr>
              <a:t>outliers, fitting method, weighting method and replicates</a:t>
            </a:r>
          </a:p>
          <a:p>
            <a:endParaRPr lang="en-GB" b="1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3-</a:t>
            </a:r>
            <a:r>
              <a:rPr lang="en-GB" b="1" dirty="0" smtClean="0">
                <a:latin typeface="Calibri" panose="020F0502020204030204" pitchFamily="34" charset="0"/>
              </a:rPr>
              <a:t> Compare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different conditions: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4</a:t>
            </a:r>
            <a:r>
              <a:rPr lang="en-GB" sz="2000" dirty="0" smtClean="0">
                <a:latin typeface="Calibri" panose="020F0502020204030204" pitchFamily="34" charset="0"/>
              </a:rPr>
              <a:t>- </a:t>
            </a:r>
            <a:r>
              <a:rPr lang="en-GB" sz="2000" b="1" dirty="0">
                <a:latin typeface="Calibri" panose="020F0502020204030204" pitchFamily="34" charset="0"/>
              </a:rPr>
              <a:t>Constrain</a:t>
            </a:r>
            <a:r>
              <a:rPr lang="en-GB" sz="2000" dirty="0">
                <a:latin typeface="Calibri" panose="020F0502020204030204" pitchFamily="34" charset="0"/>
              </a:rPr>
              <a:t>:</a:t>
            </a:r>
          </a:p>
          <a:p>
            <a:r>
              <a:rPr lang="en-GB" sz="2000" dirty="0">
                <a:latin typeface="Calibri" panose="020F0502020204030204" pitchFamily="34" charset="0"/>
              </a:rPr>
              <a:t>	depends on your experiment</a:t>
            </a:r>
          </a:p>
          <a:p>
            <a:r>
              <a:rPr lang="en-GB" sz="2000" dirty="0">
                <a:latin typeface="Calibri" panose="020F0502020204030204" pitchFamily="34" charset="0"/>
              </a:rPr>
              <a:t>	depends if your data don’t define the top or the bottom of the </a:t>
            </a:r>
            <a:r>
              <a:rPr lang="en-GB" sz="2000" dirty="0" smtClean="0">
                <a:latin typeface="Calibri" panose="020F0502020204030204" pitchFamily="34" charset="0"/>
              </a:rPr>
              <a:t>curve</a:t>
            </a:r>
            <a:r>
              <a:rPr lang="en-GB" sz="2000" dirty="0">
                <a:latin typeface="Calibri" panose="020F0502020204030204" pitchFamily="34" charset="0"/>
              </a:rPr>
              <a:t>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26838" y="4806673"/>
            <a:ext cx="9231998" cy="1028700"/>
            <a:chOff x="1569502" y="2977306"/>
            <a:chExt cx="9231998" cy="1028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0000" y="2977306"/>
              <a:ext cx="4381500" cy="10287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6021279" y="3464338"/>
              <a:ext cx="4015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25157" y="3836344"/>
              <a:ext cx="4015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757950" y="3093166"/>
              <a:ext cx="16816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Calibri" panose="020F0502020204030204" pitchFamily="34" charset="0"/>
                </a:rPr>
                <a:t>Diff in parameters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24153" y="3459018"/>
              <a:ext cx="24061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Calibri" panose="020F0502020204030204" pitchFamily="34" charset="0"/>
                </a:rPr>
                <a:t>Constraint </a:t>
              </a:r>
              <a:r>
                <a:rPr lang="en-GB" sz="1600" dirty="0" err="1">
                  <a:latin typeface="Calibri" panose="020F0502020204030204" pitchFamily="34" charset="0"/>
                </a:rPr>
                <a:t>vs</a:t>
              </a:r>
              <a:r>
                <a:rPr lang="en-GB" sz="1600" dirty="0">
                  <a:latin typeface="Calibri" panose="020F0502020204030204" pitchFamily="34" charset="0"/>
                </a:rPr>
                <a:t> no constraint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70338" y="3286495"/>
              <a:ext cx="454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Calibri" panose="020F0502020204030204" pitchFamily="34" charset="0"/>
                </a:rPr>
                <a:t>Diff between conditions for one or more parameters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69502" y="3628434"/>
              <a:ext cx="454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latin typeface="Calibri" panose="020F0502020204030204" pitchFamily="34" charset="0"/>
                </a:rPr>
                <a:t>Diff between conditions for one or more parameters</a:t>
              </a:r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6765354" y="1052737"/>
          <a:ext cx="3352801" cy="1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Prism 6" r:id="rId5" imgW="5049463" imgH="2341722" progId="Prism6.Document">
                  <p:embed/>
                </p:oleObj>
              </mc:Choice>
              <mc:Fallback>
                <p:oleObj name="Prism 6" r:id="rId5" imgW="5049463" imgH="2341722" progId="Prism6.Document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65354" y="1052737"/>
                        <a:ext cx="3352801" cy="155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1057779" y="1535738"/>
            <a:ext cx="2096294" cy="720080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636859" y="290419"/>
            <a:ext cx="972021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D60093"/>
                </a:solidFill>
                <a:latin typeface="Calibri" panose="020F0502020204030204" pitchFamily="34" charset="0"/>
              </a:rPr>
              <a:t>Curve fitting</a:t>
            </a:r>
          </a:p>
          <a:p>
            <a:pPr eaLnBrk="1" hangingPunct="1"/>
            <a:r>
              <a:rPr lang="en-GB" sz="3600" b="1" kern="0" dirty="0" smtClean="0">
                <a:latin typeface="Calibri" panose="020F0502020204030204" pitchFamily="34" charset="0"/>
              </a:rPr>
              <a:t>Example: Inhibition data.xlsx</a:t>
            </a:r>
            <a:endParaRPr lang="en-GB" sz="3600" b="1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0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61" y="1300489"/>
            <a:ext cx="5667375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497" y="2498381"/>
            <a:ext cx="111404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Step by step analysis and considerations</a:t>
            </a:r>
            <a:r>
              <a:rPr lang="en-GB" dirty="0">
                <a:latin typeface="Calibri" panose="020F0502020204030204" pitchFamily="34" charset="0"/>
              </a:rPr>
              <a:t>: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5- </a:t>
            </a:r>
            <a:r>
              <a:rPr lang="en-GB" b="1" dirty="0">
                <a:latin typeface="Calibri" panose="020F0502020204030204" pitchFamily="34" charset="0"/>
              </a:rPr>
              <a:t>Initial values</a:t>
            </a:r>
            <a:r>
              <a:rPr lang="en-GB" dirty="0">
                <a:latin typeface="Calibri" panose="020F0502020204030204" pitchFamily="34" charset="0"/>
              </a:rPr>
              <a:t>:</a:t>
            </a:r>
          </a:p>
          <a:p>
            <a:r>
              <a:rPr lang="en-GB" dirty="0">
                <a:latin typeface="Calibri" panose="020F0502020204030204" pitchFamily="34" charset="0"/>
              </a:rPr>
              <a:t>	defaults usually OK unless the fit looks </a:t>
            </a:r>
            <a:r>
              <a:rPr lang="en-GB" dirty="0" smtClean="0">
                <a:latin typeface="Calibri" panose="020F0502020204030204" pitchFamily="34" charset="0"/>
              </a:rPr>
              <a:t>funny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6- </a:t>
            </a:r>
            <a:r>
              <a:rPr lang="en-GB" b="1" dirty="0">
                <a:latin typeface="Calibri" panose="020F0502020204030204" pitchFamily="34" charset="0"/>
              </a:rPr>
              <a:t>Range</a:t>
            </a:r>
            <a:r>
              <a:rPr lang="en-GB" dirty="0">
                <a:latin typeface="Calibri" panose="020F0502020204030204" pitchFamily="34" charset="0"/>
              </a:rPr>
              <a:t>:</a:t>
            </a:r>
          </a:p>
          <a:p>
            <a:r>
              <a:rPr lang="en-GB" dirty="0">
                <a:latin typeface="Calibri" panose="020F0502020204030204" pitchFamily="34" charset="0"/>
              </a:rPr>
              <a:t>	defaults usually OK unless you are not interested in the x-variable full range (</a:t>
            </a:r>
            <a:r>
              <a:rPr lang="en-GB" dirty="0" err="1">
                <a:latin typeface="Calibri" panose="020F0502020204030204" pitchFamily="34" charset="0"/>
              </a:rPr>
              <a:t>ie</a:t>
            </a:r>
            <a:r>
              <a:rPr lang="en-GB" dirty="0">
                <a:latin typeface="Calibri" panose="020F0502020204030204" pitchFamily="34" charset="0"/>
              </a:rPr>
              <a:t> time)</a:t>
            </a:r>
          </a:p>
          <a:p>
            <a:endParaRPr lang="en-GB" sz="1000" dirty="0">
              <a:latin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</a:rPr>
              <a:t>7- </a:t>
            </a:r>
            <a:r>
              <a:rPr lang="en-GB" b="1" dirty="0">
                <a:latin typeface="Calibri" panose="020F0502020204030204" pitchFamily="34" charset="0"/>
              </a:rPr>
              <a:t>Output</a:t>
            </a:r>
            <a:r>
              <a:rPr lang="en-GB" dirty="0">
                <a:latin typeface="Calibri" panose="020F0502020204030204" pitchFamily="34" charset="0"/>
              </a:rPr>
              <a:t>:</a:t>
            </a:r>
          </a:p>
          <a:p>
            <a:r>
              <a:rPr lang="en-GB" dirty="0">
                <a:latin typeface="Calibri" panose="020F0502020204030204" pitchFamily="34" charset="0"/>
              </a:rPr>
              <a:t>	summary table presents same results in a  … summarized way.</a:t>
            </a:r>
          </a:p>
          <a:p>
            <a:endParaRPr lang="en-GB" sz="1000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8 – </a:t>
            </a:r>
            <a:r>
              <a:rPr lang="en-GB" b="1" dirty="0" smtClean="0">
                <a:latin typeface="Calibri" panose="020F0502020204030204" pitchFamily="34" charset="0"/>
              </a:rPr>
              <a:t>Confidence</a:t>
            </a:r>
            <a:r>
              <a:rPr lang="en-GB" dirty="0" smtClean="0">
                <a:latin typeface="Calibri" panose="020F0502020204030204" pitchFamily="34" charset="0"/>
              </a:rPr>
              <a:t>: calculate and plot confidence intervals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9- </a:t>
            </a:r>
            <a:r>
              <a:rPr lang="en-GB" b="1" dirty="0">
                <a:latin typeface="Calibri" panose="020F0502020204030204" pitchFamily="34" charset="0"/>
              </a:rPr>
              <a:t>Diagnostics</a:t>
            </a:r>
            <a:r>
              <a:rPr lang="en-GB" dirty="0">
                <a:latin typeface="Calibri" panose="020F0502020204030204" pitchFamily="34" charset="0"/>
              </a:rPr>
              <a:t>:</a:t>
            </a:r>
          </a:p>
          <a:p>
            <a:r>
              <a:rPr lang="en-GB" dirty="0">
                <a:latin typeface="Calibri" panose="020F0502020204030204" pitchFamily="34" charset="0"/>
              </a:rPr>
              <a:t>	check for normality (weights) and outliers (but keep them in the analysis) </a:t>
            </a:r>
          </a:p>
          <a:p>
            <a:r>
              <a:rPr lang="en-GB" dirty="0">
                <a:latin typeface="Calibri" panose="020F0502020204030204" pitchFamily="34" charset="0"/>
              </a:rPr>
              <a:t>	check Replicates </a:t>
            </a:r>
            <a:r>
              <a:rPr lang="en-GB" dirty="0" smtClean="0">
                <a:latin typeface="Calibri" panose="020F0502020204030204" pitchFamily="34" charset="0"/>
              </a:rPr>
              <a:t>test</a:t>
            </a:r>
          </a:p>
          <a:p>
            <a:r>
              <a:rPr lang="en-GB" dirty="0">
                <a:latin typeface="Calibri" panose="020F0502020204030204" pitchFamily="34" charset="0"/>
              </a:rPr>
              <a:t>	</a:t>
            </a:r>
            <a:r>
              <a:rPr lang="en-GB" dirty="0" smtClean="0">
                <a:latin typeface="Calibri" panose="020F0502020204030204" pitchFamily="34" charset="0"/>
              </a:rPr>
              <a:t>residual plots</a:t>
            </a:r>
            <a:endParaRPr lang="en-GB" dirty="0">
              <a:latin typeface="Calibri" panose="020F0502020204030204" pitchFamily="34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6765354" y="1052737"/>
          <a:ext cx="3352801" cy="1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Prism 6" r:id="rId4" imgW="5049463" imgH="2341722" progId="Prism6.Document">
                  <p:embed/>
                </p:oleObj>
              </mc:Choice>
              <mc:Fallback>
                <p:oleObj name="Prism 6" r:id="rId4" imgW="5049463" imgH="2341722" progId="Prism6.Document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5354" y="1052737"/>
                        <a:ext cx="3352801" cy="155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3011046" y="1515937"/>
            <a:ext cx="3466289" cy="720080"/>
          </a:xfrm>
          <a:prstGeom prst="ellipse">
            <a:avLst/>
          </a:prstGeom>
          <a:noFill/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36859" y="290419"/>
            <a:ext cx="972021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D60093"/>
                </a:solidFill>
                <a:latin typeface="Calibri" panose="020F0502020204030204" pitchFamily="34" charset="0"/>
              </a:rPr>
              <a:t>Curve fitting</a:t>
            </a:r>
          </a:p>
          <a:p>
            <a:pPr eaLnBrk="1" hangingPunct="1"/>
            <a:r>
              <a:rPr lang="en-GB" sz="3600" b="1" kern="0" dirty="0" smtClean="0">
                <a:latin typeface="Calibri" panose="020F0502020204030204" pitchFamily="34" charset="0"/>
              </a:rPr>
              <a:t>Example: Inhibition data.xlsx</a:t>
            </a:r>
            <a:endParaRPr lang="en-GB" sz="3600" b="1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250" y="2056928"/>
            <a:ext cx="1368152" cy="851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250" y="2949579"/>
            <a:ext cx="3096344" cy="786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250" y="3806998"/>
            <a:ext cx="2808312" cy="198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4352" y="2084382"/>
            <a:ext cx="1224136" cy="796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9982" y="2924944"/>
            <a:ext cx="3108506" cy="668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9026" y="3645023"/>
            <a:ext cx="2649462" cy="176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8250" y="5009836"/>
            <a:ext cx="1368152" cy="8674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8250" y="5946313"/>
            <a:ext cx="3308832" cy="557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8250" y="6533253"/>
            <a:ext cx="2699134" cy="1785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4352" y="5058964"/>
            <a:ext cx="1224136" cy="8183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32104" y="5924286"/>
            <a:ext cx="3456384" cy="4570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41562" y="6467834"/>
            <a:ext cx="3146927" cy="201527"/>
          </a:xfrm>
          <a:prstGeom prst="rect">
            <a:avLst/>
          </a:prstGeom>
        </p:spPr>
      </p:pic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3154363" y="1114426"/>
          <a:ext cx="22288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Prism 6" r:id="rId15" imgW="6174527" imgH="4994616" progId="Prism6.Document">
                  <p:embed/>
                </p:oleObj>
              </mc:Choice>
              <mc:Fallback>
                <p:oleObj name="Prism 6" r:id="rId15" imgW="6174527" imgH="4994616" progId="Prism6.Document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54363" y="1114426"/>
                        <a:ext cx="222885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6964363" y="1081089"/>
          <a:ext cx="2227262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Prism 6" r:id="rId17" imgW="6201897" imgH="4976609" progId="Prism6.Document">
                  <p:embed/>
                </p:oleObj>
              </mc:Choice>
              <mc:Fallback>
                <p:oleObj name="Prism 6" r:id="rId17" imgW="6201897" imgH="4976609" progId="Prism6.Document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64363" y="1081089"/>
                        <a:ext cx="2227262" cy="178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3143251" y="4117975"/>
          <a:ext cx="22447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Prism 6" r:id="rId19" imgW="7231165" imgH="5734373" progId="Prism6.Document">
                  <p:embed/>
                </p:oleObj>
              </mc:Choice>
              <mc:Fallback>
                <p:oleObj name="Prism 6" r:id="rId19" imgW="7231165" imgH="5734373" progId="Prism6.Document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143251" y="4117975"/>
                        <a:ext cx="2244725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6800850" y="4048126"/>
          <a:ext cx="2319338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Prism 6" r:id="rId21" imgW="7232606" imgH="5833415" progId="Prism6.Document">
                  <p:embed/>
                </p:oleObj>
              </mc:Choice>
              <mc:Fallback>
                <p:oleObj name="Prism 6" r:id="rId21" imgW="7232606" imgH="5833415" progId="Prism6.Document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800850" y="4048126"/>
                        <a:ext cx="2319338" cy="187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636859" y="290419"/>
            <a:ext cx="972021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D60093"/>
                </a:solidFill>
                <a:latin typeface="Calibri" panose="020F0502020204030204" pitchFamily="34" charset="0"/>
              </a:rPr>
              <a:t>Curve fitting</a:t>
            </a:r>
          </a:p>
          <a:p>
            <a:pPr eaLnBrk="1" hangingPunct="1"/>
            <a:r>
              <a:rPr lang="en-GB" sz="3600" b="1" kern="0" dirty="0" smtClean="0">
                <a:latin typeface="Calibri" panose="020F0502020204030204" pitchFamily="34" charset="0"/>
              </a:rPr>
              <a:t>Example: Inhibition data.xlsx</a:t>
            </a:r>
            <a:endParaRPr lang="en-GB" sz="3600" b="1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847528" y="1757075"/>
          <a:ext cx="4457700" cy="788670"/>
        </p:xfrm>
        <a:graphic>
          <a:graphicData uri="http://schemas.openxmlformats.org/drawingml/2006/table">
            <a:tbl>
              <a:tblPr/>
              <a:tblGrid>
                <a:gridCol w="177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Replicates test for lack of 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SD replicates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22.71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25.52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SD lack of 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41.84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32.38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Discrepancy (F)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3.393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1.610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 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0.0247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0.1989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Evidence of inadequate model?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847528" y="3000370"/>
          <a:ext cx="4457700" cy="788670"/>
        </p:xfrm>
        <a:graphic>
          <a:graphicData uri="http://schemas.openxmlformats.org/drawingml/2006/table">
            <a:tbl>
              <a:tblPr/>
              <a:tblGrid>
                <a:gridCol w="177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Replicates test for lack of 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SD replicates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22.71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25.52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SD lack of 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39.22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30.61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Discrepancy (F)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2.982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1.438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 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0.0334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0.2478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Evidence of inadequate model?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847528" y="4365104"/>
          <a:ext cx="4457700" cy="788670"/>
        </p:xfrm>
        <a:graphic>
          <a:graphicData uri="http://schemas.openxmlformats.org/drawingml/2006/table">
            <a:tbl>
              <a:tblPr/>
              <a:tblGrid>
                <a:gridCol w="177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Replicates test for lack of 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SD replicates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5.755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7.100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SD lack of 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11.00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8.379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Discrepancy (F)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3.656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1.393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P 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0.0125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0.2618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Evidence of inadequate model?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847528" y="5733256"/>
          <a:ext cx="4457700" cy="788670"/>
        </p:xfrm>
        <a:graphic>
          <a:graphicData uri="http://schemas.openxmlformats.org/drawingml/2006/table">
            <a:tbl>
              <a:tblPr/>
              <a:tblGrid>
                <a:gridCol w="177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Replicates test for lack of 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SD replicates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5.755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7.100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SD lack of 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12.28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9.649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Discrepancy (F)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4.553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1.847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 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0.0036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0.1246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Evidence of inadequate model?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960096" y="4141646"/>
          <a:ext cx="1761428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Prism 6" r:id="rId3" imgW="7231165" imgH="5616962" progId="Prism6.Document">
                  <p:embed/>
                </p:oleObj>
              </mc:Choice>
              <mc:Fallback>
                <p:oleObj name="Prism 6" r:id="rId3" imgW="7231165" imgH="5616962" progId="Prism6.Documen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60096" y="4141646"/>
                        <a:ext cx="1761428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960097" y="5447248"/>
          <a:ext cx="1656184" cy="1294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Prism 6" r:id="rId5" imgW="7232606" imgH="5651897" progId="Prism6.Document">
                  <p:embed/>
                </p:oleObj>
              </mc:Choice>
              <mc:Fallback>
                <p:oleObj name="Prism 6" r:id="rId5" imgW="7232606" imgH="5651897" progId="Prism6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60097" y="5447248"/>
                        <a:ext cx="1656184" cy="1294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007768" y="1484785"/>
          <a:ext cx="2705100" cy="131445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No inhibitor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Inhibitor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8487866" y="6393900"/>
          <a:ext cx="2000622" cy="131445"/>
        </p:xfrm>
        <a:graphic>
          <a:graphicData uri="http://schemas.openxmlformats.org/drawingml/2006/table">
            <a:tbl>
              <a:tblPr/>
              <a:tblGrid>
                <a:gridCol w="1000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856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-7.031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-5.956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8431460" y="2217436"/>
          <a:ext cx="1985020" cy="131445"/>
        </p:xfrm>
        <a:graphic>
          <a:graphicData uri="http://schemas.openxmlformats.org/drawingml/2006/table">
            <a:tbl>
              <a:tblPr/>
              <a:tblGrid>
                <a:gridCol w="992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-7.158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-6.011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8503468" y="3657596"/>
          <a:ext cx="1985020" cy="131445"/>
        </p:xfrm>
        <a:graphic>
          <a:graphicData uri="http://schemas.openxmlformats.org/drawingml/2006/table">
            <a:tbl>
              <a:tblPr/>
              <a:tblGrid>
                <a:gridCol w="992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-7.159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-6.017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8544272" y="5169764"/>
          <a:ext cx="2016224" cy="131445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-7.017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-5.943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8544272" y="1223833"/>
          <a:ext cx="2304256" cy="131445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No inhibitor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Inhibitor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Oval 18"/>
          <p:cNvSpPr/>
          <p:nvPr/>
        </p:nvSpPr>
        <p:spPr>
          <a:xfrm>
            <a:off x="9004368" y="2132856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9988208" y="2141648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0072352" y="3581808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9093960" y="3571344"/>
            <a:ext cx="5040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6951304" y="1207046"/>
          <a:ext cx="1770310" cy="1429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Prism 6" r:id="rId7" imgW="6174527" imgH="4994616" progId="Prism6.Document">
                  <p:embed/>
                </p:oleObj>
              </mc:Choice>
              <mc:Fallback>
                <p:oleObj name="Prism 6" r:id="rId7" imgW="6174527" imgH="4994616" progId="Prism6.Document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51304" y="1207046"/>
                        <a:ext cx="1770310" cy="14298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6929195" y="2636912"/>
          <a:ext cx="1885842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Prism 6" r:id="rId9" imgW="6201897" imgH="4976609" progId="Prism6.Document">
                  <p:embed/>
                </p:oleObj>
              </mc:Choice>
              <mc:Fallback>
                <p:oleObj name="Prism 6" r:id="rId9" imgW="6201897" imgH="4976609" progId="Prism6.Document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29195" y="2636912"/>
                        <a:ext cx="1885842" cy="1512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636859" y="290419"/>
            <a:ext cx="972021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4000" b="1" kern="0" dirty="0">
                <a:solidFill>
                  <a:srgbClr val="D60093"/>
                </a:solidFill>
                <a:latin typeface="Calibri" panose="020F0502020204030204" pitchFamily="34" charset="0"/>
              </a:rPr>
              <a:t>Curve fitting</a:t>
            </a:r>
          </a:p>
          <a:p>
            <a:pPr eaLnBrk="1" hangingPunct="1"/>
            <a:r>
              <a:rPr lang="en-GB" sz="3600" b="1" kern="0" dirty="0" smtClean="0">
                <a:latin typeface="Calibri" panose="020F0502020204030204" pitchFamily="34" charset="0"/>
              </a:rPr>
              <a:t>Example: Inhibition data.xlsx</a:t>
            </a:r>
            <a:endParaRPr lang="en-GB" sz="3600" b="1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16225</TotalTime>
  <Words>5042</Words>
  <Application>Microsoft Office PowerPoint</Application>
  <PresentationFormat>Widescreen</PresentationFormat>
  <Paragraphs>1045</Paragraphs>
  <Slides>101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101</vt:i4>
      </vt:variant>
    </vt:vector>
  </HeadingPairs>
  <TitlesOfParts>
    <vt:vector size="119" baseType="lpstr">
      <vt:lpstr>Arial</vt:lpstr>
      <vt:lpstr>Bookman Old Style</vt:lpstr>
      <vt:lpstr>Calibri</vt:lpstr>
      <vt:lpstr>Calibri Light</vt:lpstr>
      <vt:lpstr>Cambria Math</vt:lpstr>
      <vt:lpstr>Courier New</vt:lpstr>
      <vt:lpstr>Minya Nouvelle</vt:lpstr>
      <vt:lpstr>MS Reference Sans Serif</vt:lpstr>
      <vt:lpstr>Times New Roman</vt:lpstr>
      <vt:lpstr>Wingdings</vt:lpstr>
      <vt:lpstr>Office Theme</vt:lpstr>
      <vt:lpstr>Default Design</vt:lpstr>
      <vt:lpstr>1_Default Design</vt:lpstr>
      <vt:lpstr>Photo Editor Photo</vt:lpstr>
      <vt:lpstr>Prism 7</vt:lpstr>
      <vt:lpstr>Bitmap Image</vt:lpstr>
      <vt:lpstr>Prism Project</vt:lpstr>
      <vt:lpstr>Prism 6</vt:lpstr>
      <vt:lpstr>Introduction to Statistics with GraphPad Prism 8 Anne Segonds-Pichon v2019-03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recapitulate: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Qualitative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Fisher’s exact test: results</vt:lpstr>
      <vt:lpstr>PowerPoint Presentation</vt:lpstr>
      <vt:lpstr>Quantitative data</vt:lpstr>
      <vt:lpstr>Measures of central tendency Mode and Median</vt:lpstr>
      <vt:lpstr>Measures of central tendency Mean</vt:lpstr>
      <vt:lpstr>PowerPoint Presentation</vt:lpstr>
      <vt:lpstr>Sum of Squared errors (SS)</vt:lpstr>
      <vt:lpstr>Variance and standard deviation</vt:lpstr>
      <vt:lpstr>Standard deviation</vt:lpstr>
      <vt:lpstr>SD and SEM  (SEM = SD/√N) </vt:lpstr>
      <vt:lpstr>PowerPoint Presentation</vt:lpstr>
      <vt:lpstr>PowerPoint Presentation</vt:lpstr>
      <vt:lpstr>SD and SEM</vt:lpstr>
      <vt:lpstr>SD or SEM ?</vt:lpstr>
      <vt:lpstr>Confidence interval </vt:lpstr>
      <vt:lpstr>Analysis of Quantitative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Student’s t-test </vt:lpstr>
      <vt:lpstr>PowerPoint Presentation</vt:lpstr>
      <vt:lpstr>PowerPoint Presentation</vt:lpstr>
      <vt:lpstr>PowerPoint Presentation</vt:lpstr>
      <vt:lpstr>Student’s t-test </vt:lpstr>
      <vt:lpstr>Example: coyotes.xlsx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more than 2 means</vt:lpstr>
      <vt:lpstr>Familywise error rate</vt:lpstr>
      <vt:lpstr>PowerPoint Presentation</vt:lpstr>
      <vt:lpstr>Multiple testing problem</vt:lpstr>
      <vt:lpstr>Analysis of variance</vt:lpstr>
      <vt:lpstr>Analysis of variance</vt:lpstr>
      <vt:lpstr>Analysis of variance</vt:lpstr>
      <vt:lpstr>Example: protein.expression.csv</vt:lpstr>
      <vt:lpstr>PowerPoint Presentation</vt:lpstr>
      <vt:lpstr>PowerPoint Presentation</vt:lpstr>
      <vt:lpstr>PowerPoint Presentation</vt:lpstr>
      <vt:lpstr>PowerPoint Presentation</vt:lpstr>
      <vt:lpstr>Analysis of variance: Post hoc tests</vt:lpstr>
      <vt:lpstr>PowerPoint Presentation</vt:lpstr>
      <vt:lpstr>PowerPoint Presentation</vt:lpstr>
      <vt:lpstr>PowerPoint Presentation</vt:lpstr>
      <vt:lpstr>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Segonds-Pichon</dc:creator>
  <cp:lastModifiedBy>Anne Segonds-Pichon</cp:lastModifiedBy>
  <cp:revision>363</cp:revision>
  <cp:lastPrinted>2018-03-16T11:18:47Z</cp:lastPrinted>
  <dcterms:created xsi:type="dcterms:W3CDTF">2018-03-15T12:19:38Z</dcterms:created>
  <dcterms:modified xsi:type="dcterms:W3CDTF">2019-03-27T13:55:22Z</dcterms:modified>
</cp:coreProperties>
</file>