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1" r:id="rId2"/>
    <p:sldId id="454" r:id="rId3"/>
    <p:sldId id="456" r:id="rId4"/>
    <p:sldId id="457" r:id="rId5"/>
    <p:sldId id="423" r:id="rId6"/>
    <p:sldId id="361" r:id="rId7"/>
    <p:sldId id="426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0099"/>
    <a:srgbClr val="FF33CC"/>
    <a:srgbClr val="00040C"/>
    <a:srgbClr val="FF505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3" autoAdjust="0"/>
    <p:restoredTop sz="93218" autoAdjust="0"/>
  </p:normalViewPr>
  <p:slideViewPr>
    <p:cSldViewPr>
      <p:cViewPr varScale="1">
        <p:scale>
          <a:sx n="107" d="100"/>
          <a:sy n="107" d="100"/>
        </p:scale>
        <p:origin x="15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44" y="0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54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44" y="9429354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94D835-F598-4809-9340-08CDCE65D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1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471"/>
            <a:ext cx="5438776" cy="44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54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29354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1BDFB8-29B2-4E87-AE7B-F2CAA21AA0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63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152F0-AC4A-4E05-900B-E979E8B0C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2CDB-26E3-49F8-8EC6-32CA1CFBC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E30B2-2248-4656-9E6E-D3A6F59ED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9FBAB-E299-474E-B2D1-5B14D7FBC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E92-D684-49A0-B443-B1274AB8A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E4FE5-0029-4A0E-B2F7-63FCE3ADD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101E-07DD-4FD6-BE4E-284CF7B47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407D6-FDD3-4526-9550-084349100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75450-9112-43BA-9814-31721F98B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6E8D-DA11-40D0-80BE-9F59D8128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59BD-7792-4DF4-9EFD-5ACFBDE535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3231D-8BE6-44BD-9C80-645E59B8D3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4FF9-1FB8-48BE-85B8-4A90968D7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EF52-982C-45FD-B8F8-A0791F4DF6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0B1BBB7-7393-411C-800C-7C6A3EC1D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38944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Exercises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/>
          <a:lstStyle/>
          <a:p>
            <a:r>
              <a:rPr lang="en-GB" sz="28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Activated T cells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P</a:t>
            </a:r>
            <a:r>
              <a:rPr lang="en-GB" sz="2400" dirty="0" smtClean="0">
                <a:latin typeface="Calibri" panose="020F0502020204030204" pitchFamily="34" charset="0"/>
              </a:rPr>
              <a:t>roviding the observed difference between WT and KO cells is of scientific interest, what sample size is needed to achieve a 80% power?</a:t>
            </a:r>
          </a:p>
          <a:p>
            <a:endParaRPr lang="en-GB" sz="1000" b="1" dirty="0" smtClean="0">
              <a:solidFill>
                <a:srgbClr val="CC0099"/>
              </a:solidFill>
              <a:latin typeface="Calibri" panose="020F0502020204030204" pitchFamily="34" charset="0"/>
            </a:endParaRPr>
          </a:p>
          <a:p>
            <a:r>
              <a:rPr lang="en-GB" sz="28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Mice weight</a:t>
            </a:r>
          </a:p>
          <a:p>
            <a:pPr lvl="1"/>
            <a:r>
              <a:rPr lang="en-GB" sz="2400" dirty="0" smtClean="0">
                <a:latin typeface="Calibri" panose="020F0502020204030204" pitchFamily="34" charset="0"/>
              </a:rPr>
              <a:t>What sample size is needed to be able to spot a 10% difference with 80% power?</a:t>
            </a:r>
          </a:p>
          <a:p>
            <a:pPr lvl="1"/>
            <a:endParaRPr lang="en-GB" sz="1000" dirty="0" smtClean="0">
              <a:latin typeface="Calibri" panose="020F0502020204030204" pitchFamily="34" charset="0"/>
            </a:endParaRPr>
          </a:p>
          <a:p>
            <a:pPr lvl="1"/>
            <a:endParaRPr lang="en-GB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638944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Exercises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/>
          <a:lstStyle/>
          <a:p>
            <a:r>
              <a:rPr lang="en-GB" sz="28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Arachnophobia</a:t>
            </a:r>
          </a:p>
          <a:p>
            <a:pPr lvl="1"/>
            <a:r>
              <a:rPr lang="en-GB" sz="2400" dirty="0" smtClean="0">
                <a:latin typeface="Calibri" panose="020F0502020204030204" pitchFamily="34" charset="0"/>
              </a:rPr>
              <a:t>Is it as scary to look at the picture of a spider than at a real one?</a:t>
            </a:r>
          </a:p>
          <a:p>
            <a:pPr lvl="1"/>
            <a:endParaRPr lang="en-GB" sz="1400" dirty="0" smtClean="0">
              <a:latin typeface="Calibri" panose="020F0502020204030204" pitchFamily="34" charset="0"/>
            </a:endParaRPr>
          </a:p>
          <a:p>
            <a:r>
              <a:rPr lang="en-GB" sz="28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Cane toad</a:t>
            </a:r>
          </a:p>
          <a:p>
            <a:pPr lvl="1"/>
            <a:r>
              <a:rPr lang="en-GB" sz="2400" dirty="0" smtClean="0">
                <a:latin typeface="Calibri" panose="020F0502020204030204" pitchFamily="34" charset="0"/>
              </a:rPr>
              <a:t>Is the proportion of cane toads infected by intestinal parasites the same in 3 different areas of Queensland?</a:t>
            </a:r>
          </a:p>
          <a:p>
            <a:pPr lvl="1"/>
            <a:endParaRPr lang="en-GB" sz="1400" dirty="0" smtClean="0">
              <a:latin typeface="Calibri" panose="020F0502020204030204" pitchFamily="34" charset="0"/>
            </a:endParaRPr>
          </a:p>
          <a:p>
            <a:r>
              <a:rPr lang="en-GB" sz="28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Neutrophils</a:t>
            </a:r>
          </a:p>
          <a:p>
            <a:pPr lvl="1"/>
            <a:r>
              <a:rPr lang="en-GB" sz="2400" dirty="0" smtClean="0">
                <a:latin typeface="Calibri" panose="020F0502020204030204" pitchFamily="34" charset="0"/>
              </a:rPr>
              <a:t>Is there a difference between KO with/without treatment and WT?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8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808" name="Picture 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35" y="1196752"/>
            <a:ext cx="4008487" cy="475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260648"/>
            <a:ext cx="3867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C0099"/>
                </a:solidFill>
                <a:latin typeface="Calibri" panose="020F0502020204030204" pitchFamily="34" charset="0"/>
              </a:rPr>
              <a:t>Activated T </a:t>
            </a:r>
            <a:r>
              <a:rPr lang="en-GB" sz="36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cells</a:t>
            </a:r>
            <a:endParaRPr lang="en-GB" sz="3600" b="1" dirty="0">
              <a:solidFill>
                <a:srgbClr val="CC009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460432" y="3869258"/>
            <a:ext cx="38130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5066600"/>
            <a:ext cx="4536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800" b="1" dirty="0" smtClean="0">
                <a:latin typeface="Calibri" panose="020F0502020204030204" pitchFamily="34" charset="0"/>
              </a:rPr>
              <a:t>Answer: </a:t>
            </a:r>
          </a:p>
          <a:p>
            <a:pPr algn="just"/>
            <a:r>
              <a:rPr lang="en-GB" sz="1800" b="1" dirty="0" smtClean="0">
                <a:latin typeface="Calibri" panose="020F0502020204030204" pitchFamily="34" charset="0"/>
              </a:rPr>
              <a:t>To achieve a power of 80%,</a:t>
            </a:r>
          </a:p>
          <a:p>
            <a:pPr algn="just"/>
            <a:r>
              <a:rPr lang="en-GB" sz="1800" b="1" dirty="0" smtClean="0">
                <a:latin typeface="Calibri" panose="020F0502020204030204" pitchFamily="34" charset="0"/>
              </a:rPr>
              <a:t> you will need a total sample of 288 cells.</a:t>
            </a:r>
            <a:endParaRPr lang="en-GB" sz="1800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07308"/>
              </p:ext>
            </p:extLst>
          </p:nvPr>
        </p:nvGraphicFramePr>
        <p:xfrm>
          <a:off x="107504" y="2087563"/>
          <a:ext cx="4481513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4" name="Prism 6" r:id="rId4" imgW="4482249" imgH="2683508" progId="Prism6.Document">
                  <p:embed/>
                </p:oleObj>
              </mc:Choice>
              <mc:Fallback>
                <p:oleObj name="Prism 6" r:id="rId4" imgW="4482249" imgH="2683508" progId="Prism6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087563"/>
                        <a:ext cx="4481513" cy="268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6624703" cy="553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5229200"/>
            <a:ext cx="496855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600" b="1" dirty="0" smtClean="0">
                <a:latin typeface="Calibri" panose="020F0502020204030204" pitchFamily="34" charset="0"/>
              </a:rPr>
              <a:t>Answer: </a:t>
            </a:r>
          </a:p>
          <a:p>
            <a:pPr algn="just"/>
            <a:r>
              <a:rPr lang="en-GB" sz="1600" b="1" dirty="0" smtClean="0">
                <a:latin typeface="Calibri" panose="020F0502020204030204" pitchFamily="34" charset="0"/>
              </a:rPr>
              <a:t>To be able to spot a 10% difference in the mice weight, </a:t>
            </a:r>
          </a:p>
          <a:p>
            <a:pPr algn="just"/>
            <a:r>
              <a:rPr lang="en-GB" sz="1600" b="1" dirty="0" smtClean="0">
                <a:latin typeface="Calibri" panose="020F0502020204030204" pitchFamily="34" charset="0"/>
              </a:rPr>
              <a:t>at 80% power, you will need a sample n=7.</a:t>
            </a:r>
            <a:endParaRPr lang="en-GB" sz="1600" b="1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967" y="116632"/>
            <a:ext cx="2544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Mice weight</a:t>
            </a:r>
            <a:endParaRPr lang="en-GB" sz="3600" b="1" dirty="0">
              <a:solidFill>
                <a:srgbClr val="CC0099"/>
              </a:solidFill>
              <a:latin typeface="Calibri" panose="020F0502020204030204" pitchFamily="34" charset="0"/>
            </a:endParaRPr>
          </a:p>
        </p:txBody>
      </p:sp>
      <p:pic>
        <p:nvPicPr>
          <p:cNvPr id="2908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0" y="1484784"/>
            <a:ext cx="8477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49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111285"/>
              </p:ext>
            </p:extLst>
          </p:nvPr>
        </p:nvGraphicFramePr>
        <p:xfrm>
          <a:off x="35496" y="476672"/>
          <a:ext cx="2750010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50" name="Prism Project" r:id="rId3" imgW="4680000" imgH="6372000" progId="Prism5.Document">
                  <p:embed/>
                </p:oleObj>
              </mc:Choice>
              <mc:Fallback>
                <p:oleObj name="Prism Project" r:id="rId3" imgW="4680000" imgH="6372000" progId="Prism5.Documen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76672"/>
                        <a:ext cx="2750010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994" y="46365"/>
            <a:ext cx="3120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Arachnophobia</a:t>
            </a:r>
          </a:p>
        </p:txBody>
      </p:sp>
      <p:pic>
        <p:nvPicPr>
          <p:cNvPr id="4" name="Picture 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501008"/>
            <a:ext cx="251237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908720"/>
            <a:ext cx="338437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932040" y="1916832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7956376" y="4365104"/>
            <a:ext cx="57606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160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60648"/>
            <a:ext cx="2687173" cy="260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rot="16200000" flipH="1">
            <a:off x="6156176" y="3645024"/>
            <a:ext cx="3168352" cy="2592288"/>
          </a:xfrm>
          <a:prstGeom prst="line">
            <a:avLst/>
          </a:prstGeom>
          <a:ln w="19050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976156" y="3681028"/>
            <a:ext cx="3312368" cy="2664296"/>
          </a:xfrm>
          <a:prstGeom prst="line">
            <a:avLst/>
          </a:prstGeom>
          <a:ln w="19050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704856" y="2204864"/>
            <a:ext cx="133164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1606" name="Picture 6" descr="M:\Work\SPSS course\GraphPad course\arachnophobia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4323645"/>
            <a:ext cx="2054028" cy="248973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305548" y="5160094"/>
            <a:ext cx="3994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alibri" panose="020F0502020204030204" pitchFamily="34" charset="0"/>
              </a:rPr>
              <a:t>Answer: </a:t>
            </a:r>
          </a:p>
          <a:p>
            <a:r>
              <a:rPr lang="en-GB" sz="1600" b="1" dirty="0" smtClean="0">
                <a:latin typeface="Calibri" panose="020F0502020204030204" pitchFamily="34" charset="0"/>
              </a:rPr>
              <a:t>If you are </a:t>
            </a:r>
            <a:r>
              <a:rPr lang="en-GB" sz="1600" b="1" dirty="0" err="1" smtClean="0">
                <a:latin typeface="Calibri" panose="020F0502020204030204" pitchFamily="34" charset="0"/>
              </a:rPr>
              <a:t>arachnophobe</a:t>
            </a:r>
            <a:r>
              <a:rPr lang="en-GB" sz="1600" b="1" dirty="0" smtClean="0">
                <a:latin typeface="Calibri" panose="020F0502020204030204" pitchFamily="34" charset="0"/>
              </a:rPr>
              <a:t>, it </a:t>
            </a:r>
            <a:r>
              <a:rPr lang="en-GB" sz="1600" b="1" dirty="0" smtClean="0">
                <a:latin typeface="Calibri" panose="020F0502020204030204" pitchFamily="34" charset="0"/>
              </a:rPr>
              <a:t>is scarier to look at a real spider </a:t>
            </a:r>
            <a:r>
              <a:rPr lang="en-GB" sz="1600" b="1" dirty="0" smtClean="0">
                <a:latin typeface="Calibri" panose="020F0502020204030204" pitchFamily="34" charset="0"/>
              </a:rPr>
              <a:t>than </a:t>
            </a:r>
            <a:r>
              <a:rPr lang="en-GB" sz="1600" b="1" dirty="0" smtClean="0">
                <a:latin typeface="Calibri" panose="020F0502020204030204" pitchFamily="34" charset="0"/>
              </a:rPr>
              <a:t>at the picture of one </a:t>
            </a:r>
          </a:p>
          <a:p>
            <a:r>
              <a:rPr lang="en-GB" sz="1600" b="1" dirty="0" smtClean="0">
                <a:latin typeface="Calibri" panose="020F0502020204030204" pitchFamily="34" charset="0"/>
              </a:rPr>
              <a:t>(p=0.0310).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765552"/>
            <a:ext cx="3280588" cy="26634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333607"/>
            <a:ext cx="5133975" cy="3067050"/>
          </a:xfrm>
          <a:prstGeom prst="rect">
            <a:avLst/>
          </a:prstGeom>
        </p:spPr>
      </p:pic>
      <p:pic>
        <p:nvPicPr>
          <p:cNvPr id="276481" name="Picture 1" descr="M:\Work\SPSS course\GraphPad course\Cane-toad-5430157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760328"/>
            <a:ext cx="3261742" cy="223662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7504" y="44624"/>
            <a:ext cx="2121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Cane toad</a:t>
            </a:r>
          </a:p>
        </p:txBody>
      </p:sp>
      <p:sp>
        <p:nvSpPr>
          <p:cNvPr id="9" name="Oval 8"/>
          <p:cNvSpPr/>
          <p:nvPr/>
        </p:nvSpPr>
        <p:spPr>
          <a:xfrm>
            <a:off x="6781946" y="1412776"/>
            <a:ext cx="108012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980046" y="4725144"/>
            <a:ext cx="4896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b="1" dirty="0" smtClean="0">
                <a:latin typeface="Calibri" panose="020F0502020204030204" pitchFamily="34" charset="0"/>
              </a:rPr>
              <a:t>Answer: </a:t>
            </a:r>
          </a:p>
          <a:p>
            <a:pPr algn="just"/>
            <a:r>
              <a:rPr lang="en-GB" sz="1600" b="1" dirty="0" smtClean="0">
                <a:latin typeface="Calibri" panose="020F0502020204030204" pitchFamily="34" charset="0"/>
              </a:rPr>
              <a:t>The proportion of cane toads infected </a:t>
            </a:r>
            <a:r>
              <a:rPr lang="en-GB" sz="1600" b="1" dirty="0" smtClean="0">
                <a:latin typeface="Calibri" panose="020F0502020204030204" pitchFamily="34" charset="0"/>
              </a:rPr>
              <a:t>by </a:t>
            </a:r>
            <a:r>
              <a:rPr lang="en-GB" sz="1600" b="1" dirty="0" smtClean="0">
                <a:latin typeface="Calibri" panose="020F0502020204030204" pitchFamily="34" charset="0"/>
              </a:rPr>
              <a:t>intestinal parasites varies significantly </a:t>
            </a:r>
            <a:r>
              <a:rPr lang="en-GB" sz="1600" b="1" dirty="0" smtClean="0">
                <a:latin typeface="Calibri" panose="020F0502020204030204" pitchFamily="34" charset="0"/>
              </a:rPr>
              <a:t>between </a:t>
            </a:r>
            <a:r>
              <a:rPr lang="en-GB" sz="1600" b="1" dirty="0" smtClean="0">
                <a:latin typeface="Calibri" panose="020F0502020204030204" pitchFamily="34" charset="0"/>
              </a:rPr>
              <a:t>the 3 different areas of Queensland </a:t>
            </a:r>
            <a:r>
              <a:rPr lang="en-GB" sz="1600" b="1" dirty="0" smtClean="0">
                <a:latin typeface="Calibri" panose="020F0502020204030204" pitchFamily="34" charset="0"/>
              </a:rPr>
              <a:t>(</a:t>
            </a:r>
            <a:r>
              <a:rPr lang="en-GB" sz="1600" b="1" dirty="0" smtClean="0">
                <a:latin typeface="Calibri" panose="020F0502020204030204" pitchFamily="34" charset="0"/>
              </a:rPr>
              <a:t>p=0.0015), the animals being more likely </a:t>
            </a:r>
            <a:r>
              <a:rPr lang="en-GB" sz="1600" b="1" dirty="0" smtClean="0">
                <a:latin typeface="Calibri" panose="020F0502020204030204" pitchFamily="34" charset="0"/>
              </a:rPr>
              <a:t>to </a:t>
            </a:r>
            <a:r>
              <a:rPr lang="en-GB" sz="1600" b="1" dirty="0" smtClean="0">
                <a:latin typeface="Calibri" panose="020F0502020204030204" pitchFamily="34" charset="0"/>
              </a:rPr>
              <a:t>be parasitized in </a:t>
            </a:r>
            <a:r>
              <a:rPr lang="en-GB" sz="1600" b="1" dirty="0" err="1" smtClean="0">
                <a:latin typeface="Calibri" panose="020F0502020204030204" pitchFamily="34" charset="0"/>
              </a:rPr>
              <a:t>Rockhampton</a:t>
            </a:r>
            <a:r>
              <a:rPr lang="en-GB" sz="1600" b="1" dirty="0" smtClean="0">
                <a:latin typeface="Calibri" panose="020F0502020204030204" pitchFamily="34" charset="0"/>
              </a:rPr>
              <a:t> and </a:t>
            </a:r>
            <a:r>
              <a:rPr lang="en-GB" sz="1600" b="1" dirty="0" smtClean="0">
                <a:latin typeface="Calibri" panose="020F0502020204030204" pitchFamily="34" charset="0"/>
              </a:rPr>
              <a:t>Mackay than </a:t>
            </a:r>
            <a:r>
              <a:rPr lang="en-GB" sz="1600" b="1" dirty="0" smtClean="0">
                <a:latin typeface="Calibri" panose="020F0502020204030204" pitchFamily="34" charset="0"/>
              </a:rPr>
              <a:t>in Bowen.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185819"/>
            <a:ext cx="5153198" cy="2979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496" y="44624"/>
            <a:ext cx="2445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C0099"/>
                </a:solidFill>
                <a:latin typeface="Calibri" panose="020F0502020204030204" pitchFamily="34" charset="0"/>
              </a:rPr>
              <a:t>N</a:t>
            </a:r>
            <a:r>
              <a:rPr lang="en-GB" sz="3600" b="1" dirty="0" smtClean="0">
                <a:solidFill>
                  <a:srgbClr val="CC0099"/>
                </a:solidFill>
                <a:latin typeface="Calibri" panose="020F0502020204030204" pitchFamily="34" charset="0"/>
              </a:rPr>
              <a:t>eutrophils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6218148"/>
            <a:ext cx="8676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alibri" panose="020F0502020204030204" pitchFamily="34" charset="0"/>
              </a:rPr>
              <a:t>Answer: </a:t>
            </a:r>
          </a:p>
          <a:p>
            <a:r>
              <a:rPr lang="en-GB" sz="1600" b="1" dirty="0" smtClean="0">
                <a:latin typeface="Calibri" panose="020F0502020204030204" pitchFamily="34" charset="0"/>
              </a:rPr>
              <a:t>There is a significant difference from </a:t>
            </a:r>
            <a:r>
              <a:rPr lang="en-GB" sz="1600" b="1" dirty="0" smtClean="0">
                <a:latin typeface="Calibri" panose="020F0502020204030204" pitchFamily="34" charset="0"/>
              </a:rPr>
              <a:t>WT for </a:t>
            </a:r>
            <a:r>
              <a:rPr lang="en-GB" sz="1600" b="1" dirty="0" smtClean="0">
                <a:latin typeface="Calibri" panose="020F0502020204030204" pitchFamily="34" charset="0"/>
              </a:rPr>
              <a:t>the first and third groups.</a:t>
            </a:r>
            <a:endParaRPr lang="en-GB" sz="1600" b="1" dirty="0"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847131"/>
            <a:ext cx="2952328" cy="20163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575012"/>
            <a:ext cx="3149525" cy="2449631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1475656" y="3799516"/>
            <a:ext cx="360040" cy="4215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4081472"/>
            <a:ext cx="6517208" cy="968774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 rot="16200000">
            <a:off x="6719585" y="4426510"/>
            <a:ext cx="750500" cy="5372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4288" y="225870"/>
            <a:ext cx="1687460" cy="1891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CC0000"/>
        </a:dk1>
        <a:lt1>
          <a:srgbClr val="FFFFFF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CC0000"/>
        </a:dk1>
        <a:lt1>
          <a:srgbClr val="FFFFFF"/>
        </a:lt1>
        <a:dk2>
          <a:srgbClr val="99003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21362</TotalTime>
  <Words>241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Minya Nouvelle</vt:lpstr>
      <vt:lpstr>Default Design</vt:lpstr>
      <vt:lpstr>Prism 6</vt:lpstr>
      <vt:lpstr>Prism Project</vt:lpstr>
      <vt:lpstr>Exercises</vt:lpstr>
      <vt:lpstr>Exercises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statistics</dc:title>
  <dc:creator>segondsa</dc:creator>
  <cp:lastModifiedBy>Anne Segonds-Pichon</cp:lastModifiedBy>
  <cp:revision>841</cp:revision>
  <cp:lastPrinted>2014-09-19T11:02:10Z</cp:lastPrinted>
  <dcterms:created xsi:type="dcterms:W3CDTF">2005-09-24T13:43:00Z</dcterms:created>
  <dcterms:modified xsi:type="dcterms:W3CDTF">2019-03-27T14:15:12Z</dcterms:modified>
</cp:coreProperties>
</file>