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9" r:id="rId4"/>
  </p:sldMasterIdLst>
  <p:notesMasterIdLst>
    <p:notesMasterId r:id="rId33"/>
  </p:notesMasterIdLst>
  <p:sldIdLst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4" r:id="rId27"/>
    <p:sldId id="278" r:id="rId28"/>
    <p:sldId id="279" r:id="rId29"/>
    <p:sldId id="280" r:id="rId30"/>
    <p:sldId id="281" r:id="rId31"/>
    <p:sldId id="283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B4333-D180-47BC-B4B5-885F1A66511B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EA1F-00AA-4A83-BE19-CBED8A842E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3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7A235-FB9E-431D-99ED-786427E2DD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Smaller variability more likely that the difference is significant case b it’s going to be difficult you nee A LOT of data</a:t>
            </a:r>
          </a:p>
        </p:txBody>
      </p:sp>
    </p:spTree>
    <p:extLst>
      <p:ext uri="{BB962C8B-B14F-4D97-AF65-F5344CB8AC3E}">
        <p14:creationId xmlns:p14="http://schemas.microsoft.com/office/powerpoint/2010/main" val="320395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7A235-FB9E-431D-99ED-786427E2DD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Smaller variability more likely that the difference is significant case b it’s going to be difficult you nee A LOT of data</a:t>
            </a:r>
          </a:p>
        </p:txBody>
      </p:sp>
    </p:spTree>
    <p:extLst>
      <p:ext uri="{BB962C8B-B14F-4D97-AF65-F5344CB8AC3E}">
        <p14:creationId xmlns:p14="http://schemas.microsoft.com/office/powerpoint/2010/main" val="130088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63CA-EA67-4EB6-A4B1-682E2FD18F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WT vs mutant, totally independent</a:t>
            </a:r>
          </a:p>
          <a:p>
            <a:pPr eaLnBrk="1" hangingPunct="1"/>
            <a:r>
              <a:rPr lang="en-GB" smtClean="0"/>
              <a:t>Time 0 then treatment and look at time 1: look difference in one group in difference condition</a:t>
            </a:r>
          </a:p>
        </p:txBody>
      </p:sp>
    </p:spTree>
    <p:extLst>
      <p:ext uri="{BB962C8B-B14F-4D97-AF65-F5344CB8AC3E}">
        <p14:creationId xmlns:p14="http://schemas.microsoft.com/office/powerpoint/2010/main" val="9591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5F617-42AD-46A9-8B55-C3DAD1A3B2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86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97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71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16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59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8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6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84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12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8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1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9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760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81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64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88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34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943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32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03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52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41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5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271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49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04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959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5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94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04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035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23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35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349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05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55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33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00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80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137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89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66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555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3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689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87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09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9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27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72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69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55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225C3-E91C-4421-BD5B-65D0A840AFD4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8342-D256-437A-B3B4-4594E52A32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4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0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8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368" y="2346524"/>
            <a:ext cx="11377264" cy="216495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 of Quantitative data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dirty="0">
                <a:solidFill>
                  <a:srgbClr val="0070C0"/>
                </a:solidFill>
                <a:latin typeface="Calibri" panose="020F0502020204030204"/>
              </a:rPr>
              <a:t>Student’s </a:t>
            </a:r>
            <a:r>
              <a:rPr lang="en-GB" b="1" i="1" dirty="0" smtClean="0">
                <a:solidFill>
                  <a:srgbClr val="0070C0"/>
                </a:solidFill>
                <a:latin typeface="Calibri" panose="020F0502020204030204"/>
              </a:rPr>
              <a:t>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/>
              </a:rPr>
              <a:t>-test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v2020-08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" y="49879"/>
            <a:ext cx="2300276" cy="2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360" y="1828441"/>
            <a:ext cx="11737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case: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data from a pilot study but we have found some information in the literature.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study run in similar conditions as in the one we intend to run,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 coyotes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found to measure: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92cm+/- 7cm (SD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expect a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5% difference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genders.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smallest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biologically meaningful difference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301220"/>
            <a:ext cx="5427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analysis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737" y="118373"/>
            <a:ext cx="1931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G*Power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769" y="1464246"/>
            <a:ext cx="3817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Independent t-test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priori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Power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Example case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don’t have data from a pilot study but you have found some information in the literature.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a study run in similar conditions to the one you intend to run, male coyotes were found to measure: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92cm+/- 7cm (SD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expect a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5% difference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between genders with a similar variability in the female sample.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67808" y="764704"/>
            <a:ext cx="6245852" cy="5184736"/>
            <a:chOff x="2843808" y="764704"/>
            <a:chExt cx="6245852" cy="5184736"/>
          </a:xfrm>
        </p:grpSpPr>
        <p:pic>
          <p:nvPicPr>
            <p:cNvPr id="2897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764704"/>
              <a:ext cx="6192687" cy="5184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8441589" y="4077072"/>
              <a:ext cx="648071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689708" y="4221088"/>
              <a:ext cx="432048" cy="5654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15881" y="6459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769" y="6120597"/>
            <a:ext cx="5923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need a sample size of 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n=76 (2*38)</a:t>
            </a:r>
          </a:p>
        </p:txBody>
      </p:sp>
    </p:spTree>
    <p:extLst>
      <p:ext uri="{BB962C8B-B14F-4D97-AF65-F5344CB8AC3E}">
        <p14:creationId xmlns:p14="http://schemas.microsoft.com/office/powerpoint/2010/main" val="37544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140" y="1410885"/>
            <a:ext cx="5944115" cy="4944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5343" y="175587"/>
            <a:ext cx="3401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3370" y="2011088"/>
            <a:ext cx="5613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</a:rPr>
              <a:t>H</a:t>
            </a:r>
            <a:r>
              <a:rPr kumimoji="0" lang="en-GB" sz="3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7935" y="1989171"/>
            <a:ext cx="5613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</a:rPr>
              <a:t>H</a:t>
            </a:r>
            <a:r>
              <a:rPr kumimoji="0" lang="en-GB" sz="3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784742" y="2349642"/>
            <a:ext cx="1302380" cy="163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6312025" y="2327725"/>
            <a:ext cx="1115911" cy="36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624606" y="4695377"/>
            <a:ext cx="446437" cy="5425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64410" y="4558869"/>
            <a:ext cx="648072" cy="933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960096" y="4365107"/>
            <a:ext cx="1326884" cy="447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31993" y="4525034"/>
            <a:ext cx="25326" cy="170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375396" y="4252916"/>
            <a:ext cx="602286" cy="305953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768717" y="2127569"/>
            <a:ext cx="0" cy="1232817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820544" y="3360386"/>
            <a:ext cx="867432" cy="892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647203" y="4543612"/>
            <a:ext cx="432048" cy="3880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V="1">
            <a:off x="4799856" y="3140968"/>
            <a:ext cx="360040" cy="1484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7"/>
          </p:cNvCxnSpPr>
          <p:nvPr/>
        </p:nvCxnSpPr>
        <p:spPr>
          <a:xfrm flipV="1">
            <a:off x="5015979" y="3140968"/>
            <a:ext cx="647973" cy="1459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015880" y="2852936"/>
            <a:ext cx="432048" cy="2586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19937" y="2882314"/>
            <a:ext cx="300607" cy="2586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  <p:bldP spid="26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056" y="838588"/>
            <a:ext cx="708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a range of sample sizes: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5342" y="175587"/>
            <a:ext cx="3401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541" y="1532366"/>
            <a:ext cx="5814919" cy="50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>
              <a:xfrm>
                <a:off x="1690682" y="2816932"/>
                <a:ext cx="8810636" cy="1224136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j-ea"/>
                    <a:cs typeface="+mj-cs"/>
                  </a:rPr>
                  <a:t>Data exploration </a:t>
                </a:r>
                <a14:m>
                  <m:oMath xmlns:m="http://schemas.openxmlformats.org/officeDocument/2006/math">
                    <m:r>
                      <a:rPr kumimoji="0" lang="en-GB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≠</m:t>
                    </m:r>
                  </m:oMath>
                </a14:m>
                <a:r>
                  <a:rPr kumimoji="0" lang="en-GB" sz="4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j-ea"/>
                    <a:cs typeface="+mj-cs"/>
                  </a:rPr>
                  <a:t> plotting data</a:t>
                </a:r>
                <a:endPara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82" y="2816932"/>
                <a:ext cx="8810636" cy="1224136"/>
              </a:xfrm>
              <a:prstGeom prst="rect">
                <a:avLst/>
              </a:prstGeom>
              <a:blipFill>
                <a:blip r:embed="rId2"/>
                <a:stretch>
                  <a:fillRect l="-1037" t="-10945" r="-10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7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4529" y="505092"/>
            <a:ext cx="6480720" cy="83482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Data exploration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3513606"/>
            <a:ext cx="11521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file contains individual body length of male and female coyotes.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do male and female coyotes differ in size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data as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stripchart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boxplot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violinplot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369" y="161756"/>
            <a:ext cx="4008342" cy="3129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8484" y="1238750"/>
            <a:ext cx="275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coyotes.xlsx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4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3352" y="95725"/>
            <a:ext cx="7415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Exploring data - </a:t>
            </a:r>
            <a:r>
              <a:rPr kumimoji="0" lang="en-GB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</a:t>
            </a:r>
            <a:endParaRPr kumimoji="0" lang="en-GB" sz="40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363747"/>
              </p:ext>
            </p:extLst>
          </p:nvPr>
        </p:nvGraphicFramePr>
        <p:xfrm>
          <a:off x="47146" y="1176950"/>
          <a:ext cx="12105367" cy="4526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rism 9" r:id="rId3" imgW="10150785" imgH="3794943" progId="Prism9.Document">
                  <p:embed/>
                </p:oleObj>
              </mc:Choice>
              <mc:Fallback>
                <p:oleObj name="Prism 9" r:id="rId3" imgW="10150785" imgH="3794943" progId="Prism9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6" y="1176950"/>
                        <a:ext cx="12105367" cy="4526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4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45875" y="152813"/>
            <a:ext cx="6900250" cy="55290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Assumptions for parametric tests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854" y="3607132"/>
            <a:ext cx="163057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Normality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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27" y="959667"/>
            <a:ext cx="3544327" cy="5827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114" y="881147"/>
            <a:ext cx="3910280" cy="57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701377" y="1429790"/>
          <a:ext cx="6789247" cy="517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rism 8" r:id="rId3" imgW="3910714" imgH="2982075" progId="Prism8.Document">
                  <p:embed/>
                </p:oleObj>
              </mc:Choice>
              <mc:Fallback>
                <p:oleObj name="Prism 8" r:id="rId3" imgW="3910714" imgH="2982075" progId="Prism8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1377" y="1429790"/>
                        <a:ext cx="6789247" cy="5176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1577" y="218356"/>
            <a:ext cx="9108847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Normality assumption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505325" y="5067300"/>
            <a:ext cx="0" cy="266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38925" y="2162175"/>
            <a:ext cx="0" cy="323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70552" y="6348501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coyotes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836852" y="3710076"/>
            <a:ext cx="154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ake coyotes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758" y="1096441"/>
            <a:ext cx="29400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mean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SD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sample size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perfectly normal distribution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4775" y="1076325"/>
            <a:ext cx="3038475" cy="1524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 rot="16200000">
            <a:off x="2291183" y="3648194"/>
            <a:ext cx="1542217" cy="5429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701377" y="2609850"/>
            <a:ext cx="382417" cy="53869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10350" y="1569019"/>
            <a:ext cx="4046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uantile –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uantile plot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 rot="2529352">
            <a:off x="3832172" y="4689550"/>
            <a:ext cx="407323" cy="6527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1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 animBg="1"/>
      <p:bldP spid="28" grpId="0" animBg="1"/>
      <p:bldP spid="31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96320" y="152813"/>
            <a:ext cx="6199361" cy="55290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Independent </a:t>
            </a:r>
            <a:r>
              <a:rPr kumimoji="0" lang="en-GB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-test: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17" y="1032095"/>
            <a:ext cx="3515009" cy="5534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8243" y="2446399"/>
            <a:ext cx="416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Males tend to be longer than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females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but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 significantly so (p=0.1045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4399" y="5390524"/>
            <a:ext cx="3122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Homogeneity in variance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  <a:sym typeface="Wingdings"/>
              </a:rPr>
              <a:t>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687888" y="804863"/>
          <a:ext cx="3284537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Prism 8" r:id="rId4" imgW="4813669" imgH="6883186" progId="Prism8.Document">
                  <p:embed/>
                </p:oleObj>
              </mc:Choice>
              <mc:Fallback>
                <p:oleObj name="Prism 8" r:id="rId4" imgW="4813669" imgH="6883186" progId="Prism8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7888" y="804863"/>
                        <a:ext cx="3284537" cy="469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374977" y="2665229"/>
            <a:ext cx="579422" cy="2702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67889" y="5201963"/>
            <a:ext cx="579422" cy="2702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7082" y="2816932"/>
            <a:ext cx="111978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Comparison between 2 groups</a:t>
            </a:r>
          </a:p>
        </p:txBody>
      </p:sp>
    </p:spTree>
    <p:extLst>
      <p:ext uri="{BB962C8B-B14F-4D97-AF65-F5344CB8AC3E}">
        <p14:creationId xmlns:p14="http://schemas.microsoft.com/office/powerpoint/2010/main" val="8845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3"/>
    </mc:Choice>
    <mc:Fallback xmlns="">
      <p:transition spd="slow" advTm="3023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825" y="1353878"/>
            <a:ext cx="4266350" cy="5343293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96320" y="152813"/>
            <a:ext cx="6199361" cy="55290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Independent </a:t>
            </a:r>
            <a:r>
              <a:rPr kumimoji="0" lang="en-GB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-test: results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The old-fashion way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9" y="3133060"/>
            <a:ext cx="3506682" cy="114704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39383" y="6216504"/>
            <a:ext cx="289711" cy="2835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00791" y="2619158"/>
            <a:ext cx="318977" cy="2374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140149" y="2764465"/>
            <a:ext cx="3260642" cy="115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96099" y="4203405"/>
            <a:ext cx="643284" cy="2013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498643" y="4050871"/>
            <a:ext cx="525612" cy="22923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14967" y="6237630"/>
            <a:ext cx="333154" cy="22923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4111" y="4974323"/>
            <a:ext cx="49465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1.641 &lt; 1.984: not significant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05410" y="6126572"/>
            <a:ext cx="359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about power?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9449" y="5627391"/>
            <a:ext cx="13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value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6748121" y="5812057"/>
            <a:ext cx="1611328" cy="475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59" y="679010"/>
            <a:ext cx="3431937" cy="5405594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1844824"/>
            <a:ext cx="52565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4196" y="103565"/>
            <a:ext cx="3343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Power analysis</a:t>
            </a:r>
          </a:p>
        </p:txBody>
      </p:sp>
      <p:sp>
        <p:nvSpPr>
          <p:cNvPr id="6" name="Oval 5"/>
          <p:cNvSpPr/>
          <p:nvPr/>
        </p:nvSpPr>
        <p:spPr>
          <a:xfrm>
            <a:off x="9791133" y="2410879"/>
            <a:ext cx="1122652" cy="4138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endCxn id="9" idx="7"/>
          </p:cNvCxnSpPr>
          <p:nvPr/>
        </p:nvCxnSpPr>
        <p:spPr>
          <a:xfrm flipH="1">
            <a:off x="7212873" y="2652665"/>
            <a:ext cx="2578260" cy="1622959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68008" y="4149080"/>
            <a:ext cx="1224136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538" y="972071"/>
            <a:ext cx="690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would need a sample 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times bigger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reach the accepted power of 80%.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64060" y="4481545"/>
            <a:ext cx="720080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259796" y="2528900"/>
            <a:ext cx="3096344" cy="86409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5538" y="6232866"/>
            <a:ext cx="9312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But is a 2.3 cm difference between genders biologically relevant (&lt;3%) ?</a:t>
            </a:r>
          </a:p>
        </p:txBody>
      </p:sp>
    </p:spTree>
    <p:extLst>
      <p:ext uri="{BB962C8B-B14F-4D97-AF65-F5344CB8AC3E}">
        <p14:creationId xmlns:p14="http://schemas.microsoft.com/office/powerpoint/2010/main" val="29649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4035" y="260649"/>
            <a:ext cx="7563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Sample size: the bigger the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368" y="225422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the tiny difference is meaningless?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Beware of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overpower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Nothing wrong with the stats: it is all about interpretation of the results of the test.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Remember the important first step of power analysis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is the effect size of biological interest?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13" y="2204864"/>
            <a:ext cx="2736304" cy="3302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28" y="1124744"/>
            <a:ext cx="1214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It takes huge samples to detect tiny differences but tiny samples to detect huge differences.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630121" y="163724"/>
          <a:ext cx="4868546" cy="658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Prism 9" r:id="rId3" imgW="6367951" imgH="8621801" progId="Prism9.Document">
                  <p:embed/>
                </p:oleObj>
              </mc:Choice>
              <mc:Fallback>
                <p:oleObj name="Prism 9" r:id="rId3" imgW="6367951" imgH="8621801" progId="Prism9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0121" y="163724"/>
                        <a:ext cx="4868546" cy="658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59350" y="482958"/>
            <a:ext cx="4177893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GraphPad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Prism 9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350" y="1511446"/>
            <a:ext cx="3696020" cy="512108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43050" y="1733974"/>
            <a:ext cx="453656" cy="3996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5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800" y="1193245"/>
            <a:ext cx="5188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working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memory.xlsx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761" y="300150"/>
            <a:ext cx="3878581" cy="2905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601" y="3935575"/>
            <a:ext cx="11433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group of rhesus monkeys (n=15) performs a task involving memory after having received a placebo. Their performance is graded on a scale from 0 to 100. They are then asked to perform the same task after having received a dopamine depleting agent.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there an effect of treatment on the monkeys' performance?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0800" y="355308"/>
            <a:ext cx="7560000" cy="8379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Dependent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or Paired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-test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190" y="1003459"/>
            <a:ext cx="500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working memory.xlsx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382" y="299697"/>
            <a:ext cx="3878581" cy="29056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9992" y="6199751"/>
            <a:ext cx="155844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Normaliy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  <a:sym typeface="Wingdings"/>
              </a:rPr>
              <a:t>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56637" y="2007311"/>
          <a:ext cx="3059874" cy="369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Prism 8" r:id="rId4" imgW="6043437" imgH="7292399" progId="Prism8.Document">
                  <p:embed/>
                </p:oleObj>
              </mc:Choice>
              <mc:Fallback>
                <p:oleObj name="Prism 8" r:id="rId4" imgW="6043437" imgH="7292399" progId="Prism8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637" y="2007311"/>
                        <a:ext cx="3059874" cy="3692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309244" y="2001854"/>
          <a:ext cx="3064396" cy="3698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Prism 8" r:id="rId6" imgW="6043437" imgH="7292399" progId="Prism8.Document">
                  <p:embed/>
                </p:oleObj>
              </mc:Choice>
              <mc:Fallback>
                <p:oleObj name="Prism 8" r:id="rId6" imgW="6043437" imgH="7292399" progId="Prism8.Document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9244" y="2001854"/>
                        <a:ext cx="3064396" cy="3698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80800" y="355308"/>
            <a:ext cx="7560000" cy="8379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Dependent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or Paired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-test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6" y="1656788"/>
            <a:ext cx="3086591" cy="4681998"/>
          </a:xfrm>
          <a:prstGeom prst="rect">
            <a:avLst/>
          </a:prstGeom>
        </p:spPr>
      </p:pic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190" y="1003459"/>
            <a:ext cx="500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working memory.xlsx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819" y="270897"/>
            <a:ext cx="3878581" cy="290560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20142" y="3012360"/>
            <a:ext cx="129614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750285" y="1723699"/>
          <a:ext cx="3577489" cy="431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Prism 8" r:id="rId5" imgW="6043437" imgH="7292399" progId="Prism8.Document">
                  <p:embed/>
                </p:oleObj>
              </mc:Choice>
              <mc:Fallback>
                <p:oleObj name="Prism 8" r:id="rId5" imgW="6043437" imgH="7292399" progId="Prism8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0285" y="1723699"/>
                        <a:ext cx="3577489" cy="4317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80800" y="355308"/>
            <a:ext cx="7560000" cy="8379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Dependent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or Paired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-test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75520" y="116632"/>
            <a:ext cx="8661648" cy="7399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Paired 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-test: 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working memory.xlsx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789" y="2867804"/>
            <a:ext cx="3601699" cy="24992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513732" y="2930239"/>
            <a:ext cx="2664296" cy="23762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487150" y="2826328"/>
            <a:ext cx="2762886" cy="2540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5" y="1412777"/>
            <a:ext cx="3541965" cy="47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0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336" y="1484784"/>
            <a:ext cx="11737304" cy="4568825"/>
          </a:xfrm>
        </p:spPr>
        <p:txBody>
          <a:bodyPr/>
          <a:lstStyle/>
          <a:p>
            <a:pPr eaLnBrk="1" hangingPunct="1"/>
            <a:r>
              <a:rPr lang="en-GB" sz="2800" b="1" dirty="0"/>
              <a:t>Basic idea</a:t>
            </a:r>
            <a:r>
              <a:rPr lang="en-GB" sz="2800" dirty="0"/>
              <a:t>: </a:t>
            </a:r>
          </a:p>
          <a:p>
            <a:pPr lvl="1" eaLnBrk="1" hangingPunct="1"/>
            <a:r>
              <a:rPr lang="en-GB" sz="2400" dirty="0"/>
              <a:t>When we are looking at the differences between scores for 2 groups, we have to judge the difference between their means relative to the spread or variability of their </a:t>
            </a:r>
            <a:r>
              <a:rPr lang="en-GB" sz="2400" dirty="0" smtClean="0"/>
              <a:t>scores.</a:t>
            </a:r>
            <a:endParaRPr lang="en-GB" sz="2400" dirty="0"/>
          </a:p>
          <a:p>
            <a:pPr lvl="2" eaLnBrk="1" hangingPunct="1"/>
            <a:r>
              <a:rPr lang="en-GB" sz="1800" dirty="0" err="1"/>
              <a:t>Eg</a:t>
            </a:r>
            <a:r>
              <a:rPr lang="en-GB" sz="1800" dirty="0"/>
              <a:t>: comparison of 2 groups: control and treatment</a:t>
            </a:r>
          </a:p>
          <a:p>
            <a:pPr lvl="1" eaLnBrk="1" hangingPunct="1"/>
            <a:endParaRPr lang="en-GB" sz="2000" dirty="0"/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475957" y="3573464"/>
          <a:ext cx="3240087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3" imgW="2142857" imgH="2000000" progId="">
                  <p:embed/>
                </p:oleObj>
              </mc:Choice>
              <mc:Fallback>
                <p:oleObj name="Photo Editor Photo" r:id="rId3" imgW="2142857" imgH="2000000" progId="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957" y="3573464"/>
                        <a:ext cx="3240087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39106" y="562769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Comparison between 2 groups: 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Student’s </a:t>
            </a: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-test 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77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65227" y="291091"/>
            <a:ext cx="9461547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Variability does matter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2841" y="3040291"/>
            <a:ext cx="7609114" cy="291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56557" y="1362167"/>
          <a:ext cx="4894613" cy="4418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rism 8" r:id="rId4" imgW="3316130" imgH="2994321" progId="Prism8.Document">
                  <p:embed/>
                </p:oleObj>
              </mc:Choice>
              <mc:Fallback>
                <p:oleObj name="Prism 8" r:id="rId4" imgW="3316130" imgH="2994321" progId="Prism8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557" y="1362167"/>
                        <a:ext cx="4894613" cy="4418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/>
          </p:cNvGraphicFramePr>
          <p:nvPr>
            <p:extLst/>
          </p:nvPr>
        </p:nvGraphicFramePr>
        <p:xfrm>
          <a:off x="5830512" y="1362167"/>
          <a:ext cx="4896000" cy="44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rism 8" r:id="rId6" imgW="3316130" imgH="2994321" progId="Prism8.Document">
                  <p:embed/>
                </p:oleObj>
              </mc:Choice>
              <mc:Fallback>
                <p:oleObj name="Prism 8" r:id="rId6" imgW="3316130" imgH="2994321" progId="Prism8.Document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30512" y="1362167"/>
                        <a:ext cx="4896000" cy="44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3390900" y="2857500"/>
            <a:ext cx="0" cy="70463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99878" y="3009044"/>
            <a:ext cx="2054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Absolute difference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477250" y="2847975"/>
            <a:ext cx="0" cy="70463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33853" y="2885219"/>
            <a:ext cx="2054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Absolute difference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6358" y="5651069"/>
            <a:ext cx="172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Scatter plot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49" y="5684976"/>
            <a:ext cx="427758" cy="4277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6184" y="5615670"/>
            <a:ext cx="428400" cy="428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53553" y="5583381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 chart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229600" cy="778098"/>
          </a:xfrm>
        </p:spPr>
        <p:txBody>
          <a:bodyPr/>
          <a:lstStyle/>
          <a:p>
            <a:pPr algn="ctr"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dirty="0">
              <a:latin typeface="+mn-lt"/>
            </a:endParaRPr>
          </a:p>
        </p:txBody>
      </p:sp>
      <p:pic>
        <p:nvPicPr>
          <p:cNvPr id="3891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1272" y="1631951"/>
            <a:ext cx="6409456" cy="4314825"/>
          </a:xfrm>
        </p:spPr>
      </p:pic>
    </p:spTree>
    <p:extLst>
      <p:ext uri="{BB962C8B-B14F-4D97-AF65-F5344CB8AC3E}">
        <p14:creationId xmlns:p14="http://schemas.microsoft.com/office/powerpoint/2010/main" val="417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5913" y="1700213"/>
            <a:ext cx="6335712" cy="4191000"/>
          </a:xfrm>
        </p:spPr>
      </p:pic>
      <p:sp>
        <p:nvSpPr>
          <p:cNvPr id="4" name="Rectangle 3"/>
          <p:cNvSpPr/>
          <p:nvPr/>
        </p:nvSpPr>
        <p:spPr>
          <a:xfrm>
            <a:off x="6023992" y="2492896"/>
            <a:ext cx="19442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10" y="2551652"/>
            <a:ext cx="1878363" cy="1008112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229600" cy="778098"/>
          </a:xfrm>
        </p:spPr>
        <p:txBody>
          <a:bodyPr/>
          <a:lstStyle/>
          <a:p>
            <a:pPr algn="ctr"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10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1547246" y="3469039"/>
            <a:ext cx="8748793" cy="32623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487834" y="131734"/>
            <a:ext cx="8748793" cy="32623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7101694" y="3391510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rism 8" r:id="rId3" imgW="6349594" imgH="9054474" progId="Prism8.Document">
                  <p:embed/>
                </p:oleObj>
              </mc:Choice>
              <mc:Fallback>
                <p:oleObj name="Prism 8" r:id="rId3" imgW="6349594" imgH="9054474" progId="Prism8.Document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1694" y="3391510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3540038" y="3391510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rism 8" r:id="rId5" imgW="6349594" imgH="9054474" progId="Prism8.Document">
                  <p:embed/>
                </p:oleObj>
              </mc:Choice>
              <mc:Fallback>
                <p:oleObj name="Prism 8" r:id="rId5" imgW="6349594" imgH="9054474" progId="Prism8.Document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0038" y="3391510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7070700" y="61241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rism 8" r:id="rId7" imgW="6349594" imgH="9054474" progId="Prism8.Document">
                  <p:embed/>
                </p:oleObj>
              </mc:Choice>
              <mc:Fallback>
                <p:oleObj name="Prism 8" r:id="rId7" imgW="6349594" imgH="9054474" progId="Prism8.Document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0700" y="61241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578783" y="61992"/>
          <a:ext cx="2272652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rism 8" r:id="rId9" imgW="6349594" imgH="9054474" progId="Prism8.Document">
                  <p:embed/>
                </p:oleObj>
              </mc:Choice>
              <mc:Fallback>
                <p:oleObj name="Prism 8" r:id="rId9" imgW="6349594" imgH="9054474" progId="Prism8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8783" y="61992"/>
                        <a:ext cx="2272652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732860" y="242624"/>
            <a:ext cx="5592770" cy="4196308"/>
            <a:chOff x="2878606" y="126388"/>
            <a:chExt cx="5592770" cy="4196308"/>
          </a:xfrm>
        </p:grpSpPr>
        <p:sp>
          <p:nvSpPr>
            <p:cNvPr id="11" name="TextBox 10"/>
            <p:cNvSpPr txBox="1"/>
            <p:nvPr/>
          </p:nvSpPr>
          <p:spPr>
            <a:xfrm>
              <a:off x="2983384" y="570896"/>
              <a:ext cx="1872629" cy="369332"/>
            </a:xfrm>
            <a:prstGeom prst="rect">
              <a:avLst/>
            </a:prstGeom>
            <a:solidFill>
              <a:srgbClr val="EFF1F5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2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p~0.05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78606" y="3953364"/>
              <a:ext cx="187262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1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p~0.05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69054" y="3659418"/>
              <a:ext cx="187262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2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p~0.01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20815" y="126388"/>
              <a:ext cx="2050561" cy="369332"/>
            </a:xfrm>
            <a:prstGeom prst="rect">
              <a:avLst/>
            </a:prstGeom>
            <a:solidFill>
              <a:srgbClr val="EFF1F5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~ 4.5 x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SEM: p~0.01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29071" y="1207678"/>
            <a:ext cx="119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94443" y="4548915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rved Left Arrow 38"/>
          <p:cNvSpPr/>
          <p:nvPr/>
        </p:nvSpPr>
        <p:spPr>
          <a:xfrm>
            <a:off x="5642960" y="774916"/>
            <a:ext cx="920572" cy="1038386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rved Left Arrow 45"/>
          <p:cNvSpPr/>
          <p:nvPr/>
        </p:nvSpPr>
        <p:spPr>
          <a:xfrm>
            <a:off x="9119559" y="3869155"/>
            <a:ext cx="920572" cy="1387646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urved Left Arrow 46"/>
          <p:cNvSpPr/>
          <p:nvPr/>
        </p:nvSpPr>
        <p:spPr>
          <a:xfrm>
            <a:off x="9255020" y="333215"/>
            <a:ext cx="920572" cy="1294108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urved Left Arrow 47"/>
          <p:cNvSpPr/>
          <p:nvPr/>
        </p:nvSpPr>
        <p:spPr>
          <a:xfrm>
            <a:off x="5538549" y="4155722"/>
            <a:ext cx="920572" cy="1101079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1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7706" y="1135141"/>
            <a:ext cx="12069718" cy="5575621"/>
          </a:xfrm>
        </p:spPr>
        <p:txBody>
          <a:bodyPr>
            <a:noAutofit/>
          </a:bodyPr>
          <a:lstStyle/>
          <a:p>
            <a:pPr lvl="1" eaLnBrk="1" hangingPunct="1"/>
            <a:r>
              <a:rPr lang="en-GB" sz="2800" b="1" dirty="0" smtClean="0"/>
              <a:t>Independent t-test</a:t>
            </a:r>
          </a:p>
          <a:p>
            <a:pPr lvl="2" eaLnBrk="1" hangingPunct="1"/>
            <a:r>
              <a:rPr lang="en-GB" sz="2800" dirty="0" smtClean="0"/>
              <a:t>Difference between 2 means of one variable for </a:t>
            </a:r>
            <a:r>
              <a:rPr lang="en-GB" sz="2800" u="sng" dirty="0" smtClean="0"/>
              <a:t>two independent groups</a:t>
            </a:r>
            <a:r>
              <a:rPr lang="en-GB" sz="2800" dirty="0" smtClean="0"/>
              <a:t> </a:t>
            </a:r>
          </a:p>
          <a:p>
            <a:pPr lvl="3"/>
            <a:r>
              <a:rPr lang="en-GB" sz="2800" dirty="0" smtClean="0"/>
              <a:t>Example: difference in weight between WT and KO mice</a:t>
            </a:r>
          </a:p>
          <a:p>
            <a:pPr lvl="2" eaLnBrk="1" hangingPunct="1"/>
            <a:endParaRPr lang="en-GB" dirty="0" smtClean="0"/>
          </a:p>
          <a:p>
            <a:pPr lvl="1" eaLnBrk="1" hangingPunct="1"/>
            <a:r>
              <a:rPr lang="en-GB" sz="2800" b="1" dirty="0" smtClean="0"/>
              <a:t>Paired t-test</a:t>
            </a:r>
          </a:p>
          <a:p>
            <a:pPr lvl="2" eaLnBrk="1" hangingPunct="1"/>
            <a:r>
              <a:rPr lang="en-GB" sz="2800" dirty="0"/>
              <a:t>D</a:t>
            </a:r>
            <a:r>
              <a:rPr lang="en-GB" sz="2800" dirty="0" smtClean="0"/>
              <a:t>ifference between two measures of one variable for </a:t>
            </a:r>
            <a:r>
              <a:rPr lang="en-GB" sz="2800" u="sng" dirty="0" smtClean="0"/>
              <a:t>one group</a:t>
            </a:r>
            <a:r>
              <a:rPr lang="en-GB" sz="2800" dirty="0" smtClean="0"/>
              <a:t>:</a:t>
            </a:r>
          </a:p>
          <a:p>
            <a:pPr lvl="3" eaLnBrk="1" hangingPunct="1"/>
            <a:r>
              <a:rPr lang="en-GB" sz="2800" dirty="0" smtClean="0"/>
              <a:t>Example: before-after measurements</a:t>
            </a:r>
          </a:p>
          <a:p>
            <a:pPr lvl="4"/>
            <a:r>
              <a:rPr lang="en-GB" sz="2200" dirty="0"/>
              <a:t>the second ‘sample’ of values comes from the same subjects (mouse, petri dish </a:t>
            </a:r>
            <a:r>
              <a:rPr lang="en-GB" sz="2200" dirty="0" smtClean="0"/>
              <a:t>…).</a:t>
            </a:r>
          </a:p>
          <a:p>
            <a:pPr lvl="3"/>
            <a:r>
              <a:rPr lang="en-GB" sz="2800" dirty="0" smtClean="0"/>
              <a:t>Importance of experimental design!</a:t>
            </a:r>
          </a:p>
          <a:p>
            <a:pPr lvl="3" eaLnBrk="1" hangingPunct="1"/>
            <a:endParaRPr lang="en-GB" sz="2000" dirty="0" smtClean="0"/>
          </a:p>
          <a:p>
            <a:pPr lvl="1" eaLnBrk="1" hangingPunct="1"/>
            <a:r>
              <a:rPr lang="en-GB" sz="2800" dirty="0" smtClean="0"/>
              <a:t>One-Sample t-test </a:t>
            </a:r>
          </a:p>
          <a:p>
            <a:pPr lvl="2" eaLnBrk="1" hangingPunct="1"/>
            <a:r>
              <a:rPr lang="en-GB" sz="2800" dirty="0" smtClean="0"/>
              <a:t>Difference between the mean of a single variable and a specified constant.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229600" cy="778098"/>
          </a:xfrm>
        </p:spPr>
        <p:txBody>
          <a:bodyPr/>
          <a:lstStyle/>
          <a:p>
            <a:pPr algn="ctr"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29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1" y="476672"/>
            <a:ext cx="534979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u="sng" dirty="0">
                <a:solidFill>
                  <a:srgbClr val="D60093"/>
                </a:solidFill>
                <a:latin typeface="+mn-lt"/>
              </a:rPr>
              <a:t>Example</a:t>
            </a:r>
            <a:r>
              <a:rPr lang="en-GB" sz="4000" b="1" dirty="0">
                <a:solidFill>
                  <a:srgbClr val="D60093"/>
                </a:solidFill>
                <a:latin typeface="+mn-lt"/>
              </a:rPr>
              <a:t>: </a:t>
            </a:r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coyotes.xlsx</a:t>
            </a:r>
            <a:r>
              <a:rPr lang="en-GB" sz="4000" b="1" dirty="0" smtClean="0">
                <a:latin typeface="+mn-lt"/>
              </a:rPr>
              <a:t> 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2996952"/>
            <a:ext cx="11054676" cy="3661867"/>
          </a:xfrm>
        </p:spPr>
        <p:txBody>
          <a:bodyPr/>
          <a:lstStyle/>
          <a:p>
            <a:pPr eaLnBrk="1" hangingPunct="1"/>
            <a:r>
              <a:rPr lang="en-GB" u="sng" dirty="0" smtClean="0"/>
              <a:t>Question</a:t>
            </a:r>
            <a:r>
              <a:rPr lang="en-GB" dirty="0" smtClean="0"/>
              <a:t>: do male and female coyotes differ in size?</a:t>
            </a:r>
          </a:p>
          <a:p>
            <a:pPr marL="0" indent="0" eaLnBrk="1" hangingPunct="1">
              <a:buNone/>
            </a:pPr>
            <a:endParaRPr lang="en-GB" sz="1000" b="1" dirty="0"/>
          </a:p>
          <a:p>
            <a:pPr eaLnBrk="1" hangingPunct="1"/>
            <a:r>
              <a:rPr lang="en-GB" sz="2800" b="1" dirty="0"/>
              <a:t>Sample size </a:t>
            </a:r>
          </a:p>
          <a:p>
            <a:pPr eaLnBrk="1" hangingPunct="1"/>
            <a:r>
              <a:rPr lang="en-GB" sz="2800" b="1" dirty="0"/>
              <a:t>Data exploration</a:t>
            </a:r>
          </a:p>
          <a:p>
            <a:pPr eaLnBrk="1" hangingPunct="1"/>
            <a:r>
              <a:rPr lang="en-GB" sz="2800" b="1" dirty="0"/>
              <a:t>Check the assumptions for parametric test</a:t>
            </a:r>
            <a:endParaRPr lang="en-GB" sz="1000" b="1" dirty="0"/>
          </a:p>
          <a:p>
            <a:pPr eaLnBrk="1" hangingPunct="1"/>
            <a:r>
              <a:rPr lang="en-GB" sz="2800" b="1" dirty="0"/>
              <a:t>Statistical analysis: Independent t-test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735" y="200312"/>
            <a:ext cx="3668977" cy="28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4156</TotalTime>
  <Words>775</Words>
  <Application>Microsoft Office PowerPoint</Application>
  <PresentationFormat>Widescreen</PresentationFormat>
  <Paragraphs>131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Cambria Math</vt:lpstr>
      <vt:lpstr>Minya Nouvelle</vt:lpstr>
      <vt:lpstr>Wingdings</vt:lpstr>
      <vt:lpstr>Office Theme</vt:lpstr>
      <vt:lpstr>1_Office Theme</vt:lpstr>
      <vt:lpstr>1_Default Design</vt:lpstr>
      <vt:lpstr>Default Design</vt:lpstr>
      <vt:lpstr>Photo Editor Photo</vt:lpstr>
      <vt:lpstr>Prism 8</vt:lpstr>
      <vt:lpstr>GraphPad Prism 9 Project</vt:lpstr>
      <vt:lpstr>Prism 9</vt:lpstr>
      <vt:lpstr>Analysis of Quantitative data Student’s t-test Anne Segonds-Pichon v2020-08</vt:lpstr>
      <vt:lpstr>PowerPoint Presentation</vt:lpstr>
      <vt:lpstr>PowerPoint Presentation</vt:lpstr>
      <vt:lpstr>PowerPoint Presentation</vt:lpstr>
      <vt:lpstr>Student’s t-test </vt:lpstr>
      <vt:lpstr>Student’s t-test </vt:lpstr>
      <vt:lpstr>PowerPoint Presentation</vt:lpstr>
      <vt:lpstr>Student’s t-test </vt:lpstr>
      <vt:lpstr>Example: coyotes.xlsx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Segonds-Pichon</dc:creator>
  <cp:lastModifiedBy>Anne Segonds-Pichon</cp:lastModifiedBy>
  <cp:revision>7</cp:revision>
  <dcterms:created xsi:type="dcterms:W3CDTF">2020-08-27T13:20:10Z</dcterms:created>
  <dcterms:modified xsi:type="dcterms:W3CDTF">2020-12-11T09:12:59Z</dcterms:modified>
</cp:coreProperties>
</file>