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9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0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0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6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0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4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04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77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27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3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3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20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06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82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45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00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2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1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6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6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5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parametric statistics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v2020-09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3147" y="1744823"/>
            <a:ext cx="11449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One-Way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ANOVA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based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independent measures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Friedman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repeated measures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 with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associated with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Friedman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statistics have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Chi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 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Friedman statistic =  One-Way ANOVA 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Post-hoc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associated with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 and Friedman: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Dunn’s test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Dunn’s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works pretty much like the Mann-Whitney test.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8544" y="340868"/>
            <a:ext cx="885698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and Friedman tests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96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98" y="190742"/>
            <a:ext cx="4112682" cy="2344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892" y="3167099"/>
            <a:ext cx="114032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supplement popular among body builders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Three groups: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; Once a day; and Twice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group to which people were assigned?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3376" y="252068"/>
            <a:ext cx="686271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test: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5D1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56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73" y="3672185"/>
            <a:ext cx="4449539" cy="14105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6628" y="2168978"/>
          <a:ext cx="3124200" cy="11201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Once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Twice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2239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-261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-652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171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-153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4724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-13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1395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965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-86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1800" y="2168978"/>
          <a:ext cx="3124200" cy="1295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402014427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90180735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206021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Once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Twice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89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7.5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1539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462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9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32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94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7.5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729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060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93371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3587" y="1799646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values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833" y="1803189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488" y="5206280"/>
            <a:ext cx="4515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sum of sample sizes for all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= number of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sum of ranks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size of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46577" y="395343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creatine.xlsx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5879" y="2594351"/>
            <a:ext cx="637954" cy="2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0248" y="4592266"/>
                <a:ext cx="5607304" cy="614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𝐇</m:t>
                    </m:r>
                    <m:r>
                      <a:rPr kumimoji="0" lang="fr-F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12</m:t>
                            </m:r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15</m:t>
                            </m:r>
                            <m:d>
                              <m:d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15+1</m:t>
                                </m:r>
                              </m:e>
                            </m:d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41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- 3(15+1) = </a:t>
                </a:r>
                <a:r>
                  <a:rPr kumimoji="0" lang="fr-F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3.868</a:t>
                </a: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48" y="4592266"/>
                <a:ext cx="5607304" cy="614014"/>
              </a:xfrm>
              <a:prstGeom prst="rect">
                <a:avLst/>
              </a:prstGeom>
              <a:blipFill>
                <a:blip r:embed="rId3"/>
                <a:stretch>
                  <a:fillRect r="-1630" b="-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97" y="2932843"/>
            <a:ext cx="11403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An auction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is putting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violins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A, B, and C, up for bidding.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Ten violinists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blindfolded are asked to rate the instruments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player plays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violins in a randomly determined sequence (BCA, ACB, etc.).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each violin is played, 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violinist rates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instrument on a 10-point scale of overall excellence (1=lowest, 10=highest).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which violin is the best according to the 10 violinists?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378" y="252068"/>
            <a:ext cx="3087325" cy="231251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3376" y="252068"/>
            <a:ext cx="579748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test: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5D1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94590" y="1965845"/>
          <a:ext cx="3124200" cy="19278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422925382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Violinists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Violin  A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Violin B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 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8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48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9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91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4590" y="1549092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values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941" y="1549092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0494" y="5036570"/>
            <a:ext cx="4515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sum of sample sizes for all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number of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sum of ranks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46577" y="114053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test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violin.xlsx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5879" y="2594351"/>
            <a:ext cx="637954" cy="2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943941" y="1946558"/>
          <a:ext cx="3124200" cy="2103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422925382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Violinists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Violin  A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  Violin B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  Violin C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8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48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2  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9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91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4  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5  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7  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8  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9  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99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10  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  <a:tr h="99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212359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82" y="4370435"/>
            <a:ext cx="2765431" cy="2155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3715" y="4811513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or T1 or FM =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76585" y="1420093"/>
            <a:ext cx="114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8544" y="340868"/>
            <a:ext cx="885698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and Friedman tests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6586" y="2269337"/>
            <a:ext cx="11455833" cy="17393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creatine.xlsx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group to which people were assigned?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6585" y="4310064"/>
            <a:ext cx="10564239" cy="15157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violin.xlsx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which violin is the best according to the 10 violinists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61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337143" y="269591"/>
          <a:ext cx="4784725" cy="629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rism 8" r:id="rId3" imgW="4784043" imgH="6292251" progId="Prism8.Document">
                  <p:embed/>
                </p:oleObj>
              </mc:Choice>
              <mc:Fallback>
                <p:oleObj name="Prism 8" r:id="rId3" imgW="4784043" imgH="6292251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7143" y="269591"/>
                        <a:ext cx="4784725" cy="629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893" y="2515482"/>
            <a:ext cx="3467100" cy="36957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019" y="437874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creatine.xlsx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Results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16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019" y="437874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violin.xlsx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Results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7" y="1990874"/>
            <a:ext cx="4112623" cy="350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18" y="5563807"/>
            <a:ext cx="6691908" cy="101610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39406"/>
              </p:ext>
            </p:extLst>
          </p:nvPr>
        </p:nvGraphicFramePr>
        <p:xfrm>
          <a:off x="5929313" y="-163513"/>
          <a:ext cx="5422900" cy="573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rism 9" r:id="rId5" imgW="6503654" imgH="6870947" progId="Prism9.Document">
                  <p:embed/>
                </p:oleObj>
              </mc:Choice>
              <mc:Fallback>
                <p:oleObj name="Prism 9" r:id="rId5" imgW="6503654" imgH="6870947" progId="Prism9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9313" y="-163513"/>
                        <a:ext cx="5422900" cy="573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Linear relationship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1604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Spearman Correlation Coefficient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7781" y="1537724"/>
            <a:ext cx="7698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Only really useful for ranks (either one or both variables)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 (rho)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equivalent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calculated in a similar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035" y="2574535"/>
            <a:ext cx="95770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Dominance.xslx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Six male colobus monkeys ranked for dominance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Question: is social dominance associated with parasitism?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Eggs of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Trichirus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nematode per gram of monkey faeces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96" y="4784306"/>
            <a:ext cx="2998805" cy="1176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810" y="4130274"/>
            <a:ext cx="3600241" cy="239700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36911" y="4472311"/>
          <a:ext cx="3201051" cy="224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rism 8" r:id="rId5" imgW="8490199" imgH="5949024" progId="Prism8.Document">
                  <p:embed/>
                </p:oleObj>
              </mc:Choice>
              <mc:Fallback>
                <p:oleObj name="Prism 8" r:id="rId5" imgW="8490199" imgH="5949024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6911" y="4472311"/>
                        <a:ext cx="3201051" cy="224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37247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336" y="5473190"/>
            <a:ext cx="11953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relationship between dominance and parasitism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(ρ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0.94,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= 0.017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high ranking males harbouring a heavier burden.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Spearman Correlation Coefficient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09" y="1741417"/>
            <a:ext cx="3124636" cy="342947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32491" y="1679395"/>
          <a:ext cx="5271033" cy="369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rism 8" r:id="rId4" imgW="8490199" imgH="5949024" progId="Prism8.Document">
                  <p:embed/>
                </p:oleObj>
              </mc:Choice>
              <mc:Fallback>
                <p:oleObj name="Prism 8" r:id="rId4" imgW="8490199" imgH="5949024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2491" y="1679395"/>
                        <a:ext cx="5271033" cy="369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852" y="1166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test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C5D1D7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Mann-Whitney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= Wilcoxon rank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3459" y="1484838"/>
            <a:ext cx="11802641" cy="24851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equivalent of the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(and not).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meeting the assumptions for parametric tests is not enough to switch to a non-parametric approach.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always, data exploration is key.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Mann-Whitney test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35560" y="3847335"/>
          <a:ext cx="12192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538828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161626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Group 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258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683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403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175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7516" y="5377161"/>
            <a:ext cx="6109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of the Mann-Whitney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(W)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7-6 = 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14-6 = 8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Smallest of the 2 U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sample size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664348" y="3658080"/>
          <a:ext cx="1418208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608">
                  <a:extLst>
                    <a:ext uri="{9D8B030D-6E8A-4147-A177-3AD203B41FA5}">
                      <a16:colId xmlns:a16="http://schemas.microsoft.com/office/drawing/2014/main" val="24153067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72557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Real values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Ranks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208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66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331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536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853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041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43995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92144" y="3747323"/>
          <a:ext cx="18288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494403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36294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57827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062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529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2483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59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130098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647728" y="422833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12024" y="420737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23520" y="621132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068" y="5124196"/>
            <a:ext cx="2253830" cy="13792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08615" y="5303234"/>
            <a:ext cx="194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sum of ranks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0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49"/>
    </mc:Choice>
    <mc:Fallback xmlns="">
      <p:transition spd="slow" advTm="2500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5568" y="332656"/>
            <a:ext cx="648072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smelly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T-shirt.xlsx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95" y="2094961"/>
            <a:ext cx="120097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Hypothesis: Group body odour is less disgusting when associated with an in-group member versus an out-group member.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Study: Two groups of Cambridge University students are presented with one of two smelly, worn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T-shirts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university logos.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 Cambridge students tell the difference between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worn smelly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T-shirts from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Oxford or Cambridge?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Disgust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score: 1 to 7, with 7 the most disgusting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 the data with an appropriate combination of 2 graphs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the question with a non-parametric approach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What do you think about the design?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80" y="332656"/>
            <a:ext cx="155331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252" y="332656"/>
            <a:ext cx="16256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079" y="2012597"/>
            <a:ext cx="112067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Cambridge students tell the difference between worn smelly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T-shirts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from Oxford or Cambridge?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Disgust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score: 1 to 7, with 7 the most disgusting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087" y="178748"/>
            <a:ext cx="155331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159" y="205908"/>
            <a:ext cx="1625675" cy="16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88" y="2549307"/>
            <a:ext cx="3041786" cy="324036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5568" y="332656"/>
            <a:ext cx="648072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smelly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T-shirt.xlsx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626" y="5750344"/>
            <a:ext cx="1171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Answer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Cambridge students can tell the difference between Oxford and Cambridge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(U = 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 = 0.0037).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 paired design would have been better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366469" y="2850386"/>
          <a:ext cx="2481978" cy="299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ism 8" r:id="rId6" imgW="6492855" imgH="7826285" progId="Prism8.Document">
                  <p:embed/>
                </p:oleObj>
              </mc:Choice>
              <mc:Fallback>
                <p:oleObj name="Prism 8" r:id="rId6" imgW="6492855" imgH="7826285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6469" y="2850386"/>
                        <a:ext cx="2481978" cy="2991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9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852" y="1166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test: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Wilcoxon’s signed-rank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0778" y="1411422"/>
            <a:ext cx="8856984" cy="6061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equivalent of the paired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-test (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the test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712" y="5170799"/>
            <a:ext cx="855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of the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Wilcoxon’s signed-rank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test: Sum of signed ranks 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-35 + 1 = -34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W + sample size   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06900" y="360143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97566" y="360143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22378" y="2632537"/>
          <a:ext cx="1968499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18">
                  <a:extLst>
                    <a:ext uri="{9D8B030D-6E8A-4147-A177-3AD203B41FA5}">
                      <a16:colId xmlns:a16="http://schemas.microsoft.com/office/drawing/2014/main" val="2827484845"/>
                    </a:ext>
                  </a:extLst>
                </a:gridCol>
                <a:gridCol w="608618">
                  <a:extLst>
                    <a:ext uri="{9D8B030D-6E8A-4147-A177-3AD203B41FA5}">
                      <a16:colId xmlns:a16="http://schemas.microsoft.com/office/drawing/2014/main" val="3474268590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8370107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Before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After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Differences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103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786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741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562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37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530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302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621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287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84895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927345" y="601276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655320" y="2578531"/>
          <a:ext cx="1985913" cy="2218181"/>
        </p:xfrm>
        <a:graphic>
          <a:graphicData uri="http://schemas.openxmlformats.org/drawingml/2006/table">
            <a:tbl>
              <a:tblPr/>
              <a:tblGrid>
                <a:gridCol w="661971">
                  <a:extLst>
                    <a:ext uri="{9D8B030D-6E8A-4147-A177-3AD203B41FA5}">
                      <a16:colId xmlns:a16="http://schemas.microsoft.com/office/drawing/2014/main" val="1587734097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341499878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355267994"/>
                    </a:ext>
                  </a:extLst>
                </a:gridCol>
              </a:tblGrid>
              <a:tr h="2100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09221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24393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8078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61180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9189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2660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47301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99358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47478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7223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699755" y="3232994"/>
            <a:ext cx="452487" cy="5938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21691" y="1901724"/>
            <a:ext cx="1683985" cy="126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5676" y="1680590"/>
            <a:ext cx="26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2+3=5/2=2.5: average rank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12062" y="2624069"/>
          <a:ext cx="2476426" cy="204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056">
                  <a:extLst>
                    <a:ext uri="{9D8B030D-6E8A-4147-A177-3AD203B41FA5}">
                      <a16:colId xmlns:a16="http://schemas.microsoft.com/office/drawing/2014/main" val="3217534333"/>
                    </a:ext>
                  </a:extLst>
                </a:gridCol>
                <a:gridCol w="966078">
                  <a:extLst>
                    <a:ext uri="{9D8B030D-6E8A-4147-A177-3AD203B41FA5}">
                      <a16:colId xmlns:a16="http://schemas.microsoft.com/office/drawing/2014/main" val="180113933"/>
                    </a:ext>
                  </a:extLst>
                </a:gridCol>
                <a:gridCol w="993292">
                  <a:extLst>
                    <a:ext uri="{9D8B030D-6E8A-4147-A177-3AD203B41FA5}">
                      <a16:colId xmlns:a16="http://schemas.microsoft.com/office/drawing/2014/main" val="2097506227"/>
                    </a:ext>
                  </a:extLst>
                </a:gridCol>
              </a:tblGrid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Negative ranks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 Positives ranks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0352669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0331881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-2.5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1998288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-2.5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3377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4504847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847433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133259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498455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9906040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68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0776" y="358500"/>
            <a:ext cx="6327274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botulinum.xlsx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567" y="2448889"/>
            <a:ext cx="11520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group of 9 disabled children with muscle spasticity (or extreme muscle tightness limiting movement) in their right upper limb underwent a course of injections with botulinum toxin to reduce spasticity levels.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neurologist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blinded)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assessed levels of spasticity pre- and post-treatment for all 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using a 10-point ordinal scale.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ratings indicated higher levels of spasticity.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Question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do botulinum toxin injections reduce muscle spasticity levels?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Score: 1 to 10, with 10 the highest spasticity</a:t>
            </a:r>
          </a:p>
        </p:txBody>
      </p:sp>
      <p:pic>
        <p:nvPicPr>
          <p:cNvPr id="233474" name="Picture 2" descr="Image result for botulinum tox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58500"/>
            <a:ext cx="1612311" cy="13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76204"/>
            <a:ext cx="1152128" cy="14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776" y="1562242"/>
            <a:ext cx="917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Question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do botulinum toxin injections reduce muscle spasticity levels?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138" y="6222165"/>
            <a:ext cx="1171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Answer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There was 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significant difference pre- and post- treatment in ratings of muscle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spasticity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(W = -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45,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 = 0.0039).  </a:t>
            </a:r>
          </a:p>
        </p:txBody>
      </p:sp>
      <p:pic>
        <p:nvPicPr>
          <p:cNvPr id="233474" name="Picture 2" descr="Image result for botulinum tox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67005"/>
            <a:ext cx="1518060" cy="12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5" y="167005"/>
            <a:ext cx="801375" cy="992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879" y="2527200"/>
            <a:ext cx="2713335" cy="313011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70776" y="358500"/>
            <a:ext cx="6327274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botulinum.xlsx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09734" y="2204191"/>
          <a:ext cx="3111154" cy="377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ism 8" r:id="rId6" imgW="5981000" imgH="7259706" progId="Prism8.Document">
                  <p:embed/>
                </p:oleObj>
              </mc:Choice>
              <mc:Fallback>
                <p:oleObj name="Prism 8" r:id="rId6" imgW="5981000" imgH="7259706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9734" y="2204191"/>
                        <a:ext cx="3111154" cy="3776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8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 factor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29407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1344</Words>
  <Application>Microsoft Office PowerPoint</Application>
  <PresentationFormat>Widescreen</PresentationFormat>
  <Paragraphs>394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Times New Roman</vt:lpstr>
      <vt:lpstr>1_Default Design</vt:lpstr>
      <vt:lpstr>1_Office Theme</vt:lpstr>
      <vt:lpstr>Prism 8</vt:lpstr>
      <vt:lpstr>GraphPad Prism 9 Project</vt:lpstr>
      <vt:lpstr>Analysis of Quantitative data Non parametric statistics Anne Segonds-Pichon v2020-09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Quantitative data Non parametric statistics Anne Segonds-Pichon v2020-08</dc:title>
  <dc:creator>Anne Segonds-Pichon</dc:creator>
  <cp:lastModifiedBy>Anne Segonds-Pichon</cp:lastModifiedBy>
  <cp:revision>7</cp:revision>
  <dcterms:created xsi:type="dcterms:W3CDTF">2020-08-28T15:53:10Z</dcterms:created>
  <dcterms:modified xsi:type="dcterms:W3CDTF">2020-12-14T10:31:57Z</dcterms:modified>
</cp:coreProperties>
</file>