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77" r:id="rId2"/>
  </p:sldMasterIdLst>
  <p:notesMasterIdLst>
    <p:notesMasterId r:id="rId15"/>
  </p:notesMasterIdLst>
  <p:handoutMasterIdLst>
    <p:handoutMasterId r:id="rId16"/>
  </p:handoutMasterIdLst>
  <p:sldIdLst>
    <p:sldId id="682" r:id="rId3"/>
    <p:sldId id="583" r:id="rId4"/>
    <p:sldId id="664" r:id="rId5"/>
    <p:sldId id="585" r:id="rId6"/>
    <p:sldId id="586" r:id="rId7"/>
    <p:sldId id="587" r:id="rId8"/>
    <p:sldId id="588" r:id="rId9"/>
    <p:sldId id="590" r:id="rId10"/>
    <p:sldId id="591" r:id="rId11"/>
    <p:sldId id="592" r:id="rId12"/>
    <p:sldId id="593" r:id="rId13"/>
    <p:sldId id="677" r:id="rId14"/>
  </p:sldIdLst>
  <p:sldSz cx="12192000" cy="6858000"/>
  <p:notesSz cx="9926638" cy="67976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60093"/>
    <a:srgbClr val="43B8BF"/>
    <a:srgbClr val="F8D7CD"/>
    <a:srgbClr val="FFC1C1"/>
    <a:srgbClr val="006600"/>
    <a:srgbClr val="9DC3E6"/>
    <a:srgbClr val="4496C1"/>
    <a:srgbClr val="CCFF33"/>
    <a:srgbClr val="66FF33"/>
    <a:srgbClr val="FF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5653" autoAdjust="0"/>
    <p:restoredTop sz="92558" autoAdjust="0"/>
  </p:normalViewPr>
  <p:slideViewPr>
    <p:cSldViewPr snapToGrid="0">
      <p:cViewPr varScale="1">
        <p:scale>
          <a:sx n="108" d="100"/>
          <a:sy n="108" d="100"/>
        </p:scale>
        <p:origin x="96" y="8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70" d="100"/>
        <a:sy n="7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0F3316-6AB3-44E5-AECB-A80683608652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4ED400-8DC8-47E9-816E-8A6C5AA813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138841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621696" y="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12BB75-AE08-46EE-B088-45CB4E3AC30D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925763" y="850900"/>
            <a:ext cx="4075112" cy="22923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92201" y="3271103"/>
            <a:ext cx="7942238" cy="267645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621696" y="6457410"/>
            <a:ext cx="4302625" cy="34026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75F617-42AD-46A9-8B55-C3DAD1A3B21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552243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8764B13-6AED-4A55-9F5D-FF9DA7DF50D2}" type="slidenum">
              <a:rPr lang="en-GB" smtClean="0"/>
              <a:pPr/>
              <a:t>8</a:t>
            </a:fld>
            <a:endParaRPr lang="en-GB" smtClean="0"/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ln/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Small sample no worth check for normality</a:t>
            </a:r>
          </a:p>
          <a:p>
            <a:pPr eaLnBrk="1" hangingPunct="1"/>
            <a:r>
              <a:rPr lang="en-GB" smtClean="0"/>
              <a:t>Parametric only when it’s big sample go for non parametric if you are unsure do both the non parametric is more efficient to find a difference</a:t>
            </a:r>
          </a:p>
          <a:p>
            <a:pPr eaLnBrk="1" hangingPunct="1"/>
            <a:r>
              <a:rPr lang="en-GB" smtClean="0"/>
              <a:t>Can ask to run a test if there is a departure from normality</a:t>
            </a:r>
          </a:p>
        </p:txBody>
      </p:sp>
    </p:spTree>
    <p:extLst>
      <p:ext uri="{BB962C8B-B14F-4D97-AF65-F5344CB8AC3E}">
        <p14:creationId xmlns:p14="http://schemas.microsoft.com/office/powerpoint/2010/main" val="33462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04C36077-ED1D-4A88-8D53-D3FC5D63AE2D}" type="slidenum">
              <a:rPr lang="en-GB" smtClean="0"/>
              <a:pPr/>
              <a:t>9</a:t>
            </a:fld>
            <a:endParaRPr lang="en-GB" smtClean="0"/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ln/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dirty="0" smtClean="0"/>
              <a:t>Departure from normality +</a:t>
            </a:r>
            <a:r>
              <a:rPr lang="en-GB" dirty="0" err="1" smtClean="0"/>
              <a:t>vely</a:t>
            </a:r>
            <a:r>
              <a:rPr lang="en-GB" dirty="0" smtClean="0"/>
              <a:t> </a:t>
            </a:r>
            <a:r>
              <a:rPr lang="en-GB" dirty="0" err="1" smtClean="0"/>
              <a:t>skewd</a:t>
            </a:r>
            <a:r>
              <a:rPr lang="en-GB" dirty="0" smtClean="0"/>
              <a:t> most common </a:t>
            </a:r>
          </a:p>
        </p:txBody>
      </p:sp>
    </p:spTree>
    <p:extLst>
      <p:ext uri="{BB962C8B-B14F-4D97-AF65-F5344CB8AC3E}">
        <p14:creationId xmlns:p14="http://schemas.microsoft.com/office/powerpoint/2010/main" val="15923486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CA085877-4405-49B8-AE79-26E3D50952BD}" type="slidenum">
              <a:rPr lang="en-GB" smtClean="0"/>
              <a:pPr/>
              <a:t>10</a:t>
            </a:fld>
            <a:endParaRPr lang="en-GB" smtClean="0"/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697163" y="509588"/>
            <a:ext cx="4532312" cy="2549525"/>
          </a:xfrm>
          <a:ln/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GB" smtClean="0"/>
              <a:t>Variance must be same in the groups or similar </a:t>
            </a:r>
          </a:p>
          <a:p>
            <a:pPr eaLnBrk="1" hangingPunct="1"/>
            <a:r>
              <a:rPr lang="en-GB" smtClean="0"/>
              <a:t>Interval data: in all group ypu measure data in the same way</a:t>
            </a:r>
          </a:p>
          <a:p>
            <a:pPr eaLnBrk="1" hangingPunct="1"/>
            <a:r>
              <a:rPr lang="en-GB" smtClean="0"/>
              <a:t>Independence you have to know if it is or not tests are different in this case</a:t>
            </a:r>
          </a:p>
        </p:txBody>
      </p:sp>
    </p:spTree>
    <p:extLst>
      <p:ext uri="{BB962C8B-B14F-4D97-AF65-F5344CB8AC3E}">
        <p14:creationId xmlns:p14="http://schemas.microsoft.com/office/powerpoint/2010/main" val="5477960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27538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121553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1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27811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9FBAB-E299-474E-B2D1-5B14D7FBC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89725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E92-D684-49A0-B443-B1274AB8A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123956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E152F0-AC4A-4E05-900B-E979E8B0C52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7208102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48101E-07DD-4FD6-BE4E-284CF7B47DC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6195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13407D6-FDD3-4526-9550-084349100B0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7938990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275450-9112-43BA-9814-31721F98B7C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8311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916E8D-DA11-40D0-80BE-9F59D81289DD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811312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E6D59BD-7792-4DF4-9EFD-5ACFBDE53555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0624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772628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A43231D-8BE6-44BD-9C80-645E59B8D35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57254176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0504FF9-1FB8-48BE-85B8-4A90968D712E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217825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DEF52-982C-45FD-B8F8-A0791F4DF6B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4163938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9072CDB-26E3-49F8-8EC6-32CA1CFBC65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846799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CBE30B2-2248-4656-9E6E-D3A6F59ED22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189861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C29FBAB-E299-474E-B2D1-5B14D7FBC29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06423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F3BE92-D684-49A0-B443-B1274AB8ABD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5098667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09600" y="1600201"/>
            <a:ext cx="109728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CE4FE5-0029-4A0E-B2F7-63FCE3ADDC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534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1" y="1709740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1" y="4589465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189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377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566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754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5943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131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32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509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6697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7057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7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1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1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40456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3145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261502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18633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7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67275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5" Type="http://schemas.openxmlformats.org/officeDocument/2006/relationships/theme" Target="../theme/theme2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slideLayout" Target="../slideLayouts/slideLayout2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C72F6F-486A-491B-936E-5116C5D4511A}" type="datetimeFigureOut">
              <a:rPr lang="en-GB" smtClean="0"/>
              <a:t>30/11/2020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2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EB8E-9633-48A7-B247-C4E48098797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29666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09600" y="1600201"/>
            <a:ext cx="10972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90B1BBB7-7393-411C-800C-7C6A3EC1DB69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22375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0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7368" y="2375686"/>
            <a:ext cx="11377264" cy="2106628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Analysis of Quantitative data</a:t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b="1" dirty="0" smtClean="0">
                <a:solidFill>
                  <a:srgbClr val="0070C0"/>
                </a:solidFill>
                <a:latin typeface="+mn-lt"/>
              </a:rPr>
              <a:t>Introduction</a:t>
            </a:r>
            <a: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b="1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Anne </a:t>
            </a:r>
            <a:r>
              <a:rPr lang="en-GB" sz="2000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Segonds-Pichon</a:t>
            </a:r>
            <a: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/>
            </a:r>
            <a:br>
              <a:rPr lang="en-GB" sz="2000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</a:br>
            <a:r>
              <a:rPr lang="en-GB" sz="2000" dirty="0" smtClean="0">
                <a:solidFill>
                  <a:schemeClr val="accent5">
                    <a:lumMod val="50000"/>
                  </a:schemeClr>
                </a:solidFill>
                <a:latin typeface="+mn-lt"/>
              </a:rPr>
              <a:t>v2020-08</a:t>
            </a:r>
            <a:endParaRPr lang="en-GB" sz="2000" dirty="0">
              <a:solidFill>
                <a:schemeClr val="accent5">
                  <a:lumMod val="50000"/>
                </a:schemeClr>
              </a:solidFill>
              <a:latin typeface="+mn-lt"/>
            </a:endParaRPr>
          </a:p>
        </p:txBody>
      </p:sp>
      <p:pic>
        <p:nvPicPr>
          <p:cNvPr id="4" name="Picture 3" descr="M:\Work\bioinformatics_logo_small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408368" y="5805264"/>
            <a:ext cx="2383790" cy="84518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255" y="49879"/>
            <a:ext cx="2300276" cy="2300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5818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Rectangle 3"/>
          <p:cNvSpPr>
            <a:spLocks noGrp="1" noChangeArrowheads="1"/>
          </p:cNvSpPr>
          <p:nvPr>
            <p:ph idx="1"/>
          </p:nvPr>
        </p:nvSpPr>
        <p:spPr>
          <a:xfrm>
            <a:off x="191344" y="1558181"/>
            <a:ext cx="11809312" cy="5183187"/>
          </a:xfrm>
        </p:spPr>
        <p:txBody>
          <a:bodyPr/>
          <a:lstStyle/>
          <a:p>
            <a:pPr lvl="1">
              <a:buNone/>
            </a:pPr>
            <a:r>
              <a:rPr lang="en-GB" b="1" i="1" u="sng" dirty="0">
                <a:solidFill>
                  <a:srgbClr val="0070C0"/>
                </a:solidFill>
              </a:rPr>
              <a:t>Second assumption:</a:t>
            </a:r>
            <a:r>
              <a:rPr lang="en-GB" b="1" i="1" dirty="0">
                <a:solidFill>
                  <a:srgbClr val="0070C0"/>
                </a:solidFill>
              </a:rPr>
              <a:t> </a:t>
            </a:r>
            <a:r>
              <a:rPr lang="en-GB" b="1" i="1" u="sng" dirty="0">
                <a:solidFill>
                  <a:srgbClr val="0070C0"/>
                </a:solidFill>
              </a:rPr>
              <a:t>Homoscedasticity (Homogeneity in variance)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The variance should not change systematically throughout the data</a:t>
            </a:r>
          </a:p>
          <a:p>
            <a:pPr lvl="1" eaLnBrk="1" hangingPunct="1">
              <a:lnSpc>
                <a:spcPct val="90000"/>
              </a:lnSpc>
              <a:buFontTx/>
              <a:buChar char="•"/>
            </a:pPr>
            <a:endParaRPr lang="en-GB" sz="2400" dirty="0"/>
          </a:p>
          <a:p>
            <a:pPr lvl="1">
              <a:buNone/>
            </a:pPr>
            <a:r>
              <a:rPr lang="en-GB" b="1" i="1" u="sng" dirty="0" smtClean="0">
                <a:solidFill>
                  <a:srgbClr val="0070C0"/>
                </a:solidFill>
              </a:rPr>
              <a:t>Third </a:t>
            </a:r>
            <a:r>
              <a:rPr lang="en-GB" b="1" i="1" u="sng" dirty="0">
                <a:solidFill>
                  <a:srgbClr val="0070C0"/>
                </a:solidFill>
              </a:rPr>
              <a:t>assumption:</a:t>
            </a:r>
            <a:r>
              <a:rPr lang="en-GB" b="1" i="1" dirty="0"/>
              <a:t> </a:t>
            </a:r>
            <a:r>
              <a:rPr lang="en-GB" b="1" i="1" u="sng" dirty="0">
                <a:solidFill>
                  <a:srgbClr val="0070C0"/>
                </a:solidFill>
              </a:rPr>
              <a:t>Interval data (linearity)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The distance between points of the scale should be equal at all parts along the scale.</a:t>
            </a:r>
          </a:p>
          <a:p>
            <a:pPr lvl="2" eaLnBrk="1" hangingPunct="1">
              <a:lnSpc>
                <a:spcPct val="90000"/>
              </a:lnSpc>
            </a:pPr>
            <a:endParaRPr lang="en-GB" dirty="0" smtClean="0"/>
          </a:p>
          <a:p>
            <a:pPr lvl="1">
              <a:buNone/>
            </a:pPr>
            <a:r>
              <a:rPr lang="en-GB" b="1" i="1" u="sng" dirty="0">
                <a:solidFill>
                  <a:srgbClr val="0070C0"/>
                </a:solidFill>
              </a:rPr>
              <a:t>Fourth assumption:</a:t>
            </a:r>
            <a:r>
              <a:rPr lang="en-GB" b="1" i="1" dirty="0"/>
              <a:t> </a:t>
            </a:r>
            <a:r>
              <a:rPr lang="en-GB" b="1" i="1" u="sng" dirty="0">
                <a:solidFill>
                  <a:srgbClr val="0070C0"/>
                </a:solidFill>
              </a:rPr>
              <a:t>Independence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GB" sz="1000" b="1" i="1" u="sng" dirty="0" smtClean="0"/>
          </a:p>
          <a:p>
            <a:pPr lvl="2" eaLnBrk="1" hangingPunct="1">
              <a:lnSpc>
                <a:spcPct val="90000"/>
              </a:lnSpc>
            </a:pPr>
            <a:r>
              <a:rPr lang="en-GB" dirty="0" smtClean="0"/>
              <a:t>Data from different subjects are independent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Values corresponding to one subject do not influence the values corresponding to another subject.</a:t>
            </a:r>
          </a:p>
          <a:p>
            <a:pPr lvl="3" eaLnBrk="1" hangingPunct="1">
              <a:lnSpc>
                <a:spcPct val="90000"/>
              </a:lnSpc>
            </a:pPr>
            <a:r>
              <a:rPr lang="en-GB" dirty="0" smtClean="0"/>
              <a:t>Important in repeated measures experiments</a:t>
            </a:r>
          </a:p>
          <a:p>
            <a:pPr eaLnBrk="1" hangingPunct="1">
              <a:lnSpc>
                <a:spcPct val="90000"/>
              </a:lnSpc>
            </a:pPr>
            <a:endParaRPr lang="en-GB" sz="2800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428682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Rectangle 3"/>
          <p:cNvSpPr>
            <a:spLocks noGrp="1" noChangeArrowheads="1"/>
          </p:cNvSpPr>
          <p:nvPr>
            <p:ph idx="1"/>
          </p:nvPr>
        </p:nvSpPr>
        <p:spPr>
          <a:xfrm>
            <a:off x="119336" y="1268760"/>
            <a:ext cx="11953328" cy="5472112"/>
          </a:xfrm>
        </p:spPr>
        <p:txBody>
          <a:bodyPr/>
          <a:lstStyle/>
          <a:p>
            <a:pPr lvl="2" eaLnBrk="1" hangingPunct="1">
              <a:lnSpc>
                <a:spcPct val="80000"/>
              </a:lnSpc>
            </a:pPr>
            <a:endParaRPr lang="en-GB" sz="1800" dirty="0"/>
          </a:p>
          <a:p>
            <a:pPr eaLnBrk="1" hangingPunct="1">
              <a:lnSpc>
                <a:spcPct val="80000"/>
              </a:lnSpc>
            </a:pPr>
            <a:r>
              <a:rPr lang="en-GB" sz="2700" b="1" dirty="0"/>
              <a:t>Is there a difference between my groups regarding the variable I am measuring?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dirty="0"/>
              <a:t>e.g. are the mice in the group A heavier than those in group B?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/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Tests with 2 groups</a:t>
            </a:r>
            <a:r>
              <a:rPr lang="en-GB" sz="1800" dirty="0"/>
              <a:t>: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Parametric: </a:t>
            </a:r>
            <a:r>
              <a:rPr lang="en-GB" sz="2200" b="1" dirty="0">
                <a:solidFill>
                  <a:srgbClr val="CC0099"/>
                </a:solidFill>
              </a:rPr>
              <a:t>Student’s </a:t>
            </a:r>
            <a:r>
              <a:rPr lang="en-GB" sz="2200" b="1" i="1" dirty="0">
                <a:solidFill>
                  <a:srgbClr val="CC0099"/>
                </a:solidFill>
              </a:rPr>
              <a:t>t</a:t>
            </a:r>
            <a:r>
              <a:rPr lang="en-GB" sz="2200" b="1" dirty="0">
                <a:solidFill>
                  <a:srgbClr val="CC0099"/>
                </a:solidFill>
              </a:rPr>
              <a:t>-test</a:t>
            </a:r>
            <a:r>
              <a:rPr lang="en-GB" sz="2200" dirty="0"/>
              <a:t> 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Non parametric: </a:t>
            </a:r>
            <a:r>
              <a:rPr lang="en-GB" sz="2200" b="1" dirty="0">
                <a:solidFill>
                  <a:srgbClr val="CC0099"/>
                </a:solidFill>
              </a:rPr>
              <a:t>Mann-Whitney/Wilcoxon rank sum test</a:t>
            </a:r>
          </a:p>
          <a:p>
            <a:pPr lvl="3" eaLnBrk="1" hangingPunct="1">
              <a:lnSpc>
                <a:spcPct val="80000"/>
              </a:lnSpc>
            </a:pPr>
            <a:endParaRPr lang="en-GB" sz="800" b="1" dirty="0">
              <a:solidFill>
                <a:srgbClr val="FF3399"/>
              </a:solidFill>
            </a:endParaRPr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Tests with more than 2 groups: 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Parametric: </a:t>
            </a:r>
            <a:r>
              <a:rPr lang="en-GB" sz="2200" b="1" dirty="0">
                <a:solidFill>
                  <a:srgbClr val="CC0099"/>
                </a:solidFill>
              </a:rPr>
              <a:t>Analysis of variance (one-way </a:t>
            </a:r>
            <a:r>
              <a:rPr lang="en-GB" sz="2200" b="1" dirty="0" smtClean="0">
                <a:solidFill>
                  <a:srgbClr val="CC0099"/>
                </a:solidFill>
              </a:rPr>
              <a:t>and two-way ANOVA</a:t>
            </a:r>
            <a:r>
              <a:rPr lang="en-GB" sz="2200" b="1" dirty="0">
                <a:solidFill>
                  <a:srgbClr val="CC0099"/>
                </a:solidFill>
              </a:rPr>
              <a:t>)</a:t>
            </a:r>
          </a:p>
          <a:p>
            <a:pPr lvl="3" eaLnBrk="1" hangingPunct="1">
              <a:lnSpc>
                <a:spcPct val="80000"/>
              </a:lnSpc>
            </a:pPr>
            <a:r>
              <a:rPr lang="en-GB" sz="2200" dirty="0"/>
              <a:t>Non parametric: </a:t>
            </a:r>
            <a:r>
              <a:rPr lang="en-GB" sz="2200" b="1" dirty="0" err="1">
                <a:solidFill>
                  <a:srgbClr val="CC0099"/>
                </a:solidFill>
              </a:rPr>
              <a:t>Kruskal</a:t>
            </a:r>
            <a:r>
              <a:rPr lang="en-GB" sz="2200" b="1" dirty="0">
                <a:solidFill>
                  <a:srgbClr val="CC0099"/>
                </a:solidFill>
              </a:rPr>
              <a:t> </a:t>
            </a:r>
            <a:r>
              <a:rPr lang="en-GB" sz="2200" b="1" dirty="0" smtClean="0">
                <a:solidFill>
                  <a:srgbClr val="CC0099"/>
                </a:solidFill>
              </a:rPr>
              <a:t>Wallis (one-way ANOVA equivalent)</a:t>
            </a:r>
            <a:endParaRPr lang="en-GB" sz="2200" b="1" dirty="0">
              <a:solidFill>
                <a:srgbClr val="CC0099"/>
              </a:solidFill>
            </a:endParaRPr>
          </a:p>
          <a:p>
            <a:pPr lvl="3" eaLnBrk="1" hangingPunct="1">
              <a:lnSpc>
                <a:spcPct val="80000"/>
              </a:lnSpc>
            </a:pPr>
            <a:endParaRPr lang="en-GB" sz="1600" b="1" dirty="0">
              <a:solidFill>
                <a:srgbClr val="FF3399"/>
              </a:solidFill>
            </a:endParaRPr>
          </a:p>
          <a:p>
            <a:pPr eaLnBrk="1" hangingPunct="1">
              <a:lnSpc>
                <a:spcPct val="80000"/>
              </a:lnSpc>
            </a:pPr>
            <a:r>
              <a:rPr lang="en-GB" sz="2700" b="1" dirty="0"/>
              <a:t>Is there a relationship between my 2 (continuous) variables?</a:t>
            </a:r>
          </a:p>
          <a:p>
            <a:pPr lvl="1" eaLnBrk="1" hangingPunct="1">
              <a:lnSpc>
                <a:spcPct val="80000"/>
              </a:lnSpc>
            </a:pPr>
            <a:r>
              <a:rPr lang="en-GB" sz="2000" dirty="0"/>
              <a:t>e.g. is there a relationship between the daily intake in calories and an increase in body weight?</a:t>
            </a:r>
          </a:p>
          <a:p>
            <a:pPr lvl="1" eaLnBrk="1" hangingPunct="1">
              <a:lnSpc>
                <a:spcPct val="80000"/>
              </a:lnSpc>
            </a:pPr>
            <a:endParaRPr lang="en-GB" sz="1000" dirty="0"/>
          </a:p>
          <a:p>
            <a:pPr lvl="2" eaLnBrk="1" hangingPunct="1">
              <a:lnSpc>
                <a:spcPct val="80000"/>
              </a:lnSpc>
            </a:pPr>
            <a:r>
              <a:rPr lang="en-GB" dirty="0"/>
              <a:t>Test: </a:t>
            </a:r>
            <a:r>
              <a:rPr lang="en-GB" sz="2200" b="1" dirty="0">
                <a:solidFill>
                  <a:srgbClr val="CC0099"/>
                </a:solidFill>
              </a:rPr>
              <a:t>Correlation</a:t>
            </a:r>
            <a:r>
              <a:rPr lang="en-GB" sz="2200" dirty="0">
                <a:solidFill>
                  <a:srgbClr val="CC0099"/>
                </a:solidFill>
              </a:rPr>
              <a:t> </a:t>
            </a:r>
            <a:r>
              <a:rPr lang="en-GB" sz="2200" b="1" dirty="0">
                <a:solidFill>
                  <a:srgbClr val="CC0099"/>
                </a:solidFill>
              </a:rPr>
              <a:t>(parametric or non-parametric</a:t>
            </a:r>
            <a:r>
              <a:rPr lang="en-GB" sz="2200" b="1" dirty="0" smtClean="0">
                <a:solidFill>
                  <a:srgbClr val="CC0099"/>
                </a:solidFill>
              </a:rPr>
              <a:t>) and Curve fitting</a:t>
            </a:r>
            <a:endParaRPr lang="en-GB" sz="2200" b="1" dirty="0">
              <a:solidFill>
                <a:srgbClr val="CC0099"/>
              </a:solidFill>
            </a:endParaRPr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Analysis of Quantitative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8482363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945411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213734" y="424868"/>
            <a:ext cx="10513168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GB" sz="3200" b="1" dirty="0">
                <a:solidFill>
                  <a:srgbClr val="CC0099"/>
                </a:solidFill>
                <a:latin typeface="Bookman Old Style" pitchFamily="18" charset="0"/>
              </a:rPr>
              <a:t> </a:t>
            </a:r>
            <a:r>
              <a:rPr lang="en-GB" sz="4000" b="1" dirty="0">
                <a:solidFill>
                  <a:srgbClr val="CC0099"/>
                </a:solidFill>
                <a:latin typeface="+mn-lt"/>
              </a:rPr>
              <a:t>Outline of </a:t>
            </a:r>
            <a:r>
              <a:rPr lang="en-GB" sz="4000" b="1" dirty="0" smtClean="0">
                <a:solidFill>
                  <a:srgbClr val="CC0099"/>
                </a:solidFill>
                <a:latin typeface="+mn-lt"/>
              </a:rPr>
              <a:t>this section</a:t>
            </a:r>
            <a:endParaRPr lang="en-GB" sz="4000" b="1" dirty="0">
              <a:solidFill>
                <a:srgbClr val="CC0099"/>
              </a:solidFill>
              <a:latin typeface="+mn-lt"/>
            </a:endParaRPr>
          </a:p>
          <a:p>
            <a:endParaRPr lang="en-GB" sz="20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Assumptions </a:t>
            </a:r>
            <a:r>
              <a:rPr lang="en-GB" sz="2800" dirty="0">
                <a:latin typeface="+mn-lt"/>
              </a:rPr>
              <a:t>for parametric data</a:t>
            </a:r>
          </a:p>
          <a:p>
            <a:endParaRPr lang="en-GB" sz="1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Comparing two </a:t>
            </a:r>
            <a:r>
              <a:rPr lang="en-GB" sz="2800" dirty="0" smtClean="0">
                <a:latin typeface="+mn-lt"/>
              </a:rPr>
              <a:t>means: </a:t>
            </a:r>
            <a:r>
              <a:rPr lang="en-GB" sz="2800" b="1" dirty="0" smtClean="0">
                <a:latin typeface="+mn-lt"/>
              </a:rPr>
              <a:t>Student’s </a:t>
            </a:r>
            <a:r>
              <a:rPr lang="en-GB" sz="2800" b="1" i="1" dirty="0" smtClean="0">
                <a:latin typeface="+mn-lt"/>
              </a:rPr>
              <a:t>t</a:t>
            </a:r>
            <a:r>
              <a:rPr lang="en-GB" sz="2800" b="1" dirty="0" smtClean="0">
                <a:latin typeface="+mn-lt"/>
              </a:rPr>
              <a:t>-test</a:t>
            </a:r>
            <a:endParaRPr lang="en-GB" sz="2800" b="1" dirty="0">
              <a:latin typeface="+mn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1000" dirty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Comparing more than 2 means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One </a:t>
            </a:r>
            <a:r>
              <a:rPr lang="en-GB" sz="2800" dirty="0" smtClean="0">
                <a:latin typeface="+mn-lt"/>
              </a:rPr>
              <a:t>factor: </a:t>
            </a:r>
            <a:r>
              <a:rPr lang="en-GB" sz="2800" b="1" dirty="0" smtClean="0">
                <a:latin typeface="+mn-lt"/>
              </a:rPr>
              <a:t>One-way ANOVA</a:t>
            </a:r>
            <a:endParaRPr lang="en-GB" sz="2800" b="1" dirty="0">
              <a:latin typeface="+mn-lt"/>
            </a:endParaRP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>
                <a:latin typeface="+mn-lt"/>
              </a:rPr>
              <a:t>Two </a:t>
            </a:r>
            <a:r>
              <a:rPr lang="en-GB" sz="2800" dirty="0" smtClean="0">
                <a:latin typeface="+mn-lt"/>
              </a:rPr>
              <a:t>factors: </a:t>
            </a:r>
            <a:r>
              <a:rPr lang="en-GB" sz="2800" b="1" dirty="0" smtClean="0">
                <a:latin typeface="+mn-lt"/>
              </a:rPr>
              <a:t>Two-way ANOVA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10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dirty="0" smtClean="0">
                <a:latin typeface="+mn-lt"/>
              </a:rPr>
              <a:t>Relationship between 2 continuous variables: 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Linear:</a:t>
            </a:r>
            <a:r>
              <a:rPr lang="en-GB" sz="2800" b="1" dirty="0" smtClean="0"/>
              <a:t> </a:t>
            </a:r>
            <a:r>
              <a:rPr lang="en-GB" sz="2800" b="1" dirty="0" smtClean="0">
                <a:latin typeface="+mn-lt"/>
              </a:rPr>
              <a:t>Correlation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dirty="0" smtClean="0"/>
              <a:t>Non-linear:</a:t>
            </a:r>
            <a:r>
              <a:rPr lang="en-GB" sz="2800" b="1" dirty="0" smtClean="0"/>
              <a:t> Curve fitting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r>
              <a:rPr lang="en-GB" sz="2800" b="1" dirty="0" smtClean="0">
                <a:latin typeface="+mn-lt"/>
              </a:rPr>
              <a:t>Model diagnostics: Goodness-of-fit</a:t>
            </a:r>
          </a:p>
          <a:p>
            <a:pPr marL="914400" lvl="1" indent="-457200">
              <a:buFont typeface="Arial" panose="020B0604020202020204" pitchFamily="34" charset="0"/>
              <a:buChar char="•"/>
            </a:pPr>
            <a:endParaRPr lang="en-GB" sz="1000" dirty="0" smtClean="0">
              <a:latin typeface="+mn-lt"/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 smtClean="0">
                <a:latin typeface="+mn-lt"/>
              </a:rPr>
              <a:t>Non-parametric tests</a:t>
            </a:r>
            <a:endParaRPr lang="en-GB" sz="2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788821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79376" y="692696"/>
            <a:ext cx="8075613" cy="5400675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 marL="0" indent="0" eaLnBrk="1" hangingPunct="1">
              <a:buNone/>
            </a:pPr>
            <a:r>
              <a:rPr lang="en-GB" sz="4000" b="1" kern="0" dirty="0">
                <a:solidFill>
                  <a:srgbClr val="CC0099"/>
                </a:solidFill>
              </a:rPr>
              <a:t>Introduction</a:t>
            </a:r>
          </a:p>
          <a:p>
            <a:pPr eaLnBrk="1" hangingPunct="1"/>
            <a:endParaRPr lang="en-GB" sz="2000" kern="0" dirty="0">
              <a:solidFill>
                <a:srgbClr val="CC0099"/>
              </a:solidFill>
            </a:endParaRPr>
          </a:p>
          <a:p>
            <a:pPr eaLnBrk="1" hangingPunct="1"/>
            <a:endParaRPr lang="en-GB" sz="2000" kern="0" dirty="0">
              <a:solidFill>
                <a:srgbClr val="CC0099"/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2800" b="1" dirty="0"/>
              <a:t>Key concepts to always keep in mind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1000" dirty="0"/>
          </a:p>
          <a:p>
            <a:pPr lvl="1" eaLnBrk="1" hangingPunct="1"/>
            <a:r>
              <a:rPr lang="en-GB" kern="0" dirty="0">
                <a:cs typeface="Arial" charset="0"/>
              </a:rPr>
              <a:t>Null hypothesis and error types</a:t>
            </a:r>
          </a:p>
          <a:p>
            <a:pPr lvl="1" eaLnBrk="1" hangingPunct="1"/>
            <a:endParaRPr lang="en-GB" sz="1000" kern="0" dirty="0">
              <a:cs typeface="Arial" charset="0"/>
            </a:endParaRPr>
          </a:p>
          <a:p>
            <a:pPr lvl="1" eaLnBrk="1" hangingPunct="1"/>
            <a:r>
              <a:rPr lang="en-GB" kern="0" dirty="0">
                <a:cs typeface="Arial" charset="0"/>
              </a:rPr>
              <a:t>Statistics inference</a:t>
            </a:r>
          </a:p>
          <a:p>
            <a:pPr lvl="1" eaLnBrk="1" hangingPunct="1"/>
            <a:endParaRPr lang="en-GB" sz="1000" kern="0" dirty="0">
              <a:cs typeface="Arial" charset="0"/>
            </a:endParaRPr>
          </a:p>
          <a:p>
            <a:pPr lvl="1" eaLnBrk="1" hangingPunct="1"/>
            <a:r>
              <a:rPr lang="en-GB" kern="0" dirty="0">
                <a:cs typeface="Arial" charset="0"/>
              </a:rPr>
              <a:t>Signal-to-noise ratio</a:t>
            </a:r>
            <a:endParaRPr lang="en-GB" kern="0" dirty="0"/>
          </a:p>
          <a:p>
            <a:pPr marL="0" indent="0" eaLnBrk="1" hangingPunct="1">
              <a:buNone/>
            </a:pPr>
            <a:endParaRPr lang="en-GB" sz="2000" kern="0" baseline="-25000" dirty="0"/>
          </a:p>
          <a:p>
            <a:pPr eaLnBrk="1" hangingPunct="1"/>
            <a:endParaRPr lang="en-GB" sz="20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  <a:p>
            <a:pPr eaLnBrk="1" hangingPunct="1"/>
            <a:endParaRPr lang="en-GB" sz="2400" kern="0" baseline="-25000" dirty="0"/>
          </a:p>
        </p:txBody>
      </p:sp>
    </p:spTree>
    <p:extLst>
      <p:ext uri="{BB962C8B-B14F-4D97-AF65-F5344CB8AC3E}">
        <p14:creationId xmlns:p14="http://schemas.microsoft.com/office/powerpoint/2010/main" val="361347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1811338" y="159244"/>
            <a:ext cx="8569325" cy="777875"/>
          </a:xfrm>
        </p:spPr>
        <p:txBody>
          <a:bodyPr/>
          <a:lstStyle/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The null hypothesis and the error types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35360" y="1052736"/>
            <a:ext cx="11593288" cy="5400675"/>
          </a:xfrm>
        </p:spPr>
        <p:txBody>
          <a:bodyPr>
            <a:normAutofit fontScale="92500" lnSpcReduction="10000"/>
          </a:bodyPr>
          <a:lstStyle/>
          <a:p>
            <a:pPr eaLnBrk="1" hangingPunct="1"/>
            <a:r>
              <a:rPr lang="en-GB" sz="2800" dirty="0">
                <a:solidFill>
                  <a:srgbClr val="CC0099"/>
                </a:solidFill>
              </a:rPr>
              <a:t>The null hypothesis (H</a:t>
            </a:r>
            <a:r>
              <a:rPr lang="en-GB" sz="2800" baseline="-25000" dirty="0">
                <a:solidFill>
                  <a:srgbClr val="CC0099"/>
                </a:solidFill>
              </a:rPr>
              <a:t>0</a:t>
            </a:r>
            <a:r>
              <a:rPr lang="en-GB" sz="2800" dirty="0">
                <a:solidFill>
                  <a:srgbClr val="CC0099"/>
                </a:solidFill>
              </a:rPr>
              <a:t>): </a:t>
            </a:r>
            <a:r>
              <a:rPr lang="en-GB" sz="2800" dirty="0"/>
              <a:t>H</a:t>
            </a:r>
            <a:r>
              <a:rPr lang="en-GB" sz="2800" baseline="-25000" dirty="0"/>
              <a:t>0</a:t>
            </a:r>
            <a:r>
              <a:rPr lang="en-GB" sz="2800" dirty="0"/>
              <a:t> = no effect </a:t>
            </a:r>
          </a:p>
          <a:p>
            <a:pPr lvl="1" eaLnBrk="1" hangingPunct="1"/>
            <a:r>
              <a:rPr lang="en-US" sz="1900" dirty="0">
                <a:cs typeface="Arial" charset="0"/>
              </a:rPr>
              <a:t>e.g. </a:t>
            </a:r>
            <a:r>
              <a:rPr lang="en-GB" sz="1900" dirty="0" smtClean="0"/>
              <a:t>no difference between 2 genotypes</a:t>
            </a:r>
            <a:endParaRPr lang="en-GB" sz="1900" dirty="0"/>
          </a:p>
          <a:p>
            <a:pPr eaLnBrk="1" hangingPunct="1"/>
            <a:r>
              <a:rPr lang="en-GB" sz="2800" dirty="0"/>
              <a:t>The aim of a statistical test is to reject or not H</a:t>
            </a:r>
            <a:r>
              <a:rPr lang="en-GB" sz="2800" baseline="-25000" dirty="0"/>
              <a:t>0.</a:t>
            </a:r>
          </a:p>
          <a:p>
            <a:pPr eaLnBrk="1" hangingPunct="1"/>
            <a:endParaRPr lang="en-GB" sz="20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400" baseline="-25000" dirty="0"/>
          </a:p>
          <a:p>
            <a:pPr eaLnBrk="1" hangingPunct="1"/>
            <a:endParaRPr lang="en-GB" sz="2000" dirty="0"/>
          </a:p>
          <a:p>
            <a:pPr eaLnBrk="1" hangingPunct="1">
              <a:buFont typeface="Arial" pitchFamily="34" charset="0"/>
              <a:buChar char="•"/>
            </a:pPr>
            <a:endParaRPr lang="en-GB" sz="1000" dirty="0"/>
          </a:p>
          <a:p>
            <a:pPr eaLnBrk="1" hangingPunct="1">
              <a:buFont typeface="Arial" pitchFamily="34" charset="0"/>
              <a:buChar char="•"/>
            </a:pPr>
            <a:r>
              <a:rPr lang="en-GB" sz="2400" dirty="0"/>
              <a:t>Traditionally, a test or a difference is said to be “</a:t>
            </a:r>
            <a:r>
              <a:rPr lang="en-GB" sz="2400" b="1" dirty="0">
                <a:solidFill>
                  <a:srgbClr val="CC0099"/>
                </a:solidFill>
              </a:rPr>
              <a:t>significant</a:t>
            </a:r>
            <a:r>
              <a:rPr lang="en-GB" sz="2400" dirty="0"/>
              <a:t>” if the probability of type I error is: </a:t>
            </a:r>
            <a:r>
              <a:rPr lang="en-GB" sz="2400" b="1" dirty="0">
                <a:solidFill>
                  <a:srgbClr val="CC0099"/>
                </a:solidFill>
              </a:rPr>
              <a:t>α =&lt; 0.05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GB" sz="2400" b="1" dirty="0"/>
              <a:t>High specificity </a:t>
            </a:r>
            <a:r>
              <a:rPr lang="en-GB" sz="2400" dirty="0"/>
              <a:t>= low </a:t>
            </a:r>
            <a:r>
              <a:rPr lang="en-GB" sz="2400" b="1" dirty="0">
                <a:solidFill>
                  <a:srgbClr val="C00000"/>
                </a:solidFill>
              </a:rPr>
              <a:t>False Positives </a:t>
            </a:r>
            <a:r>
              <a:rPr lang="en-GB" sz="2400" dirty="0"/>
              <a:t>= low </a:t>
            </a:r>
            <a:r>
              <a:rPr lang="en-GB" sz="2400" b="1" dirty="0"/>
              <a:t>Type I error</a:t>
            </a:r>
          </a:p>
          <a:p>
            <a:pPr eaLnBrk="1" hangingPunct="1">
              <a:buFont typeface="Arial" pitchFamily="34" charset="0"/>
              <a:buChar char="•"/>
            </a:pPr>
            <a:r>
              <a:rPr lang="en-GB" sz="2400" b="1" dirty="0"/>
              <a:t>High sensitivity </a:t>
            </a:r>
            <a:r>
              <a:rPr lang="en-GB" sz="2400" dirty="0"/>
              <a:t>= low </a:t>
            </a:r>
            <a:r>
              <a:rPr lang="en-GB" sz="2400" b="1" dirty="0">
                <a:solidFill>
                  <a:srgbClr val="C00000"/>
                </a:solidFill>
              </a:rPr>
              <a:t>False Negatives </a:t>
            </a:r>
            <a:r>
              <a:rPr lang="en-GB" sz="2400" dirty="0"/>
              <a:t>= low </a:t>
            </a:r>
            <a:r>
              <a:rPr lang="en-GB" sz="2400" b="1" dirty="0"/>
              <a:t>Type II error</a:t>
            </a:r>
          </a:p>
          <a:p>
            <a:pPr eaLnBrk="1" hangingPunct="1"/>
            <a:endParaRPr lang="en-GB" sz="2000" dirty="0"/>
          </a:p>
        </p:txBody>
      </p:sp>
      <p:graphicFrame>
        <p:nvGraphicFramePr>
          <p:cNvPr id="194602" name="Group 42"/>
          <p:cNvGraphicFramePr>
            <a:graphicFrameLocks noGrp="1"/>
          </p:cNvGraphicFramePr>
          <p:nvPr>
            <p:ph sz="half" idx="2"/>
            <p:extLst/>
          </p:nvPr>
        </p:nvGraphicFramePr>
        <p:xfrm>
          <a:off x="2423592" y="2726800"/>
          <a:ext cx="7056786" cy="1926336"/>
        </p:xfrm>
        <a:graphic>
          <a:graphicData uri="http://schemas.openxmlformats.org/drawingml/2006/table">
            <a:tbl>
              <a:tblPr/>
              <a:tblGrid>
                <a:gridCol w="250252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7713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27713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00793"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Statistical decision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True state of H</a:t>
                      </a:r>
                      <a:r>
                        <a:rPr kumimoji="0" lang="en-GB" sz="1600" b="0" i="0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079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True (no effect)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 </a:t>
                      </a: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False (effect)</a:t>
                      </a:r>
                      <a:endParaRPr kumimoji="0" lang="en-GB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3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Reject 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Type I error </a:t>
                      </a:r>
                      <a:r>
                        <a:rPr lang="en-GB" sz="1600" b="1" dirty="0" smtClean="0">
                          <a:solidFill>
                            <a:srgbClr val="CC0099"/>
                          </a:solidFill>
                          <a:latin typeface="+mn-lt"/>
                        </a:rPr>
                        <a:t>α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False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True Positive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303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Do not reject H</a:t>
                      </a:r>
                      <a:r>
                        <a:rPr kumimoji="0" lang="en-GB" sz="16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600" b="1" i="0" u="none" strike="noStrike" cap="none" normalizeH="0" baseline="-2500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Correct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True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Type II error </a:t>
                      </a:r>
                      <a:r>
                        <a:rPr kumimoji="0" lang="el-GR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C0099"/>
                          </a:solidFill>
                          <a:effectLst/>
                          <a:latin typeface="+mn-lt"/>
                        </a:rPr>
                        <a:t>β</a:t>
                      </a:r>
                      <a:endParaRPr kumimoji="0" lang="en-GB" sz="16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C0099"/>
                        </a:solidFill>
                        <a:effectLst/>
                        <a:latin typeface="+mn-lt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+mn-lt"/>
                        </a:rPr>
                        <a:t>False Negative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46546" y="4057440"/>
            <a:ext cx="588199" cy="556962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80801" y="3435504"/>
            <a:ext cx="588199" cy="55696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46545" y="3421514"/>
            <a:ext cx="589088" cy="582829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75909" y="4041126"/>
            <a:ext cx="589088" cy="5828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8102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ounded Rectangle 32"/>
          <p:cNvSpPr/>
          <p:nvPr/>
        </p:nvSpPr>
        <p:spPr>
          <a:xfrm>
            <a:off x="5807968" y="5301208"/>
            <a:ext cx="4464496" cy="864096"/>
          </a:xfrm>
          <a:prstGeom prst="roundRect">
            <a:avLst/>
          </a:prstGeom>
          <a:solidFill>
            <a:srgbClr val="60CFF6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000" dirty="0">
                <a:solidFill>
                  <a:schemeClr val="tx2">
                    <a:lumMod val="50000"/>
                  </a:schemeClr>
                </a:solidFill>
              </a:rPr>
              <a:t>   + Noise +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03180" y="3356993"/>
            <a:ext cx="3140693" cy="3184773"/>
          </a:xfrm>
          <a:prstGeom prst="rect">
            <a:avLst/>
          </a:prstGeom>
        </p:spPr>
      </p:pic>
      <p:sp>
        <p:nvSpPr>
          <p:cNvPr id="2" name="TextBox 1"/>
          <p:cNvSpPr txBox="1"/>
          <p:nvPr/>
        </p:nvSpPr>
        <p:spPr>
          <a:xfrm>
            <a:off x="3783414" y="294264"/>
            <a:ext cx="435805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</a:rPr>
              <a:t>Statistical inference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1919536" y="2020983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rgbClr val="C00000"/>
                </a:solidFill>
              </a:rPr>
              <a:t>Difference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4367808" y="2020983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Meaningful?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7392144" y="2020983"/>
            <a:ext cx="1332148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Real?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6879035" y="3161144"/>
            <a:ext cx="2376264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Statistical test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7104112" y="4301306"/>
            <a:ext cx="194421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dirty="0">
                <a:solidFill>
                  <a:schemeClr val="tx2">
                    <a:lumMod val="50000"/>
                  </a:schemeClr>
                </a:solidFill>
              </a:rPr>
              <a:t>Statistic</a:t>
            </a:r>
          </a:p>
          <a:p>
            <a:pPr algn="ctr"/>
            <a:r>
              <a:rPr lang="en-GB" sz="1600" dirty="0">
                <a:solidFill>
                  <a:schemeClr val="tx2">
                    <a:lumMod val="50000"/>
                  </a:schemeClr>
                </a:solidFill>
              </a:rPr>
              <a:t>e.g. t, F …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4007768" y="4302149"/>
            <a:ext cx="2304256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400" b="1" dirty="0">
                <a:solidFill>
                  <a:schemeClr val="tx2">
                    <a:lumMod val="50000"/>
                  </a:schemeClr>
                </a:solidFill>
              </a:rPr>
              <a:t>Big enough?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5902039" y="5414309"/>
            <a:ext cx="1548172" cy="648072"/>
          </a:xfrm>
          <a:prstGeom prst="roundRect">
            <a:avLst/>
          </a:prstGeom>
          <a:solidFill>
            <a:srgbClr val="0070C0">
              <a:alpha val="50196"/>
            </a:srgbClr>
          </a:solidFill>
          <a:ln>
            <a:solidFill>
              <a:srgbClr val="00206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b="1" dirty="0">
                <a:solidFill>
                  <a:srgbClr val="C00000"/>
                </a:solidFill>
              </a:rPr>
              <a:t>Difference</a:t>
            </a:r>
          </a:p>
        </p:txBody>
      </p:sp>
      <p:sp>
        <p:nvSpPr>
          <p:cNvPr id="12" name="Oval 11"/>
          <p:cNvSpPr/>
          <p:nvPr/>
        </p:nvSpPr>
        <p:spPr>
          <a:xfrm>
            <a:off x="1199456" y="301738"/>
            <a:ext cx="1944216" cy="744098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tx2">
                    <a:lumMod val="50000"/>
                  </a:schemeClr>
                </a:solidFill>
              </a:rPr>
              <a:t>Sample</a:t>
            </a:r>
          </a:p>
        </p:txBody>
      </p:sp>
      <p:sp>
        <p:nvSpPr>
          <p:cNvPr id="13" name="Oval 12"/>
          <p:cNvSpPr/>
          <p:nvPr/>
        </p:nvSpPr>
        <p:spPr>
          <a:xfrm>
            <a:off x="8652492" y="260648"/>
            <a:ext cx="2628084" cy="857196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2800" b="1" dirty="0">
                <a:solidFill>
                  <a:schemeClr val="bg2">
                    <a:lumMod val="25000"/>
                  </a:schemeClr>
                </a:solidFill>
              </a:rPr>
              <a:t>Population</a:t>
            </a:r>
          </a:p>
        </p:txBody>
      </p:sp>
      <p:sp>
        <p:nvSpPr>
          <p:cNvPr id="14" name="Oval 13"/>
          <p:cNvSpPr/>
          <p:nvPr/>
        </p:nvSpPr>
        <p:spPr>
          <a:xfrm>
            <a:off x="8804729" y="5373217"/>
            <a:ext cx="1396630" cy="715777"/>
          </a:xfrm>
          <a:prstGeom prst="ellipse">
            <a:avLst/>
          </a:prstGeom>
          <a:solidFill>
            <a:srgbClr val="92D050"/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800" dirty="0">
                <a:solidFill>
                  <a:schemeClr val="tx2">
                    <a:lumMod val="50000"/>
                  </a:schemeClr>
                </a:solidFill>
              </a:rPr>
              <a:t>Sample</a:t>
            </a:r>
          </a:p>
        </p:txBody>
      </p:sp>
      <p:cxnSp>
        <p:nvCxnSpPr>
          <p:cNvPr id="16" name="Straight Arrow Connector 15"/>
          <p:cNvCxnSpPr>
            <a:stCxn id="4" idx="3"/>
            <a:endCxn id="5" idx="1"/>
          </p:cNvCxnSpPr>
          <p:nvPr/>
        </p:nvCxnSpPr>
        <p:spPr>
          <a:xfrm>
            <a:off x="3863752" y="2345019"/>
            <a:ext cx="50405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5" idx="3"/>
            <a:endCxn id="6" idx="1"/>
          </p:cNvCxnSpPr>
          <p:nvPr/>
        </p:nvCxnSpPr>
        <p:spPr>
          <a:xfrm>
            <a:off x="6312024" y="2345019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stCxn id="6" idx="2"/>
            <a:endCxn id="7" idx="0"/>
          </p:cNvCxnSpPr>
          <p:nvPr/>
        </p:nvCxnSpPr>
        <p:spPr>
          <a:xfrm>
            <a:off x="8058219" y="2669056"/>
            <a:ext cx="8949" cy="49208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>
            <a:stCxn id="7" idx="2"/>
            <a:endCxn id="8" idx="0"/>
          </p:cNvCxnSpPr>
          <p:nvPr/>
        </p:nvCxnSpPr>
        <p:spPr>
          <a:xfrm>
            <a:off x="8067168" y="3809216"/>
            <a:ext cx="9053" cy="49209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7852129" y="4907313"/>
            <a:ext cx="346570" cy="67710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b="1" dirty="0"/>
              <a:t>=</a:t>
            </a:r>
          </a:p>
        </p:txBody>
      </p:sp>
      <p:sp>
        <p:nvSpPr>
          <p:cNvPr id="35" name="Oval 34"/>
          <p:cNvSpPr/>
          <p:nvPr/>
        </p:nvSpPr>
        <p:spPr>
          <a:xfrm>
            <a:off x="6528048" y="2132856"/>
            <a:ext cx="576064" cy="36004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000" b="1" dirty="0"/>
              <a:t>Yes</a:t>
            </a:r>
          </a:p>
        </p:txBody>
      </p:sp>
      <p:cxnSp>
        <p:nvCxnSpPr>
          <p:cNvPr id="37" name="Straight Arrow Connector 36"/>
          <p:cNvCxnSpPr>
            <a:stCxn id="8" idx="1"/>
            <a:endCxn id="9" idx="3"/>
          </p:cNvCxnSpPr>
          <p:nvPr/>
        </p:nvCxnSpPr>
        <p:spPr>
          <a:xfrm flipH="1">
            <a:off x="6312024" y="4625343"/>
            <a:ext cx="792088" cy="8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3017346" y="4625342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Oval 38"/>
          <p:cNvSpPr/>
          <p:nvPr/>
        </p:nvSpPr>
        <p:spPr>
          <a:xfrm>
            <a:off x="3006792" y="6236677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0" name="Oval 39"/>
          <p:cNvSpPr/>
          <p:nvPr/>
        </p:nvSpPr>
        <p:spPr>
          <a:xfrm>
            <a:off x="3006792" y="5462695"/>
            <a:ext cx="216024" cy="17181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Right Arrow 27"/>
          <p:cNvSpPr/>
          <p:nvPr/>
        </p:nvSpPr>
        <p:spPr>
          <a:xfrm>
            <a:off x="3233370" y="541780"/>
            <a:ext cx="48636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1" name="Right Arrow 40"/>
          <p:cNvSpPr/>
          <p:nvPr/>
        </p:nvSpPr>
        <p:spPr>
          <a:xfrm>
            <a:off x="8093393" y="581234"/>
            <a:ext cx="486366" cy="2160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892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43466" y="736823"/>
            <a:ext cx="10117030" cy="5047536"/>
            <a:chOff x="142844" y="592807"/>
            <a:chExt cx="10117030" cy="5047536"/>
          </a:xfrm>
        </p:grpSpPr>
        <p:sp>
          <p:nvSpPr>
            <p:cNvPr id="15362" name="TextBox 1"/>
            <p:cNvSpPr txBox="1">
              <a:spLocks noChangeArrowheads="1"/>
            </p:cNvSpPr>
            <p:nvPr/>
          </p:nvSpPr>
          <p:spPr bwMode="auto">
            <a:xfrm>
              <a:off x="142844" y="592807"/>
              <a:ext cx="10117030" cy="50475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endParaRPr lang="en-GB" sz="2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marL="457200" indent="-457200">
                <a:buFont typeface="Arial" panose="020B0604020202020204" pitchFamily="34" charset="0"/>
                <a:buChar char="•"/>
                <a:defRPr/>
              </a:pPr>
              <a:r>
                <a:rPr lang="en-GB" sz="28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Stats are all about understanding and controlling variation.</a:t>
              </a: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 algn="ctr">
                <a:defRPr/>
              </a:pPr>
              <a:endParaRPr lang="en-GB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2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2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GB" sz="2800" u="sng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</a:t>
              </a:r>
              <a:endParaRPr lang="en-GB" sz="2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 </a:t>
              </a:r>
              <a:r>
                <a:rPr lang="en-GB" sz="20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  <a:r>
                <a:rPr lang="en-GB" sz="1600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 </a:t>
              </a:r>
              <a:r>
                <a:rPr lang="en-GB" sz="2800" u="sng" dirty="0" smtClean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</a:t>
              </a:r>
              <a:endParaRPr lang="en-GB" sz="2800" u="sng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  <a:p>
              <a:pPr>
                <a:defRPr/>
              </a:pPr>
              <a:r>
                <a:rPr lang="en-GB" sz="32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</a:t>
              </a:r>
              <a:r>
                <a:rPr lang="en-GB" sz="3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</a:p>
            <a:p>
              <a:pPr>
                <a:defRPr/>
              </a:pPr>
              <a:endParaRPr lang="en-GB" sz="16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endParaRPr>
            </a:p>
          </p:txBody>
        </p:sp>
        <p:sp>
          <p:nvSpPr>
            <p:cNvPr id="4" name="TextBox 3"/>
            <p:cNvSpPr txBox="1"/>
            <p:nvPr/>
          </p:nvSpPr>
          <p:spPr>
            <a:xfrm>
              <a:off x="1420358" y="3209612"/>
              <a:ext cx="6322693" cy="83099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If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 is low 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then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signal is detectable 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…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= </a:t>
              </a:r>
              <a:r>
                <a:rPr lang="en-GB" sz="2400" dirty="0">
                  <a:solidFill>
                    <a:srgbClr val="CC0099"/>
                  </a:solidFill>
                  <a:latin typeface="+mn-lt"/>
                  <a:cs typeface="Arial" panose="020B0604020202020204" pitchFamily="34" charset="0"/>
                </a:rPr>
                <a:t>statistical significance </a:t>
              </a:r>
            </a:p>
          </p:txBody>
        </p:sp>
        <p:sp>
          <p:nvSpPr>
            <p:cNvPr id="5" name="TextBox 4"/>
            <p:cNvSpPr txBox="1"/>
            <p:nvPr/>
          </p:nvSpPr>
          <p:spPr>
            <a:xfrm>
              <a:off x="1451736" y="4319179"/>
              <a:ext cx="7728017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… but if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noise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(i.e. </a:t>
              </a:r>
              <a:r>
                <a:rPr lang="en-GB" sz="240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interindividual</a:t>
              </a: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variation)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is large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then the </a:t>
              </a:r>
              <a:r>
                <a:rPr lang="en-GB" sz="2400" b="1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same signal will not be detected </a:t>
              </a:r>
            </a:p>
            <a:p>
              <a:pPr>
                <a:defRPr/>
              </a:pPr>
              <a:r>
                <a:rPr lang="en-GB" sz="240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= </a:t>
              </a:r>
              <a:r>
                <a:rPr lang="en-GB" sz="2400" dirty="0">
                  <a:solidFill>
                    <a:srgbClr val="CC0099"/>
                  </a:solidFill>
                  <a:latin typeface="+mn-lt"/>
                  <a:cs typeface="Arial" panose="020B0604020202020204" pitchFamily="34" charset="0"/>
                </a:rPr>
                <a:t>no statistical significance</a:t>
              </a:r>
            </a:p>
          </p:txBody>
        </p:sp>
      </p:grpSp>
      <p:sp>
        <p:nvSpPr>
          <p:cNvPr id="6" name="TextBox 5"/>
          <p:cNvSpPr txBox="1"/>
          <p:nvPr/>
        </p:nvSpPr>
        <p:spPr>
          <a:xfrm>
            <a:off x="407368" y="5787262"/>
            <a:ext cx="1130525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  <a:defRPr/>
            </a:pPr>
            <a:r>
              <a:rPr lang="en-GB" sz="28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 a statistical test, the ratio of signal to noise determines the significance.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848286" y="1700810"/>
            <a:ext cx="6853198" cy="1224135"/>
            <a:chOff x="1547664" y="1556793"/>
            <a:chExt cx="6853198" cy="1224135"/>
          </a:xfrm>
        </p:grpSpPr>
        <p:sp>
          <p:nvSpPr>
            <p:cNvPr id="8" name="Rounded Rectangle 7"/>
            <p:cNvSpPr/>
            <p:nvPr/>
          </p:nvSpPr>
          <p:spPr>
            <a:xfrm>
              <a:off x="1547664" y="1745657"/>
              <a:ext cx="2624946" cy="864096"/>
            </a:xfrm>
            <a:prstGeom prst="roundRect">
              <a:avLst/>
            </a:prstGeom>
            <a:solidFill>
              <a:srgbClr val="60CFF6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>
                  <a:solidFill>
                    <a:schemeClr val="tx2">
                      <a:lumMod val="50000"/>
                    </a:schemeClr>
                  </a:solidFill>
                </a:rPr>
                <a:t>                        + Noise</a:t>
              </a:r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1637986" y="1856679"/>
              <a:ext cx="1421846" cy="648072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b="1" dirty="0">
                  <a:solidFill>
                    <a:srgbClr val="C00000"/>
                  </a:solidFill>
                </a:rPr>
                <a:t>Difference</a:t>
              </a:r>
            </a:p>
          </p:txBody>
        </p:sp>
        <p:sp>
          <p:nvSpPr>
            <p:cNvPr id="11" name="Rounded Rectangle 10"/>
            <p:cNvSpPr/>
            <p:nvPr/>
          </p:nvSpPr>
          <p:spPr>
            <a:xfrm>
              <a:off x="5220072" y="1556793"/>
              <a:ext cx="1421846" cy="536284"/>
            </a:xfrm>
            <a:prstGeom prst="roundRect">
              <a:avLst/>
            </a:prstGeom>
            <a:solidFill>
              <a:srgbClr val="0070C0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1800" b="1" dirty="0">
                  <a:solidFill>
                    <a:srgbClr val="C00000"/>
                  </a:solidFill>
                </a:rPr>
                <a:t>Difference</a:t>
              </a:r>
            </a:p>
          </p:txBody>
        </p:sp>
        <p:sp>
          <p:nvSpPr>
            <p:cNvPr id="12" name="Rounded Rectangle 11"/>
            <p:cNvSpPr/>
            <p:nvPr/>
          </p:nvSpPr>
          <p:spPr>
            <a:xfrm>
              <a:off x="5456635" y="2233172"/>
              <a:ext cx="997761" cy="547756"/>
            </a:xfrm>
            <a:prstGeom prst="roundRect">
              <a:avLst/>
            </a:prstGeom>
            <a:solidFill>
              <a:srgbClr val="60CFF6">
                <a:alpha val="50196"/>
              </a:srgbClr>
            </a:solidFill>
            <a:ln>
              <a:solidFill>
                <a:srgbClr val="00206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GB" sz="2000" dirty="0">
                  <a:solidFill>
                    <a:schemeClr val="tx2">
                      <a:lumMod val="50000"/>
                    </a:schemeClr>
                  </a:solidFill>
                </a:rPr>
                <a:t>Noise</a:t>
              </a:r>
            </a:p>
          </p:txBody>
        </p:sp>
        <p:cxnSp>
          <p:nvCxnSpPr>
            <p:cNvPr id="3" name="Straight Connector 2"/>
            <p:cNvCxnSpPr/>
            <p:nvPr/>
          </p:nvCxnSpPr>
          <p:spPr>
            <a:xfrm>
              <a:off x="5148064" y="2165501"/>
              <a:ext cx="1604134" cy="0"/>
            </a:xfrm>
            <a:prstGeom prst="line">
              <a:avLst/>
            </a:prstGeom>
            <a:ln w="28575">
              <a:solidFill>
                <a:srgbClr val="00206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Arrow Connector 13"/>
            <p:cNvCxnSpPr/>
            <p:nvPr/>
          </p:nvCxnSpPr>
          <p:spPr>
            <a:xfrm>
              <a:off x="4212376" y="2160015"/>
              <a:ext cx="802067" cy="0"/>
            </a:xfrm>
            <a:prstGeom prst="straightConnector1">
              <a:avLst/>
            </a:prstGeom>
            <a:ln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pic>
          <p:nvPicPr>
            <p:cNvPr id="15" name="Picture 1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992692" y="1679811"/>
              <a:ext cx="1408170" cy="1038225"/>
            </a:xfrm>
            <a:prstGeom prst="rect">
              <a:avLst/>
            </a:prstGeom>
          </p:spPr>
        </p:pic>
      </p:grpSp>
      <p:sp>
        <p:nvSpPr>
          <p:cNvPr id="2" name="TextBox 1"/>
          <p:cNvSpPr txBox="1"/>
          <p:nvPr/>
        </p:nvSpPr>
        <p:spPr>
          <a:xfrm>
            <a:off x="3802039" y="227987"/>
            <a:ext cx="458792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4000" b="1" dirty="0">
                <a:solidFill>
                  <a:srgbClr val="CC0099"/>
                </a:solidFill>
                <a:latin typeface="+mn-lt"/>
                <a:cs typeface="Arial" panose="020B0604020202020204" pitchFamily="34" charset="0"/>
              </a:rPr>
              <a:t>Signal-to-noise ratio </a:t>
            </a:r>
          </a:p>
        </p:txBody>
      </p:sp>
    </p:spTree>
    <p:extLst>
      <p:ext uri="{BB962C8B-B14F-4D97-AF65-F5344CB8AC3E}">
        <p14:creationId xmlns:p14="http://schemas.microsoft.com/office/powerpoint/2010/main" val="3979690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>
          <a:xfrm>
            <a:off x="2673035" y="274638"/>
            <a:ext cx="6845930" cy="850900"/>
          </a:xfrm>
        </p:spPr>
        <p:txBody>
          <a:bodyPr/>
          <a:lstStyle/>
          <a:p>
            <a:pPr algn="ctr"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Analysis of Quantitative Data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idx="1"/>
          </p:nvPr>
        </p:nvSpPr>
        <p:spPr>
          <a:xfrm>
            <a:off x="479376" y="1628800"/>
            <a:ext cx="1116124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endParaRPr lang="en-GB" sz="2800" dirty="0"/>
          </a:p>
          <a:p>
            <a:pPr eaLnBrk="1" hangingPunct="1">
              <a:lnSpc>
                <a:spcPct val="90000"/>
              </a:lnSpc>
            </a:pPr>
            <a:r>
              <a:rPr lang="en-GB" sz="2800" dirty="0"/>
              <a:t>Choose the correct statistical test to answer your question:</a:t>
            </a:r>
          </a:p>
          <a:p>
            <a:pPr eaLnBrk="1" hangingPunct="1">
              <a:lnSpc>
                <a:spcPct val="90000"/>
              </a:lnSpc>
            </a:pPr>
            <a:endParaRPr lang="en-GB" sz="1000" dirty="0"/>
          </a:p>
          <a:p>
            <a:pPr eaLnBrk="1" hangingPunct="1">
              <a:lnSpc>
                <a:spcPct val="90000"/>
              </a:lnSpc>
            </a:pPr>
            <a:endParaRPr lang="en-GB" sz="1000" dirty="0"/>
          </a:p>
          <a:p>
            <a:pPr lvl="1" eaLnBrk="1" hangingPunct="1">
              <a:lnSpc>
                <a:spcPct val="90000"/>
              </a:lnSpc>
            </a:pPr>
            <a:r>
              <a:rPr lang="en-GB" sz="2400" dirty="0"/>
              <a:t>They are 2 types of statistical tests:</a:t>
            </a:r>
          </a:p>
          <a:p>
            <a:pPr lvl="1" eaLnBrk="1" hangingPunct="1">
              <a:lnSpc>
                <a:spcPct val="90000"/>
              </a:lnSpc>
            </a:pPr>
            <a:endParaRPr lang="en-GB" sz="1000" dirty="0"/>
          </a:p>
          <a:p>
            <a:pPr lvl="1" eaLnBrk="1" hangingPunct="1">
              <a:lnSpc>
                <a:spcPct val="90000"/>
              </a:lnSpc>
            </a:pPr>
            <a:endParaRPr lang="en-GB" sz="800" dirty="0"/>
          </a:p>
          <a:p>
            <a:pPr lvl="2" eaLnBrk="1" hangingPunct="1">
              <a:lnSpc>
                <a:spcPct val="90000"/>
              </a:lnSpc>
            </a:pPr>
            <a:r>
              <a:rPr lang="en-GB" b="1" u="sng" dirty="0">
                <a:solidFill>
                  <a:srgbClr val="CC0099"/>
                </a:solidFill>
              </a:rPr>
              <a:t>Parametric tests</a:t>
            </a:r>
            <a:r>
              <a:rPr lang="en-GB" dirty="0">
                <a:solidFill>
                  <a:srgbClr val="CC0099"/>
                </a:solidFill>
              </a:rPr>
              <a:t> </a:t>
            </a:r>
            <a:r>
              <a:rPr lang="en-GB" dirty="0"/>
              <a:t>with </a:t>
            </a:r>
            <a:r>
              <a:rPr lang="en-GB" dirty="0">
                <a:solidFill>
                  <a:srgbClr val="CC0099"/>
                </a:solidFill>
              </a:rPr>
              <a:t>4 assumptions </a:t>
            </a:r>
            <a:r>
              <a:rPr lang="en-GB" dirty="0"/>
              <a:t>to be met by the data,</a:t>
            </a:r>
          </a:p>
          <a:p>
            <a:pPr lvl="2" eaLnBrk="1" hangingPunct="1">
              <a:lnSpc>
                <a:spcPct val="90000"/>
              </a:lnSpc>
            </a:pPr>
            <a:endParaRPr lang="en-GB" dirty="0"/>
          </a:p>
          <a:p>
            <a:pPr lvl="2" eaLnBrk="1" hangingPunct="1">
              <a:lnSpc>
                <a:spcPct val="90000"/>
              </a:lnSpc>
            </a:pPr>
            <a:r>
              <a:rPr lang="en-GB" b="1" u="sng" dirty="0">
                <a:solidFill>
                  <a:srgbClr val="CC0099"/>
                </a:solidFill>
              </a:rPr>
              <a:t>Non-parametric tests</a:t>
            </a:r>
            <a:r>
              <a:rPr lang="en-GB" dirty="0">
                <a:solidFill>
                  <a:srgbClr val="CC0099"/>
                </a:solidFill>
              </a:rPr>
              <a:t> </a:t>
            </a:r>
            <a:r>
              <a:rPr lang="en-GB" dirty="0"/>
              <a:t>with</a:t>
            </a:r>
            <a:r>
              <a:rPr lang="en-GB" dirty="0">
                <a:solidFill>
                  <a:srgbClr val="FF3399"/>
                </a:solidFill>
              </a:rPr>
              <a:t> </a:t>
            </a:r>
            <a:r>
              <a:rPr lang="en-GB" dirty="0">
                <a:solidFill>
                  <a:srgbClr val="CC0099"/>
                </a:solidFill>
              </a:rPr>
              <a:t>no or few assumptions </a:t>
            </a:r>
            <a:r>
              <a:rPr lang="en-GB" dirty="0"/>
              <a:t>(e.g. Mann-Whitney test) and/or for qualitative data (e.g. Fisher’s exact  and χ</a:t>
            </a:r>
            <a:r>
              <a:rPr lang="en-GB" baseline="30000" dirty="0"/>
              <a:t>2</a:t>
            </a:r>
            <a:r>
              <a:rPr lang="en-GB" dirty="0"/>
              <a:t> tests). </a:t>
            </a:r>
          </a:p>
          <a:p>
            <a:pPr eaLnBrk="1" hangingPunct="1">
              <a:lnSpc>
                <a:spcPct val="90000"/>
              </a:lnSpc>
            </a:pPr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1666345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95400" y="1340768"/>
            <a:ext cx="11017224" cy="5183187"/>
          </a:xfrm>
        </p:spPr>
        <p:txBody>
          <a:bodyPr/>
          <a:lstStyle/>
          <a:p>
            <a:pPr eaLnBrk="1" hangingPunct="1"/>
            <a:r>
              <a:rPr lang="en-GB" sz="2800" dirty="0"/>
              <a:t>All parametric tests have 4 basic assumptions that must be met for the test to be accurate</a:t>
            </a:r>
            <a:r>
              <a:rPr lang="en-GB" sz="2800" dirty="0" smtClean="0"/>
              <a:t>.</a:t>
            </a:r>
          </a:p>
          <a:p>
            <a:pPr eaLnBrk="1" hangingPunct="1"/>
            <a:endParaRPr lang="en-GB" sz="1000" dirty="0"/>
          </a:p>
          <a:p>
            <a:pPr lvl="1">
              <a:buNone/>
            </a:pPr>
            <a:r>
              <a:rPr lang="en-GB" sz="2800" b="1" i="1" u="sng" dirty="0">
                <a:solidFill>
                  <a:srgbClr val="0070C0"/>
                </a:solidFill>
              </a:rPr>
              <a:t>First assumption: Normally distributed data</a:t>
            </a:r>
          </a:p>
          <a:p>
            <a:pPr lvl="1" eaLnBrk="1" hangingPunct="1"/>
            <a:r>
              <a:rPr lang="en-GB" sz="2000" dirty="0" smtClean="0"/>
              <a:t>Normal </a:t>
            </a:r>
            <a:r>
              <a:rPr lang="en-GB" sz="2000" dirty="0"/>
              <a:t>shape, bell shape, Gaussian shape</a:t>
            </a:r>
            <a:r>
              <a:rPr lang="en-GB" sz="2400" dirty="0"/>
              <a:t> </a:t>
            </a:r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/>
          </a:p>
          <a:p>
            <a:pPr lvl="2" eaLnBrk="1" hangingPunct="1"/>
            <a:endParaRPr lang="en-GB" sz="2000" dirty="0" smtClean="0"/>
          </a:p>
          <a:p>
            <a:pPr lvl="2" eaLnBrk="1" hangingPunct="1"/>
            <a:r>
              <a:rPr lang="en-GB" sz="2000" dirty="0" smtClean="0"/>
              <a:t>Transformations </a:t>
            </a:r>
            <a:r>
              <a:rPr lang="en-GB" sz="2000" dirty="0"/>
              <a:t>can be made to make data suitable for parametric </a:t>
            </a:r>
            <a:r>
              <a:rPr lang="en-GB" sz="2000" dirty="0" smtClean="0"/>
              <a:t>analysis.</a:t>
            </a:r>
            <a:endParaRPr lang="en-GB" sz="2000" dirty="0"/>
          </a:p>
          <a:p>
            <a:pPr lvl="1" eaLnBrk="1" hangingPunct="1">
              <a:buFontTx/>
              <a:buNone/>
            </a:pPr>
            <a:endParaRPr lang="en-GB" sz="2400" dirty="0"/>
          </a:p>
        </p:txBody>
      </p:sp>
      <p:pic>
        <p:nvPicPr>
          <p:cNvPr id="34820" name="Picture 4" descr="Raven egg data with normal distribution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4405312" y="3502363"/>
            <a:ext cx="3381375" cy="2200275"/>
          </a:xfrm>
          <a:noFill/>
        </p:spPr>
      </p:pic>
      <p:sp>
        <p:nvSpPr>
          <p:cNvPr id="6" name="Rectangle 2"/>
          <p:cNvSpPr txBox="1">
            <a:spLocks noChangeArrowheads="1"/>
          </p:cNvSpPr>
          <p:nvPr/>
        </p:nvSpPr>
        <p:spPr bwMode="auto">
          <a:xfrm>
            <a:off x="1981200" y="274638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5811120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191344" y="764705"/>
            <a:ext cx="8569325" cy="5000625"/>
          </a:xfrm>
        </p:spPr>
        <p:txBody>
          <a:bodyPr/>
          <a:lstStyle/>
          <a:p>
            <a:pPr eaLnBrk="1" hangingPunct="1"/>
            <a:r>
              <a:rPr lang="en-GB" sz="2400" dirty="0"/>
              <a:t>Frequent </a:t>
            </a:r>
            <a:r>
              <a:rPr lang="en-GB" sz="2400" dirty="0" smtClean="0"/>
              <a:t>departures </a:t>
            </a:r>
            <a:r>
              <a:rPr lang="en-GB" sz="2400" dirty="0"/>
              <a:t>from normality</a:t>
            </a:r>
            <a:r>
              <a:rPr lang="en-GB" sz="2800" dirty="0"/>
              <a:t>:</a:t>
            </a:r>
          </a:p>
          <a:p>
            <a:pPr lvl="1" eaLnBrk="1" hangingPunct="1"/>
            <a:r>
              <a:rPr lang="en-GB" sz="2200" u="sng" dirty="0" err="1">
                <a:solidFill>
                  <a:srgbClr val="CC0099"/>
                </a:solidFill>
              </a:rPr>
              <a:t>Skewness</a:t>
            </a:r>
            <a:r>
              <a:rPr lang="en-GB" sz="2200" dirty="0"/>
              <a:t>: lack of symmetry of a distribution</a:t>
            </a:r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2400" dirty="0"/>
          </a:p>
          <a:p>
            <a:pPr lvl="1" eaLnBrk="1" hangingPunct="1"/>
            <a:endParaRPr lang="en-GB" sz="1200" u="sng" dirty="0">
              <a:solidFill>
                <a:srgbClr val="FF3399"/>
              </a:solidFill>
            </a:endParaRPr>
          </a:p>
          <a:p>
            <a:pPr lvl="1" eaLnBrk="1" hangingPunct="1"/>
            <a:endParaRPr lang="en-GB" sz="1200" u="sng" dirty="0">
              <a:solidFill>
                <a:srgbClr val="FF3399"/>
              </a:solidFill>
            </a:endParaRPr>
          </a:p>
          <a:p>
            <a:pPr lvl="1" eaLnBrk="1" hangingPunct="1"/>
            <a:endParaRPr lang="en-GB" sz="2200" u="sng" dirty="0" smtClean="0">
              <a:solidFill>
                <a:srgbClr val="CC0099"/>
              </a:solidFill>
            </a:endParaRPr>
          </a:p>
          <a:p>
            <a:pPr lvl="1" eaLnBrk="1" hangingPunct="1"/>
            <a:r>
              <a:rPr lang="en-GB" sz="2200" u="sng" dirty="0" smtClean="0">
                <a:solidFill>
                  <a:srgbClr val="CC0099"/>
                </a:solidFill>
              </a:rPr>
              <a:t>Kurtosis</a:t>
            </a:r>
            <a:r>
              <a:rPr lang="en-GB" sz="2200" dirty="0"/>
              <a:t>: measure of the degree of ‘</a:t>
            </a:r>
            <a:r>
              <a:rPr lang="en-GB" sz="2200" dirty="0" err="1"/>
              <a:t>peakedness</a:t>
            </a:r>
            <a:r>
              <a:rPr lang="en-GB" sz="2200" dirty="0"/>
              <a:t>’ in the distribution</a:t>
            </a:r>
          </a:p>
          <a:p>
            <a:pPr lvl="2" eaLnBrk="1" hangingPunct="1"/>
            <a:r>
              <a:rPr lang="en-GB" sz="2000" dirty="0"/>
              <a:t>The two distributions below have the same variance approximately the same skew, but differ markedly in kurtosis.</a:t>
            </a:r>
            <a:br>
              <a:rPr lang="en-GB" sz="2000" dirty="0"/>
            </a:br>
            <a:endParaRPr lang="en-GB" sz="2000" dirty="0"/>
          </a:p>
        </p:txBody>
      </p:sp>
      <p:pic>
        <p:nvPicPr>
          <p:cNvPr id="35848" name="Picture 12" descr="Kurtosis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7016599" y="5301206"/>
            <a:ext cx="2130910" cy="1264831"/>
          </a:xfrm>
          <a:noFill/>
        </p:spPr>
      </p:pic>
      <p:sp>
        <p:nvSpPr>
          <p:cNvPr id="2" name="TextBox 1"/>
          <p:cNvSpPr txBox="1"/>
          <p:nvPr/>
        </p:nvSpPr>
        <p:spPr>
          <a:xfrm>
            <a:off x="4018916" y="6387098"/>
            <a:ext cx="26244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Bookman Old Style" panose="02050604050505020204" pitchFamily="18" charset="0"/>
              </a:rPr>
              <a:t>Flatter distribution: kurtosis &lt; 0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392" y="6387928"/>
            <a:ext cx="309091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200" dirty="0">
                <a:latin typeface="Bookman Old Style" panose="02050604050505020204" pitchFamily="18" charset="0"/>
              </a:rPr>
              <a:t>More peaked distribution: kurtosis &gt; 0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2459596" y="1877254"/>
            <a:ext cx="7272808" cy="2199818"/>
            <a:chOff x="1055117" y="1661230"/>
            <a:chExt cx="7272808" cy="2199818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055117" y="1907451"/>
              <a:ext cx="4492484" cy="1953597"/>
            </a:xfrm>
            <a:prstGeom prst="rect">
              <a:avLst/>
            </a:prstGeom>
          </p:spPr>
        </p:pic>
        <p:pic>
          <p:nvPicPr>
            <p:cNvPr id="4" name="Picture 3"/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5925343" y="2176922"/>
              <a:ext cx="2402582" cy="1396095"/>
            </a:xfrm>
            <a:prstGeom prst="rect">
              <a:avLst/>
            </a:prstGeom>
          </p:spPr>
        </p:pic>
        <p:sp>
          <p:nvSpPr>
            <p:cNvPr id="10" name="TextBox 9"/>
            <p:cNvSpPr txBox="1"/>
            <p:nvPr/>
          </p:nvSpPr>
          <p:spPr>
            <a:xfrm>
              <a:off x="4133281" y="1669782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&gt; 0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456464" y="1670612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&lt; 0</a:t>
              </a: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2855317" y="1661230"/>
              <a:ext cx="104387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sz="1000" dirty="0" err="1">
                  <a:latin typeface="Bookman Old Style" panose="02050604050505020204" pitchFamily="18" charset="0"/>
                </a:rPr>
                <a:t>Skewness</a:t>
              </a:r>
              <a:r>
                <a:rPr lang="en-GB" sz="1000" dirty="0">
                  <a:latin typeface="Bookman Old Style" panose="02050604050505020204" pitchFamily="18" charset="0"/>
                </a:rPr>
                <a:t> = 0</a:t>
              </a:r>
            </a:p>
          </p:txBody>
        </p:sp>
      </p:grpSp>
      <p:sp>
        <p:nvSpPr>
          <p:cNvPr id="13" name="Rectangle 2"/>
          <p:cNvSpPr txBox="1">
            <a:spLocks noChangeArrowheads="1"/>
          </p:cNvSpPr>
          <p:nvPr/>
        </p:nvSpPr>
        <p:spPr bwMode="auto">
          <a:xfrm>
            <a:off x="1981200" y="44624"/>
            <a:ext cx="8229600" cy="85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2"/>
                </a:solidFill>
                <a:latin typeface="Arial" charset="0"/>
              </a:defRPr>
            </a:lvl9pPr>
          </a:lstStyle>
          <a:p>
            <a:pPr eaLnBrk="1" hangingPunct="1"/>
            <a:r>
              <a:rPr lang="en-GB" sz="4000" b="1" dirty="0">
                <a:solidFill>
                  <a:srgbClr val="CC0099"/>
                </a:solidFill>
                <a:latin typeface="+mn-lt"/>
              </a:rPr>
              <a:t>Assumptions of Parametric Data</a:t>
            </a:r>
            <a:endParaRPr lang="en-GB" sz="4000" b="1" kern="0" dirty="0">
              <a:solidFill>
                <a:srgbClr val="CC0099"/>
              </a:solidFill>
              <a:latin typeface="+mn-lt"/>
            </a:endParaRP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76036" y="5004112"/>
            <a:ext cx="4783662" cy="1382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0678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Default Design">
  <a:themeElements>
    <a:clrScheme name="Civic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CC0000"/>
        </a:dk1>
        <a:lt1>
          <a:srgbClr val="FFFFFF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CC0000"/>
        </a:dk1>
        <a:lt1>
          <a:srgbClr val="FFFFFF"/>
        </a:lt1>
        <a:dk2>
          <a:srgbClr val="99003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FFFFFF"/>
        </a:accent3>
        <a:accent4>
          <a:srgbClr val="AE0000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33067</TotalTime>
  <Words>785</Words>
  <Application>Microsoft Office PowerPoint</Application>
  <PresentationFormat>Widescreen</PresentationFormat>
  <Paragraphs>184</Paragraphs>
  <Slides>12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Bookman Old Style</vt:lpstr>
      <vt:lpstr>Calibri</vt:lpstr>
      <vt:lpstr>Calibri Light</vt:lpstr>
      <vt:lpstr>Office Theme</vt:lpstr>
      <vt:lpstr>1_Default Design</vt:lpstr>
      <vt:lpstr>Analysis of Quantitative data Introduction Anne Segonds-Pichon v2020-08</vt:lpstr>
      <vt:lpstr>PowerPoint Presentation</vt:lpstr>
      <vt:lpstr>PowerPoint Presentation</vt:lpstr>
      <vt:lpstr>The null hypothesis and the error types</vt:lpstr>
      <vt:lpstr>PowerPoint Presentation</vt:lpstr>
      <vt:lpstr>PowerPoint Presentation</vt:lpstr>
      <vt:lpstr>Analysis of Quantitative Data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Babraham Institute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Anne Segonds-Pichon</dc:creator>
  <cp:lastModifiedBy>Anne Segonds-Pichon</cp:lastModifiedBy>
  <cp:revision>521</cp:revision>
  <cp:lastPrinted>2019-03-27T15:29:34Z</cp:lastPrinted>
  <dcterms:created xsi:type="dcterms:W3CDTF">2018-03-15T12:19:38Z</dcterms:created>
  <dcterms:modified xsi:type="dcterms:W3CDTF">2020-11-30T18:20:10Z</dcterms:modified>
</cp:coreProperties>
</file>