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25"/>
  </p:notesMasterIdLst>
  <p:handoutMasterIdLst>
    <p:handoutMasterId r:id="rId26"/>
  </p:handoutMasterIdLst>
  <p:sldIdLst>
    <p:sldId id="690" r:id="rId4"/>
    <p:sldId id="681" r:id="rId5"/>
    <p:sldId id="689" r:id="rId6"/>
    <p:sldId id="683" r:id="rId7"/>
    <p:sldId id="664" r:id="rId8"/>
    <p:sldId id="674" r:id="rId9"/>
    <p:sldId id="684" r:id="rId10"/>
    <p:sldId id="685" r:id="rId11"/>
    <p:sldId id="692" r:id="rId12"/>
    <p:sldId id="693" r:id="rId13"/>
    <p:sldId id="703" r:id="rId14"/>
    <p:sldId id="696" r:id="rId15"/>
    <p:sldId id="697" r:id="rId16"/>
    <p:sldId id="700" r:id="rId17"/>
    <p:sldId id="701" r:id="rId18"/>
    <p:sldId id="688" r:id="rId19"/>
    <p:sldId id="672" r:id="rId20"/>
    <p:sldId id="671" r:id="rId21"/>
    <p:sldId id="675" r:id="rId22"/>
    <p:sldId id="673" r:id="rId23"/>
    <p:sldId id="679" r:id="rId24"/>
  </p:sldIdLst>
  <p:sldSz cx="12192000" cy="6858000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216BFF"/>
    <a:srgbClr val="CC0099"/>
    <a:srgbClr val="6E0851"/>
    <a:srgbClr val="FFFFFF"/>
    <a:srgbClr val="F2DA28"/>
    <a:srgbClr val="D16349"/>
    <a:srgbClr val="FF5050"/>
    <a:srgbClr val="FF33CC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3218" autoAdjust="0"/>
  </p:normalViewPr>
  <p:slideViewPr>
    <p:cSldViewPr>
      <p:cViewPr varScale="1">
        <p:scale>
          <a:sx n="109" d="100"/>
          <a:sy n="109" d="100"/>
        </p:scale>
        <p:origin x="499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238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238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38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2" y="3229113"/>
            <a:ext cx="7942239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38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2C00-DB80-49B6-9EDA-B596AB1CF632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Can be good or horrible data qualitative data do not use many stats, one is chi square</a:t>
            </a:r>
          </a:p>
          <a:p>
            <a:pPr eaLnBrk="1" hangingPunct="1"/>
            <a:r>
              <a:rPr lang="en-GB" smtClean="0"/>
              <a:t>Cats and dogs, first plot it</a:t>
            </a:r>
          </a:p>
        </p:txBody>
      </p:sp>
    </p:spTree>
    <p:extLst>
      <p:ext uri="{BB962C8B-B14F-4D97-AF65-F5344CB8AC3E}">
        <p14:creationId xmlns:p14="http://schemas.microsoft.com/office/powerpoint/2010/main" val="197431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5660-9FE1-4EE5-BAEE-4141D42BAB7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Is there a difference between the rewards?</a:t>
            </a:r>
          </a:p>
          <a:p>
            <a:pPr eaLnBrk="1" hangingPunct="1"/>
            <a:r>
              <a:rPr lang="en-GB" smtClean="0"/>
              <a:t>Dogs more happy, cats more picky (on demonstration is the other way around, so cats more picky</a:t>
            </a:r>
          </a:p>
        </p:txBody>
      </p:sp>
    </p:spTree>
    <p:extLst>
      <p:ext uri="{BB962C8B-B14F-4D97-AF65-F5344CB8AC3E}">
        <p14:creationId xmlns:p14="http://schemas.microsoft.com/office/powerpoint/2010/main" val="69277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36E36-E073-42DE-85CE-C26D87C912B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Your frequency, compare the frequencies with the expected ones observed by chance. HOW DIFFERENT IS WHAT I observe from what I expect? THIS DIFFERENCE CAN BE BIG SO SIGNOFICANT OR NOT</a:t>
            </a:r>
          </a:p>
        </p:txBody>
      </p:sp>
    </p:spTree>
    <p:extLst>
      <p:ext uri="{BB962C8B-B14F-4D97-AF65-F5344CB8AC3E}">
        <p14:creationId xmlns:p14="http://schemas.microsoft.com/office/powerpoint/2010/main" val="177142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25660-9FE1-4EE5-BAEE-4141D42BAB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Is there a difference between the rewards?</a:t>
            </a:r>
          </a:p>
          <a:p>
            <a:pPr eaLnBrk="1" hangingPunct="1"/>
            <a:r>
              <a:rPr lang="en-GB" smtClean="0"/>
              <a:t>Dogs more happy, cats more picky (on demonstration is the other way around, so cats more picky</a:t>
            </a:r>
          </a:p>
        </p:txBody>
      </p:sp>
    </p:spTree>
    <p:extLst>
      <p:ext uri="{BB962C8B-B14F-4D97-AF65-F5344CB8AC3E}">
        <p14:creationId xmlns:p14="http://schemas.microsoft.com/office/powerpoint/2010/main" val="152666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41556-51F5-4A22-AA83-DDB10C1DB9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Distance between expected and observed</a:t>
            </a:r>
          </a:p>
        </p:txBody>
      </p:sp>
    </p:spTree>
    <p:extLst>
      <p:ext uri="{BB962C8B-B14F-4D97-AF65-F5344CB8AC3E}">
        <p14:creationId xmlns:p14="http://schemas.microsoft.com/office/powerpoint/2010/main" val="286944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1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4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4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0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7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6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21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22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8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3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58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3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80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9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0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6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04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4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80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6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6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92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35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8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1BBB7-7393-411C-800C-7C6A3EC1DB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github.com/allisonhorst/stats-illustrations#other-stats-ar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081" y="2714025"/>
            <a:ext cx="8351838" cy="14299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Qualitative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v2020-08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08187" y="4660938"/>
            <a:ext cx="11975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(26-15.1)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/15.1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(6-16.9)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/16.9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(6-16.9)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/16.9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(30-19.1)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/19.1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28.4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314894" y="5826301"/>
            <a:ext cx="956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28.4 big enough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test to be significant?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00466" y="217704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Chi</a:t>
            </a:r>
            <a:r>
              <a:rPr kumimoji="0" lang="en-GB" sz="4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test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33" y="1054428"/>
            <a:ext cx="2806281" cy="1299808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94731" y="2834926"/>
          <a:ext cx="39853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68" y="189352"/>
            <a:ext cx="1699953" cy="130634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003382" y="2853178"/>
          <a:ext cx="3985368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15.1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16.9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16.9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</a:rPr>
                        <a:t>19.1</a:t>
                      </a:r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0491" y="2481310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247" y="2492493"/>
            <a:ext cx="21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82" y="1556792"/>
            <a:ext cx="4092836" cy="374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2501" y="5485377"/>
            <a:ext cx="4486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l-GR" sz="3600" b="1" i="0" u="none" strike="noStrike" kern="1200" cap="none" spc="0" normalizeH="0" baseline="3000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28.4 &gt; 3.84 so Yes!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418" y="2283351"/>
            <a:ext cx="3883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of freedom: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 = (row-1)(col-1)=1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48083" y="3452130"/>
            <a:ext cx="583922" cy="47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51784" y="3849726"/>
            <a:ext cx="288343" cy="2993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1706" y="3961192"/>
            <a:ext cx="288343" cy="1949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2310" y="2775023"/>
            <a:ext cx="2320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value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6460049" y="3359798"/>
            <a:ext cx="3327551" cy="63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631504" y="237651"/>
            <a:ext cx="9562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28.4 big enough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test to be significant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old fashion way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53" y="3691483"/>
            <a:ext cx="2593102" cy="856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6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0"/>
    </mc:Choice>
    <mc:Fallback xmlns="">
      <p:transition spd="slow" advTm="378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4773" y="217704"/>
            <a:ext cx="9902455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Fisher’s exact and Chi</a:t>
            </a:r>
            <a:r>
              <a:rPr kumimoji="0" lang="en-GB" sz="4000" b="1" i="0" u="none" strike="noStrike" kern="0" cap="none" spc="0" normalizeH="0" baseline="3000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tests with Prism 8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1" y="1578088"/>
            <a:ext cx="6843922" cy="390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9" y="1907899"/>
            <a:ext cx="4107536" cy="4686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13358" y="4274288"/>
            <a:ext cx="113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2x2 tables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00484" y="4494028"/>
            <a:ext cx="1084521" cy="155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12102" y="4979783"/>
            <a:ext cx="1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bigger tables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116186" y="5068186"/>
            <a:ext cx="971107" cy="10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3991" y="3812623"/>
            <a:ext cx="11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size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80904" y="3678865"/>
            <a:ext cx="564175" cy="25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6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27" y="1758822"/>
            <a:ext cx="5870300" cy="2469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865" y="1556792"/>
            <a:ext cx="5591510" cy="2873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75" y="5890325"/>
            <a:ext cx="1210177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Odds Ratio = 21.7</a:t>
            </a:r>
          </a:p>
          <a:p>
            <a:r>
              <a:rPr lang="en-GB" sz="1900" dirty="0">
                <a:latin typeface="+mn-lt"/>
              </a:rPr>
              <a:t>If you are a dancing cat, you are almost 22 times more likely to have received food than affection as a reward (p&lt;0.0001).</a:t>
            </a:r>
            <a:endParaRPr lang="fr-FR" sz="19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3425" y="2679199"/>
            <a:ext cx="1013637" cy="4182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877650" y="2509075"/>
            <a:ext cx="705291" cy="7301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43424" y="3657394"/>
            <a:ext cx="1928036" cy="3603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50055" y="3823977"/>
            <a:ext cx="1928036" cy="3603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720286" y="217704"/>
            <a:ext cx="675142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Fisher’s exact and Chi</a:t>
            </a:r>
            <a:r>
              <a:rPr kumimoji="0" lang="en-GB" sz="4000" b="1" i="0" u="none" strike="noStrike" kern="0" cap="none" spc="0" normalizeH="0" baseline="3000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tests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Results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963" y="4717205"/>
            <a:ext cx="2940001" cy="971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3204" y="5390254"/>
            <a:ext cx="662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O.R. = ratio of the odds =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GB" sz="2800" b="1" dirty="0" smtClean="0">
                <a:latin typeface="+mn-lt"/>
              </a:rPr>
              <a:t>/</a:t>
            </a:r>
            <a:r>
              <a:rPr lang="en-GB" sz="2400" dirty="0" smtClean="0">
                <a:solidFill>
                  <a:srgbClr val="C00000"/>
                </a:solidFill>
              </a:rPr>
              <a:t>6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en-GB" sz="2400" dirty="0" smtClean="0">
                <a:latin typeface="+mn-lt"/>
              </a:rPr>
              <a:t> = </a:t>
            </a:r>
            <a:r>
              <a:rPr lang="en-GB" sz="2400" b="1" dirty="0" smtClean="0">
                <a:latin typeface="+mn-lt"/>
              </a:rPr>
              <a:t>21.7</a:t>
            </a:r>
            <a:r>
              <a:rPr lang="en-GB" sz="2400" dirty="0" smtClean="0">
                <a:latin typeface="+mn-lt"/>
              </a:rPr>
              <a:t>  </a:t>
            </a:r>
            <a:endParaRPr lang="fr-FR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204" y="4531757"/>
            <a:ext cx="417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Odds of dancing on Food group =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26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/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6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3204" y="4960461"/>
            <a:ext cx="466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Odds of dancing on Affection group = 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6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/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30</a:t>
            </a:r>
            <a:endParaRPr lang="fr-FR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91744" y="4055871"/>
            <a:ext cx="815698" cy="6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55356" y="257563"/>
            <a:ext cx="9902455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Fisher’s exact and Chi</a:t>
            </a:r>
            <a:r>
              <a:rPr kumimoji="0" lang="en-GB" sz="4000" b="1" i="0" u="none" strike="noStrike" kern="0" cap="none" spc="0" normalizeH="0" baseline="3000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tests with Prism 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Beyond significance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60" y="1594535"/>
            <a:ext cx="116303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super important things to keep in mind: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 data can be presented as percentages but the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 should always be run on actual counts.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Power!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 should always be interpreted in the context of the experiment.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Power!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10342"/>
              </p:ext>
            </p:extLst>
          </p:nvPr>
        </p:nvGraphicFramePr>
        <p:xfrm>
          <a:off x="718254" y="3573016"/>
          <a:ext cx="3407185" cy="249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4" name="Prism 8" r:id="rId4" imgW="9177754" imgH="6715444" progId="Prism8.Document">
                  <p:embed/>
                </p:oleObj>
              </mc:Choice>
              <mc:Fallback>
                <p:oleObj name="Prism 8" r:id="rId4" imgW="9177754" imgH="6715444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254" y="3573016"/>
                        <a:ext cx="3407185" cy="249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860" y="4079277"/>
            <a:ext cx="2211502" cy="169627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65918"/>
              </p:ext>
            </p:extLst>
          </p:nvPr>
        </p:nvGraphicFramePr>
        <p:xfrm>
          <a:off x="7538635" y="3429000"/>
          <a:ext cx="2399264" cy="279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5" name="Prism 8" r:id="rId7" imgW="6134701" imgH="7140559" progId="Prism8.Document">
                  <p:embed/>
                </p:oleObj>
              </mc:Choice>
              <mc:Fallback>
                <p:oleObj name="Prism 8" r:id="rId7" imgW="6134701" imgH="7140559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38635" y="3429000"/>
                        <a:ext cx="2399264" cy="279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861" y="6272438"/>
            <a:ext cx="438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Let’s do it with the dogs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398461" y="1205845"/>
            <a:ext cx="2905453" cy="219240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 bwMode="auto">
          <a:xfrm>
            <a:off x="6004860" y="1401944"/>
            <a:ext cx="331236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942149"/>
            <a:ext cx="3478882" cy="226413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002" y="3933056"/>
            <a:ext cx="3312368" cy="2376264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923221" y="218936"/>
            <a:ext cx="6345559" cy="561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D60093"/>
                </a:solidFill>
                <a:latin typeface="Calibri" panose="020F0502020204030204" pitchFamily="34" charset="0"/>
              </a:rPr>
              <a:t>Results for cats and dogs</a:t>
            </a:r>
            <a:endParaRPr lang="en-GB" sz="4000" b="1" kern="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665" y="2464760"/>
            <a:ext cx="64807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42460" y="2268102"/>
            <a:ext cx="64807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67808" y="5301208"/>
            <a:ext cx="64807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41050" y="5213464"/>
            <a:ext cx="64807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212" y="274638"/>
            <a:ext cx="6447576" cy="633412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D60093"/>
                </a:solidFill>
                <a:latin typeface="Calibri" panose="020F0502020204030204" pitchFamily="34" charset="0"/>
              </a:rPr>
              <a:t>Fisher’s exact test: results</a:t>
            </a:r>
            <a:endParaRPr lang="en-GB" sz="400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29515" y="4618645"/>
            <a:ext cx="651531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our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cats are more likely to line dance if they are given food as reward than affection (p&lt;0.0001) whereas dogs don’t mind (p&gt;0.99).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836706" y="3865831"/>
          <a:ext cx="4694010" cy="27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4" name="Prism 7" r:id="rId3" imgW="10336615" imgH="6092366" progId="Prism7.Document">
                  <p:embed/>
                </p:oleObj>
              </mc:Choice>
              <mc:Fallback>
                <p:oleObj name="Prism 7" r:id="rId3" imgW="10336615" imgH="6092366" progId="Prism7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6706" y="3865831"/>
                        <a:ext cx="4694010" cy="27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81778"/>
              </p:ext>
            </p:extLst>
          </p:nvPr>
        </p:nvGraphicFramePr>
        <p:xfrm>
          <a:off x="1134190" y="908050"/>
          <a:ext cx="9923621" cy="287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5" name="Prism 7" r:id="rId5" imgW="9981521" imgH="2892397" progId="Prism7.Document">
                  <p:embed/>
                </p:oleObj>
              </mc:Choice>
              <mc:Fallback>
                <p:oleObj name="Prism 7" r:id="rId5" imgW="9981521" imgH="2892397" progId="Prism7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4190" y="908050"/>
                        <a:ext cx="9923621" cy="287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6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3352" y="231034"/>
            <a:ext cx="6327274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600" b="1" u="sng" dirty="0" smtClean="0">
                <a:solidFill>
                  <a:srgbClr val="C00000"/>
                </a:solidFill>
              </a:rPr>
              <a:t>Exercise</a:t>
            </a:r>
            <a:r>
              <a:rPr lang="en-GB" sz="3600" b="1" dirty="0" smtClean="0">
                <a:solidFill>
                  <a:srgbClr val="C00000"/>
                </a:solidFill>
              </a:rPr>
              <a:t>: 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Cane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224" y="3645024"/>
            <a:ext cx="11420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 researcher decided to check the hypothesis that the proportion of cane toads with intestinal parasites was the same in 3 different areas of Queensland.</a:t>
            </a:r>
          </a:p>
          <a:p>
            <a:pPr algn="r"/>
            <a:r>
              <a:rPr lang="en-GB" sz="1600" i="1" dirty="0">
                <a:latin typeface="Book Antiqua" pitchFamily="18" charset="0"/>
              </a:rPr>
              <a:t>From  Statistics Explained by Steve </a:t>
            </a:r>
            <a:r>
              <a:rPr lang="en-GB" sz="1600" i="1" dirty="0" err="1">
                <a:latin typeface="Book Antiqua" pitchFamily="18" charset="0"/>
              </a:rPr>
              <a:t>McKillup</a:t>
            </a:r>
            <a:endParaRPr lang="en-GB" sz="1600" i="1" dirty="0">
              <a:latin typeface="Book Antiqua" pitchFamily="18" charset="0"/>
            </a:endParaRPr>
          </a:p>
          <a:p>
            <a:endParaRPr lang="en-GB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Question</a:t>
            </a:r>
            <a:r>
              <a:rPr lang="en-GB" sz="2400" dirty="0">
                <a:latin typeface="+mj-lt"/>
              </a:rPr>
              <a:t>: Is the proportion of cane toads infected by intestinal parasites the same in 3 different areas of Queensland?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pic>
        <p:nvPicPr>
          <p:cNvPr id="7" name="Picture 1" descr="M:\Work\SPSS course\GraphPad course\Cane-toad-543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231034"/>
            <a:ext cx="4413870" cy="3026654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4211"/>
              </p:ext>
            </p:extLst>
          </p:nvPr>
        </p:nvGraphicFramePr>
        <p:xfrm>
          <a:off x="839416" y="1205600"/>
          <a:ext cx="37592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26520729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38248329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319293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Infected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Uninfected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981659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Rockhampton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67087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Bowen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074658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Mackay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59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765552"/>
            <a:ext cx="3280588" cy="2663448"/>
          </a:xfrm>
          <a:prstGeom prst="rect">
            <a:avLst/>
          </a:prstGeom>
        </p:spPr>
      </p:pic>
      <p:pic>
        <p:nvPicPr>
          <p:cNvPr id="276481" name="Picture 1" descr="M:\Work\SPSS course\GraphPad course\Cane-toad-54301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1048362"/>
            <a:ext cx="3261742" cy="22366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27848" y="4682768"/>
            <a:ext cx="6819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latin typeface="+mj-lt"/>
              </a:rPr>
              <a:t>Answer</a:t>
            </a:r>
            <a:r>
              <a:rPr lang="en-GB" sz="1800" dirty="0">
                <a:latin typeface="+mj-lt"/>
              </a:rPr>
              <a:t>: </a:t>
            </a:r>
          </a:p>
          <a:p>
            <a:pPr algn="just"/>
            <a:r>
              <a:rPr lang="en-GB" sz="1800" dirty="0">
                <a:latin typeface="+mj-lt"/>
              </a:rPr>
              <a:t>The proportion of cane toads infected by intestinal parasites varies significantly between the 3 different areas of Queensland (p=0.0015), the animals being more likely to be parasitized in </a:t>
            </a:r>
            <a:r>
              <a:rPr lang="en-GB" sz="1800" dirty="0" err="1">
                <a:latin typeface="+mj-lt"/>
              </a:rPr>
              <a:t>Rockhampton</a:t>
            </a:r>
            <a:r>
              <a:rPr lang="en-GB" sz="1800" dirty="0">
                <a:latin typeface="+mj-lt"/>
              </a:rPr>
              <a:t> and Mackay than in Bowen.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3352" y="231034"/>
            <a:ext cx="6327274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600" b="1" u="sng" dirty="0" smtClean="0">
                <a:solidFill>
                  <a:srgbClr val="C00000"/>
                </a:solidFill>
              </a:rPr>
              <a:t>Exercise</a:t>
            </a:r>
            <a:r>
              <a:rPr lang="en-GB" sz="3600" b="1" dirty="0" smtClean="0">
                <a:solidFill>
                  <a:srgbClr val="C00000"/>
                </a:solidFill>
              </a:rPr>
              <a:t>: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Cane toads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07294"/>
              </p:ext>
            </p:extLst>
          </p:nvPr>
        </p:nvGraphicFramePr>
        <p:xfrm>
          <a:off x="479376" y="3645024"/>
          <a:ext cx="5051425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0" name="Prism 7" r:id="rId5" imgW="4925936" imgH="2729247" progId="Prism7.Document">
                  <p:embed/>
                </p:oleObj>
              </mc:Choice>
              <mc:Fallback>
                <p:oleObj name="Prism 7" r:id="rId5" imgW="4925936" imgH="2729247" progId="Prism7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3645024"/>
                        <a:ext cx="5051425" cy="272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509102" y="1433878"/>
            <a:ext cx="648072" cy="5040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3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765552"/>
            <a:ext cx="3280588" cy="2663448"/>
          </a:xfrm>
          <a:prstGeom prst="rect">
            <a:avLst/>
          </a:prstGeom>
        </p:spPr>
      </p:pic>
      <p:pic>
        <p:nvPicPr>
          <p:cNvPr id="276481" name="Picture 1" descr="M:\Work\SPSS course\GraphPad course\Cane-toad-54301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1048362"/>
            <a:ext cx="3261742" cy="22366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31904" y="4758472"/>
            <a:ext cx="6249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u="sng" dirty="0">
                <a:solidFill>
                  <a:srgbClr val="C00000"/>
                </a:solidFill>
                <a:latin typeface="+mj-lt"/>
              </a:rPr>
              <a:t>New question:</a:t>
            </a:r>
          </a:p>
          <a:p>
            <a:pPr algn="just"/>
            <a:r>
              <a:rPr lang="en-GB" sz="2000" b="1" dirty="0">
                <a:latin typeface="+mj-lt"/>
              </a:rPr>
              <a:t>Is the proportion of infected cane toads </a:t>
            </a:r>
            <a:r>
              <a:rPr lang="en-GB" sz="2000" b="1" dirty="0" smtClean="0">
                <a:latin typeface="+mj-lt"/>
              </a:rPr>
              <a:t>different </a:t>
            </a:r>
            <a:r>
              <a:rPr lang="en-GB" sz="2000" b="1" dirty="0">
                <a:latin typeface="+mj-lt"/>
              </a:rPr>
              <a:t>in Bowen than in the other 2 areas?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3352" y="231034"/>
            <a:ext cx="6327274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600" b="1" u="sng" dirty="0" smtClean="0">
                <a:solidFill>
                  <a:srgbClr val="C00000"/>
                </a:solidFill>
              </a:rPr>
              <a:t>Exercise</a:t>
            </a:r>
            <a:r>
              <a:rPr lang="en-GB" sz="3600" b="1" dirty="0" smtClean="0">
                <a:solidFill>
                  <a:srgbClr val="C00000"/>
                </a:solidFill>
              </a:rPr>
              <a:t>: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Cane toads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10322"/>
              </p:ext>
            </p:extLst>
          </p:nvPr>
        </p:nvGraphicFramePr>
        <p:xfrm>
          <a:off x="695400" y="3720728"/>
          <a:ext cx="5051425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4" name="Prism 7" r:id="rId5" imgW="4925936" imgH="2729247" progId="Prism7.Document">
                  <p:embed/>
                </p:oleObj>
              </mc:Choice>
              <mc:Fallback>
                <p:oleObj name="Prism 7" r:id="rId5" imgW="4925936" imgH="2729247" progId="Prism7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3720728"/>
                        <a:ext cx="5051425" cy="272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509102" y="1433878"/>
            <a:ext cx="648072" cy="5040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063552" y="476672"/>
            <a:ext cx="7542839" cy="5220580"/>
            <a:chOff x="717324" y="875608"/>
            <a:chExt cx="7786597" cy="4775193"/>
          </a:xfrm>
        </p:grpSpPr>
        <p:sp>
          <p:nvSpPr>
            <p:cNvPr id="4" name="Rounded Rectangle 3"/>
            <p:cNvSpPr/>
            <p:nvPr/>
          </p:nvSpPr>
          <p:spPr>
            <a:xfrm>
              <a:off x="3117273" y="875608"/>
              <a:ext cx="2851265" cy="96427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Variable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06539" y="2324793"/>
              <a:ext cx="2851265" cy="964276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Qualitative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36073" y="2324793"/>
              <a:ext cx="2851265" cy="964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Quantitative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17324" y="3809991"/>
              <a:ext cx="1735281" cy="6677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Discrete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49680" y="3798909"/>
              <a:ext cx="1735281" cy="6677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Continuous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17230" y="3798909"/>
              <a:ext cx="1735281" cy="667788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Nominal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68640" y="3798915"/>
              <a:ext cx="1735281" cy="667788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Ordinal</a:t>
              </a:r>
            </a:p>
          </p:txBody>
        </p:sp>
        <p:cxnSp>
          <p:nvCxnSpPr>
            <p:cNvPr id="18" name="Straight Arrow Connector 17"/>
            <p:cNvCxnSpPr>
              <a:stCxn id="4" idx="2"/>
            </p:cNvCxnSpPr>
            <p:nvPr/>
          </p:nvCxnSpPr>
          <p:spPr>
            <a:xfrm flipH="1">
              <a:off x="4542905" y="1839884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61705" y="2086495"/>
              <a:ext cx="198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42902" y="2083729"/>
              <a:ext cx="2089269" cy="2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6" idx="0"/>
            </p:cNvCxnSpPr>
            <p:nvPr/>
          </p:nvCxnSpPr>
          <p:spPr>
            <a:xfrm>
              <a:off x="2561705" y="2086495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5" idx="0"/>
            </p:cNvCxnSpPr>
            <p:nvPr/>
          </p:nvCxnSpPr>
          <p:spPr>
            <a:xfrm>
              <a:off x="6632171" y="2083729"/>
              <a:ext cx="1" cy="241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2561705" y="3279374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641869" y="3302924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679171" y="3549535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563086" y="3539777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445625" y="3552309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83325" y="3552313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763482" y="3552301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639089" y="3559284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59323" y="3546770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24388" y="3549538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490717" y="4471432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3670142" y="4983013"/>
              <a:ext cx="1412253" cy="6677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Interval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909237" y="4972575"/>
              <a:ext cx="1412253" cy="6677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Ratio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3497529" y="4729067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10271" y="4731155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599811" y="4731845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74637" y="4731841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3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1" name="Picture 1" descr="M:\Work\SPSS course\GraphPad course\Cane-toad-5430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231033"/>
            <a:ext cx="3528392" cy="241946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7" y="1630293"/>
            <a:ext cx="3629393" cy="1154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638" y="1630293"/>
            <a:ext cx="3540562" cy="11548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212240" y="3718524"/>
            <a:ext cx="122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000" y="3383965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p=0.045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51490" y="3608731"/>
            <a:ext cx="122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15093" y="3270177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p=0.0024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8407"/>
              </p:ext>
            </p:extLst>
          </p:nvPr>
        </p:nvGraphicFramePr>
        <p:xfrm>
          <a:off x="3462338" y="3514725"/>
          <a:ext cx="5051425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7" name="Prism 7" r:id="rId6" imgW="4925936" imgH="2729247" progId="Prism7.Document">
                  <p:embed/>
                </p:oleObj>
              </mc:Choice>
              <mc:Fallback>
                <p:oleObj name="Prism 7" r:id="rId6" imgW="4925936" imgH="2729247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338" y="3514725"/>
                        <a:ext cx="5051425" cy="272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3352" y="231034"/>
            <a:ext cx="6327274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600" b="1" u="sng" dirty="0" smtClean="0">
                <a:solidFill>
                  <a:srgbClr val="C00000"/>
                </a:solidFill>
              </a:rPr>
              <a:t>Exercise</a:t>
            </a:r>
            <a:r>
              <a:rPr lang="en-GB" sz="3600" b="1" dirty="0" smtClean="0">
                <a:solidFill>
                  <a:srgbClr val="C00000"/>
                </a:solidFill>
              </a:rPr>
              <a:t>: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Cane toads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352" y="3553242"/>
            <a:ext cx="286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+mn-lt"/>
              </a:rPr>
              <a:t>Bonferroni</a:t>
            </a:r>
            <a:r>
              <a:rPr lang="en-GB" sz="2400" dirty="0" smtClean="0">
                <a:latin typeface="+mn-lt"/>
              </a:rPr>
              <a:t> correction</a:t>
            </a:r>
            <a:endParaRPr lang="fr-FR" sz="2400" dirty="0">
              <a:latin typeface="+mn-lt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3131253" y="3553242"/>
            <a:ext cx="982747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5623" y="6324665"/>
            <a:ext cx="1182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latin typeface="+mj-lt"/>
              </a:rPr>
              <a:t>Is </a:t>
            </a:r>
            <a:r>
              <a:rPr lang="en-GB" sz="2000" b="1" dirty="0">
                <a:latin typeface="+mj-lt"/>
              </a:rPr>
              <a:t>the proportion of infected cane toads </a:t>
            </a:r>
            <a:r>
              <a:rPr lang="en-GB" sz="2000" b="1" dirty="0" smtClean="0">
                <a:latin typeface="+mj-lt"/>
              </a:rPr>
              <a:t>different </a:t>
            </a:r>
            <a:r>
              <a:rPr lang="en-GB" sz="2000" b="1" dirty="0">
                <a:latin typeface="+mj-lt"/>
              </a:rPr>
              <a:t>in Bowen than in the other 2 areas</a:t>
            </a:r>
            <a:r>
              <a:rPr lang="en-GB" sz="2000" b="1" dirty="0" smtClean="0">
                <a:latin typeface="+mj-lt"/>
              </a:rPr>
              <a:t>? Yes, it is.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9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641"/>
            <a:ext cx="8229600" cy="93662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Qualitative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484784"/>
            <a:ext cx="11161240" cy="4392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=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not numerical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 = </a:t>
            </a:r>
            <a:r>
              <a:rPr lang="en-GB" sz="2400" dirty="0">
                <a:latin typeface="Calibri" panose="020F0502020204030204" pitchFamily="34" charset="0"/>
              </a:rPr>
              <a:t>values taken = usually names (also </a:t>
            </a:r>
            <a:r>
              <a:rPr lang="en-GB" sz="2400" i="1" dirty="0">
                <a:latin typeface="Calibri" panose="020F0502020204030204" pitchFamily="34" charset="0"/>
              </a:rPr>
              <a:t>nominal</a:t>
            </a:r>
            <a:r>
              <a:rPr lang="en-GB" sz="2400" dirty="0"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</a:t>
            </a:r>
            <a:r>
              <a:rPr lang="en-GB" sz="2000" dirty="0" smtClean="0">
                <a:latin typeface="Calibri" panose="020F0502020204030204" pitchFamily="34" charset="0"/>
              </a:rPr>
              <a:t>genotypes</a:t>
            </a:r>
            <a:endParaRPr lang="en-GB" sz="2000" dirty="0"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Values can be numbers but not numerical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group number = numerical label but not unit of measurement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Qualitative variable with intrinsic order in their categories = </a:t>
            </a:r>
            <a:r>
              <a:rPr lang="en-GB" sz="2400" i="1" dirty="0">
                <a:latin typeface="Calibri" panose="020F0502020204030204" pitchFamily="34" charset="0"/>
              </a:rPr>
              <a:t>ordinal</a:t>
            </a:r>
          </a:p>
          <a:p>
            <a:pPr eaLnBrk="1" hangingPunct="1">
              <a:lnSpc>
                <a:spcPct val="90000"/>
              </a:lnSpc>
            </a:pPr>
            <a:endParaRPr lang="en-GB" sz="20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Particular case: qualitative variable with 2 categories: </a:t>
            </a:r>
            <a:r>
              <a:rPr lang="en-GB" sz="2400" b="1" i="1" dirty="0">
                <a:solidFill>
                  <a:srgbClr val="CC0099"/>
                </a:solidFill>
                <a:latin typeface="Calibri" panose="020F0502020204030204" pitchFamily="34" charset="0"/>
              </a:rPr>
              <a:t>binary</a:t>
            </a:r>
            <a:r>
              <a:rPr lang="en-GB" sz="2400" dirty="0">
                <a:latin typeface="Calibri" panose="020F0502020204030204" pitchFamily="34" charset="0"/>
              </a:rPr>
              <a:t> or </a:t>
            </a:r>
            <a:r>
              <a:rPr lang="en-GB" sz="2400" i="1" dirty="0">
                <a:latin typeface="Calibri" panose="020F0502020204030204" pitchFamily="34" charset="0"/>
              </a:rPr>
              <a:t>dichotomous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alive/dead or presence/absence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85" y="1127135"/>
            <a:ext cx="3600400" cy="2203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6261" y="3245941"/>
            <a:ext cx="29514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hlinkClick r:id="rId4"/>
              </a:rPr>
              <a:t>https://github.com/allisonhorst/stats-illustrations#other-stats-artwork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2573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63352" y="1212429"/>
            <a:ext cx="709386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800" b="1" u="sng" kern="0" dirty="0">
                <a:solidFill>
                  <a:schemeClr val="tx2"/>
                </a:solidFill>
                <a:latin typeface="Calibri" panose="020F0502020204030204" pitchFamily="34" charset="0"/>
              </a:rPr>
              <a:t>Example</a:t>
            </a:r>
            <a:r>
              <a:rPr lang="en-GB" sz="2800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2800" b="1" kern="0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 and dogs.xlsx</a:t>
            </a:r>
            <a:endParaRPr lang="en-GB" sz="28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Cats </a:t>
            </a:r>
            <a:r>
              <a:rPr lang="en-GB" sz="2400" dirty="0" smtClean="0">
                <a:latin typeface="Calibri" panose="020F0502020204030204" pitchFamily="34" charset="0"/>
              </a:rPr>
              <a:t>and dogs trained </a:t>
            </a:r>
            <a:r>
              <a:rPr lang="en-GB" sz="2400" dirty="0">
                <a:latin typeface="Calibri" panose="020F0502020204030204" pitchFamily="34" charset="0"/>
              </a:rPr>
              <a:t>to line dance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2 different rewards: food or affection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Question</a:t>
            </a:r>
            <a:r>
              <a:rPr lang="en-GB" sz="2400" dirty="0">
                <a:latin typeface="Calibri" panose="020F0502020204030204" pitchFamily="34" charset="0"/>
              </a:rPr>
              <a:t>: Is there a difference between the rewards?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5056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3076" y="3242029"/>
            <a:ext cx="102015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Is there a significant relationship between the 2 variables?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 does the reward significantly affect the likelihood of dancing?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GB" sz="2400" kern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To answer this type of question: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Contingency 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u="sng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or Chi</a:t>
            </a:r>
            <a:r>
              <a:rPr lang="en-GB" sz="24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 tests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47528" y="13908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and Chi</a:t>
            </a:r>
            <a:r>
              <a:rPr lang="en-GB" sz="40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72064" y="4596368"/>
          <a:ext cx="382258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Affection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No 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68" y="930411"/>
            <a:ext cx="2329900" cy="1790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486" y="6144958"/>
            <a:ext cx="551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But first: </a:t>
            </a:r>
            <a:r>
              <a:rPr lang="en-GB" sz="2400" b="1" dirty="0">
                <a:latin typeface="Calibri" panose="020F0502020204030204" pitchFamily="34" charset="0"/>
              </a:rPr>
              <a:t>how many </a:t>
            </a:r>
            <a:r>
              <a:rPr lang="en-GB" sz="2400" b="1" dirty="0" smtClean="0">
                <a:latin typeface="Calibri" panose="020F0502020204030204" pitchFamily="34" charset="0"/>
              </a:rPr>
              <a:t>animals </a:t>
            </a:r>
            <a:r>
              <a:rPr lang="en-GB" sz="2400" dirty="0">
                <a:latin typeface="Calibri" panose="020F0502020204030204" pitchFamily="34" charset="0"/>
              </a:rPr>
              <a:t>do we need?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28" y="1056473"/>
            <a:ext cx="2283892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91344" y="2708920"/>
            <a:ext cx="11449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Preliminary results from a pilot study: </a:t>
            </a:r>
            <a:r>
              <a:rPr lang="en-GB" sz="2400" b="1" dirty="0">
                <a:latin typeface="Calibri" panose="020F0502020204030204" pitchFamily="34" charset="0"/>
              </a:rPr>
              <a:t>25%</a:t>
            </a:r>
            <a:r>
              <a:rPr lang="en-GB" sz="2400" dirty="0">
                <a:latin typeface="Calibri" panose="020F0502020204030204" pitchFamily="34" charset="0"/>
              </a:rPr>
              <a:t> line-danced after having received affection as a reward vs. </a:t>
            </a:r>
            <a:r>
              <a:rPr lang="en-GB" sz="2400" b="1" dirty="0">
                <a:latin typeface="Calibri" panose="020F0502020204030204" pitchFamily="34" charset="0"/>
              </a:rPr>
              <a:t>70%</a:t>
            </a:r>
            <a:r>
              <a:rPr lang="en-GB" sz="2400" dirty="0">
                <a:latin typeface="Calibri" panose="020F0502020204030204" pitchFamily="34" charset="0"/>
              </a:rPr>
              <a:t> after having received food.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How </a:t>
            </a:r>
            <a:r>
              <a:rPr lang="en-GB" sz="2400" b="1" dirty="0">
                <a:latin typeface="Calibri" panose="020F0502020204030204" pitchFamily="34" charset="0"/>
              </a:rPr>
              <a:t>many cats </a:t>
            </a:r>
            <a:r>
              <a:rPr lang="en-GB" sz="2400" dirty="0">
                <a:latin typeface="Calibri" panose="020F0502020204030204" pitchFamily="34" charset="0"/>
              </a:rPr>
              <a:t>do we need?</a:t>
            </a:r>
          </a:p>
          <a:p>
            <a:endParaRPr lang="en-GB" sz="2400" dirty="0">
              <a:solidFill>
                <a:srgbClr val="7030A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335360" y="476672"/>
            <a:ext cx="8820472" cy="72008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3600" b="1" u="sng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Exercise</a:t>
            </a:r>
            <a:r>
              <a:rPr lang="en-GB" sz="36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36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Power </a:t>
            </a:r>
            <a:r>
              <a:rPr lang="en-GB" sz="3600" b="1" kern="0" dirty="0" smtClean="0">
                <a:solidFill>
                  <a:srgbClr val="D60093"/>
                </a:solidFill>
                <a:latin typeface="Calibri" panose="020F0502020204030204" pitchFamily="34" charset="0"/>
              </a:rPr>
              <a:t>calculation</a:t>
            </a:r>
            <a:endParaRPr lang="en-GB" sz="3600" b="1" kern="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251" y="116632"/>
            <a:ext cx="5551162" cy="6624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0636" y="1412776"/>
            <a:ext cx="842519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+mj-lt"/>
              </a:rPr>
              <a:t>Output</a:t>
            </a:r>
            <a:r>
              <a:rPr lang="en-GB" sz="2200" dirty="0">
                <a:latin typeface="+mj-lt"/>
              </a:rPr>
              <a:t>: </a:t>
            </a:r>
          </a:p>
          <a:p>
            <a:r>
              <a:rPr lang="en-GB" sz="2200" dirty="0">
                <a:latin typeface="+mj-lt"/>
              </a:rPr>
              <a:t>If the values from the pilot study are good predictors and if we use a sample of </a:t>
            </a:r>
            <a:r>
              <a:rPr lang="en-GB" sz="2200" b="1" dirty="0">
                <a:latin typeface="+mj-lt"/>
              </a:rPr>
              <a:t>n=23 for each group</a:t>
            </a:r>
            <a:r>
              <a:rPr lang="en-GB" sz="2200" dirty="0">
                <a:latin typeface="+mj-lt"/>
              </a:rPr>
              <a:t>, we will achieve a power of 83%.</a:t>
            </a:r>
            <a:endParaRPr lang="fr-FR" sz="2200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335360" y="476672"/>
            <a:ext cx="8820472" cy="72008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3600" b="1" u="sng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Exercise</a:t>
            </a:r>
            <a:r>
              <a:rPr lang="en-GB" sz="36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GB" sz="36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Power </a:t>
            </a:r>
            <a:r>
              <a:rPr lang="en-GB" sz="3600" b="1" kern="0" dirty="0" smtClean="0">
                <a:solidFill>
                  <a:srgbClr val="D60093"/>
                </a:solidFill>
                <a:latin typeface="Calibri" panose="020F0502020204030204" pitchFamily="34" charset="0"/>
              </a:rPr>
              <a:t>calculation</a:t>
            </a:r>
            <a:endParaRPr lang="en-GB" sz="3600" b="1" kern="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76520" y="3789040"/>
            <a:ext cx="936104" cy="1224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8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81200" y="189352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Chi-square and Fisher’s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352" y="1484784"/>
            <a:ext cx="11161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Chi</a:t>
            </a:r>
            <a:r>
              <a:rPr lang="en-GB" sz="2800" baseline="30000" dirty="0">
                <a:latin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</a:rPr>
              <a:t> test very easy to calculate by hand but Fisher’s very hard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Many software will not perform a Fisher’s test on tables &gt; 2x2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</a:rPr>
              <a:t>Fisher’s test more accurate </a:t>
            </a:r>
            <a:r>
              <a:rPr lang="en-GB" sz="2800" dirty="0">
                <a:latin typeface="Calibri" panose="020F0502020204030204" pitchFamily="34" charset="0"/>
              </a:rPr>
              <a:t>than Chi</a:t>
            </a:r>
            <a:r>
              <a:rPr lang="en-GB" sz="2800" baseline="30000" dirty="0">
                <a:latin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</a:rPr>
              <a:t> test on </a:t>
            </a:r>
            <a:r>
              <a:rPr lang="en-GB" sz="2800" b="1" dirty="0">
                <a:latin typeface="Calibri" panose="020F0502020204030204" pitchFamily="34" charset="0"/>
              </a:rPr>
              <a:t>small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</a:rPr>
              <a:t>Chi</a:t>
            </a:r>
            <a:r>
              <a:rPr lang="en-GB" sz="2800" b="1" baseline="30000" dirty="0">
                <a:latin typeface="Calibri" panose="020F0502020204030204" pitchFamily="34" charset="0"/>
              </a:rPr>
              <a:t>2</a:t>
            </a:r>
            <a:r>
              <a:rPr lang="en-GB" sz="2800" b="1" dirty="0">
                <a:latin typeface="Calibri" panose="020F0502020204030204" pitchFamily="34" charset="0"/>
              </a:rPr>
              <a:t> test more accurate </a:t>
            </a:r>
            <a:r>
              <a:rPr lang="en-GB" sz="2800" dirty="0">
                <a:latin typeface="Calibri" panose="020F0502020204030204" pitchFamily="34" charset="0"/>
              </a:rPr>
              <a:t>than Fisher’s test on </a:t>
            </a:r>
            <a:r>
              <a:rPr lang="en-GB" sz="2800" b="1" dirty="0">
                <a:latin typeface="Calibri" panose="020F0502020204030204" pitchFamily="34" charset="0"/>
              </a:rPr>
              <a:t>large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C0099"/>
                </a:solidFill>
                <a:latin typeface="Calibri" panose="020F0502020204030204" pitchFamily="34" charset="0"/>
              </a:rPr>
              <a:t>Chi</a:t>
            </a:r>
            <a:r>
              <a:rPr lang="en-GB" sz="280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800" dirty="0">
                <a:solidFill>
                  <a:srgbClr val="CC0099"/>
                </a:solidFill>
                <a:latin typeface="Calibri" panose="020F0502020204030204" pitchFamily="34" charset="0"/>
              </a:rPr>
              <a:t> test assumptions</a:t>
            </a:r>
            <a:r>
              <a:rPr lang="en-GB" sz="2800" dirty="0">
                <a:latin typeface="Calibri" panose="020F0502020204030204" pitchFamily="34" charset="0"/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2x2 table: no expected count &lt;5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Bigger tables: all expected &gt; 1 and no more than 20% &lt;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32" y="1476892"/>
            <a:ext cx="11521280" cy="48577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In a chi-square test, 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the observed frequencies </a:t>
            </a:r>
            <a:r>
              <a:rPr lang="en-US" sz="2400" dirty="0">
                <a:latin typeface="Calibri" panose="020F0502020204030204" pitchFamily="34" charset="0"/>
              </a:rPr>
              <a:t>for two or more groups are compared with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 expected frequencies </a:t>
            </a:r>
            <a:r>
              <a:rPr lang="en-US" sz="2400" dirty="0">
                <a:latin typeface="Calibri" panose="020F0502020204030204" pitchFamily="34" charset="0"/>
              </a:rPr>
              <a:t>by chance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.</a:t>
            </a:r>
          </a:p>
          <a:p>
            <a:pPr lvl="1" eaLnBrk="1" hangingPunct="1"/>
            <a:endParaRPr lang="en-US" sz="2000" dirty="0">
              <a:solidFill>
                <a:srgbClr val="FF3399"/>
              </a:solidFill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dirty="0">
                <a:latin typeface="Calibri" panose="020F0502020204030204" pitchFamily="34" charset="0"/>
              </a:rPr>
              <a:t>O = Observed frequencies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</a:rPr>
              <a:t>E = Expected frequencies</a:t>
            </a: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Example with ‘</a:t>
            </a:r>
            <a:r>
              <a:rPr lang="en-US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 and dogs’</a:t>
            </a:r>
            <a:endParaRPr lang="en-US" sz="28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00466" y="189352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Chi-square test</a:t>
            </a:r>
            <a:endParaRPr lang="en-GB" sz="40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2700338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0821" y="1185819"/>
            <a:ext cx="110241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expected frequency of cats line dancing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received food as a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counts approach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=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 total)*(column total)/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32*32/68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approach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Multiplicative Rule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line dancing: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32/68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receiving food: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32/68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frequency:(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32/68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)*(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32/68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0.22: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68 =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5056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8755" y="139080"/>
            <a:ext cx="1153449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are the expected frequencies calculated?</a:t>
            </a:r>
            <a:endParaRPr kumimoji="0" lang="en-GB" sz="4000" b="1" i="0" u="none" strike="noStrike" kern="0" cap="none" spc="0" normalizeH="0" baseline="3000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60100"/>
              </p:ext>
            </p:extLst>
          </p:nvPr>
        </p:nvGraphicFramePr>
        <p:xfrm>
          <a:off x="7726396" y="1719928"/>
          <a:ext cx="398536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848">
                  <a:extLst>
                    <a:ext uri="{9D8B030D-6E8A-4147-A177-3AD203B41FA5}">
                      <a16:colId xmlns:a16="http://schemas.microsoft.com/office/drawing/2014/main" val="1865951971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26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D60093"/>
                          </a:solidFill>
                        </a:rPr>
                        <a:t>32</a:t>
                      </a:r>
                      <a:endParaRPr lang="en-GB" sz="2000" b="1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36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D60093"/>
                          </a:solidFill>
                        </a:rPr>
                        <a:t>32</a:t>
                      </a:r>
                      <a:endParaRPr lang="en-GB" sz="2000" b="1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36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D60093"/>
                          </a:solidFill>
                        </a:rPr>
                        <a:t>68</a:t>
                      </a:r>
                      <a:endParaRPr lang="en-GB" sz="2000" b="1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444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966" y="5299598"/>
            <a:ext cx="1698047" cy="130487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726396" y="3903614"/>
          <a:ext cx="3985368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15.1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dk1"/>
                          </a:solidFill>
                        </a:rPr>
                        <a:t>16.9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dk1"/>
                          </a:solidFill>
                        </a:rPr>
                        <a:t>16.9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dk1"/>
                          </a:solidFill>
                        </a:rPr>
                        <a:t>19.1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2156" y="1366312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261" y="3542929"/>
            <a:ext cx="21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48288</TotalTime>
  <Words>1029</Words>
  <Application>Microsoft Office PowerPoint</Application>
  <PresentationFormat>Widescreen</PresentationFormat>
  <Paragraphs>217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Courier New</vt:lpstr>
      <vt:lpstr>Minya Nouvelle</vt:lpstr>
      <vt:lpstr>Wingdings</vt:lpstr>
      <vt:lpstr>Default Design</vt:lpstr>
      <vt:lpstr>Office Theme</vt:lpstr>
      <vt:lpstr>1_Office Theme</vt:lpstr>
      <vt:lpstr>Prism 8</vt:lpstr>
      <vt:lpstr>Prism 7</vt:lpstr>
      <vt:lpstr>GraphPad Prism 7 Project</vt:lpstr>
      <vt:lpstr>Analysis of Qualitative data Anne Segonds-Pichon v2020-08</vt:lpstr>
      <vt:lpstr>PowerPoint Presentation</vt:lpstr>
      <vt:lpstr>Qualitative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Fisher’s exact test: results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1110</cp:revision>
  <cp:lastPrinted>2019-06-18T15:26:16Z</cp:lastPrinted>
  <dcterms:created xsi:type="dcterms:W3CDTF">2005-09-24T13:43:00Z</dcterms:created>
  <dcterms:modified xsi:type="dcterms:W3CDTF">2020-09-04T14:12:34Z</dcterms:modified>
</cp:coreProperties>
</file>