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6" r:id="rId2"/>
    <p:sldId id="302" r:id="rId3"/>
    <p:sldId id="307" r:id="rId4"/>
    <p:sldId id="308" r:id="rId5"/>
    <p:sldId id="306" r:id="rId6"/>
    <p:sldId id="30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E6C00"/>
    <a:srgbClr val="3333FF"/>
    <a:srgbClr val="FF9900"/>
    <a:srgbClr val="FF00FF"/>
    <a:srgbClr val="00FF00"/>
    <a:srgbClr val="00FFFF"/>
    <a:srgbClr val="66FFCC"/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096" autoAdjust="0"/>
    <p:restoredTop sz="94660"/>
  </p:normalViewPr>
  <p:slideViewPr>
    <p:cSldViewPr>
      <p:cViewPr varScale="1">
        <p:scale>
          <a:sx n="71" d="100"/>
          <a:sy n="71" d="100"/>
        </p:scale>
        <p:origin x="66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BB138-B9FA-4463-AC97-AA7F35CA78CE}" type="datetimeFigureOut">
              <a:rPr lang="en-GB" smtClean="0"/>
              <a:t>28/06/2016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4B29E-24DA-4A1A-97E1-B9D654084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64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06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EE99-BD0D-489A-BE24-3AA002A53F2C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71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2CE0-3567-4D1A-B7FA-E6C76EEDA07D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CF59-D5F7-42C7-AA93-73C86414CE9D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F330-1337-412D-AB49-E7ABA5F98463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41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6353-79A1-4013-9BEE-D8D529F8C41F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42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A26D-7601-443E-B520-CC7A5D3772F8}" type="datetime1">
              <a:rPr lang="en-GB" smtClean="0"/>
              <a:t>28/06/2016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4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EF20-EB0B-481F-9296-3B4D6BC19752}" type="datetime1">
              <a:rPr lang="en-GB" smtClean="0"/>
              <a:t>28/06/2016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53E-2AFE-49A7-A887-91B2A75799BC}" type="datetime1">
              <a:rPr lang="en-GB" smtClean="0"/>
              <a:t>28/06/2016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9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F708-1A4E-44C1-925F-D1AA6C54676A}" type="datetime1">
              <a:rPr lang="en-GB" smtClean="0"/>
              <a:t>28/06/2016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3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E184-718C-4045-B996-88F699342958}" type="datetime1">
              <a:rPr lang="en-GB" smtClean="0"/>
              <a:t>28/06/2016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8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09E1-B25B-4654-8397-FC781A04706C}" type="datetime1">
              <a:rPr lang="en-GB" smtClean="0"/>
              <a:t>28/06/2016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0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4B876-871E-4089-936E-533F44DA0F69}" type="datetime1">
              <a:rPr lang="en-GB" smtClean="0"/>
              <a:t>28/06/2016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Creating Scientific Figures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7608-86A4-42BE-A531-097FA6353F8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74410"/>
            <a:ext cx="1315615" cy="46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5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 smtClean="0"/>
              <a:t>Submitting to Journals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2016224"/>
          </a:xfrm>
        </p:spPr>
        <p:txBody>
          <a:bodyPr>
            <a:noAutofit/>
          </a:bodyPr>
          <a:lstStyle/>
          <a:p>
            <a:r>
              <a:rPr lang="en-GB" sz="2700" dirty="0" smtClean="0"/>
              <a:t>v2.0</a:t>
            </a:r>
          </a:p>
          <a:p>
            <a:endParaRPr lang="en-GB" sz="2000" dirty="0" smtClean="0"/>
          </a:p>
          <a:p>
            <a:r>
              <a:rPr lang="en-GB" sz="2000" dirty="0" smtClean="0"/>
              <a:t>Boo Virk</a:t>
            </a:r>
          </a:p>
          <a:p>
            <a:r>
              <a:rPr lang="en-GB" sz="2000" dirty="0" smtClean="0"/>
              <a:t>Boo.Virk@babraham.ac.uk</a:t>
            </a:r>
          </a:p>
        </p:txBody>
      </p:sp>
      <p:pic>
        <p:nvPicPr>
          <p:cNvPr id="4" name="Inhaltsplatzhalter 13" descr="BI-20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557786"/>
            <a:ext cx="917813" cy="111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6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Initially figures will be assessed by reviewer</a:t>
            </a:r>
          </a:p>
          <a:p>
            <a:r>
              <a:rPr lang="en-GB" dirty="0" smtClean="0"/>
              <a:t>At this stage figures do not need to be print quality production</a:t>
            </a:r>
          </a:p>
          <a:p>
            <a:r>
              <a:rPr lang="en-GB" dirty="0"/>
              <a:t>M</a:t>
            </a:r>
            <a:r>
              <a:rPr lang="en-GB" dirty="0" smtClean="0"/>
              <a:t>ost reviewers will print figures out on a laser or inkjet printer on normal copy paper</a:t>
            </a:r>
          </a:p>
          <a:p>
            <a:endParaRPr lang="en-GB" dirty="0"/>
          </a:p>
          <a:p>
            <a:r>
              <a:rPr lang="en-GB" dirty="0" smtClean="0"/>
              <a:t>If accepted for publication, high quality figures will be required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430" y="11432"/>
            <a:ext cx="8229600" cy="1143000"/>
          </a:xfrm>
        </p:spPr>
        <p:txBody>
          <a:bodyPr/>
          <a:lstStyle/>
          <a:p>
            <a:r>
              <a:rPr lang="en-GB" dirty="0" smtClean="0"/>
              <a:t>Preparing for Submission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92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0" y="0"/>
            <a:ext cx="8229600" cy="1143000"/>
          </a:xfrm>
        </p:spPr>
        <p:txBody>
          <a:bodyPr/>
          <a:lstStyle/>
          <a:p>
            <a:r>
              <a:rPr lang="en-GB" dirty="0" smtClean="0"/>
              <a:t>Scaling Figures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670"/>
            <a:ext cx="8229600" cy="5328740"/>
          </a:xfrm>
        </p:spPr>
        <p:txBody>
          <a:bodyPr>
            <a:normAutofit/>
          </a:bodyPr>
          <a:lstStyle/>
          <a:p>
            <a:r>
              <a:rPr lang="en-GB" dirty="0" smtClean="0"/>
              <a:t>Vector images can be scaled freely without loss of quality</a:t>
            </a:r>
          </a:p>
          <a:p>
            <a:r>
              <a:rPr lang="en-GB" dirty="0" smtClean="0"/>
              <a:t>Bitmap images can be scaled down, but not up</a:t>
            </a:r>
            <a:endParaRPr lang="en-GB" dirty="0"/>
          </a:p>
        </p:txBody>
      </p:sp>
      <p:pic>
        <p:nvPicPr>
          <p:cNvPr id="10" name="Content Placeholder 5" descr="OSX:Users:ewelsp:Dropbox:Work:Postdoc:Figure Design Course:Figures:Chapter_2:vector_bitmap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680" y="2996940"/>
            <a:ext cx="4464620" cy="3113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7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0" y="0"/>
            <a:ext cx="8229600" cy="1143000"/>
          </a:xfrm>
        </p:spPr>
        <p:txBody>
          <a:bodyPr/>
          <a:lstStyle/>
          <a:p>
            <a:r>
              <a:rPr lang="en-GB" dirty="0" smtClean="0"/>
              <a:t>Colour Space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00" y="1052670"/>
            <a:ext cx="8892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RGB colour - computers</a:t>
            </a:r>
          </a:p>
          <a:p>
            <a:r>
              <a:rPr lang="en-GB" dirty="0" smtClean="0"/>
              <a:t>CMYK colour - print</a:t>
            </a:r>
          </a:p>
          <a:p>
            <a:endParaRPr lang="en-GB" sz="1100" dirty="0"/>
          </a:p>
          <a:p>
            <a:r>
              <a:rPr lang="en-GB" dirty="0" smtClean="0"/>
              <a:t>Check what your figures </a:t>
            </a:r>
            <a:r>
              <a:rPr lang="en-GB" dirty="0" smtClean="0"/>
              <a:t>will look </a:t>
            </a:r>
            <a:r>
              <a:rPr lang="en-GB" dirty="0" smtClean="0"/>
              <a:t>like printed out</a:t>
            </a:r>
          </a:p>
        </p:txBody>
      </p:sp>
      <p:pic>
        <p:nvPicPr>
          <p:cNvPr id="1026" name="Picture 2" descr="http://cdn2.bigcommerce.com/n-zfvgw8/gotezh7d/product_images/uploaded_images/rgb-vs-cmyk.jpg?t=14223255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05" y="3573020"/>
            <a:ext cx="5688790" cy="241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6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0" y="35687"/>
            <a:ext cx="8229600" cy="1143000"/>
          </a:xfrm>
        </p:spPr>
        <p:txBody>
          <a:bodyPr/>
          <a:lstStyle/>
          <a:p>
            <a:r>
              <a:rPr lang="en-GB" dirty="0" smtClean="0"/>
              <a:t>Basic Steps in 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Determine the final size of the figure</a:t>
            </a:r>
          </a:p>
          <a:p>
            <a:r>
              <a:rPr lang="en-GB" dirty="0" smtClean="0"/>
              <a:t>Heights of text, thicknesses of lines</a:t>
            </a:r>
          </a:p>
          <a:p>
            <a:r>
              <a:rPr lang="en-GB" dirty="0" smtClean="0"/>
              <a:t>Figure in colour, grayscale or black and white</a:t>
            </a:r>
          </a:p>
          <a:p>
            <a:r>
              <a:rPr lang="en-GB" dirty="0" smtClean="0"/>
              <a:t>Resolution</a:t>
            </a:r>
          </a:p>
          <a:p>
            <a:r>
              <a:rPr lang="en-GB" dirty="0" smtClean="0"/>
              <a:t>Acceptable File format</a:t>
            </a:r>
          </a:p>
          <a:p>
            <a:pPr lvl="1"/>
            <a:r>
              <a:rPr lang="en-GB" dirty="0" smtClean="0"/>
              <a:t>Choose the best one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5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30" y="0"/>
            <a:ext cx="8229600" cy="1143000"/>
          </a:xfrm>
        </p:spPr>
        <p:txBody>
          <a:bodyPr/>
          <a:lstStyle/>
          <a:p>
            <a:r>
              <a:rPr lang="en-GB" dirty="0" smtClean="0"/>
              <a:t>Journal Guidelines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0" y="134071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Most journals have guidelines for initial submission</a:t>
            </a:r>
          </a:p>
          <a:p>
            <a:r>
              <a:rPr lang="en-GB" dirty="0" smtClean="0"/>
              <a:t>These differ so </a:t>
            </a:r>
            <a:r>
              <a:rPr lang="en-GB" dirty="0" smtClean="0"/>
              <a:t>it’s </a:t>
            </a:r>
            <a:r>
              <a:rPr lang="en-GB" dirty="0" smtClean="0"/>
              <a:t>worth checking</a:t>
            </a:r>
          </a:p>
          <a:p>
            <a:pPr lvl="1"/>
            <a:r>
              <a:rPr lang="en-GB" b="1" dirty="0" smtClean="0"/>
              <a:t>Nature</a:t>
            </a:r>
            <a:r>
              <a:rPr lang="en-GB" dirty="0" smtClean="0"/>
              <a:t>: JPEG, 150 dpi, </a:t>
            </a:r>
            <a:r>
              <a:rPr lang="en-GB" dirty="0"/>
              <a:t>included in the </a:t>
            </a:r>
            <a:r>
              <a:rPr lang="en-GB" dirty="0" smtClean="0"/>
              <a:t>manuscript, fit to column width</a:t>
            </a:r>
          </a:p>
          <a:p>
            <a:pPr lvl="1"/>
            <a:r>
              <a:rPr lang="en-GB" b="1" dirty="0" smtClean="0"/>
              <a:t>Science</a:t>
            </a:r>
            <a:r>
              <a:rPr lang="en-GB" dirty="0" smtClean="0"/>
              <a:t>: PDF, 150 – 300 dpi, </a:t>
            </a:r>
            <a:r>
              <a:rPr lang="en-GB" dirty="0"/>
              <a:t>included in </a:t>
            </a:r>
            <a:r>
              <a:rPr lang="en-GB" dirty="0" smtClean="0"/>
              <a:t>manuscript, fit to A4 page</a:t>
            </a:r>
          </a:p>
          <a:p>
            <a:pPr lvl="1"/>
            <a:r>
              <a:rPr lang="en-GB" b="1" dirty="0" smtClean="0"/>
              <a:t>BMC Biology</a:t>
            </a:r>
            <a:r>
              <a:rPr lang="en-GB" dirty="0" smtClean="0"/>
              <a:t>: Several, 300 dpi, </a:t>
            </a:r>
            <a:r>
              <a:rPr lang="en-GB" dirty="0"/>
              <a:t>separate from </a:t>
            </a:r>
            <a:r>
              <a:rPr lang="en-GB" dirty="0" smtClean="0"/>
              <a:t>manuscript, fit to A4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60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197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Submitting to Journals</vt:lpstr>
      <vt:lpstr>Preparing for Submission</vt:lpstr>
      <vt:lpstr>Scaling Figures</vt:lpstr>
      <vt:lpstr>Colour Space</vt:lpstr>
      <vt:lpstr>Basic Steps in Preparation</vt:lpstr>
      <vt:lpstr>Journal Guidelines</vt:lpstr>
    </vt:vector>
  </TitlesOfParts>
  <Company>The Babraham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 Virk</dc:creator>
  <cp:lastModifiedBy>Bhupinder Virk</cp:lastModifiedBy>
  <cp:revision>150</cp:revision>
  <dcterms:created xsi:type="dcterms:W3CDTF">2015-01-28T09:30:49Z</dcterms:created>
  <dcterms:modified xsi:type="dcterms:W3CDTF">2016-06-28T13:42:42Z</dcterms:modified>
</cp:coreProperties>
</file>