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78" r:id="rId11"/>
    <p:sldId id="268" r:id="rId12"/>
    <p:sldId id="270" r:id="rId13"/>
    <p:sldId id="275" r:id="rId14"/>
    <p:sldId id="276" r:id="rId15"/>
    <p:sldId id="277" r:id="rId16"/>
    <p:sldId id="279" r:id="rId17"/>
    <p:sldId id="281" r:id="rId18"/>
    <p:sldId id="291" r:id="rId19"/>
    <p:sldId id="288" r:id="rId20"/>
    <p:sldId id="289" r:id="rId21"/>
    <p:sldId id="290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68"/>
    <a:srgbClr val="D000D0"/>
    <a:srgbClr val="6800D0"/>
    <a:srgbClr val="0000D0"/>
    <a:srgbClr val="006BD6"/>
    <a:srgbClr val="00CCCC"/>
    <a:srgbClr val="00D06D"/>
    <a:srgbClr val="00D000"/>
    <a:srgbClr val="68D000"/>
    <a:srgbClr val="D0D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06" autoAdjust="0"/>
    <p:restoredTop sz="94660"/>
  </p:normalViewPr>
  <p:slideViewPr>
    <p:cSldViewPr>
      <p:cViewPr varScale="1">
        <p:scale>
          <a:sx n="94" d="100"/>
          <a:sy n="94" d="100"/>
        </p:scale>
        <p:origin x="62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829DA9-C14B-42B7-B45F-343F9902BF37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BAEAE-86FC-4803-A0A6-8F5E6F879C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6092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C795FE-C174-47CC-9F0B-BEE390F54F31}" type="datetimeFigureOut">
              <a:rPr lang="en-GB" smtClean="0"/>
              <a:t>22/05/2024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DC83A-082A-4595-BA04-89A19193A2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280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37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56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624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18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173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7099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34098" y="4409777"/>
            <a:ext cx="10442489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5488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116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623392" y="1196752"/>
            <a:ext cx="10945216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3571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51059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8244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970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B7327-185C-43B4-B992-A31AE9A942A0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2" descr="C:\Users\andrewss\Desktop\bioinformatics_logo.png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760" y="5949281"/>
            <a:ext cx="2211292" cy="78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2499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1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9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5400" dirty="0"/>
              <a:t>Inkscape Tutorial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v2024-05</a:t>
            </a:r>
          </a:p>
          <a:p>
            <a:endParaRPr lang="en-GB" sz="2000" dirty="0">
              <a:solidFill>
                <a:schemeClr val="bg1">
                  <a:lumMod val="65000"/>
                </a:schemeClr>
              </a:solidFill>
              <a:latin typeface="Lato" panose="020F0502020204030203" pitchFamily="34" charset="0"/>
            </a:endParaRPr>
          </a:p>
          <a:p>
            <a:r>
              <a:rPr lang="en-GB" sz="2000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rPr>
              <a:t>Simon Andrews</a:t>
            </a:r>
          </a:p>
          <a:p>
            <a:endParaRPr lang="en-GB" sz="2000" dirty="0">
              <a:solidFill>
                <a:schemeClr val="bg1">
                  <a:lumMod val="65000"/>
                </a:schemeClr>
              </a:solidFill>
              <a:latin typeface="Lato" panose="020F0502020204030203" pitchFamily="34" charset="0"/>
            </a:endParaRPr>
          </a:p>
          <a:p>
            <a:r>
              <a:rPr lang="en-GB" sz="2000" dirty="0">
                <a:solidFill>
                  <a:schemeClr val="bg1">
                    <a:lumMod val="65000"/>
                  </a:schemeClr>
                </a:solidFill>
                <a:latin typeface="Lato" panose="020F0502020204030203" pitchFamily="34" charset="0"/>
              </a:rPr>
              <a:t>simon.andrews@babraham.ac.uk</a:t>
            </a:r>
          </a:p>
        </p:txBody>
      </p:sp>
    </p:spTree>
    <p:extLst>
      <p:ext uri="{BB962C8B-B14F-4D97-AF65-F5344CB8AC3E}">
        <p14:creationId xmlns:p14="http://schemas.microsoft.com/office/powerpoint/2010/main" val="405977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 Transform Shortcuts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09D95AF-06A3-4E0D-9F23-26291DBE12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5848" y="2347303"/>
            <a:ext cx="3024336" cy="216339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F52CE51-EA65-4F3B-A58B-E86640C76A4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95600" y="2769857"/>
            <a:ext cx="3076000" cy="1318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632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Selecting and Grouping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Selecting multiple objects</a:t>
            </a:r>
          </a:p>
          <a:p>
            <a:pPr lvl="1"/>
            <a:r>
              <a:rPr lang="en-GB" dirty="0"/>
              <a:t>Drag a box to cover multiple objects</a:t>
            </a:r>
          </a:p>
          <a:p>
            <a:pPr lvl="1"/>
            <a:r>
              <a:rPr lang="en-GB" dirty="0" err="1"/>
              <a:t>Shift+click</a:t>
            </a:r>
            <a:r>
              <a:rPr lang="en-GB" dirty="0"/>
              <a:t> to add an object to a selection</a:t>
            </a:r>
          </a:p>
          <a:p>
            <a:pPr lvl="1"/>
            <a:r>
              <a:rPr lang="en-GB" dirty="0" err="1"/>
              <a:t>Shift+click</a:t>
            </a:r>
            <a:r>
              <a:rPr lang="en-GB" dirty="0"/>
              <a:t> on a selected object to remove it from the selection</a:t>
            </a:r>
          </a:p>
          <a:p>
            <a:pPr lvl="1"/>
            <a:endParaRPr lang="en-GB" dirty="0"/>
          </a:p>
          <a:p>
            <a:r>
              <a:rPr lang="en-GB" dirty="0"/>
              <a:t>Grouping (Control + G or Object &gt; Group)</a:t>
            </a:r>
          </a:p>
          <a:p>
            <a:pPr lvl="1"/>
            <a:r>
              <a:rPr lang="en-GB" dirty="0"/>
              <a:t>Combine multiple objects into a single object</a:t>
            </a:r>
          </a:p>
          <a:p>
            <a:pPr lvl="1"/>
            <a:r>
              <a:rPr lang="en-GB" dirty="0"/>
              <a:t>Reversible (Control + shift + G or Object &gt;  Ungroup)</a:t>
            </a:r>
          </a:p>
        </p:txBody>
      </p:sp>
    </p:spTree>
    <p:extLst>
      <p:ext uri="{BB962C8B-B14F-4D97-AF65-F5344CB8AC3E}">
        <p14:creationId xmlns:p14="http://schemas.microsoft.com/office/powerpoint/2010/main" val="22998929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613" y="232669"/>
            <a:ext cx="836672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Fill and Stroke (Object &gt; Fill and Stroke)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Fill = Colour/Gradient/Pattern within a shape</a:t>
            </a:r>
          </a:p>
          <a:p>
            <a:endParaRPr lang="en-GB" dirty="0"/>
          </a:p>
          <a:p>
            <a:r>
              <a:rPr lang="en-GB" dirty="0"/>
              <a:t>Stroke = The line around a shape</a:t>
            </a:r>
          </a:p>
          <a:p>
            <a:endParaRPr lang="en-GB" dirty="0"/>
          </a:p>
          <a:p>
            <a:r>
              <a:rPr lang="en-GB" dirty="0"/>
              <a:t>Edit</a:t>
            </a:r>
          </a:p>
          <a:p>
            <a:pPr lvl="1"/>
            <a:r>
              <a:rPr lang="en-GB" dirty="0"/>
              <a:t>Colours</a:t>
            </a:r>
          </a:p>
          <a:p>
            <a:pPr lvl="1"/>
            <a:r>
              <a:rPr lang="en-GB" dirty="0"/>
              <a:t>Opacity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3594C1F-79E8-4BEA-A0EB-35385E7544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76320" y="8136"/>
            <a:ext cx="281306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1561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Aligning and Distributing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340768"/>
            <a:ext cx="8579296" cy="4525963"/>
          </a:xfrm>
        </p:spPr>
        <p:txBody>
          <a:bodyPr>
            <a:normAutofit lnSpcReduction="10000"/>
          </a:bodyPr>
          <a:lstStyle/>
          <a:p>
            <a:r>
              <a:rPr lang="en-GB" dirty="0"/>
              <a:t>Object &gt; Align and Distribute</a:t>
            </a:r>
          </a:p>
          <a:p>
            <a:pPr lvl="1"/>
            <a:r>
              <a:rPr lang="en-GB" dirty="0"/>
              <a:t>Align = Give objects the same centre/edge position</a:t>
            </a:r>
          </a:p>
          <a:p>
            <a:pPr lvl="1"/>
            <a:r>
              <a:rPr lang="en-GB" dirty="0"/>
              <a:t>Distribute = Space objects evenly</a:t>
            </a:r>
          </a:p>
          <a:p>
            <a:pPr lvl="1"/>
            <a:endParaRPr lang="en-GB" dirty="0"/>
          </a:p>
          <a:p>
            <a:r>
              <a:rPr lang="en-GB" dirty="0"/>
              <a:t>Align relative to</a:t>
            </a:r>
          </a:p>
          <a:p>
            <a:pPr lvl="1"/>
            <a:r>
              <a:rPr lang="en-GB" dirty="0"/>
              <a:t>First/Last selected object in group</a:t>
            </a:r>
          </a:p>
          <a:p>
            <a:pPr lvl="1"/>
            <a:r>
              <a:rPr lang="en-GB" dirty="0"/>
              <a:t>Largest/Smallest object in group</a:t>
            </a:r>
          </a:p>
          <a:p>
            <a:pPr lvl="1"/>
            <a:r>
              <a:rPr lang="en-GB" dirty="0"/>
              <a:t>Page</a:t>
            </a:r>
          </a:p>
          <a:p>
            <a:pPr lvl="1"/>
            <a:r>
              <a:rPr lang="en-GB" dirty="0"/>
              <a:t>Drawing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F820BF5-D5B6-4A64-AB93-6518507E24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90264" y="775245"/>
            <a:ext cx="2914650" cy="6038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782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Aligning and Distributing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9167" y="1484936"/>
            <a:ext cx="2959164" cy="18617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1413080"/>
            <a:ext cx="3096344" cy="200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1585" y="3933057"/>
            <a:ext cx="3076747" cy="2096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6040" y="4015850"/>
            <a:ext cx="3096344" cy="2005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55640" y="2924944"/>
            <a:ext cx="16280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Align top edges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84770" y="2924944"/>
            <a:ext cx="2535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Align centres (horizontal)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351585" y="5445224"/>
            <a:ext cx="22801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Align centres (vertical)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94676" y="5435932"/>
            <a:ext cx="29213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Even spaces between objects</a:t>
            </a:r>
          </a:p>
        </p:txBody>
      </p:sp>
    </p:spTree>
    <p:extLst>
      <p:ext uri="{BB962C8B-B14F-4D97-AF65-F5344CB8AC3E}">
        <p14:creationId xmlns:p14="http://schemas.microsoft.com/office/powerpoint/2010/main" val="33526658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 axis -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New objects sit over the top of old objects</a:t>
            </a:r>
          </a:p>
          <a:p>
            <a:r>
              <a:rPr lang="en-GB" dirty="0"/>
              <a:t>Objects obscure those underneath them (except for transparency)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1205" y="3454152"/>
            <a:ext cx="4695825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680963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Z-axis Ordering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2153041"/>
            <a:ext cx="8229600" cy="4149899"/>
          </a:xfrm>
        </p:spPr>
        <p:txBody>
          <a:bodyPr/>
          <a:lstStyle/>
          <a:p>
            <a:r>
              <a:rPr lang="en-GB" dirty="0"/>
              <a:t>Send object to bottom of z-stack</a:t>
            </a:r>
          </a:p>
          <a:p>
            <a:r>
              <a:rPr lang="en-GB" dirty="0"/>
              <a:t>Lower object one level</a:t>
            </a:r>
          </a:p>
          <a:p>
            <a:r>
              <a:rPr lang="en-GB" dirty="0"/>
              <a:t>Raise object one level</a:t>
            </a:r>
          </a:p>
          <a:p>
            <a:r>
              <a:rPr lang="en-GB" dirty="0"/>
              <a:t>Bring object to top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1945" y="4221089"/>
            <a:ext cx="4791075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1CF40C3-9014-43D9-95CA-9897030E72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034" y="1221935"/>
            <a:ext cx="4032448" cy="83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65252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with imported pictures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104112" y="1700808"/>
            <a:ext cx="3076575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15480" y="1700808"/>
            <a:ext cx="4536504" cy="3888432"/>
          </a:xfrm>
        </p:spPr>
        <p:txBody>
          <a:bodyPr>
            <a:normAutofit/>
          </a:bodyPr>
          <a:lstStyle/>
          <a:p>
            <a:r>
              <a:rPr lang="en-GB" dirty="0"/>
              <a:t>File &gt; Import</a:t>
            </a:r>
          </a:p>
          <a:p>
            <a:pPr lvl="1"/>
            <a:r>
              <a:rPr lang="en-GB" dirty="0"/>
              <a:t>PNG, JPEG, SVG, PDF etc.</a:t>
            </a:r>
          </a:p>
          <a:p>
            <a:endParaRPr lang="en-GB" dirty="0"/>
          </a:p>
          <a:p>
            <a:r>
              <a:rPr lang="en-GB" dirty="0"/>
              <a:t>(Bitmaps) Choose Embed</a:t>
            </a:r>
          </a:p>
          <a:p>
            <a:pPr lvl="1"/>
            <a:r>
              <a:rPr lang="en-GB" dirty="0"/>
              <a:t>Copies image into Inkscape</a:t>
            </a:r>
          </a:p>
          <a:p>
            <a:pPr lvl="1"/>
            <a:r>
              <a:rPr lang="en-GB" dirty="0"/>
              <a:t>Create single portable file</a:t>
            </a:r>
          </a:p>
        </p:txBody>
      </p:sp>
    </p:spTree>
    <p:extLst>
      <p:ext uri="{BB962C8B-B14F-4D97-AF65-F5344CB8AC3E}">
        <p14:creationId xmlns:p14="http://schemas.microsoft.com/office/powerpoint/2010/main" val="37611917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C7890-0F5D-4D1B-80C4-52C0D071C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Working with imported pictures</a:t>
            </a:r>
          </a:p>
        </p:txBody>
      </p:sp>
    </p:spTree>
    <p:extLst>
      <p:ext uri="{BB962C8B-B14F-4D97-AF65-F5344CB8AC3E}">
        <p14:creationId xmlns:p14="http://schemas.microsoft.com/office/powerpoint/2010/main" val="14193365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Adding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Use the text tool to add text</a:t>
            </a:r>
          </a:p>
          <a:p>
            <a:endParaRPr lang="en-GB" dirty="0"/>
          </a:p>
          <a:p>
            <a:r>
              <a:rPr lang="en-GB" dirty="0"/>
              <a:t>Click and type to generate text</a:t>
            </a:r>
          </a:p>
          <a:p>
            <a:endParaRPr lang="en-GB" dirty="0"/>
          </a:p>
          <a:p>
            <a:r>
              <a:rPr lang="en-GB" dirty="0"/>
              <a:t>Text can be scaled or rotated as any other object</a:t>
            </a:r>
          </a:p>
          <a:p>
            <a:pPr lvl="1"/>
            <a:r>
              <a:rPr lang="en-GB" dirty="0"/>
              <a:t>Always hold Ctrl when scaling otherwise the aspect ratio will be messed up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C4ACE12-B6A7-4078-B441-0BEC41A41A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6400" y="1600201"/>
            <a:ext cx="1227493" cy="1045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1049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Inkscape?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1981200" y="1600201"/>
            <a:ext cx="4114800" cy="4525963"/>
          </a:xfrm>
        </p:spPr>
        <p:txBody>
          <a:bodyPr/>
          <a:lstStyle/>
          <a:p>
            <a:r>
              <a:rPr lang="en-GB" dirty="0"/>
              <a:t>Vector Graphics Editor</a:t>
            </a:r>
          </a:p>
          <a:p>
            <a:r>
              <a:rPr lang="en-GB" dirty="0"/>
              <a:t>Free Software</a:t>
            </a:r>
          </a:p>
          <a:p>
            <a:r>
              <a:rPr lang="en-GB" dirty="0"/>
              <a:t>Cross Platform</a:t>
            </a:r>
          </a:p>
          <a:p>
            <a:r>
              <a:rPr lang="en-GB" dirty="0"/>
              <a:t>Easy to use</a:t>
            </a:r>
          </a:p>
          <a:p>
            <a:r>
              <a:rPr lang="en-GB" dirty="0"/>
              <a:t>Good for:</a:t>
            </a:r>
          </a:p>
          <a:p>
            <a:pPr lvl="1"/>
            <a:r>
              <a:rPr lang="en-GB" dirty="0"/>
              <a:t>Compositing</a:t>
            </a:r>
          </a:p>
          <a:p>
            <a:pPr lvl="1"/>
            <a:r>
              <a:rPr lang="en-GB" dirty="0"/>
              <a:t>Drawing</a:t>
            </a:r>
          </a:p>
          <a:p>
            <a:r>
              <a:rPr lang="en-GB" dirty="0"/>
              <a:t>Not for:</a:t>
            </a:r>
          </a:p>
          <a:p>
            <a:pPr lvl="1"/>
            <a:r>
              <a:rPr lang="en-GB" dirty="0"/>
              <a:t>Bitmap editing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945" y="1268760"/>
            <a:ext cx="1365159" cy="1536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810519" y="2319264"/>
            <a:ext cx="24692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www.inkscape.org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7F29C59-CD14-4169-A8B6-B24377A4D1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65917" y="3188889"/>
            <a:ext cx="6086426" cy="342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597301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Text options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Text toolbar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Text and font settings</a:t>
            </a:r>
          </a:p>
          <a:p>
            <a:pPr lvl="1"/>
            <a:r>
              <a:rPr lang="en-GB" dirty="0"/>
              <a:t>Font (always Arial for scientific figures)</a:t>
            </a:r>
          </a:p>
          <a:p>
            <a:pPr lvl="1"/>
            <a:r>
              <a:rPr lang="en-GB" dirty="0"/>
              <a:t>Size</a:t>
            </a:r>
          </a:p>
          <a:p>
            <a:pPr lvl="1"/>
            <a:r>
              <a:rPr lang="en-GB" dirty="0"/>
              <a:t>Alignment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65482E-8591-4CE8-B52C-CF1CEA0C632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4272" y="2769362"/>
            <a:ext cx="2952750" cy="39243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7D7C8BF3-5B28-4C57-85C7-B38227F7CE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8687" y="2120868"/>
            <a:ext cx="10334625" cy="37147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95C2354-C21F-41D9-BDFC-E3660E2048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7888" y="3340076"/>
            <a:ext cx="546348" cy="5463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7451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Saving &amp; Exporting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31504" y="1430110"/>
            <a:ext cx="9158808" cy="4525963"/>
          </a:xfrm>
        </p:spPr>
        <p:txBody>
          <a:bodyPr/>
          <a:lstStyle/>
          <a:p>
            <a:r>
              <a:rPr lang="en-GB" dirty="0"/>
              <a:t>Saving</a:t>
            </a:r>
          </a:p>
          <a:p>
            <a:pPr lvl="1"/>
            <a:r>
              <a:rPr lang="en-GB" dirty="0"/>
              <a:t>File &gt; Save (As)</a:t>
            </a:r>
          </a:p>
          <a:p>
            <a:pPr lvl="1"/>
            <a:r>
              <a:rPr lang="en-GB" dirty="0"/>
              <a:t>Default is Scalable Vector Graphics (SVG)</a:t>
            </a:r>
          </a:p>
          <a:p>
            <a:pPr lvl="1"/>
            <a:endParaRPr lang="en-GB" dirty="0"/>
          </a:p>
          <a:p>
            <a:r>
              <a:rPr lang="en-GB" dirty="0"/>
              <a:t>Exporting as a Vector</a:t>
            </a:r>
          </a:p>
          <a:p>
            <a:pPr lvl="1"/>
            <a:r>
              <a:rPr lang="en-GB" dirty="0"/>
              <a:t>Can export as a PDF</a:t>
            </a:r>
          </a:p>
          <a:p>
            <a:pPr lvl="1"/>
            <a:r>
              <a:rPr lang="en-GB" dirty="0"/>
              <a:t>File &gt; Save (As), select PDF</a:t>
            </a:r>
          </a:p>
          <a:p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8C4ED5E-505A-4222-9E41-AB4C65D28B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40216" y="3693091"/>
            <a:ext cx="3096344" cy="2669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740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Setting up a canvas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File &gt; Document Properties</a:t>
            </a:r>
          </a:p>
          <a:p>
            <a:r>
              <a:rPr lang="en-GB" dirty="0"/>
              <a:t>Shows page in view</a:t>
            </a:r>
          </a:p>
          <a:p>
            <a:r>
              <a:rPr lang="en-GB" dirty="0"/>
              <a:t>Doesn’t restrict drawing</a:t>
            </a:r>
          </a:p>
          <a:p>
            <a:r>
              <a:rPr lang="en-GB" dirty="0"/>
              <a:t>Useful as a guide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E94FF7A-09A8-4E23-B9EE-6E80433D6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225" y="1417638"/>
            <a:ext cx="4448175" cy="4914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47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C844A292-DF8E-4B6E-B98B-D9706EBF40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5323" y="5433554"/>
            <a:ext cx="441717" cy="45807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Moving around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5520" y="1600201"/>
            <a:ext cx="9806880" cy="4525963"/>
          </a:xfrm>
        </p:spPr>
        <p:txBody>
          <a:bodyPr/>
          <a:lstStyle/>
          <a:p>
            <a:r>
              <a:rPr lang="en-GB" dirty="0"/>
              <a:t>Panning</a:t>
            </a:r>
          </a:p>
          <a:p>
            <a:pPr lvl="1"/>
            <a:r>
              <a:rPr lang="en-GB" dirty="0"/>
              <a:t>Scroll bars on bottom / right</a:t>
            </a:r>
          </a:p>
          <a:p>
            <a:pPr lvl="1"/>
            <a:r>
              <a:rPr lang="en-GB" dirty="0"/>
              <a:t>Scroll up/down, </a:t>
            </a:r>
            <a:r>
              <a:rPr lang="en-GB" dirty="0" err="1"/>
              <a:t>Shift+scroll</a:t>
            </a:r>
            <a:r>
              <a:rPr lang="en-GB" dirty="0"/>
              <a:t> for left/right</a:t>
            </a:r>
          </a:p>
          <a:p>
            <a:r>
              <a:rPr lang="en-GB" dirty="0"/>
              <a:t>Zooming in / out</a:t>
            </a:r>
          </a:p>
          <a:p>
            <a:pPr lvl="1"/>
            <a:r>
              <a:rPr lang="en-GB" dirty="0"/>
              <a:t>      Click to zoom in, </a:t>
            </a:r>
            <a:r>
              <a:rPr lang="en-GB" dirty="0" err="1"/>
              <a:t>shift+click</a:t>
            </a:r>
            <a:r>
              <a:rPr lang="en-GB" dirty="0"/>
              <a:t> to zoom out</a:t>
            </a:r>
          </a:p>
          <a:p>
            <a:pPr lvl="1"/>
            <a:r>
              <a:rPr lang="en-GB" dirty="0"/>
              <a:t>Control + Scroll Up/Down to zoom in/out to cursor</a:t>
            </a:r>
          </a:p>
          <a:p>
            <a:r>
              <a:rPr lang="en-GB" dirty="0"/>
              <a:t>Shortcuts</a:t>
            </a:r>
          </a:p>
          <a:p>
            <a:pPr lvl="1"/>
            <a:r>
              <a:rPr lang="en-GB" dirty="0"/>
              <a:t>Fit      page,     drawing,      selection in window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DF19DB4-AFB9-41B2-B924-B62EA7278A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480" y="3861048"/>
            <a:ext cx="504682" cy="42991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0A4C313-35BF-40F0-BBF0-6BE12D03105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71664" y="5463368"/>
            <a:ext cx="414389" cy="39845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E63A97D-395B-4635-A0EC-BBD8DB60D38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22288" y="5490218"/>
            <a:ext cx="382849" cy="359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350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main toolbar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67808" y="1409704"/>
            <a:ext cx="4413176" cy="4968552"/>
          </a:xfrm>
        </p:spPr>
        <p:txBody>
          <a:bodyPr>
            <a:noAutofit/>
          </a:bodyPr>
          <a:lstStyle/>
          <a:p>
            <a:r>
              <a:rPr lang="en-GB" sz="2400" dirty="0"/>
              <a:t>Selection tool</a:t>
            </a:r>
          </a:p>
          <a:p>
            <a:r>
              <a:rPr lang="en-GB" sz="2400" dirty="0"/>
              <a:t>Edit nodes tool</a:t>
            </a:r>
          </a:p>
          <a:p>
            <a:r>
              <a:rPr lang="en-GB" sz="2400" dirty="0"/>
              <a:t>Make rectangles</a:t>
            </a:r>
          </a:p>
          <a:p>
            <a:r>
              <a:rPr lang="en-GB" sz="2400" dirty="0"/>
              <a:t>Make ellipses / arcs</a:t>
            </a:r>
          </a:p>
          <a:p>
            <a:r>
              <a:rPr lang="en-GB" sz="2400" dirty="0"/>
              <a:t>Make polygons / stars</a:t>
            </a:r>
          </a:p>
          <a:p>
            <a:r>
              <a:rPr lang="en-GB" sz="2400" dirty="0"/>
              <a:t>Make 3D boxes</a:t>
            </a:r>
          </a:p>
          <a:p>
            <a:r>
              <a:rPr lang="en-GB" sz="2400" dirty="0"/>
              <a:t>Make spirals</a:t>
            </a:r>
          </a:p>
          <a:p>
            <a:r>
              <a:rPr lang="en-GB" sz="2400" dirty="0"/>
              <a:t>Draw straight lines / curves</a:t>
            </a:r>
          </a:p>
          <a:p>
            <a:r>
              <a:rPr lang="en-GB" sz="2400" dirty="0"/>
              <a:t>Draw freehand lines</a:t>
            </a:r>
          </a:p>
          <a:p>
            <a:r>
              <a:rPr lang="en-GB" sz="2400" dirty="0">
                <a:solidFill>
                  <a:schemeClr val="bg1">
                    <a:lumMod val="65000"/>
                  </a:schemeClr>
                </a:solidFill>
              </a:rPr>
              <a:t>Calligraphy tool</a:t>
            </a:r>
          </a:p>
          <a:p>
            <a:r>
              <a:rPr lang="en-GB" sz="2400" dirty="0"/>
              <a:t>Add text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0CC1D9-23CA-4142-9815-81BBC458D2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9736" y="1409704"/>
            <a:ext cx="517129" cy="491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335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basic shapes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63552" y="1600201"/>
            <a:ext cx="9518848" cy="4525963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Select tool from toolbar</a:t>
            </a:r>
          </a:p>
          <a:p>
            <a:endParaRPr lang="en-GB" dirty="0"/>
          </a:p>
          <a:p>
            <a:r>
              <a:rPr lang="en-GB" dirty="0"/>
              <a:t>Click and drag on canvas</a:t>
            </a:r>
          </a:p>
          <a:p>
            <a:pPr lvl="1"/>
            <a:r>
              <a:rPr lang="en-GB" dirty="0"/>
              <a:t>Box selects the bounds of the new shape</a:t>
            </a:r>
          </a:p>
          <a:p>
            <a:pPr lvl="1"/>
            <a:r>
              <a:rPr lang="en-GB" dirty="0"/>
              <a:t>Colours are remembered from the last shape</a:t>
            </a:r>
          </a:p>
          <a:p>
            <a:pPr lvl="1"/>
            <a:endParaRPr lang="en-GB" dirty="0"/>
          </a:p>
          <a:p>
            <a:r>
              <a:rPr lang="en-GB" dirty="0"/>
              <a:t>Basic options appear in top toolbar</a:t>
            </a:r>
          </a:p>
          <a:p>
            <a:pPr lvl="1"/>
            <a:r>
              <a:rPr lang="en-GB" dirty="0"/>
              <a:t>Number of spokes on stars</a:t>
            </a:r>
          </a:p>
          <a:p>
            <a:pPr lvl="1"/>
            <a:r>
              <a:rPr lang="en-GB" dirty="0"/>
              <a:t>Rounded corners on rectangles</a:t>
            </a:r>
          </a:p>
          <a:p>
            <a:pPr lvl="1"/>
            <a:r>
              <a:rPr lang="en-GB" dirty="0"/>
              <a:t>Circle vs segment vs arc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7796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basic shapes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672" y="1340769"/>
            <a:ext cx="5832648" cy="4605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343852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Creating basic shapes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Modifiers – press keys whilst drawing</a:t>
            </a:r>
          </a:p>
          <a:p>
            <a:pPr lvl="1"/>
            <a:r>
              <a:rPr lang="en-GB" dirty="0"/>
              <a:t>Control = Constrain height/width ratio</a:t>
            </a:r>
          </a:p>
          <a:p>
            <a:pPr lvl="1"/>
            <a:r>
              <a:rPr lang="en-GB" dirty="0"/>
              <a:t>Easiest way to make circles / squares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Shift = grow from centre not edge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Help appears at the bottom of the screen</a:t>
            </a:r>
          </a:p>
          <a:p>
            <a:pPr marL="457200" lvl="1" indent="0">
              <a:buNone/>
            </a:pPr>
            <a:endParaRPr lang="en-GB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520" y="5258133"/>
            <a:ext cx="8424093" cy="3295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6959" y="5690180"/>
            <a:ext cx="8408973" cy="25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38465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Transformations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7368" y="1556792"/>
            <a:ext cx="9590856" cy="4525963"/>
          </a:xfrm>
        </p:spPr>
        <p:txBody>
          <a:bodyPr/>
          <a:lstStyle/>
          <a:p>
            <a:r>
              <a:rPr lang="en-GB" dirty="0"/>
              <a:t>Select the Selection tool</a:t>
            </a:r>
          </a:p>
          <a:p>
            <a:r>
              <a:rPr lang="en-GB" dirty="0"/>
              <a:t>Moving – Click and drag an object</a:t>
            </a:r>
          </a:p>
          <a:p>
            <a:r>
              <a:rPr lang="en-GB" dirty="0"/>
              <a:t>Duplicating – Select object and press </a:t>
            </a:r>
            <a:r>
              <a:rPr lang="en-GB" dirty="0" err="1"/>
              <a:t>Ctrl+D</a:t>
            </a:r>
            <a:endParaRPr lang="en-GB" dirty="0"/>
          </a:p>
          <a:p>
            <a:r>
              <a:rPr lang="en-GB" dirty="0"/>
              <a:t>Resizing / Rotating</a:t>
            </a:r>
          </a:p>
          <a:p>
            <a:pPr lvl="1"/>
            <a:r>
              <a:rPr lang="en-GB" dirty="0"/>
              <a:t>Click on object</a:t>
            </a:r>
          </a:p>
          <a:p>
            <a:pPr lvl="1"/>
            <a:r>
              <a:rPr lang="en-GB" dirty="0"/>
              <a:t>Click again to change control arrow type</a:t>
            </a:r>
          </a:p>
          <a:p>
            <a:pPr lvl="1"/>
            <a:r>
              <a:rPr lang="en-GB" dirty="0"/>
              <a:t>Click and drag arrows to resize / rotate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88D1A792-549A-4D13-BB8D-8AD73CA8A4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368" y="1795400"/>
            <a:ext cx="1798056" cy="163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3">
            <a:extLst>
              <a:ext uri="{FF2B5EF4-FFF2-40B4-BE49-F238E27FC236}">
                <a16:creationId xmlns:a16="http://schemas.microsoft.com/office/drawing/2014/main" id="{02DD1049-125B-4238-9695-922D8DFF7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08284" y="4121290"/>
            <a:ext cx="1863839" cy="1655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7032C74-6BFA-4C4B-8157-31B0675EB53D}"/>
              </a:ext>
            </a:extLst>
          </p:cNvPr>
          <p:cNvSpPr txBox="1"/>
          <p:nvPr/>
        </p:nvSpPr>
        <p:spPr>
          <a:xfrm>
            <a:off x="9916845" y="3315454"/>
            <a:ext cx="7653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Resize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37C4B55-2EDB-43F7-A5AD-45DB091A6DB9}"/>
              </a:ext>
            </a:extLst>
          </p:cNvPr>
          <p:cNvSpPr txBox="1"/>
          <p:nvPr/>
        </p:nvSpPr>
        <p:spPr>
          <a:xfrm>
            <a:off x="9930709" y="5676012"/>
            <a:ext cx="799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Rotate</a:t>
            </a:r>
          </a:p>
        </p:txBody>
      </p:sp>
    </p:spTree>
    <p:extLst>
      <p:ext uri="{BB962C8B-B14F-4D97-AF65-F5344CB8AC3E}">
        <p14:creationId xmlns:p14="http://schemas.microsoft.com/office/powerpoint/2010/main" val="1147254999"/>
      </p:ext>
    </p:extLst>
  </p:cSld>
  <p:clrMapOvr>
    <a:masterClrMapping/>
  </p:clrMapOvr>
</p:sld>
</file>

<file path=ppt/theme/theme1.xml><?xml version="1.0" encoding="utf-8"?>
<a:theme xmlns:a="http://schemas.openxmlformats.org/drawingml/2006/main" name="Differential Methylation lectur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Differential Methylation lecture</Template>
  <TotalTime>8005</TotalTime>
  <Words>615</Words>
  <Application>Microsoft Office PowerPoint</Application>
  <PresentationFormat>Widescreen</PresentationFormat>
  <Paragraphs>145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Lato</vt:lpstr>
      <vt:lpstr>Differential Methylation lecture</vt:lpstr>
      <vt:lpstr>Inkscape Tutorial</vt:lpstr>
      <vt:lpstr>What is Inkscape?</vt:lpstr>
      <vt:lpstr>Setting up a canvas</vt:lpstr>
      <vt:lpstr>Moving around</vt:lpstr>
      <vt:lpstr>The main toolbar</vt:lpstr>
      <vt:lpstr>Creating basic shapes</vt:lpstr>
      <vt:lpstr>Creating basic shapes</vt:lpstr>
      <vt:lpstr>Creating basic shapes</vt:lpstr>
      <vt:lpstr>General Transformations</vt:lpstr>
      <vt:lpstr> Transform Shortcuts</vt:lpstr>
      <vt:lpstr>Selecting and Grouping</vt:lpstr>
      <vt:lpstr>Fill and Stroke (Object &gt; Fill and Stroke)</vt:lpstr>
      <vt:lpstr>Aligning and Distributing</vt:lpstr>
      <vt:lpstr>Aligning and Distributing</vt:lpstr>
      <vt:lpstr>Z axis - Ordering</vt:lpstr>
      <vt:lpstr>Z-axis Ordering</vt:lpstr>
      <vt:lpstr>Working with imported pictures</vt:lpstr>
      <vt:lpstr>Working with imported pictures</vt:lpstr>
      <vt:lpstr>Adding Text</vt:lpstr>
      <vt:lpstr>Text options</vt:lpstr>
      <vt:lpstr>Saving &amp; Exporting</vt:lpstr>
    </vt:vector>
  </TitlesOfParts>
  <Company>The Babraham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Design</dc:title>
  <dc:creator>Phil Ewels</dc:creator>
  <cp:lastModifiedBy>Simon Andrews</cp:lastModifiedBy>
  <cp:revision>154</cp:revision>
  <dcterms:created xsi:type="dcterms:W3CDTF">2013-11-27T14:30:23Z</dcterms:created>
  <dcterms:modified xsi:type="dcterms:W3CDTF">2024-05-22T12:38:27Z</dcterms:modified>
</cp:coreProperties>
</file>