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317" r:id="rId3"/>
    <p:sldId id="302" r:id="rId4"/>
    <p:sldId id="321" r:id="rId5"/>
    <p:sldId id="324" r:id="rId6"/>
    <p:sldId id="268" r:id="rId7"/>
    <p:sldId id="322" r:id="rId8"/>
    <p:sldId id="323" r:id="rId9"/>
    <p:sldId id="297" r:id="rId10"/>
    <p:sldId id="303" r:id="rId11"/>
    <p:sldId id="304" r:id="rId12"/>
    <p:sldId id="318" r:id="rId13"/>
    <p:sldId id="305" r:id="rId14"/>
    <p:sldId id="299" r:id="rId15"/>
    <p:sldId id="306" r:id="rId16"/>
    <p:sldId id="300" r:id="rId17"/>
    <p:sldId id="319" r:id="rId18"/>
    <p:sldId id="316" r:id="rId19"/>
    <p:sldId id="307" r:id="rId20"/>
    <p:sldId id="301" r:id="rId21"/>
    <p:sldId id="310" r:id="rId22"/>
    <p:sldId id="326" r:id="rId23"/>
    <p:sldId id="327" r:id="rId24"/>
    <p:sldId id="312" r:id="rId25"/>
    <p:sldId id="313" r:id="rId26"/>
    <p:sldId id="314" r:id="rId27"/>
    <p:sldId id="328" r:id="rId28"/>
    <p:sldId id="325" r:id="rId29"/>
    <p:sldId id="315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E6C00"/>
    <a:srgbClr val="3333FF"/>
    <a:srgbClr val="FF9900"/>
    <a:srgbClr val="FF00FF"/>
    <a:srgbClr val="00FF00"/>
    <a:srgbClr val="00FFFF"/>
    <a:srgbClr val="66FFCC"/>
    <a:srgbClr val="FFCC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40" autoAdjust="0"/>
    <p:restoredTop sz="94660"/>
  </p:normalViewPr>
  <p:slideViewPr>
    <p:cSldViewPr>
      <p:cViewPr varScale="1">
        <p:scale>
          <a:sx n="65" d="100"/>
          <a:sy n="65" d="100"/>
        </p:scale>
        <p:origin x="66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rkboo\Dropbox\Shanghai%20Data\Xiaoxin\D80%20SMX%20fecundity%20assay%20Aug%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rkboo\Dropbox\Shanghai%20Data\Xiaoxin\D80%20SMX%20fecundity%20assay%20Aug%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02375431158797"/>
          <c:y val="0.16640557505141554"/>
          <c:w val="0.44235311932162324"/>
          <c:h val="0.704801333363915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2D3-4AC9-8CC4-BCE8F056A45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2D3-4AC9-8CC4-BCE8F056A45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2D3-4AC9-8CC4-BCE8F056A454}"/>
              </c:ext>
            </c:extLst>
          </c:dPt>
          <c:errBars>
            <c:errBarType val="both"/>
            <c:errValType val="cust"/>
            <c:noEndCap val="0"/>
            <c:plus>
              <c:numRef>
                <c:f>'D80 analyse'!$E$46:$E$49</c:f>
                <c:numCache>
                  <c:formatCode>General</c:formatCode>
                  <c:ptCount val="4"/>
                  <c:pt idx="0">
                    <c:v>32.6</c:v>
                  </c:pt>
                  <c:pt idx="1">
                    <c:v>17.84</c:v>
                  </c:pt>
                  <c:pt idx="2">
                    <c:v>42.97</c:v>
                  </c:pt>
                  <c:pt idx="3">
                    <c:v>33.630000000000003</c:v>
                  </c:pt>
                </c:numCache>
              </c:numRef>
            </c:plus>
            <c:minus>
              <c:numRef>
                <c:f>'D80 analyse'!$E$46:$E$49</c:f>
                <c:numCache>
                  <c:formatCode>General</c:formatCode>
                  <c:ptCount val="4"/>
                  <c:pt idx="0">
                    <c:v>32.6</c:v>
                  </c:pt>
                  <c:pt idx="1">
                    <c:v>17.84</c:v>
                  </c:pt>
                  <c:pt idx="2">
                    <c:v>42.97</c:v>
                  </c:pt>
                  <c:pt idx="3">
                    <c:v>33.630000000000003</c:v>
                  </c:pt>
                </c:numCache>
              </c:numRef>
            </c:minus>
          </c:errBars>
          <c:cat>
            <c:strRef>
              <c:f>'D80 analyse'!$I$2:$I$5</c:f>
              <c:strCache>
                <c:ptCount val="4"/>
                <c:pt idx="0">
                  <c:v>Untreated</c:v>
                </c:pt>
                <c:pt idx="1">
                  <c:v>Dose A</c:v>
                </c:pt>
                <c:pt idx="2">
                  <c:v>Dose B</c:v>
                </c:pt>
                <c:pt idx="3">
                  <c:v>Dose C</c:v>
                </c:pt>
              </c:strCache>
            </c:strRef>
          </c:cat>
          <c:val>
            <c:numRef>
              <c:f>'D80 analyse'!$P$2:$P$5</c:f>
              <c:numCache>
                <c:formatCode>0</c:formatCode>
                <c:ptCount val="4"/>
                <c:pt idx="0">
                  <c:v>125.875</c:v>
                </c:pt>
                <c:pt idx="1">
                  <c:v>171.14285714285714</c:v>
                </c:pt>
                <c:pt idx="2">
                  <c:v>174.5</c:v>
                </c:pt>
                <c:pt idx="3">
                  <c:v>179.59999999999997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D3-4AC9-8CC4-BCE8F056A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20"/>
        <c:axId val="233086528"/>
        <c:axId val="232819584"/>
      </c:barChart>
      <c:catAx>
        <c:axId val="2330865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819584"/>
        <c:crosses val="autoZero"/>
        <c:auto val="1"/>
        <c:lblAlgn val="ctr"/>
        <c:lblOffset val="100"/>
        <c:noMultiLvlLbl val="0"/>
      </c:catAx>
      <c:valAx>
        <c:axId val="23281958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233086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02375431158797"/>
          <c:y val="0.16640557505141554"/>
          <c:w val="0.44235311932162324"/>
          <c:h val="0.704801333363915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2A-41CE-A3AE-E30322EB083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2A-41CE-A3AE-E30322EB083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C2A-41CE-A3AE-E30322EB0836}"/>
              </c:ext>
            </c:extLst>
          </c:dPt>
          <c:errBars>
            <c:errBarType val="both"/>
            <c:errValType val="cust"/>
            <c:noEndCap val="0"/>
            <c:plus>
              <c:numRef>
                <c:f>'D80 analyse'!$E$46:$E$49</c:f>
                <c:numCache>
                  <c:formatCode>General</c:formatCode>
                  <c:ptCount val="4"/>
                  <c:pt idx="0">
                    <c:v>32.6</c:v>
                  </c:pt>
                  <c:pt idx="1">
                    <c:v>17.84</c:v>
                  </c:pt>
                  <c:pt idx="2">
                    <c:v>42.97</c:v>
                  </c:pt>
                  <c:pt idx="3">
                    <c:v>33.630000000000003</c:v>
                  </c:pt>
                </c:numCache>
              </c:numRef>
            </c:plus>
            <c:minus>
              <c:numRef>
                <c:f>'D80 analyse'!$E$46:$E$49</c:f>
                <c:numCache>
                  <c:formatCode>General</c:formatCode>
                  <c:ptCount val="4"/>
                  <c:pt idx="0">
                    <c:v>32.6</c:v>
                  </c:pt>
                  <c:pt idx="1">
                    <c:v>17.84</c:v>
                  </c:pt>
                  <c:pt idx="2">
                    <c:v>42.97</c:v>
                  </c:pt>
                  <c:pt idx="3">
                    <c:v>33.630000000000003</c:v>
                  </c:pt>
                </c:numCache>
              </c:numRef>
            </c:minus>
          </c:errBars>
          <c:cat>
            <c:strRef>
              <c:f>'D80 analyse'!$I$2:$I$5</c:f>
              <c:strCache>
                <c:ptCount val="4"/>
                <c:pt idx="0">
                  <c:v>Untreated</c:v>
                </c:pt>
                <c:pt idx="1">
                  <c:v>Dose A</c:v>
                </c:pt>
                <c:pt idx="2">
                  <c:v>Dose B</c:v>
                </c:pt>
                <c:pt idx="3">
                  <c:v>Dose C</c:v>
                </c:pt>
              </c:strCache>
            </c:strRef>
          </c:cat>
          <c:val>
            <c:numRef>
              <c:f>'D80 analyse'!$P$2:$P$5</c:f>
              <c:numCache>
                <c:formatCode>0</c:formatCode>
                <c:ptCount val="4"/>
                <c:pt idx="0">
                  <c:v>125.875</c:v>
                </c:pt>
                <c:pt idx="1">
                  <c:v>171.14285714285714</c:v>
                </c:pt>
                <c:pt idx="2">
                  <c:v>174.5</c:v>
                </c:pt>
                <c:pt idx="3">
                  <c:v>179.59999999999997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2A-41CE-A3AE-E30322EB0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20"/>
        <c:axId val="232847576"/>
        <c:axId val="232847960"/>
      </c:barChart>
      <c:catAx>
        <c:axId val="2328475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32847960"/>
        <c:crosses val="autoZero"/>
        <c:auto val="1"/>
        <c:lblAlgn val="ctr"/>
        <c:lblOffset val="100"/>
        <c:noMultiLvlLbl val="0"/>
      </c:catAx>
      <c:valAx>
        <c:axId val="23284796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232847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870D9-66EA-4E28-82C4-CA7B0056FE70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C7CEB-CD9D-4757-AA28-344A4801F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50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B138-B9FA-4463-AC97-AA7F35CA78CE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29E-24DA-4A1A-97E1-B9D654084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6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7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Version 2.8 still works like this. They have removed this function from newer versions. For version 2.10, see next slide.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37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 2.10 you can either add a plug-in (code) or just follow these simple steps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E99-BD0D-489A-BE24-3AA002A53F2C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2CE0-3567-4D1A-B7FA-E6C76EEDA07D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CF59-D5F7-42C7-AA93-73C86414CE9D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F330-1337-412D-AB49-E7ABA5F98463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C6353-79A1-4013-9BEE-D8D529F8C41F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A26D-7601-443E-B520-CC7A5D3772F8}" type="datetime1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EF20-EB0B-481F-9296-3B4D6BC19752}" type="datetime1">
              <a:rPr lang="en-GB" smtClean="0"/>
              <a:t>15/10/2019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753E-2AFE-49A7-A887-91B2A75799BC}" type="datetime1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F708-1A4E-44C1-925F-D1AA6C54676A}" type="datetime1">
              <a:rPr lang="en-GB" smtClean="0"/>
              <a:t>15/10/2019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5E184-718C-4045-B996-88F699342958}" type="datetime1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09E1-B25B-4654-8397-FC781A04706C}" type="datetime1">
              <a:rPr lang="en-GB" smtClean="0"/>
              <a:t>15/10/2019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0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B876-871E-4089-936E-533F44DA0F69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Creating Scientific Figures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7608-86A4-42BE-A531-097FA6353F8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576" y="6094338"/>
            <a:ext cx="1769424" cy="6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8.tiff"/><Relationship Id="rId7" Type="http://schemas.openxmlformats.org/officeDocument/2006/relationships/image" Target="../media/image31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tiff"/><Relationship Id="rId5" Type="http://schemas.openxmlformats.org/officeDocument/2006/relationships/chart" Target="../charts/chart1.xml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dirty="0" smtClean="0"/>
              <a:t>GIMP Tutorial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573020"/>
            <a:ext cx="6400800" cy="2016224"/>
          </a:xfrm>
        </p:spPr>
        <p:txBody>
          <a:bodyPr>
            <a:normAutofit/>
          </a:bodyPr>
          <a:lstStyle/>
          <a:p>
            <a:r>
              <a:rPr lang="en-GB" sz="2500"/>
              <a:t>v2018-11</a:t>
            </a:r>
            <a:endParaRPr lang="en-GB" sz="2500" dirty="0"/>
          </a:p>
          <a:p>
            <a:endParaRPr lang="en-GB" sz="2000" dirty="0"/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Boo Virk, Simon Andrews, Jo Montgomery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en-GB" sz="16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rPr>
              <a:t>Babraham.bioinformatics@babraham.ac.uk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0" y="5573318"/>
            <a:ext cx="1021053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55448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2800" dirty="0"/>
              <a:t>Click and drag the corners of the box after drawing to fine tune</a:t>
            </a:r>
          </a:p>
          <a:p>
            <a:r>
              <a:rPr lang="en-GB" sz="2800" dirty="0"/>
              <a:t>Crop: </a:t>
            </a:r>
            <a:r>
              <a:rPr lang="en-GB" sz="2800" b="1" dirty="0"/>
              <a:t>Image </a:t>
            </a:r>
            <a:r>
              <a:rPr lang="en-GB" sz="2800" b="1" dirty="0"/>
              <a:t>&gt; Crop to Selection</a:t>
            </a:r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Cropping Images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20" y="1120248"/>
            <a:ext cx="4032560" cy="33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9650" y="1901636"/>
            <a:ext cx="1656230" cy="792110"/>
          </a:xfrm>
          <a:prstGeom prst="rect">
            <a:avLst/>
          </a:prstGeom>
          <a:solidFill>
            <a:srgbClr val="FF0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Don’t forget about Ethics!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91430" y="0"/>
            <a:ext cx="8229600" cy="1143000"/>
          </a:xfrm>
        </p:spPr>
        <p:txBody>
          <a:bodyPr/>
          <a:lstStyle/>
          <a:p>
            <a:r>
              <a:rPr lang="en-GB" dirty="0" smtClean="0"/>
              <a:t>Brightness and Contrast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21" y="1704560"/>
            <a:ext cx="1668693" cy="18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20" y="1700760"/>
            <a:ext cx="166846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159870" y="2604685"/>
            <a:ext cx="165623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59870" y="2327687"/>
            <a:ext cx="1656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Increasing Brightness</a:t>
            </a:r>
            <a:endParaRPr lang="en-GB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359620" y="4077340"/>
            <a:ext cx="5268963" cy="1800250"/>
            <a:chOff x="1835619" y="4077340"/>
            <a:chExt cx="5268963" cy="180025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19" y="4077340"/>
              <a:ext cx="1668693" cy="18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20" y="4077340"/>
              <a:ext cx="1668462" cy="18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3635870" y="4953250"/>
              <a:ext cx="165623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35870" y="4679837"/>
              <a:ext cx="16562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Increasing Contrast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39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0" y="0"/>
            <a:ext cx="8229600" cy="1143000"/>
          </a:xfrm>
        </p:spPr>
        <p:txBody>
          <a:bodyPr/>
          <a:lstStyle/>
          <a:p>
            <a:r>
              <a:rPr lang="en-GB" dirty="0" smtClean="0"/>
              <a:t>Brightness and Contrast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Adjusting brightness and contrast can help the clarity of your image</a:t>
            </a:r>
          </a:p>
          <a:p>
            <a:endParaRPr lang="en-GB" sz="2800" dirty="0"/>
          </a:p>
          <a:p>
            <a:r>
              <a:rPr lang="en-GB" sz="2800" dirty="0"/>
              <a:t>In GIMP, </a:t>
            </a:r>
          </a:p>
          <a:p>
            <a:pPr lvl="1"/>
            <a:r>
              <a:rPr lang="en-GB" dirty="0" smtClean="0"/>
              <a:t> </a:t>
            </a:r>
            <a:r>
              <a:rPr lang="en-GB" b="1" dirty="0" smtClean="0"/>
              <a:t>Colours &gt; Brightness-Contrast</a:t>
            </a:r>
          </a:p>
          <a:p>
            <a:pPr lvl="1"/>
            <a:endParaRPr lang="en-GB" dirty="0" smtClean="0"/>
          </a:p>
          <a:p>
            <a:r>
              <a:rPr lang="en-GB" sz="2800" dirty="0"/>
              <a:t>If a selection box is marked, brightness and contrast will be adjusted in selected area only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60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91430" y="0"/>
            <a:ext cx="8229600" cy="1143000"/>
          </a:xfrm>
        </p:spPr>
        <p:txBody>
          <a:bodyPr/>
          <a:lstStyle/>
          <a:p>
            <a:r>
              <a:rPr lang="en-GB" dirty="0" smtClean="0"/>
              <a:t>Brightness and Contrast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20" y="1628750"/>
            <a:ext cx="18097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96305" y="4848200"/>
            <a:ext cx="129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Original</a:t>
            </a:r>
            <a:endParaRPr lang="en-GB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5159870" y="1628751"/>
            <a:ext cx="1809750" cy="3804225"/>
            <a:chOff x="3635870" y="1628750"/>
            <a:chExt cx="1809750" cy="380422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70" y="1628750"/>
              <a:ext cx="1809750" cy="321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635870" y="4848200"/>
              <a:ext cx="1809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Brightness and Contrast adjusted</a:t>
              </a:r>
              <a:endParaRPr lang="en-GB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80220" y="1628750"/>
            <a:ext cx="1809750" cy="4543254"/>
            <a:chOff x="6156220" y="1628750"/>
            <a:chExt cx="1809750" cy="454325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220" y="1628750"/>
              <a:ext cx="1809750" cy="321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56220" y="4848565"/>
              <a:ext cx="1809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Brightness and Contrast adjusted too </a:t>
              </a:r>
              <a:r>
                <a:rPr lang="en-GB" sz="1600" dirty="0"/>
                <a:t>m</a:t>
              </a:r>
              <a:r>
                <a:rPr lang="en-GB" sz="1600" dirty="0"/>
                <a:t>uch</a:t>
              </a:r>
            </a:p>
            <a:p>
              <a:pPr algn="ctr"/>
              <a:r>
                <a:rPr lang="en-GB" sz="1600" dirty="0"/>
                <a:t>i</a:t>
              </a:r>
              <a:r>
                <a:rPr lang="en-GB" sz="1600" dirty="0"/>
                <a:t>mage is oversaturated</a:t>
              </a:r>
              <a:endParaRPr lang="en-GB" sz="16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80220" y="4941210"/>
            <a:ext cx="1809750" cy="1230794"/>
          </a:xfrm>
          <a:prstGeom prst="rect">
            <a:avLst/>
          </a:prstGeom>
          <a:solidFill>
            <a:srgbClr val="FF0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Unethical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2442"/>
            <a:ext cx="8229600" cy="1143000"/>
          </a:xfrm>
        </p:spPr>
        <p:txBody>
          <a:bodyPr/>
          <a:lstStyle/>
          <a:p>
            <a:r>
              <a:rPr lang="en-GB" dirty="0" smtClean="0"/>
              <a:t>Colour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52671"/>
            <a:ext cx="8229600" cy="5073493"/>
          </a:xfrm>
        </p:spPr>
        <p:txBody>
          <a:bodyPr>
            <a:normAutofit/>
          </a:bodyPr>
          <a:lstStyle/>
          <a:p>
            <a:r>
              <a:rPr lang="en-GB" sz="2800" dirty="0"/>
              <a:t>Brightness and contrast should be edited by adjusting colour levels</a:t>
            </a:r>
          </a:p>
          <a:p>
            <a:pPr lvl="1"/>
            <a:r>
              <a:rPr lang="en-GB" b="1" dirty="0" err="1" smtClean="0"/>
              <a:t>Colors</a:t>
            </a:r>
            <a:r>
              <a:rPr lang="en-GB" b="1" dirty="0" smtClean="0"/>
              <a:t> &gt; Levels</a:t>
            </a:r>
          </a:p>
          <a:p>
            <a:pPr marL="457200" lvl="1" indent="0">
              <a:buNone/>
            </a:pPr>
            <a:r>
              <a:rPr lang="en-GB" dirty="0" smtClean="0"/>
              <a:t>Or:</a:t>
            </a:r>
            <a:endParaRPr lang="en-GB" dirty="0"/>
          </a:p>
          <a:p>
            <a:pPr lvl="1"/>
            <a:endParaRPr lang="en-GB" b="1" dirty="0" smtClean="0"/>
          </a:p>
          <a:p>
            <a:pPr marL="457200" lvl="1" indent="0">
              <a:buNone/>
            </a:pPr>
            <a:endParaRPr lang="en-GB" b="1" dirty="0" smtClean="0"/>
          </a:p>
          <a:p>
            <a:pPr lvl="1"/>
            <a:endParaRPr lang="en-GB" dirty="0" smtClean="0"/>
          </a:p>
          <a:p>
            <a:r>
              <a:rPr lang="en-GB" sz="2800" dirty="0"/>
              <a:t>Dialogue box shows histogram of colour value usage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seful to display a </a:t>
            </a:r>
            <a:r>
              <a:rPr lang="en-GB" b="1" dirty="0" smtClean="0"/>
              <a:t>Logarithmic histogram </a:t>
            </a:r>
            <a:r>
              <a:rPr lang="en-GB" dirty="0" smtClean="0"/>
              <a:t>so that values aren’t hidden at the bottom of the graph</a:t>
            </a:r>
          </a:p>
          <a:p>
            <a:pPr lvl="1"/>
            <a:endParaRPr lang="en-GB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691805" y="2544320"/>
            <a:ext cx="2808390" cy="1964418"/>
            <a:chOff x="3131800" y="2544320"/>
            <a:chExt cx="2808390" cy="1964418"/>
          </a:xfrm>
        </p:grpSpPr>
        <p:pic>
          <p:nvPicPr>
            <p:cNvPr id="6" name="Picture 5" descr="Brightness-Contrast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00" y="2544320"/>
              <a:ext cx="2808390" cy="19644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131800" y="3645030"/>
              <a:ext cx="2808390" cy="3600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56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-12442"/>
            <a:ext cx="8229600" cy="1143000"/>
          </a:xfrm>
        </p:spPr>
        <p:txBody>
          <a:bodyPr/>
          <a:lstStyle/>
          <a:p>
            <a:r>
              <a:rPr lang="en-GB" dirty="0" smtClean="0"/>
              <a:t>Colour Levels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90" y="1069914"/>
            <a:ext cx="3168440" cy="25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30" y="1069913"/>
            <a:ext cx="1903666" cy="25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96" y="3665250"/>
            <a:ext cx="1904400" cy="25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902" y="3665250"/>
            <a:ext cx="3168000" cy="25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5646919" y="2150063"/>
            <a:ext cx="1833754" cy="2736380"/>
            <a:chOff x="4122919" y="2150063"/>
            <a:chExt cx="1833754" cy="2736380"/>
          </a:xfrm>
        </p:grpSpPr>
        <p:sp>
          <p:nvSpPr>
            <p:cNvPr id="8" name="Rectangle 7"/>
            <p:cNvSpPr/>
            <p:nvPr/>
          </p:nvSpPr>
          <p:spPr>
            <a:xfrm>
              <a:off x="4122919" y="2150063"/>
              <a:ext cx="144020" cy="1440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12653" y="2150063"/>
              <a:ext cx="144020" cy="1440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03406" y="4742423"/>
              <a:ext cx="144020" cy="1440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12653" y="4742423"/>
              <a:ext cx="144020" cy="1440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7408664" y="1357953"/>
            <a:ext cx="374973" cy="28804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65781" y="942455"/>
            <a:ext cx="178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Display Logarithmic Histogram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765781" y="2132820"/>
            <a:ext cx="2660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</a:t>
            </a:r>
            <a:r>
              <a:rPr lang="en-GB" sz="2000" dirty="0"/>
              <a:t>he middle handle will adjust the midpoint of the levels and represents non-linear editing of colours.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b="1" dirty="0"/>
              <a:t>This is not ethically acceptable for publication!</a:t>
            </a:r>
            <a:endParaRPr lang="en-GB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5646919" y="4750804"/>
            <a:ext cx="1833754" cy="1198547"/>
            <a:chOff x="4122919" y="4750803"/>
            <a:chExt cx="1833754" cy="1198547"/>
          </a:xfrm>
        </p:grpSpPr>
        <p:sp>
          <p:nvSpPr>
            <p:cNvPr id="17" name="Rectangle 16"/>
            <p:cNvSpPr/>
            <p:nvPr/>
          </p:nvSpPr>
          <p:spPr>
            <a:xfrm>
              <a:off x="5220090" y="4750803"/>
              <a:ext cx="144020" cy="14402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22919" y="5661310"/>
              <a:ext cx="1833754" cy="2880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945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0" y="0"/>
            <a:ext cx="8229600" cy="1143000"/>
          </a:xfrm>
        </p:spPr>
        <p:txBody>
          <a:bodyPr/>
          <a:lstStyle/>
          <a:p>
            <a:r>
              <a:rPr lang="en-GB" dirty="0" smtClean="0"/>
              <a:t>Alpha channel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91430" y="127936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Alpha channels are masks through which you can display </a:t>
            </a:r>
            <a:r>
              <a:rPr lang="en-US" sz="2800" dirty="0"/>
              <a:t>images</a:t>
            </a:r>
          </a:p>
          <a:p>
            <a:endParaRPr lang="en-US" sz="2800" dirty="0"/>
          </a:p>
          <a:p>
            <a:r>
              <a:rPr lang="en-US" sz="2800" dirty="0"/>
              <a:t>Within an alpha channel:</a:t>
            </a:r>
          </a:p>
          <a:p>
            <a:pPr lvl="1"/>
            <a:r>
              <a:rPr lang="en-US" dirty="0" smtClean="0"/>
              <a:t>White </a:t>
            </a:r>
            <a:r>
              <a:rPr lang="en-US" dirty="0"/>
              <a:t>acts as the visible </a:t>
            </a:r>
            <a:r>
              <a:rPr lang="en-US" dirty="0" smtClean="0"/>
              <a:t>area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lack </a:t>
            </a:r>
            <a:r>
              <a:rPr lang="en-US" dirty="0"/>
              <a:t>acts as the transparent </a:t>
            </a:r>
            <a:r>
              <a:rPr lang="en-US" dirty="0" smtClean="0"/>
              <a:t>area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of gray in between determines the level of visibility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7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19420" y="0"/>
            <a:ext cx="8229600" cy="1143000"/>
          </a:xfrm>
        </p:spPr>
        <p:txBody>
          <a:bodyPr/>
          <a:lstStyle/>
          <a:p>
            <a:r>
              <a:rPr lang="en-GB" dirty="0" smtClean="0"/>
              <a:t>Why use an alpha channel?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02" y="1052671"/>
            <a:ext cx="4397241" cy="3672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90" y="1052670"/>
            <a:ext cx="4397241" cy="367251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-2629000" y="404580"/>
            <a:ext cx="72010" cy="72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31" y="1268700"/>
            <a:ext cx="2915585" cy="1233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50" y="1267078"/>
            <a:ext cx="2919420" cy="12348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848597" y="2348850"/>
            <a:ext cx="64809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2643122" y="3929744"/>
            <a:ext cx="7121786" cy="2619266"/>
            <a:chOff x="1119122" y="3929744"/>
            <a:chExt cx="7121786" cy="2619266"/>
          </a:xfrm>
        </p:grpSpPr>
        <p:graphicFrame>
          <p:nvGraphicFramePr>
            <p:cNvPr id="14" name="图表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5331671"/>
                </p:ext>
              </p:extLst>
            </p:nvPr>
          </p:nvGraphicFramePr>
          <p:xfrm>
            <a:off x="1119122" y="3933070"/>
            <a:ext cx="3092828" cy="26159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86" y="5416290"/>
              <a:ext cx="804725" cy="79361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385" y="4509150"/>
              <a:ext cx="804725" cy="79361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081" y="5124365"/>
              <a:ext cx="583849" cy="583849"/>
            </a:xfrm>
            <a:prstGeom prst="rect">
              <a:avLst/>
            </a:prstGeom>
          </p:spPr>
        </p:pic>
        <p:graphicFrame>
          <p:nvGraphicFramePr>
            <p:cNvPr id="16" name="图表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056996"/>
                </p:ext>
              </p:extLst>
            </p:nvPr>
          </p:nvGraphicFramePr>
          <p:xfrm>
            <a:off x="5148080" y="3929744"/>
            <a:ext cx="3092828" cy="26159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715" y="5412964"/>
              <a:ext cx="804725" cy="79361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714" y="4505824"/>
              <a:ext cx="804725" cy="79361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410" y="5121039"/>
              <a:ext cx="583849" cy="583849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4321466" y="5085230"/>
              <a:ext cx="648090" cy="216030"/>
            </a:xfrm>
            <a:prstGeom prst="rightArrow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659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*[wilber_the_gimp2] (imported)-5.0 (RGB color, 1 layer) 1080x902 – GI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31" y="1650594"/>
            <a:ext cx="6902475" cy="42009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61017" y="2852920"/>
            <a:ext cx="864120" cy="288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447204" y="476591"/>
            <a:ext cx="770507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GB" sz="2800" dirty="0">
                <a:solidFill>
                  <a:prstClr val="black"/>
                </a:solidFill>
              </a:rPr>
              <a:t>In </a:t>
            </a:r>
            <a:r>
              <a:rPr lang="en-GB" sz="2800" dirty="0">
                <a:solidFill>
                  <a:prstClr val="black"/>
                </a:solidFill>
              </a:rPr>
              <a:t>GIMP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GB" sz="2800" b="1" dirty="0">
                <a:solidFill>
                  <a:prstClr val="black"/>
                </a:solidFill>
              </a:rPr>
              <a:t>Layer &gt; Transparency &gt; Add Alpha Channel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6111" r="2231" b="5829"/>
          <a:stretch/>
        </p:blipFill>
        <p:spPr bwMode="auto">
          <a:xfrm>
            <a:off x="6372225" y="3829050"/>
            <a:ext cx="3429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lor to Alph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57" y="3020236"/>
            <a:ext cx="2595292" cy="3415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0" y="23054"/>
            <a:ext cx="8229600" cy="1143000"/>
          </a:xfrm>
        </p:spPr>
        <p:txBody>
          <a:bodyPr/>
          <a:lstStyle/>
          <a:p>
            <a:r>
              <a:rPr lang="en-GB" dirty="0" smtClean="0"/>
              <a:t>Colour to Alpha Channel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430" y="1124681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You can assign a colour to the alpha channel, which will make all pixels in your image with the assigned colour transparent</a:t>
            </a:r>
          </a:p>
          <a:p>
            <a:r>
              <a:rPr lang="en-GB" sz="2400" dirty="0"/>
              <a:t>In GIMP</a:t>
            </a:r>
          </a:p>
          <a:p>
            <a:pPr lvl="1"/>
            <a:r>
              <a:rPr lang="en-GB" sz="2400" b="1" dirty="0" err="1"/>
              <a:t>Colors</a:t>
            </a:r>
            <a:r>
              <a:rPr lang="en-GB" sz="2400" b="1" dirty="0"/>
              <a:t> &gt; </a:t>
            </a:r>
            <a:r>
              <a:rPr lang="en-GB" sz="2400" b="1" dirty="0" err="1"/>
              <a:t>Color</a:t>
            </a:r>
            <a:r>
              <a:rPr lang="en-GB" sz="2400" b="1" dirty="0"/>
              <a:t> to Alpha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032" y="4614526"/>
            <a:ext cx="230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this tool to pan around the preview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924918" y="4937692"/>
            <a:ext cx="1008140" cy="21778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3058" y="3165907"/>
            <a:ext cx="230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Preview, indicating which areas are to be transparent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80898" y="3627573"/>
            <a:ext cx="1152160" cy="21778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99032" y="5512208"/>
            <a:ext cx="230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Colour swatch – for selecting colour to become transparent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5924918" y="5733321"/>
            <a:ext cx="1074114" cy="24055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40" y="0"/>
            <a:ext cx="8229600" cy="1143000"/>
          </a:xfrm>
        </p:spPr>
        <p:txBody>
          <a:bodyPr/>
          <a:lstStyle/>
          <a:p>
            <a:r>
              <a:rPr lang="en-GB" dirty="0" smtClean="0"/>
              <a:t>What is GIMP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420" y="1772771"/>
            <a:ext cx="8229600" cy="4525963"/>
          </a:xfrm>
        </p:spPr>
        <p:txBody>
          <a:bodyPr/>
          <a:lstStyle/>
          <a:p>
            <a:r>
              <a:rPr lang="en-GB" sz="2800" u="sng" dirty="0"/>
              <a:t>G</a:t>
            </a:r>
            <a:r>
              <a:rPr lang="en-GB" sz="2800" dirty="0"/>
              <a:t>NU </a:t>
            </a:r>
            <a:r>
              <a:rPr lang="en-GB" sz="2800" u="sng" dirty="0"/>
              <a:t>I</a:t>
            </a:r>
            <a:r>
              <a:rPr lang="en-GB" sz="2800" dirty="0"/>
              <a:t>mage </a:t>
            </a:r>
            <a:r>
              <a:rPr lang="en-GB" sz="2800" u="sng" dirty="0"/>
              <a:t>M</a:t>
            </a:r>
            <a:r>
              <a:rPr lang="en-GB" sz="2800" dirty="0"/>
              <a:t>anipulation </a:t>
            </a:r>
            <a:r>
              <a:rPr lang="en-GB" sz="2800" u="sng" dirty="0"/>
              <a:t>P</a:t>
            </a:r>
            <a:r>
              <a:rPr lang="en-GB" sz="2800" dirty="0"/>
              <a:t>rogram</a:t>
            </a:r>
            <a:endParaRPr lang="en-GB" sz="2800" dirty="0"/>
          </a:p>
          <a:p>
            <a:r>
              <a:rPr lang="en-GB" sz="2800" dirty="0"/>
              <a:t>Bitmap Graphics Editor</a:t>
            </a:r>
          </a:p>
          <a:p>
            <a:r>
              <a:rPr lang="en-GB" sz="2800" dirty="0"/>
              <a:t>Open Source </a:t>
            </a:r>
          </a:p>
          <a:p>
            <a:r>
              <a:rPr lang="en-GB" sz="2800" dirty="0"/>
              <a:t>Cross Platform</a:t>
            </a:r>
          </a:p>
          <a:p>
            <a:endParaRPr lang="en-GB" sz="2800" dirty="0"/>
          </a:p>
          <a:p>
            <a:r>
              <a:rPr lang="en-GB" sz="2800" dirty="0"/>
              <a:t>Not for Vector editing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744090" y="2420860"/>
            <a:ext cx="3168440" cy="1843464"/>
            <a:chOff x="5220090" y="2708900"/>
            <a:chExt cx="3168440" cy="1843464"/>
          </a:xfrm>
        </p:grpSpPr>
        <p:pic>
          <p:nvPicPr>
            <p:cNvPr id="1026" name="Picture 2" descr="http://www.dclic.net/dclic/wp-content/uploads/2012/06/gimp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7" t="9384" r="9934" b="12442"/>
            <a:stretch/>
          </p:blipFill>
          <p:spPr bwMode="auto">
            <a:xfrm>
              <a:off x="5796171" y="2708900"/>
              <a:ext cx="1872260" cy="155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220090" y="3967589"/>
              <a:ext cx="3168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www.gimp.org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2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0" y="0"/>
            <a:ext cx="8229600" cy="1143000"/>
          </a:xfrm>
        </p:spPr>
        <p:txBody>
          <a:bodyPr/>
          <a:lstStyle/>
          <a:p>
            <a:r>
              <a:rPr lang="en-GB" dirty="0" smtClean="0"/>
              <a:t>Pseudo-colour Overlays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365" y="1279368"/>
            <a:ext cx="724327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Some experiments such as FISH microscopy may generate multiple greyscale images which can be overlaid to form a pseudo-colour image</a:t>
            </a:r>
            <a:endParaRPr lang="en-GB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674374" y="3212970"/>
            <a:ext cx="6843255" cy="2490404"/>
            <a:chOff x="611450" y="3212970"/>
            <a:chExt cx="6843255" cy="24904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450" y="3212970"/>
              <a:ext cx="2268212" cy="2490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662" y="3212970"/>
              <a:ext cx="2291916" cy="2490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578" y="3212971"/>
              <a:ext cx="2283127" cy="249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54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220" y="1711428"/>
            <a:ext cx="41148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Ensure image is in RGB mode</a:t>
            </a:r>
            <a:endParaRPr lang="en-GB" i="1" dirty="0" smtClean="0"/>
          </a:p>
          <a:p>
            <a:pPr lvl="1"/>
            <a:r>
              <a:rPr lang="en-GB" b="1" dirty="0" smtClean="0"/>
              <a:t>Image &gt; Mode &gt; RGB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Assign a single colour to each image </a:t>
            </a:r>
            <a:r>
              <a:rPr lang="en-GB" smtClean="0"/>
              <a:t>(v2.8</a:t>
            </a:r>
            <a:r>
              <a:rPr lang="en-GB" dirty="0" smtClean="0"/>
              <a:t>)</a:t>
            </a:r>
          </a:p>
          <a:p>
            <a:pPr lvl="1"/>
            <a:r>
              <a:rPr lang="en-GB" b="1" dirty="0" err="1" smtClean="0"/>
              <a:t>Color</a:t>
            </a:r>
            <a:r>
              <a:rPr lang="en-GB" b="1" dirty="0" smtClean="0"/>
              <a:t> &gt; </a:t>
            </a:r>
            <a:r>
              <a:rPr lang="en-GB" b="1" dirty="0" err="1" smtClean="0"/>
              <a:t>Colorify</a:t>
            </a:r>
            <a:endParaRPr lang="en-GB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43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Pseudo-colour Overlays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90" y="1600200"/>
            <a:ext cx="3209230" cy="42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220" y="1711428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Ensure image is in RGB mode</a:t>
            </a:r>
            <a:endParaRPr lang="en-GB" i="1" dirty="0" smtClean="0"/>
          </a:p>
          <a:p>
            <a:pPr lvl="1"/>
            <a:r>
              <a:rPr lang="en-GB" b="1" dirty="0" smtClean="0"/>
              <a:t>Image &gt; Mode &gt; RGB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Assign a single colour to each image (v2.10)</a:t>
            </a:r>
          </a:p>
          <a:p>
            <a:pPr lvl="1"/>
            <a:r>
              <a:rPr lang="en-GB" b="1" dirty="0" smtClean="0"/>
              <a:t>Help &gt; Search and Run a command</a:t>
            </a:r>
          </a:p>
          <a:p>
            <a:pPr lvl="1"/>
            <a:r>
              <a:rPr lang="en-GB" b="1" dirty="0" smtClean="0"/>
              <a:t>“</a:t>
            </a:r>
            <a:r>
              <a:rPr lang="en-GB" b="1" dirty="0" err="1" smtClean="0"/>
              <a:t>Colorify</a:t>
            </a:r>
            <a:r>
              <a:rPr lang="en-GB" b="1" dirty="0" smtClean="0"/>
              <a:t>”</a:t>
            </a:r>
          </a:p>
          <a:p>
            <a:pPr marL="457200" lvl="1" indent="0">
              <a:buNone/>
            </a:pPr>
            <a:r>
              <a:rPr lang="en-GB" b="1" dirty="0" err="1" smtClean="0"/>
              <a:t>Colorify</a:t>
            </a:r>
            <a:r>
              <a:rPr lang="en-GB" b="1" dirty="0" smtClean="0"/>
              <a:t> </a:t>
            </a:r>
          </a:p>
          <a:p>
            <a:pPr marL="457200" lvl="1" indent="0">
              <a:buNone/>
            </a:pPr>
            <a:r>
              <a:rPr lang="en-GB" b="1" dirty="0" smtClean="0"/>
              <a:t>Replace all </a:t>
            </a:r>
            <a:r>
              <a:rPr lang="en-GB" b="1" dirty="0" err="1" smtClean="0"/>
              <a:t>colors</a:t>
            </a:r>
            <a:r>
              <a:rPr lang="en-GB" b="1" dirty="0" smtClean="0"/>
              <a:t> with shades of a specified </a:t>
            </a:r>
            <a:r>
              <a:rPr lang="en-GB" b="1" dirty="0" err="1" smtClean="0"/>
              <a:t>color</a:t>
            </a:r>
            <a:endParaRPr lang="en-GB" b="1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43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Pseudo-colour Overlays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71" y="1484731"/>
            <a:ext cx="3248025" cy="4352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42762" y="4653170"/>
            <a:ext cx="433388" cy="576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10" y="827295"/>
            <a:ext cx="3707191" cy="5203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31" y="823998"/>
            <a:ext cx="3720517" cy="519736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78300" y="260561"/>
            <a:ext cx="4114800" cy="64809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 smtClean="0"/>
              <a:t>Or … </a:t>
            </a:r>
            <a:r>
              <a:rPr lang="en-GB" b="1" dirty="0" err="1" smtClean="0"/>
              <a:t>Colors</a:t>
            </a:r>
            <a:r>
              <a:rPr lang="en-GB" b="1" dirty="0" smtClean="0"/>
              <a:t> &gt; </a:t>
            </a:r>
            <a:r>
              <a:rPr lang="en-GB" b="1" dirty="0"/>
              <a:t>L</a:t>
            </a:r>
            <a:r>
              <a:rPr lang="en-GB" b="1" dirty="0" smtClean="0"/>
              <a:t>evels </a:t>
            </a:r>
          </a:p>
        </p:txBody>
      </p:sp>
      <p:sp>
        <p:nvSpPr>
          <p:cNvPr id="2" name="Rectangle 1"/>
          <p:cNvSpPr/>
          <p:nvPr/>
        </p:nvSpPr>
        <p:spPr>
          <a:xfrm>
            <a:off x="6414930" y="1868664"/>
            <a:ext cx="1481320" cy="36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76593" y="1867060"/>
            <a:ext cx="1481320" cy="36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451827" y="3715111"/>
            <a:ext cx="3460703" cy="794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532398" y="3731889"/>
            <a:ext cx="3460703" cy="794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21075" y="6165380"/>
            <a:ext cx="8229600" cy="79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Dial down the colours you </a:t>
            </a:r>
            <a:r>
              <a:rPr lang="en-GB" sz="2800" b="1" dirty="0"/>
              <a:t>don’t</a:t>
            </a:r>
            <a:r>
              <a:rPr lang="en-GB" sz="2800" dirty="0"/>
              <a:t> want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05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501010"/>
            <a:ext cx="8229600" cy="3485030"/>
          </a:xfrm>
        </p:spPr>
        <p:txBody>
          <a:bodyPr/>
          <a:lstStyle/>
          <a:p>
            <a:r>
              <a:rPr lang="en-GB" sz="2800" dirty="0"/>
              <a:t>Once images are correct colours, we need to overlay them</a:t>
            </a:r>
          </a:p>
          <a:p>
            <a:endParaRPr lang="en-GB" sz="1400" dirty="0"/>
          </a:p>
          <a:p>
            <a:r>
              <a:rPr lang="en-GB" sz="2800" dirty="0"/>
              <a:t>Open Layers dialogue box (if not already open)</a:t>
            </a:r>
          </a:p>
          <a:p>
            <a:pPr lvl="1"/>
            <a:r>
              <a:rPr lang="en-GB" b="1" dirty="0" smtClean="0"/>
              <a:t>Windows &gt; </a:t>
            </a:r>
            <a:r>
              <a:rPr lang="en-GB" b="1" dirty="0" err="1" smtClean="0"/>
              <a:t>Dockable</a:t>
            </a:r>
            <a:r>
              <a:rPr lang="en-GB" b="1" dirty="0" smtClean="0"/>
              <a:t> Dialogues &gt; Layers</a:t>
            </a:r>
          </a:p>
          <a:p>
            <a:pPr lvl="1"/>
            <a:r>
              <a:rPr lang="en-GB" b="1" dirty="0" smtClean="0"/>
              <a:t>(</a:t>
            </a:r>
            <a:r>
              <a:rPr lang="en-GB" b="1" dirty="0" err="1" smtClean="0"/>
              <a:t>Ctrl+L</a:t>
            </a:r>
            <a:r>
              <a:rPr lang="en-GB" b="1" dirty="0" smtClean="0"/>
              <a:t>)</a:t>
            </a:r>
          </a:p>
          <a:p>
            <a:pPr marL="457200" lvl="1" indent="0">
              <a:buNone/>
            </a:pPr>
            <a:endParaRPr lang="en-GB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9143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Pseudo-colour Overlays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229675" y="1143000"/>
            <a:ext cx="5960904" cy="2165724"/>
            <a:chOff x="1173932" y="1064221"/>
            <a:chExt cx="6854548" cy="249040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711" y="1064221"/>
              <a:ext cx="2283642" cy="2490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932" y="1064221"/>
              <a:ext cx="2291916" cy="24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353" y="1073637"/>
              <a:ext cx="2283127" cy="24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5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476591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Click and drag image layer in to the working window of another image</a:t>
            </a:r>
          </a:p>
          <a:p>
            <a:r>
              <a:rPr lang="en-GB" sz="2800" dirty="0"/>
              <a:t>Repeat this until one image has all of the desired layers</a:t>
            </a:r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3287611" y="2768422"/>
            <a:ext cx="5733015" cy="3468969"/>
            <a:chOff x="1475571" y="2768421"/>
            <a:chExt cx="5733015" cy="346896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571" y="2768421"/>
              <a:ext cx="3168440" cy="346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886" y="2768421"/>
              <a:ext cx="2552700" cy="3468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788030" y="3861060"/>
              <a:ext cx="2420556" cy="14402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95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48601"/>
            <a:ext cx="8229600" cy="4525963"/>
          </a:xfrm>
        </p:spPr>
        <p:txBody>
          <a:bodyPr/>
          <a:lstStyle/>
          <a:p>
            <a:r>
              <a:rPr lang="en-GB" sz="2800" dirty="0"/>
              <a:t>Finally, make each layer (except the bottom layer) show only its colour, making the underlying layers visible</a:t>
            </a:r>
          </a:p>
          <a:p>
            <a:pPr lvl="1"/>
            <a:r>
              <a:rPr lang="en-GB" dirty="0" smtClean="0"/>
              <a:t>Layer Dialogue Box -&gt; </a:t>
            </a:r>
            <a:r>
              <a:rPr lang="en-GB" b="1" dirty="0" smtClean="0"/>
              <a:t>Mode &gt; ‘Lighten Only’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48352" y="2780910"/>
            <a:ext cx="5728048" cy="3470400"/>
            <a:chOff x="1475570" y="2780910"/>
            <a:chExt cx="5728048" cy="3470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570" y="2780910"/>
              <a:ext cx="3177975" cy="34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545" y="2780910"/>
              <a:ext cx="2550073" cy="347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653545" y="3284980"/>
              <a:ext cx="2420556" cy="36005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202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F330-1337-412D-AB49-E7ABA5F98463}" type="datetime1">
              <a:rPr lang="en-GB" smtClean="0"/>
              <a:t>15/10/2019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Creating Scientific Figures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35" y="255209"/>
            <a:ext cx="7880130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0" y="0"/>
            <a:ext cx="8229600" cy="1143000"/>
          </a:xfrm>
        </p:spPr>
        <p:txBody>
          <a:bodyPr/>
          <a:lstStyle/>
          <a:p>
            <a:r>
              <a:rPr lang="en-GB" dirty="0" smtClean="0"/>
              <a:t>Scaling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980" y="1190429"/>
            <a:ext cx="8229600" cy="4525963"/>
          </a:xfrm>
        </p:spPr>
        <p:txBody>
          <a:bodyPr/>
          <a:lstStyle/>
          <a:p>
            <a:r>
              <a:rPr lang="en-GB" sz="2800" dirty="0"/>
              <a:t>GIMP can be used to scale the size of your image</a:t>
            </a:r>
          </a:p>
          <a:p>
            <a:pPr lvl="1"/>
            <a:r>
              <a:rPr lang="en-GB" b="1" dirty="0" smtClean="0"/>
              <a:t>Image &gt; Scale Image</a:t>
            </a:r>
            <a:endParaRPr lang="en-GB" b="1" dirty="0"/>
          </a:p>
        </p:txBody>
      </p:sp>
      <p:pic>
        <p:nvPicPr>
          <p:cNvPr id="6" name="Picture 5" descr="Scale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90" y="2564881"/>
            <a:ext cx="3696216" cy="3153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2030" y="2981308"/>
            <a:ext cx="3960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/>
              <a:t>void making your images bigger than original size, bitmaps do not scale up well!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146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0" y="11432"/>
            <a:ext cx="8229600" cy="1143000"/>
          </a:xfrm>
        </p:spPr>
        <p:txBody>
          <a:bodyPr/>
          <a:lstStyle/>
          <a:p>
            <a:r>
              <a:rPr lang="en-GB" dirty="0" smtClean="0"/>
              <a:t>Exporting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410" y="1340711"/>
            <a:ext cx="4258820" cy="4525963"/>
          </a:xfrm>
        </p:spPr>
        <p:txBody>
          <a:bodyPr>
            <a:normAutofit fontScale="92500"/>
          </a:bodyPr>
          <a:lstStyle/>
          <a:p>
            <a:r>
              <a:rPr lang="en-GB" sz="2800" dirty="0"/>
              <a:t>Once editing is done, and the working XCF file is saved, you need to export the image</a:t>
            </a:r>
          </a:p>
          <a:p>
            <a:r>
              <a:rPr lang="en-GB" sz="2800" b="1" dirty="0"/>
              <a:t>File &gt; Export As…</a:t>
            </a:r>
          </a:p>
          <a:p>
            <a:r>
              <a:rPr lang="en-GB" sz="2800" dirty="0"/>
              <a:t>Specify file format e.g. PNG</a:t>
            </a:r>
          </a:p>
          <a:p>
            <a:r>
              <a:rPr lang="en-GB" sz="2800" b="1" dirty="0"/>
              <a:t>Always save your image as a PNG file</a:t>
            </a:r>
            <a:r>
              <a:rPr lang="en-GB" sz="2800" dirty="0"/>
              <a:t>, maintains transparency (alpha channel) and is lossless</a:t>
            </a:r>
            <a:endParaRPr lang="en-GB" sz="2800" dirty="0"/>
          </a:p>
        </p:txBody>
      </p:sp>
      <p:pic>
        <p:nvPicPr>
          <p:cNvPr id="6" name="Picture 5" descr="Export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0760"/>
            <a:ext cx="4102916" cy="363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0" y="0"/>
            <a:ext cx="8229600" cy="1143000"/>
          </a:xfrm>
        </p:spPr>
        <p:txBody>
          <a:bodyPr/>
          <a:lstStyle/>
          <a:p>
            <a:r>
              <a:rPr lang="en-GB" dirty="0" smtClean="0"/>
              <a:t>Vector vs Bitmap</a:t>
            </a:r>
            <a:endParaRPr lang="en-GB" dirty="0"/>
          </a:p>
        </p:txBody>
      </p:sp>
      <p:pic>
        <p:nvPicPr>
          <p:cNvPr id="6" name="Content Placeholder 5" descr="OSX:Users:ewelsp:Dropbox:Work:Postdoc:Figure Design Course:Figures:Chapter_2:vector_bitmap.ep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50" y="1628750"/>
            <a:ext cx="5074286" cy="35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/>
          <a:srcRect t="10908" r="71543" b="4156"/>
          <a:stretch/>
        </p:blipFill>
        <p:spPr>
          <a:xfrm>
            <a:off x="2425071" y="1628750"/>
            <a:ext cx="1268326" cy="1480206"/>
          </a:xfrm>
          <a:prstGeom prst="rect">
            <a:avLst/>
          </a:prstGeom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/>
          <a:srcRect l="53857" t="11478" r="15445" b="5881"/>
          <a:stretch/>
        </p:blipFill>
        <p:spPr>
          <a:xfrm>
            <a:off x="8400321" y="1628750"/>
            <a:ext cx="1368190" cy="144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5500" y="3108956"/>
            <a:ext cx="6768940" cy="2768384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2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480"/>
            <a:ext cx="8229600" cy="1143000"/>
          </a:xfrm>
        </p:spPr>
        <p:txBody>
          <a:bodyPr/>
          <a:lstStyle/>
          <a:p>
            <a:r>
              <a:rPr lang="en-GB" dirty="0" smtClean="0"/>
              <a:t>Getting GIMP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4221111"/>
            <a:ext cx="8229600" cy="1905053"/>
          </a:xfrm>
        </p:spPr>
        <p:txBody>
          <a:bodyPr/>
          <a:lstStyle/>
          <a:p>
            <a:r>
              <a:rPr lang="en-GB" dirty="0" smtClean="0"/>
              <a:t>Open Source</a:t>
            </a:r>
          </a:p>
          <a:p>
            <a:r>
              <a:rPr lang="en-GB" dirty="0" smtClean="0"/>
              <a:t>Cross Platform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99821" y="3356991"/>
            <a:ext cx="2938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www.gimp.org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69" y="904186"/>
            <a:ext cx="7031862" cy="25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9421" y="3933071"/>
            <a:ext cx="86411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View</a:t>
            </a:r>
            <a:r>
              <a:rPr lang="en-GB" sz="2400" b="1" dirty="0"/>
              <a:t> Toolbox </a:t>
            </a:r>
            <a:r>
              <a:rPr lang="en-GB" sz="2400" dirty="0"/>
              <a:t>– </a:t>
            </a:r>
            <a:r>
              <a:rPr lang="en-GB" sz="2400" b="1" dirty="0"/>
              <a:t>Windows &gt; New toolbox </a:t>
            </a:r>
            <a:r>
              <a:rPr lang="en-GB" sz="2400" dirty="0"/>
              <a:t>or</a:t>
            </a:r>
            <a:r>
              <a:rPr lang="en-GB" sz="2400" b="1" dirty="0"/>
              <a:t> (Ctrl + 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View</a:t>
            </a:r>
            <a:r>
              <a:rPr lang="en-GB" sz="2400" b="1" dirty="0"/>
              <a:t> Layers</a:t>
            </a:r>
            <a:r>
              <a:rPr lang="en-GB" sz="2400" dirty="0"/>
              <a:t> </a:t>
            </a:r>
            <a:r>
              <a:rPr lang="en-GB" sz="2400" b="1" dirty="0"/>
              <a:t>Dialogue box </a:t>
            </a:r>
            <a:r>
              <a:rPr lang="en-GB" sz="2400" dirty="0"/>
              <a:t>– </a:t>
            </a:r>
            <a:r>
              <a:rPr lang="en-GB" sz="2400" b="1" dirty="0"/>
              <a:t>Windows &gt; </a:t>
            </a:r>
            <a:r>
              <a:rPr lang="en-GB" sz="2400" b="1" dirty="0" err="1"/>
              <a:t>Dockable</a:t>
            </a:r>
            <a:r>
              <a:rPr lang="en-GB" sz="2400" b="1" dirty="0"/>
              <a:t> Dialogs &gt; Layers </a:t>
            </a:r>
            <a:r>
              <a:rPr lang="en-GB" sz="2400" dirty="0"/>
              <a:t>or </a:t>
            </a:r>
            <a:r>
              <a:rPr lang="en-GB" sz="2400" b="1" dirty="0"/>
              <a:t>(Ctrl + 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GIMP can do a lot of things – will show you small selection of tools that are ethically acceptable to use for figure production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GB" dirty="0" smtClean="0"/>
              <a:t>Basic Layout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63" y="1052670"/>
            <a:ext cx="5033295" cy="26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GB" dirty="0" smtClean="0"/>
              <a:t>Opening Images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1268700"/>
            <a:ext cx="8229600" cy="51127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800" dirty="0"/>
              <a:t>To open an image for editing:</a:t>
            </a:r>
          </a:p>
          <a:p>
            <a:pPr>
              <a:spcBef>
                <a:spcPts val="0"/>
              </a:spcBef>
            </a:pPr>
            <a:endParaRPr lang="en-GB" sz="2800" dirty="0"/>
          </a:p>
          <a:p>
            <a:pPr lvl="1">
              <a:spcBef>
                <a:spcPts val="0"/>
              </a:spcBef>
            </a:pPr>
            <a:r>
              <a:rPr lang="en-GB" b="1" dirty="0" smtClean="0"/>
              <a:t>Drag file </a:t>
            </a:r>
            <a:r>
              <a:rPr lang="en-GB" dirty="0" smtClean="0"/>
              <a:t>onto a new GIMP window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 smtClean="0"/>
              <a:t>or</a:t>
            </a:r>
          </a:p>
          <a:p>
            <a:pPr lvl="1">
              <a:spcBef>
                <a:spcPts val="0"/>
              </a:spcBef>
            </a:pPr>
            <a:r>
              <a:rPr lang="en-GB" b="1" dirty="0" smtClean="0"/>
              <a:t>File &gt; Open </a:t>
            </a:r>
            <a:r>
              <a:rPr lang="en-GB" dirty="0" smtClean="0"/>
              <a:t>or </a:t>
            </a:r>
            <a:r>
              <a:rPr lang="en-GB" b="1" dirty="0" smtClean="0"/>
              <a:t>(Ctrl + O)</a:t>
            </a:r>
          </a:p>
          <a:p>
            <a:pPr lvl="1"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sz="2800" dirty="0"/>
              <a:t>After opening, </a:t>
            </a:r>
            <a:r>
              <a:rPr lang="en-GB" sz="2800" b="1" dirty="0"/>
              <a:t>save a working copy </a:t>
            </a:r>
            <a:r>
              <a:rPr lang="en-GB" sz="2800" dirty="0"/>
              <a:t>of the file </a:t>
            </a:r>
          </a:p>
          <a:p>
            <a:pPr>
              <a:spcBef>
                <a:spcPts val="0"/>
              </a:spcBef>
            </a:pP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/>
              <a:t>GIMP saves files as XCF files by default, but you can export files in other formats (e.g. PNG)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380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0" y="-99490"/>
            <a:ext cx="8229600" cy="1143000"/>
          </a:xfrm>
        </p:spPr>
        <p:txBody>
          <a:bodyPr/>
          <a:lstStyle/>
          <a:p>
            <a:r>
              <a:rPr lang="en-GB" dirty="0" smtClean="0"/>
              <a:t>Straightening Images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40" y="1171160"/>
            <a:ext cx="3758922" cy="2808390"/>
          </a:xfrm>
        </p:spPr>
      </p:pic>
      <p:pic>
        <p:nvPicPr>
          <p:cNvPr id="14" name="Picture 13" descr="*[skew PCR gel] (imported)-10.0 (Grayscale, 1 layer) 1392x1040 – GI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84" y="908651"/>
            <a:ext cx="3965835" cy="331026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63440" y="4289116"/>
            <a:ext cx="8065120" cy="2308324"/>
            <a:chOff x="602315" y="4145096"/>
            <a:chExt cx="8065120" cy="2308324"/>
          </a:xfrm>
        </p:grpSpPr>
        <p:sp>
          <p:nvSpPr>
            <p:cNvPr id="15" name="Rectangle 14"/>
            <p:cNvSpPr/>
            <p:nvPr/>
          </p:nvSpPr>
          <p:spPr>
            <a:xfrm>
              <a:off x="602315" y="4145096"/>
              <a:ext cx="80651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Drag a </a:t>
              </a:r>
              <a:r>
                <a:rPr lang="en-GB" sz="2400" b="1" dirty="0"/>
                <a:t>horizontal guide line </a:t>
              </a:r>
              <a:r>
                <a:rPr lang="en-GB" sz="2400" dirty="0"/>
                <a:t>onto your image (from top ruler) </a:t>
              </a:r>
              <a:r>
                <a:rPr lang="en-GB" sz="2400" dirty="0"/>
                <a:t>to intersect </a:t>
              </a:r>
              <a:r>
                <a:rPr lang="en-GB" sz="2400" dirty="0"/>
                <a:t>an area that should be perfectly horizontal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Using </a:t>
              </a:r>
              <a:r>
                <a:rPr lang="en-GB" sz="2400" dirty="0"/>
                <a:t>the </a:t>
              </a:r>
              <a:r>
                <a:rPr lang="en-GB" sz="2400" b="1" dirty="0"/>
                <a:t>‘Rotate’ tool        </a:t>
              </a:r>
              <a:r>
                <a:rPr lang="en-GB" sz="2400" b="1" dirty="0"/>
                <a:t>(Shift + R) </a:t>
              </a:r>
              <a:r>
                <a:rPr lang="en-GB" sz="2400" dirty="0"/>
                <a:t>rotate the image so that it </a:t>
              </a:r>
              <a:r>
                <a:rPr lang="en-GB" sz="2400" dirty="0"/>
                <a:t>lines up with the guideline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400" dirty="0"/>
                <a:t>When you </a:t>
              </a:r>
              <a:r>
                <a:rPr lang="en-GB" sz="2400" dirty="0"/>
                <a:t>start to rotate the </a:t>
              </a:r>
              <a:r>
                <a:rPr lang="en-GB" sz="2400" dirty="0"/>
                <a:t>image, a </a:t>
              </a:r>
              <a:r>
                <a:rPr lang="en-GB" sz="2400" dirty="0"/>
                <a:t>dialogue box will appear</a:t>
              </a: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10" y="4941210"/>
              <a:ext cx="3238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24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*[skew PCR gel] (imported)-10.0 (Grayscale, 1 layer) 1392x1040 – GI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60" y="1022396"/>
            <a:ext cx="3744520" cy="3125535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91430" y="-994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Straightening Images</a:t>
            </a:r>
            <a:endParaRPr lang="en-GB" dirty="0"/>
          </a:p>
        </p:txBody>
      </p:sp>
      <p:pic>
        <p:nvPicPr>
          <p:cNvPr id="12" name="Picture 11" descr="Rota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10" y="2949182"/>
            <a:ext cx="2376330" cy="1415948"/>
          </a:xfrm>
          <a:prstGeom prst="rect">
            <a:avLst/>
          </a:prstGeom>
        </p:spPr>
      </p:pic>
      <p:pic>
        <p:nvPicPr>
          <p:cNvPr id="13" name="Picture 12" descr="*[skew PCR gel] (imported)-10.0 (Grayscale, 1 layer) 1392x1040 – GI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30" y="1025426"/>
            <a:ext cx="3743640" cy="312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7460" y="4542860"/>
            <a:ext cx="77770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When finished click the rotate button to apply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remove guideline: </a:t>
            </a:r>
            <a:r>
              <a:rPr lang="en-GB" sz="2400" b="1" dirty="0"/>
              <a:t>Image &gt; Guides &gt; Remove all Guides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900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0" y="0"/>
            <a:ext cx="8229600" cy="1143000"/>
          </a:xfrm>
        </p:spPr>
        <p:txBody>
          <a:bodyPr/>
          <a:lstStyle/>
          <a:p>
            <a:r>
              <a:rPr lang="en-GB" dirty="0" smtClean="0"/>
              <a:t>Cropping 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430" y="1351378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Useful to crop unnecessary edges away</a:t>
            </a:r>
          </a:p>
          <a:p>
            <a:endParaRPr lang="en-GB" sz="2800" dirty="0"/>
          </a:p>
          <a:p>
            <a:r>
              <a:rPr lang="en-GB" sz="2800" dirty="0"/>
              <a:t>Can reduce file size when bringing images into a vector file</a:t>
            </a:r>
          </a:p>
          <a:p>
            <a:endParaRPr lang="en-GB" sz="2800" dirty="0"/>
          </a:p>
          <a:p>
            <a:r>
              <a:rPr lang="en-GB" sz="2800" dirty="0"/>
              <a:t>U</a:t>
            </a:r>
            <a:r>
              <a:rPr lang="en-GB" sz="2800" dirty="0"/>
              <a:t>se the </a:t>
            </a:r>
            <a:r>
              <a:rPr lang="en-GB" sz="2800" b="1" dirty="0"/>
              <a:t>‘Rectangle Select’ tool      (R) </a:t>
            </a:r>
            <a:r>
              <a:rPr lang="en-GB" sz="2800" dirty="0"/>
              <a:t>to draw a box around the area of the image you want to keep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21" y="3943737"/>
            <a:ext cx="352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0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877</Words>
  <Application>Microsoft Office PowerPoint</Application>
  <PresentationFormat>Widescreen</PresentationFormat>
  <Paragraphs>151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Lato</vt:lpstr>
      <vt:lpstr>Office Theme</vt:lpstr>
      <vt:lpstr>GIMP Tutorial</vt:lpstr>
      <vt:lpstr>What is GIMP</vt:lpstr>
      <vt:lpstr>Vector vs Bitmap</vt:lpstr>
      <vt:lpstr>Getting GIMP</vt:lpstr>
      <vt:lpstr>Basic Layout</vt:lpstr>
      <vt:lpstr>Opening Images</vt:lpstr>
      <vt:lpstr>Straightening Images</vt:lpstr>
      <vt:lpstr>PowerPoint Presentation</vt:lpstr>
      <vt:lpstr>Cropping Images</vt:lpstr>
      <vt:lpstr>PowerPoint Presentation</vt:lpstr>
      <vt:lpstr>Brightness and Contrast</vt:lpstr>
      <vt:lpstr>Brightness and Contrast</vt:lpstr>
      <vt:lpstr>Brightness and Contrast</vt:lpstr>
      <vt:lpstr>Colour Levels</vt:lpstr>
      <vt:lpstr>Colour Levels</vt:lpstr>
      <vt:lpstr>Alpha channel</vt:lpstr>
      <vt:lpstr>Why use an alpha channel?</vt:lpstr>
      <vt:lpstr>PowerPoint Presentation</vt:lpstr>
      <vt:lpstr>Colour to Alpha Channel</vt:lpstr>
      <vt:lpstr>Pseudo-colour Overlays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Scaling Images</vt:lpstr>
      <vt:lpstr>Exporting Images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 Virk</dc:creator>
  <cp:lastModifiedBy>Jo Montgomery</cp:lastModifiedBy>
  <cp:revision>193</cp:revision>
  <cp:lastPrinted>2015-07-21T14:11:32Z</cp:lastPrinted>
  <dcterms:created xsi:type="dcterms:W3CDTF">2015-01-28T09:30:49Z</dcterms:created>
  <dcterms:modified xsi:type="dcterms:W3CDTF">2019-10-15T13:05:27Z</dcterms:modified>
</cp:coreProperties>
</file>