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handoutMasterIdLst>
    <p:handoutMasterId r:id="rId116"/>
  </p:handoutMasterIdLst>
  <p:sldIdLst>
    <p:sldId id="256" r:id="rId2"/>
    <p:sldId id="362" r:id="rId3"/>
    <p:sldId id="518" r:id="rId4"/>
    <p:sldId id="350" r:id="rId5"/>
    <p:sldId id="357" r:id="rId6"/>
    <p:sldId id="346" r:id="rId7"/>
    <p:sldId id="358" r:id="rId8"/>
    <p:sldId id="359" r:id="rId9"/>
    <p:sldId id="360" r:id="rId10"/>
    <p:sldId id="356" r:id="rId11"/>
    <p:sldId id="363" r:id="rId12"/>
    <p:sldId id="365" r:id="rId13"/>
    <p:sldId id="366" r:id="rId14"/>
    <p:sldId id="369" r:id="rId15"/>
    <p:sldId id="371" r:id="rId16"/>
    <p:sldId id="372" r:id="rId17"/>
    <p:sldId id="373" r:id="rId18"/>
    <p:sldId id="374" r:id="rId19"/>
    <p:sldId id="379" r:id="rId20"/>
    <p:sldId id="500" r:id="rId21"/>
    <p:sldId id="375" r:id="rId22"/>
    <p:sldId id="376" r:id="rId23"/>
    <p:sldId id="377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489" r:id="rId32"/>
    <p:sldId id="501" r:id="rId33"/>
    <p:sldId id="387" r:id="rId34"/>
    <p:sldId id="388" r:id="rId35"/>
    <p:sldId id="390" r:id="rId36"/>
    <p:sldId id="509" r:id="rId37"/>
    <p:sldId id="397" r:id="rId38"/>
    <p:sldId id="391" r:id="rId39"/>
    <p:sldId id="392" r:id="rId40"/>
    <p:sldId id="393" r:id="rId41"/>
    <p:sldId id="395" r:id="rId42"/>
    <p:sldId id="396" r:id="rId43"/>
    <p:sldId id="503" r:id="rId44"/>
    <p:sldId id="398" r:id="rId45"/>
    <p:sldId id="399" r:id="rId46"/>
    <p:sldId id="400" r:id="rId47"/>
    <p:sldId id="502" r:id="rId48"/>
    <p:sldId id="403" r:id="rId49"/>
    <p:sldId id="498" r:id="rId50"/>
    <p:sldId id="487" r:id="rId51"/>
    <p:sldId id="404" r:id="rId52"/>
    <p:sldId id="488" r:id="rId53"/>
    <p:sldId id="406" r:id="rId54"/>
    <p:sldId id="407" r:id="rId55"/>
    <p:sldId id="409" r:id="rId56"/>
    <p:sldId id="490" r:id="rId57"/>
    <p:sldId id="491" r:id="rId58"/>
    <p:sldId id="493" r:id="rId59"/>
    <p:sldId id="492" r:id="rId60"/>
    <p:sldId id="416" r:id="rId61"/>
    <p:sldId id="494" r:id="rId62"/>
    <p:sldId id="495" r:id="rId63"/>
    <p:sldId id="496" r:id="rId64"/>
    <p:sldId id="423" r:id="rId65"/>
    <p:sldId id="497" r:id="rId66"/>
    <p:sldId id="427" r:id="rId67"/>
    <p:sldId id="428" r:id="rId68"/>
    <p:sldId id="429" r:id="rId69"/>
    <p:sldId id="431" r:id="rId70"/>
    <p:sldId id="432" r:id="rId71"/>
    <p:sldId id="434" r:id="rId72"/>
    <p:sldId id="436" r:id="rId73"/>
    <p:sldId id="438" r:id="rId74"/>
    <p:sldId id="439" r:id="rId75"/>
    <p:sldId id="440" r:id="rId76"/>
    <p:sldId id="441" r:id="rId77"/>
    <p:sldId id="442" r:id="rId78"/>
    <p:sldId id="444" r:id="rId79"/>
    <p:sldId id="446" r:id="rId80"/>
    <p:sldId id="447" r:id="rId81"/>
    <p:sldId id="448" r:id="rId82"/>
    <p:sldId id="449" r:id="rId83"/>
    <p:sldId id="517" r:id="rId84"/>
    <p:sldId id="451" r:id="rId85"/>
    <p:sldId id="452" r:id="rId86"/>
    <p:sldId id="453" r:id="rId87"/>
    <p:sldId id="504" r:id="rId88"/>
    <p:sldId id="505" r:id="rId89"/>
    <p:sldId id="455" r:id="rId90"/>
    <p:sldId id="506" r:id="rId91"/>
    <p:sldId id="462" r:id="rId92"/>
    <p:sldId id="463" r:id="rId93"/>
    <p:sldId id="464" r:id="rId94"/>
    <p:sldId id="507" r:id="rId95"/>
    <p:sldId id="508" r:id="rId96"/>
    <p:sldId id="469" r:id="rId97"/>
    <p:sldId id="471" r:id="rId98"/>
    <p:sldId id="472" r:id="rId99"/>
    <p:sldId id="510" r:id="rId100"/>
    <p:sldId id="513" r:id="rId101"/>
    <p:sldId id="473" r:id="rId102"/>
    <p:sldId id="474" r:id="rId103"/>
    <p:sldId id="475" r:id="rId104"/>
    <p:sldId id="511" r:id="rId105"/>
    <p:sldId id="476" r:id="rId106"/>
    <p:sldId id="477" r:id="rId107"/>
    <p:sldId id="512" r:id="rId108"/>
    <p:sldId id="478" r:id="rId109"/>
    <p:sldId id="514" r:id="rId110"/>
    <p:sldId id="479" r:id="rId111"/>
    <p:sldId id="515" r:id="rId112"/>
    <p:sldId id="480" r:id="rId113"/>
    <p:sldId id="516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FF"/>
    <a:srgbClr val="B9FFFF"/>
    <a:srgbClr val="FFB9B9"/>
    <a:srgbClr val="FFE1FF"/>
    <a:srgbClr val="E1FFFF"/>
    <a:srgbClr val="FFE1E1"/>
    <a:srgbClr val="B9B9FF"/>
    <a:srgbClr val="B9FFB9"/>
    <a:srgbClr val="FFFDB9"/>
    <a:srgbClr val="FF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9" autoAdjust="0"/>
    <p:restoredTop sz="94660"/>
  </p:normalViewPr>
  <p:slideViewPr>
    <p:cSldViewPr>
      <p:cViewPr varScale="1">
        <p:scale>
          <a:sx n="94" d="100"/>
          <a:sy n="94" d="100"/>
        </p:scale>
        <p:origin x="2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88407699037624E-2"/>
          <c:y val="5.1400554097404488E-2"/>
          <c:w val="0.82877720802881061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Sheet1!$B$1:$B$5</c:f>
              <c:strCache>
                <c:ptCount val="1"/>
                <c:pt idx="0">
                  <c:v>14 23 9 11 16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val>
            <c:numRef>
              <c:f>Sheet1!$B$1:$B$5</c:f>
              <c:numCache>
                <c:formatCode>General</c:formatCode>
                <c:ptCount val="5"/>
                <c:pt idx="0">
                  <c:v>14</c:v>
                </c:pt>
                <c:pt idx="1">
                  <c:v>23</c:v>
                </c:pt>
                <c:pt idx="2">
                  <c:v>9</c:v>
                </c:pt>
                <c:pt idx="3">
                  <c:v>11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0F-475D-90E8-043DE2D66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4028176"/>
        <c:axId val="244045640"/>
      </c:barChart>
      <c:catAx>
        <c:axId val="244028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244045640"/>
        <c:crosses val="autoZero"/>
        <c:auto val="1"/>
        <c:lblAlgn val="ctr"/>
        <c:lblOffset val="100"/>
        <c:noMultiLvlLbl val="0"/>
      </c:catAx>
      <c:valAx>
        <c:axId val="244045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244028176"/>
        <c:crosses val="autoZero"/>
        <c:crossBetween val="between"/>
        <c:majorUnit val="6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16385399267758"/>
          <c:y val="0.39399314668999708"/>
          <c:w val="0.36500917676427214"/>
          <c:h val="0.28632327209098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Sheet1!$B$1:$B$5</c:f>
              <c:strCache>
                <c:ptCount val="1"/>
                <c:pt idx="0">
                  <c:v>14 23 9 11 16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val>
            <c:numRef>
              <c:f>Sheet1!$B$1:$B$5</c:f>
              <c:numCache>
                <c:formatCode>General</c:formatCode>
                <c:ptCount val="5"/>
                <c:pt idx="0">
                  <c:v>14</c:v>
                </c:pt>
                <c:pt idx="1">
                  <c:v>23</c:v>
                </c:pt>
                <c:pt idx="2">
                  <c:v>9</c:v>
                </c:pt>
                <c:pt idx="3">
                  <c:v>11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7-4B31-A7A8-71F692BB7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4046424"/>
        <c:axId val="244046816"/>
      </c:barChart>
      <c:catAx>
        <c:axId val="244046424"/>
        <c:scaling>
          <c:orientation val="minMax"/>
        </c:scaling>
        <c:delete val="0"/>
        <c:axPos val="b"/>
        <c:majorTickMark val="out"/>
        <c:minorTickMark val="none"/>
        <c:tickLblPos val="nextTo"/>
        <c:crossAx val="244046816"/>
        <c:crosses val="autoZero"/>
        <c:auto val="1"/>
        <c:lblAlgn val="ctr"/>
        <c:lblOffset val="100"/>
        <c:noMultiLvlLbl val="0"/>
      </c:catAx>
      <c:valAx>
        <c:axId val="24404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4046424"/>
        <c:crosses val="autoZero"/>
        <c:crossBetween val="between"/>
        <c:majorUnit val="6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29DA9-C14B-42B7-B45F-343F9902BF37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BAEAE-86FC-4803-A0A6-8F5E6F879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09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795FE-C174-47CC-9F0B-BEE390F54F3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83A-082A-4595-BA04-89A19193A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8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we start, I’d like you to have a look at this graph; talk to the person next to you about its</a:t>
            </a:r>
            <a:r>
              <a:rPr lang="en-GB" baseline="0" dirty="0"/>
              <a:t> pitfalls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C83A-082A-4595-BA04-89A19193A2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35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we start, I’d like you to have a look at this graph; talk to the person next to you about its</a:t>
            </a:r>
            <a:r>
              <a:rPr lang="en-GB" baseline="0" dirty="0"/>
              <a:t> pitfalls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C83A-082A-4595-BA04-89A19193A2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5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16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73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9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34098" y="4409777"/>
            <a:ext cx="1044248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48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392" y="1196752"/>
            <a:ext cx="1094521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57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0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2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7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B7327-185C-43B4-B992-A31AE9A94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9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1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ature/for-authors/formatting-guide" TargetMode="External"/><Relationship Id="rId2" Type="http://schemas.openxmlformats.org/officeDocument/2006/relationships/hyperlink" Target="https://www.sciencemag.org/authors/instructions-preparing-initial-manuscrip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ell.com/figureguidelines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Scientific Figure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v2024-05</a:t>
            </a:r>
          </a:p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 Andrews, Anne Segonds-Pichon, Boo Virk, Jo Montgomery</a:t>
            </a: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simon.andrews@babraham.ac.uk</a:t>
            </a: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jo.montgomery@babraham.ac.uk</a:t>
            </a:r>
          </a:p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pic>
        <p:nvPicPr>
          <p:cNvPr id="4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924549"/>
            <a:ext cx="2213942" cy="786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 good figure?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600201"/>
            <a:ext cx="10441160" cy="4525963"/>
          </a:xfrm>
        </p:spPr>
        <p:txBody>
          <a:bodyPr>
            <a:noAutofit/>
          </a:bodyPr>
          <a:lstStyle/>
          <a:p>
            <a:r>
              <a:rPr lang="en-GB" sz="2400" dirty="0"/>
              <a:t>Has a clear purpose and message</a:t>
            </a:r>
          </a:p>
          <a:p>
            <a:pPr lvl="1"/>
            <a:r>
              <a:rPr lang="en-GB" sz="2000" dirty="0"/>
              <a:t>Helps to tell a story</a:t>
            </a:r>
          </a:p>
          <a:p>
            <a:pPr lvl="1"/>
            <a:r>
              <a:rPr lang="en-GB" sz="2000" dirty="0"/>
              <a:t>Adds to the text, and links to it</a:t>
            </a:r>
          </a:p>
          <a:p>
            <a:pPr lvl="1"/>
            <a:endParaRPr lang="en-GB" sz="2000" dirty="0"/>
          </a:p>
          <a:p>
            <a:r>
              <a:rPr lang="en-GB" sz="2400" dirty="0"/>
              <a:t>Is focused</a:t>
            </a:r>
          </a:p>
          <a:p>
            <a:pPr lvl="1"/>
            <a:r>
              <a:rPr lang="en-GB" sz="2000" dirty="0"/>
              <a:t>Don’t confuse one message with another</a:t>
            </a:r>
          </a:p>
          <a:p>
            <a:pPr lvl="1"/>
            <a:endParaRPr lang="en-GB" sz="2000" dirty="0"/>
          </a:p>
          <a:p>
            <a:r>
              <a:rPr lang="en-GB" sz="2400" dirty="0"/>
              <a:t>Is easy to interpret correctly</a:t>
            </a:r>
          </a:p>
          <a:p>
            <a:pPr lvl="1"/>
            <a:r>
              <a:rPr lang="en-GB" sz="2000" dirty="0"/>
              <a:t>Good data visualisation</a:t>
            </a:r>
          </a:p>
          <a:p>
            <a:pPr lvl="1"/>
            <a:r>
              <a:rPr lang="en-GB" sz="2000" dirty="0"/>
              <a:t>Good design</a:t>
            </a:r>
          </a:p>
          <a:p>
            <a:pPr lvl="1"/>
            <a:endParaRPr lang="en-GB" sz="2000" dirty="0"/>
          </a:p>
          <a:p>
            <a:r>
              <a:rPr lang="en-GB" sz="2400" dirty="0"/>
              <a:t>Is an honest and true reflection of the data</a:t>
            </a:r>
          </a:p>
        </p:txBody>
      </p:sp>
    </p:spTree>
    <p:extLst>
      <p:ext uri="{BB962C8B-B14F-4D97-AF65-F5344CB8AC3E}">
        <p14:creationId xmlns:p14="http://schemas.microsoft.com/office/powerpoint/2010/main" val="36624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Only use plain colours as 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2045"/>
            <a:ext cx="5990456" cy="4154119"/>
          </a:xfrm>
        </p:spPr>
        <p:txBody>
          <a:bodyPr/>
          <a:lstStyle/>
          <a:p>
            <a:r>
              <a:rPr lang="en-GB" dirty="0"/>
              <a:t>Use a standard colour scheme</a:t>
            </a:r>
          </a:p>
          <a:p>
            <a:endParaRPr lang="en-GB" dirty="0"/>
          </a:p>
          <a:p>
            <a:r>
              <a:rPr lang="en-GB" dirty="0"/>
              <a:t>Optimise for colour blind people if possible</a:t>
            </a:r>
          </a:p>
          <a:p>
            <a:endParaRPr lang="en-GB" dirty="0"/>
          </a:p>
          <a:p>
            <a:r>
              <a:rPr lang="en-GB" dirty="0"/>
              <a:t>Keep colours plain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72045"/>
            <a:ext cx="5256584" cy="43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871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970" y="3891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When overlaying information, make sure you have sufficient contrast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77480" y="2276872"/>
            <a:ext cx="7637040" cy="4042817"/>
            <a:chOff x="3647660" y="1844780"/>
            <a:chExt cx="4761040" cy="2520350"/>
          </a:xfrm>
        </p:grpSpPr>
        <p:sp>
          <p:nvSpPr>
            <p:cNvPr id="5" name="Rectangle 4"/>
            <p:cNvSpPr/>
            <p:nvPr/>
          </p:nvSpPr>
          <p:spPr>
            <a:xfrm>
              <a:off x="3647660" y="1844780"/>
              <a:ext cx="2304320" cy="115216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/>
                  </a:solidFill>
                </a:rPr>
                <a:t>Poor contrast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04380" y="1844780"/>
              <a:ext cx="2304320" cy="115216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/>
                <a:t>Good contrast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47660" y="3212970"/>
              <a:ext cx="2304320" cy="11521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/>
                <a:t>Poor contrast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04380" y="3212970"/>
              <a:ext cx="2304320" cy="11521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/>
                  </a:solidFill>
                </a:rPr>
                <a:t>Good contrast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6218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overlays to increase contrast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803" y="1916834"/>
            <a:ext cx="4657376" cy="30511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Poor contrast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2720" y="1961989"/>
            <a:ext cx="4657377" cy="3051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9114" y="2659956"/>
            <a:ext cx="3919421" cy="1610098"/>
          </a:xfrm>
          <a:prstGeom prst="rect">
            <a:avLst/>
          </a:prstGeom>
          <a:solidFill>
            <a:schemeClr val="tx1">
              <a:alpha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83657" y="1916834"/>
            <a:ext cx="4657377" cy="3051187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Good contrast</a:t>
            </a:r>
          </a:p>
        </p:txBody>
      </p:sp>
    </p:spTree>
    <p:extLst>
      <p:ext uri="{BB962C8B-B14F-4D97-AF65-F5344CB8AC3E}">
        <p14:creationId xmlns:p14="http://schemas.microsoft.com/office/powerpoint/2010/main" val="13077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380" y="133928"/>
            <a:ext cx="8229600" cy="1143000"/>
          </a:xfrm>
        </p:spPr>
        <p:txBody>
          <a:bodyPr/>
          <a:lstStyle/>
          <a:p>
            <a:r>
              <a:rPr lang="en-GB" dirty="0"/>
              <a:t>Keep text and fonts simple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fonts for figures should use sans serif fonts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 text in figures should be black or white</a:t>
            </a:r>
            <a:r>
              <a:rPr lang="en-GB" baseline="30000" dirty="0"/>
              <a:t>*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75650" y="2310216"/>
            <a:ext cx="2448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sans-serif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6150" y="2276841"/>
            <a:ext cx="2448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9656" y="4865748"/>
            <a:ext cx="15872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Wild type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00B050"/>
                </a:solidFill>
              </a:rPr>
              <a:t>Knockout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3BCC53-C54B-4F27-9A85-B88A4B9D7C4A}"/>
              </a:ext>
            </a:extLst>
          </p:cNvPr>
          <p:cNvGrpSpPr/>
          <p:nvPr/>
        </p:nvGrpSpPr>
        <p:grpSpPr>
          <a:xfrm>
            <a:off x="5746180" y="4865748"/>
            <a:ext cx="1968920" cy="1384995"/>
            <a:chOff x="3338044" y="4869201"/>
            <a:chExt cx="1968920" cy="1384995"/>
          </a:xfrm>
        </p:grpSpPr>
        <p:sp>
          <p:nvSpPr>
            <p:cNvPr id="6" name="TextBox 5"/>
            <p:cNvSpPr txBox="1"/>
            <p:nvPr/>
          </p:nvSpPr>
          <p:spPr>
            <a:xfrm>
              <a:off x="3719670" y="4869201"/>
              <a:ext cx="158729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Wild type</a:t>
              </a:r>
            </a:p>
            <a:p>
              <a:endParaRPr lang="en-GB" sz="2800" dirty="0"/>
            </a:p>
            <a:p>
              <a:r>
                <a:rPr lang="en-GB" sz="2800" dirty="0"/>
                <a:t>Knockout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38044" y="4941210"/>
              <a:ext cx="360050" cy="360050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59620" y="5769325"/>
              <a:ext cx="360050" cy="360050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09126" y="6519722"/>
            <a:ext cx="821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Some journals insist on coloured text.  They're wrong, but you can't fight the system</a:t>
            </a:r>
          </a:p>
        </p:txBody>
      </p:sp>
    </p:spTree>
    <p:extLst>
      <p:ext uri="{BB962C8B-B14F-4D97-AF65-F5344CB8AC3E}">
        <p14:creationId xmlns:p14="http://schemas.microsoft.com/office/powerpoint/2010/main" val="2214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Contrast and 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" y="1700808"/>
            <a:ext cx="5964628" cy="4824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27" y="1759454"/>
            <a:ext cx="5289973" cy="47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text horizontal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2" y="1169049"/>
            <a:ext cx="6696772" cy="48484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32104" y="1556792"/>
            <a:ext cx="4680496" cy="4761710"/>
            <a:chOff x="3995921" y="1340710"/>
            <a:chExt cx="3816530" cy="3882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21" y="1340711"/>
              <a:ext cx="1872260" cy="18722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211" y="2601238"/>
              <a:ext cx="1727846" cy="26222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4916" y="3334626"/>
              <a:ext cx="1879272" cy="18888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151" y="1340710"/>
              <a:ext cx="1718300" cy="1142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2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15" y="791557"/>
            <a:ext cx="6005686" cy="5063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162815"/>
            <a:ext cx="5616624" cy="4066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text horizontal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5445186"/>
            <a:ext cx="8229600" cy="1368190"/>
          </a:xfrm>
        </p:spPr>
        <p:txBody>
          <a:bodyPr/>
          <a:lstStyle/>
          <a:p>
            <a:r>
              <a:rPr lang="en-GB" dirty="0"/>
              <a:t>Numbers are small, text is big</a:t>
            </a:r>
          </a:p>
          <a:p>
            <a:r>
              <a:rPr lang="en-GB" dirty="0"/>
              <a:t>All graphs still work when rotated 90</a:t>
            </a:r>
            <a:r>
              <a:rPr lang="en-GB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20714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text horizontal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708920"/>
            <a:ext cx="6516009" cy="2172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844824"/>
            <a:ext cx="44577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76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738" y="219244"/>
            <a:ext cx="9073758" cy="1143000"/>
          </a:xfrm>
        </p:spPr>
        <p:txBody>
          <a:bodyPr>
            <a:normAutofit/>
          </a:bodyPr>
          <a:lstStyle/>
          <a:p>
            <a:r>
              <a:rPr lang="en-GB" dirty="0"/>
              <a:t>Labelling and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92" y="1916734"/>
            <a:ext cx="4716404" cy="3528490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/>
              <a:t>Each axis is labelled</a:t>
            </a:r>
          </a:p>
          <a:p>
            <a:endParaRPr lang="en-GB" sz="2800" dirty="0"/>
          </a:p>
          <a:p>
            <a:r>
              <a:rPr lang="en-GB" sz="2800" dirty="0"/>
              <a:t>Axis scales are appropriate</a:t>
            </a:r>
          </a:p>
          <a:p>
            <a:endParaRPr lang="en-GB" sz="2800" dirty="0"/>
          </a:p>
          <a:p>
            <a:r>
              <a:rPr lang="en-GB" sz="2800" dirty="0"/>
              <a:t>Quantitative axes have units</a:t>
            </a:r>
          </a:p>
          <a:p>
            <a:endParaRPr lang="en-GB" sz="2800" dirty="0"/>
          </a:p>
          <a:p>
            <a:r>
              <a:rPr lang="en-GB" sz="2800" dirty="0"/>
              <a:t>Colour scheme is explained</a:t>
            </a:r>
          </a:p>
          <a:p>
            <a:endParaRPr lang="en-GB" sz="2800" dirty="0"/>
          </a:p>
          <a:p>
            <a:r>
              <a:rPr lang="en-GB" sz="2800" dirty="0"/>
              <a:t>Point shapes are explained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711497"/>
            <a:ext cx="7753863" cy="3938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4073" y="6093296"/>
            <a:ext cx="9619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need enough annotation that the figure is understandable on its own.</a:t>
            </a:r>
          </a:p>
        </p:txBody>
      </p:sp>
    </p:spTree>
    <p:extLst>
      <p:ext uri="{BB962C8B-B14F-4D97-AF65-F5344CB8AC3E}">
        <p14:creationId xmlns:p14="http://schemas.microsoft.com/office/powerpoint/2010/main" val="3791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Labelling and annotation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988840"/>
            <a:ext cx="4598992" cy="379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3356992"/>
            <a:ext cx="4553585" cy="316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068" y="1628038"/>
            <a:ext cx="2732010" cy="17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6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The theory of data visualisation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 Andrews, Phil Ewels</a:t>
            </a:r>
          </a:p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simon.andrews@babraham.ac.uk</a:t>
            </a:r>
          </a:p>
        </p:txBody>
      </p:sp>
      <p:pic>
        <p:nvPicPr>
          <p:cNvPr id="4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924549"/>
            <a:ext cx="2213942" cy="786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1193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430" y="299446"/>
            <a:ext cx="604884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Make sure all text is legible </a:t>
            </a:r>
            <a:r>
              <a:rPr lang="en-GB" b="1" u="sng" dirty="0"/>
              <a:t>at the final printed size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904356" y="1916790"/>
          <a:ext cx="4551694" cy="374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248160" y="2564880"/>
          <a:ext cx="27384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83540" y="5782424"/>
            <a:ext cx="6804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6 point font is the smallest you can comfortably read </a:t>
            </a:r>
          </a:p>
          <a:p>
            <a:pPr algn="ctr"/>
            <a:r>
              <a:rPr lang="en-GB" sz="2400" dirty="0"/>
              <a:t>(just over 2mm height on paper)</a:t>
            </a:r>
          </a:p>
        </p:txBody>
      </p:sp>
    </p:spTree>
    <p:extLst>
      <p:ext uri="{BB962C8B-B14F-4D97-AF65-F5344CB8AC3E}">
        <p14:creationId xmlns:p14="http://schemas.microsoft.com/office/powerpoint/2010/main" val="22826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sure text is legible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8" y="1417638"/>
            <a:ext cx="11829306" cy="52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080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009" y="194613"/>
            <a:ext cx="8229600" cy="1595588"/>
          </a:xfrm>
        </p:spPr>
        <p:txBody>
          <a:bodyPr>
            <a:normAutofit/>
          </a:bodyPr>
          <a:lstStyle/>
          <a:p>
            <a:r>
              <a:rPr lang="en-GB" sz="3600" dirty="0"/>
              <a:t>When resizing be aware of what can and cannot have its aspect ratio changed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294" y="2275813"/>
            <a:ext cx="6834810" cy="4525963"/>
          </a:xfrm>
        </p:spPr>
        <p:txBody>
          <a:bodyPr/>
          <a:lstStyle/>
          <a:p>
            <a:r>
              <a:rPr lang="en-GB" dirty="0"/>
              <a:t>Things that always need to maintain their aspect ratios:</a:t>
            </a:r>
          </a:p>
          <a:p>
            <a:pPr lvl="1"/>
            <a:r>
              <a:rPr lang="en-GB" dirty="0"/>
              <a:t>Images</a:t>
            </a:r>
          </a:p>
          <a:p>
            <a:pPr lvl="1"/>
            <a:r>
              <a:rPr lang="en-GB" dirty="0"/>
              <a:t>Text</a:t>
            </a:r>
          </a:p>
          <a:p>
            <a:pPr lvl="1"/>
            <a:r>
              <a:rPr lang="en-GB" dirty="0"/>
              <a:t>Circular objects</a:t>
            </a:r>
          </a:p>
          <a:p>
            <a:pPr lvl="1"/>
            <a:r>
              <a:rPr lang="en-GB" dirty="0"/>
              <a:t>Axes with comparable units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492870"/>
            <a:ext cx="2442037" cy="8667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92" y="4725180"/>
            <a:ext cx="1622601" cy="5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9" y="3789130"/>
            <a:ext cx="244475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00989" y="3615465"/>
            <a:ext cx="64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00989" y="4704873"/>
            <a:ext cx="64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B050"/>
                </a:solidFill>
                <a:sym typeface="Wingdings"/>
              </a:rPr>
              <a:t></a:t>
            </a:r>
            <a:endParaRPr lang="en-GB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635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Consistent use of</a:t>
            </a:r>
          </a:p>
          <a:p>
            <a:pPr lvl="1"/>
            <a:r>
              <a:rPr lang="en-GB" dirty="0"/>
              <a:t>Figure types</a:t>
            </a:r>
          </a:p>
          <a:p>
            <a:pPr lvl="1"/>
            <a:r>
              <a:rPr lang="en-GB" dirty="0"/>
              <a:t>Colours / Shapes</a:t>
            </a:r>
          </a:p>
          <a:p>
            <a:pPr lvl="1"/>
            <a:r>
              <a:rPr lang="en-GB" dirty="0"/>
              <a:t>Fonts and Sizes</a:t>
            </a:r>
          </a:p>
          <a:p>
            <a:pPr lvl="1"/>
            <a:r>
              <a:rPr lang="en-GB" dirty="0"/>
              <a:t>Names</a:t>
            </a:r>
          </a:p>
          <a:p>
            <a:pPr lvl="1"/>
            <a:endParaRPr lang="en-GB" dirty="0"/>
          </a:p>
          <a:p>
            <a:r>
              <a:rPr lang="en-GB" dirty="0"/>
              <a:t>Colour</a:t>
            </a:r>
          </a:p>
          <a:p>
            <a:pPr lvl="1"/>
            <a:r>
              <a:rPr lang="en-GB" dirty="0"/>
              <a:t>Uses a standard scheme</a:t>
            </a:r>
          </a:p>
          <a:p>
            <a:pPr lvl="1"/>
            <a:r>
              <a:rPr lang="en-GB" dirty="0" err="1"/>
              <a:t>Colourblind</a:t>
            </a:r>
            <a:r>
              <a:rPr lang="en-GB" dirty="0"/>
              <a:t> friendly (if possible)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731048" cy="4525963"/>
          </a:xfrm>
        </p:spPr>
        <p:txBody>
          <a:bodyPr>
            <a:normAutofit/>
          </a:bodyPr>
          <a:lstStyle/>
          <a:p>
            <a:r>
              <a:rPr lang="en-GB" dirty="0"/>
              <a:t>All figures are correctly annotated</a:t>
            </a:r>
          </a:p>
          <a:p>
            <a:pPr lvl="1"/>
            <a:r>
              <a:rPr lang="en-GB" dirty="0"/>
              <a:t>Axes labelled with names and units</a:t>
            </a:r>
          </a:p>
          <a:p>
            <a:pPr lvl="1"/>
            <a:r>
              <a:rPr lang="en-GB" dirty="0"/>
              <a:t>Colours and Shapes explained</a:t>
            </a:r>
          </a:p>
          <a:p>
            <a:endParaRPr lang="en-GB" dirty="0"/>
          </a:p>
          <a:p>
            <a:r>
              <a:rPr lang="en-GB" dirty="0"/>
              <a:t>Text</a:t>
            </a:r>
          </a:p>
          <a:p>
            <a:pPr lvl="1"/>
            <a:r>
              <a:rPr lang="en-GB" dirty="0"/>
              <a:t>Sans serif font</a:t>
            </a:r>
          </a:p>
          <a:p>
            <a:pPr lvl="1"/>
            <a:r>
              <a:rPr lang="en-GB" dirty="0"/>
              <a:t>Large enough to be legible</a:t>
            </a:r>
          </a:p>
          <a:p>
            <a:pPr lvl="1"/>
            <a:r>
              <a:rPr lang="en-GB" dirty="0"/>
              <a:t>Ideally in black or white</a:t>
            </a:r>
          </a:p>
          <a:p>
            <a:pPr lvl="1"/>
            <a:r>
              <a:rPr lang="en-GB" dirty="0"/>
              <a:t>Sufficient contrast to be legible</a:t>
            </a:r>
          </a:p>
        </p:txBody>
      </p:sp>
    </p:spTree>
    <p:extLst>
      <p:ext uri="{BB962C8B-B14F-4D97-AF65-F5344CB8AC3E}">
        <p14:creationId xmlns:p14="http://schemas.microsoft.com/office/powerpoint/2010/main" val="28615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0" y="259185"/>
            <a:ext cx="3374831" cy="20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36" y="259184"/>
            <a:ext cx="3373661" cy="20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0" y="2286424"/>
            <a:ext cx="3374831" cy="20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6" y="2286424"/>
            <a:ext cx="3374831" cy="20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0" y="4336506"/>
            <a:ext cx="3374831" cy="20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6" y="4336506"/>
            <a:ext cx="3373661" cy="20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7" y="259183"/>
            <a:ext cx="3374831" cy="344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04664"/>
            <a:ext cx="5256584" cy="63148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8049" y="411232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ISBN-10:</a:t>
            </a:r>
            <a:r>
              <a:rPr lang="en-GB" dirty="0"/>
              <a:t> 1466508914</a:t>
            </a:r>
          </a:p>
        </p:txBody>
      </p:sp>
      <p:sp>
        <p:nvSpPr>
          <p:cNvPr id="7" name="Rectangle 6"/>
          <p:cNvSpPr/>
          <p:nvPr/>
        </p:nvSpPr>
        <p:spPr>
          <a:xfrm>
            <a:off x="6528048" y="673547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http://www.cs.ubc.ca/~tmm/talks.html</a:t>
            </a:r>
          </a:p>
        </p:txBody>
      </p:sp>
    </p:spTree>
    <p:extLst>
      <p:ext uri="{BB962C8B-B14F-4D97-AF65-F5344CB8AC3E}">
        <p14:creationId xmlns:p14="http://schemas.microsoft.com/office/powerpoint/2010/main" val="270923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Different representations have common elements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2" y="1988840"/>
            <a:ext cx="10348416" cy="267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Marks and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970" y="2332036"/>
            <a:ext cx="4960974" cy="4525963"/>
          </a:xfrm>
        </p:spPr>
        <p:txBody>
          <a:bodyPr>
            <a:normAutofit/>
          </a:bodyPr>
          <a:lstStyle/>
          <a:p>
            <a:r>
              <a:rPr lang="en-GB" sz="3200" dirty="0"/>
              <a:t>Marks</a:t>
            </a:r>
          </a:p>
          <a:p>
            <a:pPr lvl="1"/>
            <a:r>
              <a:rPr lang="en-GB" sz="2800" dirty="0"/>
              <a:t>Geometric primitives</a:t>
            </a:r>
          </a:p>
          <a:p>
            <a:pPr lvl="2"/>
            <a:r>
              <a:rPr lang="en-GB" sz="2400" dirty="0"/>
              <a:t>Lines</a:t>
            </a:r>
          </a:p>
          <a:p>
            <a:pPr lvl="2"/>
            <a:r>
              <a:rPr lang="en-GB" sz="2400" dirty="0"/>
              <a:t>Points</a:t>
            </a:r>
          </a:p>
          <a:p>
            <a:pPr lvl="2"/>
            <a:r>
              <a:rPr lang="en-GB" sz="2400" dirty="0"/>
              <a:t>Areas</a:t>
            </a:r>
          </a:p>
          <a:p>
            <a:pPr lvl="1"/>
            <a:r>
              <a:rPr lang="en-GB" sz="2800" dirty="0"/>
              <a:t>Used to represent data sets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34759"/>
            <a:ext cx="5904656" cy="4525963"/>
          </a:xfrm>
        </p:spPr>
        <p:txBody>
          <a:bodyPr>
            <a:normAutofit/>
          </a:bodyPr>
          <a:lstStyle/>
          <a:p>
            <a:r>
              <a:rPr lang="en-GB" sz="3200" dirty="0"/>
              <a:t>Channels</a:t>
            </a:r>
          </a:p>
          <a:p>
            <a:pPr lvl="1"/>
            <a:r>
              <a:rPr lang="en-GB" sz="2800" dirty="0"/>
              <a:t>Graphical appearance of a mark</a:t>
            </a:r>
          </a:p>
          <a:p>
            <a:pPr lvl="2"/>
            <a:r>
              <a:rPr lang="en-GB" sz="2400" dirty="0"/>
              <a:t>Colour</a:t>
            </a:r>
          </a:p>
          <a:p>
            <a:pPr lvl="2"/>
            <a:r>
              <a:rPr lang="en-GB" sz="2400" dirty="0"/>
              <a:t>Length</a:t>
            </a:r>
          </a:p>
          <a:p>
            <a:pPr lvl="2"/>
            <a:r>
              <a:rPr lang="en-GB" sz="2400" dirty="0"/>
              <a:t>Position</a:t>
            </a:r>
          </a:p>
          <a:p>
            <a:pPr lvl="2"/>
            <a:r>
              <a:rPr lang="en-GB" sz="2400" dirty="0"/>
              <a:t>Angle</a:t>
            </a:r>
          </a:p>
          <a:p>
            <a:pPr lvl="2"/>
            <a:endParaRPr lang="en-GB" sz="2400" dirty="0"/>
          </a:p>
          <a:p>
            <a:pPr lvl="1"/>
            <a:r>
              <a:rPr lang="en-GB" sz="2800" dirty="0"/>
              <a:t>Used to encode data</a:t>
            </a:r>
          </a:p>
          <a:p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D0A64-F797-4DB8-8310-2B76F045F09E}"/>
              </a:ext>
            </a:extLst>
          </p:cNvPr>
          <p:cNvSpPr/>
          <p:nvPr/>
        </p:nvSpPr>
        <p:spPr>
          <a:xfrm>
            <a:off x="2535393" y="1479615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C645D-943A-4181-AFEA-5B32C24E5AE4}"/>
              </a:ext>
            </a:extLst>
          </p:cNvPr>
          <p:cNvSpPr/>
          <p:nvPr/>
        </p:nvSpPr>
        <p:spPr>
          <a:xfrm>
            <a:off x="7816468" y="1374188"/>
            <a:ext cx="576064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94E145-D2EE-4310-A13B-33A3EBC98841}"/>
              </a:ext>
            </a:extLst>
          </p:cNvPr>
          <p:cNvSpPr/>
          <p:nvPr/>
        </p:nvSpPr>
        <p:spPr>
          <a:xfrm>
            <a:off x="8966883" y="1523066"/>
            <a:ext cx="288032" cy="278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04EFE-76C5-48BF-84C2-86BEA48970F4}"/>
              </a:ext>
            </a:extLst>
          </p:cNvPr>
          <p:cNvSpPr/>
          <p:nvPr/>
        </p:nvSpPr>
        <p:spPr>
          <a:xfrm rot="1800000">
            <a:off x="9829266" y="1374188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8DD60D-5D0A-4A9E-8F65-52CAD246598D}"/>
              </a:ext>
            </a:extLst>
          </p:cNvPr>
          <p:cNvSpPr/>
          <p:nvPr/>
        </p:nvSpPr>
        <p:spPr>
          <a:xfrm>
            <a:off x="10979681" y="137418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2553E-CE9C-433B-9438-38A47C2E221B}"/>
              </a:ext>
            </a:extLst>
          </p:cNvPr>
          <p:cNvSpPr/>
          <p:nvPr/>
        </p:nvSpPr>
        <p:spPr>
          <a:xfrm>
            <a:off x="6666053" y="1384703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86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Figures are a combination of marks and channels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4066773"/>
            <a:ext cx="2190104" cy="245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6628" y="5998587"/>
            <a:ext cx="4028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Mark = Rectangle</a:t>
            </a:r>
          </a:p>
          <a:p>
            <a:r>
              <a:rPr lang="en-GB" sz="1600" dirty="0"/>
              <a:t>2 Channels = X Position, Length of longest side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378" y="1579210"/>
            <a:ext cx="2414174" cy="213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03656" y="3058456"/>
            <a:ext cx="3401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Mark = Diamond shape</a:t>
            </a:r>
          </a:p>
          <a:p>
            <a:pPr algn="r"/>
            <a:r>
              <a:rPr lang="en-GB" dirty="0"/>
              <a:t>2 Channels = X position, Y 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2224" y="1637369"/>
            <a:ext cx="2280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Mark = Circle segment</a:t>
            </a:r>
          </a:p>
          <a:p>
            <a:r>
              <a:rPr lang="en-GB" dirty="0"/>
              <a:t>1 Channel = Angle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553664"/>
            <a:ext cx="2190105" cy="20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191989" y="4724976"/>
            <a:ext cx="1872563" cy="1795222"/>
            <a:chOff x="6543657" y="4730122"/>
            <a:chExt cx="1872563" cy="1795222"/>
          </a:xfrm>
        </p:grpSpPr>
        <p:sp>
          <p:nvSpPr>
            <p:cNvPr id="3" name="Oval 2"/>
            <p:cNvSpPr/>
            <p:nvPr/>
          </p:nvSpPr>
          <p:spPr>
            <a:xfrm>
              <a:off x="6804248" y="5013176"/>
              <a:ext cx="216024" cy="216024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6948264" y="5157083"/>
              <a:ext cx="531676" cy="531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7705382" y="5025770"/>
              <a:ext cx="178986" cy="178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7571354" y="5229200"/>
              <a:ext cx="668110" cy="6681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7391202" y="5688759"/>
              <a:ext cx="177475" cy="177475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6760192" y="5886893"/>
              <a:ext cx="376144" cy="37614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7196195" y="6120916"/>
              <a:ext cx="241749" cy="24174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3657" y="4730122"/>
              <a:ext cx="1872563" cy="1795222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50137" y="4837757"/>
            <a:ext cx="1834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Mark = Circle</a:t>
            </a:r>
          </a:p>
          <a:p>
            <a:pPr algn="r"/>
            <a:r>
              <a:rPr lang="en-GB" dirty="0"/>
              <a:t>4 Channels:</a:t>
            </a:r>
          </a:p>
          <a:p>
            <a:pPr algn="r"/>
            <a:r>
              <a:rPr lang="en-GB" dirty="0"/>
              <a:t>	</a:t>
            </a:r>
            <a:r>
              <a:rPr lang="en-GB" sz="1400" dirty="0"/>
              <a:t>X position</a:t>
            </a:r>
          </a:p>
          <a:p>
            <a:pPr algn="r"/>
            <a:r>
              <a:rPr lang="en-GB" sz="1400" dirty="0"/>
              <a:t>Y position</a:t>
            </a:r>
          </a:p>
          <a:p>
            <a:pPr algn="r"/>
            <a:r>
              <a:rPr lang="en-GB" sz="1400" dirty="0"/>
              <a:t>Area</a:t>
            </a:r>
          </a:p>
          <a:p>
            <a:pPr algn="r"/>
            <a:r>
              <a:rPr lang="en-GB" sz="1400" dirty="0"/>
              <a:t>Colour</a:t>
            </a:r>
          </a:p>
        </p:txBody>
      </p:sp>
    </p:spTree>
    <p:extLst>
      <p:ext uri="{BB962C8B-B14F-4D97-AF65-F5344CB8AC3E}">
        <p14:creationId xmlns:p14="http://schemas.microsoft.com/office/powerpoint/2010/main" val="25317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Expressiveness</a:t>
            </a:r>
          </a:p>
          <a:p>
            <a:pPr lvl="1"/>
            <a:r>
              <a:rPr lang="en-GB" dirty="0"/>
              <a:t>Match the properties of the data and channel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Effectiveness</a:t>
            </a:r>
          </a:p>
          <a:p>
            <a:pPr lvl="1"/>
            <a:r>
              <a:rPr lang="en-GB" dirty="0"/>
              <a:t>Encode the most important information with the most effective channel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9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412777"/>
            <a:ext cx="3697932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Quantitative</a:t>
            </a:r>
          </a:p>
          <a:p>
            <a:pPr lvl="1"/>
            <a:r>
              <a:rPr lang="en-GB" dirty="0"/>
              <a:t>Position on scale</a:t>
            </a:r>
          </a:p>
          <a:p>
            <a:pPr lvl="1"/>
            <a:r>
              <a:rPr lang="en-GB" dirty="0"/>
              <a:t>Length</a:t>
            </a:r>
          </a:p>
          <a:p>
            <a:pPr lvl="1"/>
            <a:r>
              <a:rPr lang="en-GB" dirty="0"/>
              <a:t>Angle</a:t>
            </a:r>
          </a:p>
          <a:p>
            <a:pPr lvl="1"/>
            <a:r>
              <a:rPr lang="en-GB" dirty="0"/>
              <a:t>Area</a:t>
            </a:r>
          </a:p>
          <a:p>
            <a:pPr lvl="1"/>
            <a:r>
              <a:rPr lang="en-GB" dirty="0"/>
              <a:t>Colour (saturation)</a:t>
            </a:r>
          </a:p>
          <a:p>
            <a:pPr lvl="1"/>
            <a:r>
              <a:rPr lang="en-GB" dirty="0"/>
              <a:t>Colour (lightness)</a:t>
            </a:r>
          </a:p>
          <a:p>
            <a:pPr lvl="1"/>
            <a:endParaRPr lang="en-GB" dirty="0"/>
          </a:p>
          <a:p>
            <a:r>
              <a:rPr lang="en-GB" dirty="0"/>
              <a:t>Qualitative</a:t>
            </a:r>
          </a:p>
          <a:p>
            <a:pPr lvl="1"/>
            <a:r>
              <a:rPr lang="en-GB" dirty="0"/>
              <a:t>Spatial Grouping</a:t>
            </a:r>
          </a:p>
          <a:p>
            <a:pPr lvl="1"/>
            <a:r>
              <a:rPr lang="en-GB" dirty="0"/>
              <a:t>Colour (hue)</a:t>
            </a:r>
          </a:p>
          <a:p>
            <a:pPr lvl="1"/>
            <a:r>
              <a:rPr lang="en-GB" dirty="0"/>
              <a:t>Shape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94176" y="1693452"/>
            <a:ext cx="2304256" cy="144016"/>
            <a:chOff x="5148064" y="1988840"/>
            <a:chExt cx="2304256" cy="14401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148064" y="2060848"/>
              <a:ext cx="23042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148064" y="198884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372200" y="198884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452320" y="198884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5371678" y="1988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6667822" y="1988840"/>
              <a:ext cx="144016" cy="14401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94176" y="1981484"/>
            <a:ext cx="1519758" cy="296416"/>
            <a:chOff x="5076056" y="2276872"/>
            <a:chExt cx="1519758" cy="296416"/>
          </a:xfrm>
        </p:grpSpPr>
        <p:sp>
          <p:nvSpPr>
            <p:cNvPr id="21" name="Rectangle 20"/>
            <p:cNvSpPr/>
            <p:nvPr/>
          </p:nvSpPr>
          <p:spPr>
            <a:xfrm>
              <a:off x="5076056" y="2276872"/>
              <a:ext cx="576064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76056" y="2429272"/>
              <a:ext cx="1519758" cy="14401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10400" y="2125500"/>
            <a:ext cx="576064" cy="576064"/>
            <a:chOff x="7236296" y="2348880"/>
            <a:chExt cx="576064" cy="576064"/>
          </a:xfrm>
        </p:grpSpPr>
        <p:sp>
          <p:nvSpPr>
            <p:cNvPr id="27" name="Pie 26"/>
            <p:cNvSpPr/>
            <p:nvPr/>
          </p:nvSpPr>
          <p:spPr>
            <a:xfrm>
              <a:off x="7236296" y="2348880"/>
              <a:ext cx="576064" cy="576064"/>
            </a:xfrm>
            <a:prstGeom prst="pi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/>
            <p:nvPr/>
          </p:nvSpPr>
          <p:spPr>
            <a:xfrm rot="5400000">
              <a:off x="7236296" y="2348880"/>
              <a:ext cx="576064" cy="576064"/>
            </a:xfrm>
            <a:prstGeom prst="pie">
              <a:avLst>
                <a:gd name="adj1" fmla="val 10734649"/>
                <a:gd name="adj2" fmla="val 161395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4529758" y="2557548"/>
            <a:ext cx="576064" cy="5760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150156" y="2831779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/>
          <p:cNvGrpSpPr/>
          <p:nvPr/>
        </p:nvGrpSpPr>
        <p:grpSpPr>
          <a:xfrm>
            <a:off x="4529758" y="3277628"/>
            <a:ext cx="1648594" cy="216024"/>
            <a:chOff x="5011638" y="3501008"/>
            <a:chExt cx="1648594" cy="216024"/>
          </a:xfrm>
        </p:grpSpPr>
        <p:sp>
          <p:nvSpPr>
            <p:cNvPr id="31" name="Rectangle 30"/>
            <p:cNvSpPr/>
            <p:nvPr/>
          </p:nvSpPr>
          <p:spPr>
            <a:xfrm>
              <a:off x="5011638" y="3501008"/>
              <a:ext cx="208434" cy="216024"/>
            </a:xfrm>
            <a:prstGeom prst="rect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99670" y="3501008"/>
              <a:ext cx="208434" cy="216024"/>
            </a:xfrm>
            <a:prstGeom prst="rect">
              <a:avLst/>
            </a:prstGeom>
            <a:solidFill>
              <a:srgbClr val="9967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80112" y="3501008"/>
              <a:ext cx="208434" cy="216024"/>
            </a:xfrm>
            <a:prstGeom prst="rect">
              <a:avLst/>
            </a:prstGeom>
            <a:solidFill>
              <a:srgbClr val="B34D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68144" y="3501008"/>
              <a:ext cx="208434" cy="216024"/>
            </a:xfrm>
            <a:prstGeom prst="rect">
              <a:avLst/>
            </a:prstGeom>
            <a:solidFill>
              <a:srgbClr val="CC34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63766" y="3501008"/>
              <a:ext cx="208434" cy="216024"/>
            </a:xfrm>
            <a:prstGeom prst="rect">
              <a:avLst/>
            </a:prstGeom>
            <a:solidFill>
              <a:srgbClr val="E61A1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51798" y="3501008"/>
              <a:ext cx="208434" cy="216024"/>
            </a:xfrm>
            <a:prstGeom prst="rect">
              <a:avLst/>
            </a:prstGeom>
            <a:solidFill>
              <a:srgbClr val="FF01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30960" y="3565660"/>
            <a:ext cx="1648594" cy="216024"/>
            <a:chOff x="5012840" y="3789040"/>
            <a:chExt cx="1648594" cy="216024"/>
          </a:xfrm>
        </p:grpSpPr>
        <p:sp>
          <p:nvSpPr>
            <p:cNvPr id="41" name="Rectangle 40"/>
            <p:cNvSpPr/>
            <p:nvPr/>
          </p:nvSpPr>
          <p:spPr>
            <a:xfrm>
              <a:off x="5012840" y="3789040"/>
              <a:ext cx="20843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00872" y="3789040"/>
              <a:ext cx="208434" cy="216024"/>
            </a:xfrm>
            <a:prstGeom prst="rect">
              <a:avLst/>
            </a:prstGeom>
            <a:solidFill>
              <a:srgbClr val="5B0B0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81314" y="3789040"/>
              <a:ext cx="208434" cy="216024"/>
            </a:xfrm>
            <a:prstGeom prst="rect">
              <a:avLst/>
            </a:prstGeom>
            <a:solidFill>
              <a:srgbClr val="B61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69346" y="3789040"/>
              <a:ext cx="208434" cy="216024"/>
            </a:xfrm>
            <a:prstGeom prst="rect">
              <a:avLst/>
            </a:prstGeom>
            <a:solidFill>
              <a:srgbClr val="E949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164968" y="3789040"/>
              <a:ext cx="208434" cy="216024"/>
            </a:xfrm>
            <a:prstGeom prst="rect">
              <a:avLst/>
            </a:prstGeom>
            <a:solidFill>
              <a:srgbClr val="F4A4A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53000" y="3789040"/>
              <a:ext cx="208434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94176" y="4645780"/>
            <a:ext cx="296416" cy="360040"/>
            <a:chOff x="5076056" y="4581128"/>
            <a:chExt cx="296416" cy="360040"/>
          </a:xfrm>
        </p:grpSpPr>
        <p:sp>
          <p:nvSpPr>
            <p:cNvPr id="47" name="Rectangle 46"/>
            <p:cNvSpPr/>
            <p:nvPr/>
          </p:nvSpPr>
          <p:spPr>
            <a:xfrm>
              <a:off x="5076056" y="4581128"/>
              <a:ext cx="144016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28456" y="4761148"/>
              <a:ext cx="144016" cy="1800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05872" y="4645780"/>
            <a:ext cx="296416" cy="360040"/>
            <a:chOff x="5076056" y="4581128"/>
            <a:chExt cx="296416" cy="360040"/>
          </a:xfrm>
        </p:grpSpPr>
        <p:sp>
          <p:nvSpPr>
            <p:cNvPr id="52" name="Rectangle 51"/>
            <p:cNvSpPr/>
            <p:nvPr/>
          </p:nvSpPr>
          <p:spPr>
            <a:xfrm>
              <a:off x="5076056" y="4581128"/>
              <a:ext cx="144016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228456" y="4761148"/>
              <a:ext cx="144016" cy="1800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4522168" y="5149836"/>
            <a:ext cx="20843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4810200" y="5149836"/>
            <a:ext cx="208434" cy="216024"/>
          </a:xfrm>
          <a:prstGeom prst="rect">
            <a:avLst/>
          </a:prstGeom>
          <a:solidFill>
            <a:srgbClr val="C8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5090642" y="5149836"/>
            <a:ext cx="208434" cy="216024"/>
          </a:xfrm>
          <a:prstGeom prst="rect">
            <a:avLst/>
          </a:prstGeom>
          <a:solidFill>
            <a:srgbClr val="00F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5378674" y="5149836"/>
            <a:ext cx="208434" cy="216024"/>
          </a:xfrm>
          <a:prstGeom prst="rect">
            <a:avLst/>
          </a:prstGeom>
          <a:solidFill>
            <a:srgbClr val="0064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5674296" y="5149836"/>
            <a:ext cx="208434" cy="216024"/>
          </a:xfrm>
          <a:prstGeom prst="rect">
            <a:avLst/>
          </a:prstGeom>
          <a:solidFill>
            <a:srgbClr val="C800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4529758" y="5581884"/>
            <a:ext cx="20084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4818992" y="5581884"/>
            <a:ext cx="20084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Isosceles Triangle 61"/>
          <p:cNvSpPr/>
          <p:nvPr/>
        </p:nvSpPr>
        <p:spPr>
          <a:xfrm>
            <a:off x="5075189" y="5581884"/>
            <a:ext cx="232980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Diamond 62"/>
          <p:cNvSpPr/>
          <p:nvPr/>
        </p:nvSpPr>
        <p:spPr>
          <a:xfrm>
            <a:off x="5386264" y="5581884"/>
            <a:ext cx="207683" cy="22338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" name="Cross 1023"/>
          <p:cNvSpPr/>
          <p:nvPr/>
        </p:nvSpPr>
        <p:spPr>
          <a:xfrm>
            <a:off x="5681886" y="5581884"/>
            <a:ext cx="200844" cy="21602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996275" y="1412777"/>
            <a:ext cx="36979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Quantitative</a:t>
            </a:r>
          </a:p>
          <a:p>
            <a:pPr lvl="1"/>
            <a:r>
              <a:rPr lang="en-GB" dirty="0"/>
              <a:t>Weight</a:t>
            </a:r>
          </a:p>
          <a:p>
            <a:pPr lvl="1"/>
            <a:r>
              <a:rPr lang="en-GB" dirty="0"/>
              <a:t>Length</a:t>
            </a:r>
          </a:p>
          <a:p>
            <a:pPr lvl="1"/>
            <a:r>
              <a:rPr lang="en-GB" dirty="0"/>
              <a:t>Height</a:t>
            </a:r>
          </a:p>
          <a:p>
            <a:pPr lvl="1"/>
            <a:r>
              <a:rPr lang="en-GB" dirty="0"/>
              <a:t>Expression</a:t>
            </a:r>
          </a:p>
          <a:p>
            <a:pPr lvl="1"/>
            <a:r>
              <a:rPr lang="en-GB" dirty="0"/>
              <a:t>Time</a:t>
            </a:r>
          </a:p>
          <a:p>
            <a:pPr lvl="1"/>
            <a:r>
              <a:rPr lang="en-GB" dirty="0"/>
              <a:t>Density</a:t>
            </a:r>
          </a:p>
          <a:p>
            <a:pPr lvl="1"/>
            <a:endParaRPr lang="en-GB" dirty="0"/>
          </a:p>
          <a:p>
            <a:r>
              <a:rPr lang="en-GB" dirty="0"/>
              <a:t>Qualitative</a:t>
            </a:r>
          </a:p>
          <a:p>
            <a:pPr lvl="1"/>
            <a:r>
              <a:rPr lang="en-GB" dirty="0"/>
              <a:t>Treatment</a:t>
            </a:r>
          </a:p>
          <a:p>
            <a:pPr lvl="1"/>
            <a:r>
              <a:rPr lang="en-GB" dirty="0"/>
              <a:t>Genotype</a:t>
            </a:r>
          </a:p>
          <a:p>
            <a:pPr lvl="1"/>
            <a:r>
              <a:rPr lang="en-GB" dirty="0"/>
              <a:t>Batch</a:t>
            </a:r>
          </a:p>
        </p:txBody>
      </p:sp>
    </p:spTree>
    <p:extLst>
      <p:ext uri="{BB962C8B-B14F-4D97-AF65-F5344CB8AC3E}">
        <p14:creationId xmlns:p14="http://schemas.microsoft.com/office/powerpoint/2010/main" val="36547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Expressiveness</a:t>
            </a:r>
          </a:p>
          <a:p>
            <a:pPr lvl="1"/>
            <a:r>
              <a:rPr lang="en-GB" dirty="0"/>
              <a:t>Match the properties of the data and channel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Effectiveness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Encode the most important information with the most effective channel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76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5BFD62-2439-4E10-A79D-219CBE02B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68" y="2204864"/>
            <a:ext cx="3960440" cy="39604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volume of the cells increased upon treatment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54B6DD-B659-466E-B708-FFB0A750D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276872"/>
            <a:ext cx="302984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9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Matching the data and channel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772816"/>
            <a:ext cx="9983093" cy="4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1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Representing Colour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834831"/>
            <a:ext cx="7632848" cy="3744416"/>
          </a:xfrm>
        </p:spPr>
        <p:txBody>
          <a:bodyPr/>
          <a:lstStyle/>
          <a:p>
            <a:r>
              <a:rPr lang="en-GB" dirty="0"/>
              <a:t>Technical representations of colour</a:t>
            </a:r>
          </a:p>
          <a:p>
            <a:pPr lvl="1"/>
            <a:r>
              <a:rPr lang="en-GB" dirty="0"/>
              <a:t>Red + Green + Blue (RGB)</a:t>
            </a:r>
          </a:p>
          <a:p>
            <a:pPr lvl="1"/>
            <a:r>
              <a:rPr lang="en-GB" dirty="0"/>
              <a:t>Cyan + Magenta + Yellow + Black (CMYK)</a:t>
            </a:r>
          </a:p>
          <a:p>
            <a:pPr lvl="1"/>
            <a:endParaRPr lang="en-GB" dirty="0"/>
          </a:p>
          <a:p>
            <a:r>
              <a:rPr lang="en-GB" dirty="0"/>
              <a:t>Perceptual representation of colour</a:t>
            </a:r>
          </a:p>
          <a:p>
            <a:pPr lvl="1"/>
            <a:r>
              <a:rPr lang="en-GB" dirty="0"/>
              <a:t>Hue + Saturation + Lightness (HSL)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17526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Only channel to appear in both Qualitative and Quantitative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96F2D-4EF8-4AC3-B8FE-92C00063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584" y="2600805"/>
            <a:ext cx="2160240" cy="2106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96CD2-81B6-4395-82B5-96943A1A2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2" t="14005" r="17642" b="30472"/>
          <a:stretch/>
        </p:blipFill>
        <p:spPr>
          <a:xfrm>
            <a:off x="7944780" y="4731908"/>
            <a:ext cx="2079848" cy="18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9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HSL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600202"/>
            <a:ext cx="11665296" cy="341297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Hue            = 	Shade of colour     = 	Qualitative</a:t>
            </a:r>
          </a:p>
          <a:p>
            <a:r>
              <a:rPr lang="en-GB" dirty="0"/>
              <a:t>Saturation = 	Amount of colour = 	Quantitative</a:t>
            </a:r>
          </a:p>
          <a:p>
            <a:r>
              <a:rPr lang="en-GB" dirty="0"/>
              <a:t>Lightness   = 	Amount of white  = 	Quantitative</a:t>
            </a:r>
          </a:p>
          <a:p>
            <a:endParaRPr lang="en-GB" dirty="0"/>
          </a:p>
          <a:p>
            <a:r>
              <a:rPr lang="en-GB" dirty="0"/>
              <a:t>Humans have no innate quantitative perception of hue but we have learned some (cold – hot, rainbow etc.)</a:t>
            </a:r>
          </a:p>
          <a:p>
            <a:endParaRPr lang="en-GB" dirty="0"/>
          </a:p>
          <a:p>
            <a:r>
              <a:rPr lang="en-GB" dirty="0"/>
              <a:t>Our perception of hue is not linear</a:t>
            </a:r>
          </a:p>
        </p:txBody>
      </p:sp>
      <p:pic>
        <p:nvPicPr>
          <p:cNvPr id="1026" name="Picture 2" descr="http://ptgmedia.pearsoncmg.com/images/irf_guide_webdesign_evans/elementLinks/horton7_fi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5059248"/>
            <a:ext cx="8160907" cy="72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>
          <a:xfrm rot="5400000">
            <a:off x="4499823" y="5457225"/>
            <a:ext cx="168019" cy="1008112"/>
          </a:xfrm>
          <a:prstGeom prst="rightBrace">
            <a:avLst>
              <a:gd name="adj1" fmla="val 480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race 5"/>
          <p:cNvSpPr/>
          <p:nvPr/>
        </p:nvSpPr>
        <p:spPr>
          <a:xfrm rot="5400000">
            <a:off x="7308134" y="5169195"/>
            <a:ext cx="168020" cy="1584176"/>
          </a:xfrm>
          <a:prstGeom prst="rightBrace">
            <a:avLst>
              <a:gd name="adj1" fmla="val 480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Brace 6"/>
          <p:cNvSpPr/>
          <p:nvPr/>
        </p:nvSpPr>
        <p:spPr>
          <a:xfrm rot="5400000">
            <a:off x="4499821" y="5415668"/>
            <a:ext cx="168020" cy="1584176"/>
          </a:xfrm>
          <a:prstGeom prst="rightBrace">
            <a:avLst>
              <a:gd name="adj1" fmla="val 480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3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colour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604" y="1916832"/>
            <a:ext cx="3682752" cy="25922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Quantitative</a:t>
            </a:r>
          </a:p>
          <a:p>
            <a:pPr lvl="1"/>
            <a:r>
              <a:rPr lang="en-GB" sz="2600" dirty="0"/>
              <a:t>Colour (saturation)</a:t>
            </a:r>
          </a:p>
          <a:p>
            <a:pPr lvl="1"/>
            <a:r>
              <a:rPr lang="en-GB" sz="2600" dirty="0"/>
              <a:t>Colour (lightness)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Qualitative</a:t>
            </a:r>
          </a:p>
          <a:p>
            <a:pPr lvl="1"/>
            <a:r>
              <a:rPr lang="en-GB" sz="2600" dirty="0"/>
              <a:t>Colour (hue)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E7214F-AE86-473F-AE16-5B9A432F3CCD}"/>
              </a:ext>
            </a:extLst>
          </p:cNvPr>
          <p:cNvGrpSpPr/>
          <p:nvPr/>
        </p:nvGrpSpPr>
        <p:grpSpPr>
          <a:xfrm>
            <a:off x="6353758" y="2366303"/>
            <a:ext cx="2230800" cy="681568"/>
            <a:chOff x="4007811" y="2933366"/>
            <a:chExt cx="1649796" cy="504056"/>
          </a:xfrm>
        </p:grpSpPr>
        <p:grpSp>
          <p:nvGrpSpPr>
            <p:cNvPr id="33" name="Group 32"/>
            <p:cNvGrpSpPr/>
            <p:nvPr/>
          </p:nvGrpSpPr>
          <p:grpSpPr>
            <a:xfrm>
              <a:off x="4007811" y="2933366"/>
              <a:ext cx="1648594" cy="216024"/>
              <a:chOff x="5011638" y="3501008"/>
              <a:chExt cx="1648594" cy="21602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011638" y="3501008"/>
                <a:ext cx="208434" cy="216024"/>
              </a:xfrm>
              <a:prstGeom prst="rect">
                <a:avLst/>
              </a:prstGeom>
              <a:solidFill>
                <a:srgbClr val="80808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299670" y="3501008"/>
                <a:ext cx="208434" cy="216024"/>
              </a:xfrm>
              <a:prstGeom prst="rect">
                <a:avLst/>
              </a:prstGeom>
              <a:solidFill>
                <a:srgbClr val="99676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580112" y="3501008"/>
                <a:ext cx="208434" cy="216024"/>
              </a:xfrm>
              <a:prstGeom prst="rect">
                <a:avLst/>
              </a:prstGeom>
              <a:solidFill>
                <a:srgbClr val="B34D4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868144" y="3501008"/>
                <a:ext cx="208434" cy="216024"/>
              </a:xfrm>
              <a:prstGeom prst="rect">
                <a:avLst/>
              </a:prstGeom>
              <a:solidFill>
                <a:srgbClr val="CC343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163766" y="3501008"/>
                <a:ext cx="208434" cy="216024"/>
              </a:xfrm>
              <a:prstGeom prst="rect">
                <a:avLst/>
              </a:prstGeom>
              <a:solidFill>
                <a:srgbClr val="E61A1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451798" y="3501008"/>
                <a:ext cx="208434" cy="216024"/>
              </a:xfrm>
              <a:prstGeom prst="rect">
                <a:avLst/>
              </a:prstGeom>
              <a:solidFill>
                <a:srgbClr val="FF010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009013" y="3221398"/>
              <a:ext cx="1648594" cy="216024"/>
              <a:chOff x="5012840" y="3789040"/>
              <a:chExt cx="1648594" cy="21602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012840" y="3789040"/>
                <a:ext cx="20843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300872" y="3789040"/>
                <a:ext cx="208434" cy="216024"/>
              </a:xfrm>
              <a:prstGeom prst="rect">
                <a:avLst/>
              </a:prstGeom>
              <a:solidFill>
                <a:srgbClr val="5B0B0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581314" y="3789040"/>
                <a:ext cx="208434" cy="216024"/>
              </a:xfrm>
              <a:prstGeom prst="rect">
                <a:avLst/>
              </a:prstGeom>
              <a:solidFill>
                <a:srgbClr val="B6161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869346" y="3789040"/>
                <a:ext cx="208434" cy="216024"/>
              </a:xfrm>
              <a:prstGeom prst="rect">
                <a:avLst/>
              </a:prstGeom>
              <a:solidFill>
                <a:srgbClr val="E9494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164968" y="3789040"/>
                <a:ext cx="208434" cy="216024"/>
              </a:xfrm>
              <a:prstGeom prst="rect">
                <a:avLst/>
              </a:prstGeom>
              <a:solidFill>
                <a:srgbClr val="F4A4A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453000" y="3789040"/>
                <a:ext cx="208434" cy="21602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353758" y="3907595"/>
            <a:ext cx="2272233" cy="360775"/>
            <a:chOff x="4810200" y="5149836"/>
            <a:chExt cx="1360562" cy="216024"/>
          </a:xfrm>
        </p:grpSpPr>
        <p:sp>
          <p:nvSpPr>
            <p:cNvPr id="55" name="Rectangle 54"/>
            <p:cNvSpPr/>
            <p:nvPr/>
          </p:nvSpPr>
          <p:spPr>
            <a:xfrm>
              <a:off x="4810200" y="5149836"/>
              <a:ext cx="208434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98232" y="5149836"/>
              <a:ext cx="208434" cy="216024"/>
            </a:xfrm>
            <a:prstGeom prst="rect">
              <a:avLst/>
            </a:prstGeom>
            <a:solidFill>
              <a:srgbClr val="C8FA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78674" y="5149836"/>
              <a:ext cx="208434" cy="216024"/>
            </a:xfrm>
            <a:prstGeom prst="rect">
              <a:avLst/>
            </a:prstGeom>
            <a:solidFill>
              <a:srgbClr val="00FA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666706" y="5149836"/>
              <a:ext cx="208434" cy="216024"/>
            </a:xfrm>
            <a:prstGeom prst="rect">
              <a:avLst/>
            </a:prstGeom>
            <a:solidFill>
              <a:srgbClr val="0064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962328" y="5149836"/>
              <a:ext cx="208434" cy="216024"/>
            </a:xfrm>
            <a:prstGeom prst="rect">
              <a:avLst/>
            </a:prstGeom>
            <a:solidFill>
              <a:srgbClr val="C800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07568" y="4994053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In a single plot you should modify only ONE colour parameter</a:t>
            </a:r>
          </a:p>
        </p:txBody>
      </p:sp>
    </p:spTree>
    <p:extLst>
      <p:ext uri="{BB962C8B-B14F-4D97-AF65-F5344CB8AC3E}">
        <p14:creationId xmlns:p14="http://schemas.microsoft.com/office/powerpoint/2010/main" val="1760905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Expressiveness</a:t>
            </a:r>
          </a:p>
          <a:p>
            <a:pPr lvl="1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Match the properties of the data and channel</a:t>
            </a:r>
          </a:p>
          <a:p>
            <a:pPr lvl="1"/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/>
              <a:t>Effectiveness</a:t>
            </a:r>
          </a:p>
          <a:p>
            <a:pPr lvl="1"/>
            <a:r>
              <a:rPr lang="en-GB" dirty="0"/>
              <a:t>Encode the most important information with the most effective channel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478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Effectiveness of quantitative 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1970" y="465313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4.5X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5324" y="465313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1.8X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381666" y="1710890"/>
            <a:ext cx="1728192" cy="1456683"/>
            <a:chOff x="6516216" y="4996653"/>
            <a:chExt cx="1728192" cy="1456683"/>
          </a:xfrm>
        </p:grpSpPr>
        <p:grpSp>
          <p:nvGrpSpPr>
            <p:cNvPr id="11" name="Group 10"/>
            <p:cNvGrpSpPr/>
            <p:nvPr/>
          </p:nvGrpSpPr>
          <p:grpSpPr>
            <a:xfrm>
              <a:off x="6516216" y="4996653"/>
              <a:ext cx="1728192" cy="648072"/>
              <a:chOff x="5148064" y="1700808"/>
              <a:chExt cx="1728192" cy="64807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148064" y="1700808"/>
                <a:ext cx="720080" cy="648072"/>
              </a:xfrm>
              <a:prstGeom prst="rect">
                <a:avLst/>
              </a:prstGeom>
              <a:solidFill>
                <a:srgbClr val="84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56176" y="1700808"/>
                <a:ext cx="720080" cy="648072"/>
              </a:xfrm>
              <a:prstGeom prst="rect">
                <a:avLst/>
              </a:prstGeom>
              <a:solidFill>
                <a:srgbClr val="8A7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5903312" y="1916832"/>
                <a:ext cx="216024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516216" y="5805264"/>
              <a:ext cx="1728192" cy="648072"/>
              <a:chOff x="5148064" y="2636912"/>
              <a:chExt cx="1728192" cy="64807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148064" y="2636912"/>
                <a:ext cx="720080" cy="648072"/>
              </a:xfrm>
              <a:prstGeom prst="rect">
                <a:avLst/>
              </a:prstGeom>
              <a:solidFill>
                <a:srgbClr val="A55B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156176" y="2636912"/>
                <a:ext cx="720080" cy="648072"/>
              </a:xfrm>
              <a:prstGeom prst="rect">
                <a:avLst/>
              </a:prstGeom>
              <a:solidFill>
                <a:srgbClr val="CB35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5903312" y="2852936"/>
                <a:ext cx="216024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1434730" y="229893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80544" y="4041332"/>
            <a:ext cx="2528764" cy="1931923"/>
            <a:chOff x="6763520" y="4324213"/>
            <a:chExt cx="1639435" cy="1252494"/>
          </a:xfrm>
        </p:grpSpPr>
        <p:sp>
          <p:nvSpPr>
            <p:cNvPr id="18" name="Oval 17"/>
            <p:cNvSpPr/>
            <p:nvPr/>
          </p:nvSpPr>
          <p:spPr>
            <a:xfrm>
              <a:off x="6763520" y="5141506"/>
              <a:ext cx="330806" cy="3382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127448" y="4324213"/>
              <a:ext cx="1275507" cy="1252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975461" y="621045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16X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75" y="1700809"/>
            <a:ext cx="1760537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00809"/>
            <a:ext cx="1760537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07" y="1700809"/>
            <a:ext cx="1749425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31625" y="458112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7X</a:t>
            </a:r>
          </a:p>
        </p:txBody>
      </p:sp>
    </p:spTree>
    <p:extLst>
      <p:ext uri="{BB962C8B-B14F-4D97-AF65-F5344CB8AC3E}">
        <p14:creationId xmlns:p14="http://schemas.microsoft.com/office/powerpoint/2010/main" val="689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0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Quantitation Perception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02" y="1210724"/>
            <a:ext cx="5097396" cy="56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5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Effectiveness</a:t>
            </a:r>
          </a:p>
          <a:p>
            <a:pPr lvl="1"/>
            <a:r>
              <a:rPr lang="en-GB" dirty="0"/>
              <a:t>Encode the most important information with the most effective channel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Expressiveness</a:t>
            </a:r>
          </a:p>
          <a:p>
            <a:pPr lvl="1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Match the properties of the data and channel</a:t>
            </a:r>
          </a:p>
        </p:txBody>
      </p:sp>
    </p:spTree>
    <p:extLst>
      <p:ext uri="{BB962C8B-B14F-4D97-AF65-F5344CB8AC3E}">
        <p14:creationId xmlns:p14="http://schemas.microsoft.com/office/powerpoint/2010/main" val="85059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Quantitative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605" y="2464295"/>
            <a:ext cx="6486227" cy="36290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Bar chart</a:t>
            </a:r>
          </a:p>
          <a:p>
            <a:r>
              <a:rPr lang="en-GB" dirty="0"/>
              <a:t>Stacked bar chart with common start</a:t>
            </a:r>
          </a:p>
          <a:p>
            <a:r>
              <a:rPr lang="en-GB" dirty="0"/>
              <a:t>Stacked bar chart with different starts</a:t>
            </a:r>
          </a:p>
          <a:p>
            <a:r>
              <a:rPr lang="en-GB" dirty="0"/>
              <a:t>Pie charts</a:t>
            </a:r>
          </a:p>
          <a:p>
            <a:r>
              <a:rPr lang="en-GB" dirty="0"/>
              <a:t>Bubble plots (circular area)</a:t>
            </a:r>
          </a:p>
          <a:p>
            <a:r>
              <a:rPr lang="en-GB" dirty="0"/>
              <a:t>Rectangular area</a:t>
            </a:r>
          </a:p>
          <a:p>
            <a:r>
              <a:rPr lang="en-GB" dirty="0"/>
              <a:t>Colour (luminance)</a:t>
            </a:r>
          </a:p>
          <a:p>
            <a:r>
              <a:rPr lang="en-GB" dirty="0"/>
              <a:t>Colour (saturation)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1505" y="1929059"/>
            <a:ext cx="247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Good quantitation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1505" y="5703639"/>
            <a:ext cx="238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Poor quantitation</a:t>
            </a:r>
          </a:p>
        </p:txBody>
      </p:sp>
      <p:sp>
        <p:nvSpPr>
          <p:cNvPr id="6" name="Down Arrow 5"/>
          <p:cNvSpPr/>
          <p:nvPr/>
        </p:nvSpPr>
        <p:spPr>
          <a:xfrm>
            <a:off x="1991544" y="2492896"/>
            <a:ext cx="1584176" cy="321074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69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Effectiveness of Qualitative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encode categorical data are the differences between categories easy for the user to perceive correctly?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5" t="1897" r="1916" b="2202"/>
          <a:stretch/>
        </p:blipFill>
        <p:spPr>
          <a:xfrm>
            <a:off x="2567608" y="2996953"/>
            <a:ext cx="6984776" cy="36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D5F28-E0D0-4950-8DFC-7693DE6DF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20" y="2297832"/>
            <a:ext cx="3012206" cy="35794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volume of the cells increased upon 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949FD-F60A-4D82-995D-6188A5BFD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8" y="2204864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many colours can you discriminate?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36986" y="2814106"/>
            <a:ext cx="3744416" cy="504056"/>
            <a:chOff x="2051720" y="2852936"/>
            <a:chExt cx="3744416" cy="504056"/>
          </a:xfrm>
        </p:grpSpPr>
        <p:sp>
          <p:nvSpPr>
            <p:cNvPr id="4" name="Rectangle 3"/>
            <p:cNvSpPr/>
            <p:nvPr/>
          </p:nvSpPr>
          <p:spPr>
            <a:xfrm>
              <a:off x="2051720" y="2852936"/>
              <a:ext cx="504056" cy="504056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99792" y="2852936"/>
              <a:ext cx="504056" cy="504056"/>
            </a:xfrm>
            <a:prstGeom prst="rect">
              <a:avLst/>
            </a:prstGeom>
            <a:solidFill>
              <a:srgbClr val="D5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347864" y="2852936"/>
              <a:ext cx="504056" cy="504056"/>
            </a:xfrm>
            <a:prstGeom prst="rect">
              <a:avLst/>
            </a:prstGeom>
            <a:solidFill>
              <a:srgbClr val="00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95936" y="2852936"/>
              <a:ext cx="504056" cy="504056"/>
            </a:xfrm>
            <a:prstGeom prst="rect">
              <a:avLst/>
            </a:prstGeom>
            <a:solidFill>
              <a:srgbClr val="00D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44008" y="2852936"/>
              <a:ext cx="504056" cy="504056"/>
            </a:xfrm>
            <a:prstGeom prst="rect">
              <a:avLst/>
            </a:prstGeom>
            <a:solidFill>
              <a:srgbClr val="00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2080" y="2852936"/>
              <a:ext cx="504056" cy="504056"/>
            </a:xfrm>
            <a:prstGeom prst="rect">
              <a:avLst/>
            </a:prstGeom>
            <a:solidFill>
              <a:srgbClr val="D0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43346" y="3429000"/>
            <a:ext cx="7595676" cy="504056"/>
            <a:chOff x="919346" y="3429000"/>
            <a:chExt cx="7595676" cy="504056"/>
          </a:xfrm>
        </p:grpSpPr>
        <p:sp>
          <p:nvSpPr>
            <p:cNvPr id="12" name="Rectangle 11"/>
            <p:cNvSpPr/>
            <p:nvPr/>
          </p:nvSpPr>
          <p:spPr>
            <a:xfrm>
              <a:off x="919346" y="3429000"/>
              <a:ext cx="504056" cy="504056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67418" y="3429000"/>
              <a:ext cx="504056" cy="504056"/>
            </a:xfrm>
            <a:prstGeom prst="rect">
              <a:avLst/>
            </a:prstGeom>
            <a:solidFill>
              <a:srgbClr val="D66B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15490" y="3429000"/>
              <a:ext cx="504056" cy="504056"/>
            </a:xfrm>
            <a:prstGeom prst="rect">
              <a:avLst/>
            </a:prstGeom>
            <a:solidFill>
              <a:srgbClr val="D0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63562" y="3429000"/>
              <a:ext cx="504056" cy="504056"/>
            </a:xfrm>
            <a:prstGeom prst="rect">
              <a:avLst/>
            </a:prstGeom>
            <a:solidFill>
              <a:srgbClr val="68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11634" y="3429000"/>
              <a:ext cx="504056" cy="504056"/>
            </a:xfrm>
            <a:prstGeom prst="rect">
              <a:avLst/>
            </a:prstGeom>
            <a:solidFill>
              <a:srgbClr val="00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59706" y="3429000"/>
              <a:ext cx="504056" cy="504056"/>
            </a:xfrm>
            <a:prstGeom prst="rect">
              <a:avLst/>
            </a:prstGeom>
            <a:solidFill>
              <a:srgbClr val="00D0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70606" y="3429000"/>
              <a:ext cx="504056" cy="504056"/>
            </a:xfrm>
            <a:prstGeom prst="rect">
              <a:avLst/>
            </a:prstGeom>
            <a:solidFill>
              <a:srgbClr val="00CC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18678" y="3429000"/>
              <a:ext cx="504056" cy="504056"/>
            </a:xfrm>
            <a:prstGeom prst="rect">
              <a:avLst/>
            </a:prstGeom>
            <a:solidFill>
              <a:srgbClr val="006B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6750" y="3429000"/>
              <a:ext cx="504056" cy="504056"/>
            </a:xfrm>
            <a:prstGeom prst="rect">
              <a:avLst/>
            </a:prstGeom>
            <a:solidFill>
              <a:srgbClr val="00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14822" y="3429000"/>
              <a:ext cx="504056" cy="504056"/>
            </a:xfrm>
            <a:prstGeom prst="rect">
              <a:avLst/>
            </a:prstGeom>
            <a:solidFill>
              <a:srgbClr val="68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62894" y="3429000"/>
              <a:ext cx="504056" cy="504056"/>
            </a:xfrm>
            <a:prstGeom prst="rect">
              <a:avLst/>
            </a:prstGeom>
            <a:solidFill>
              <a:srgbClr val="D0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010966" y="3429000"/>
              <a:ext cx="504056" cy="504056"/>
            </a:xfrm>
            <a:prstGeom prst="rect">
              <a:avLst/>
            </a:prstGeom>
            <a:solidFill>
              <a:srgbClr val="D0006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1499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many colours can you discriminate?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983432" y="2708920"/>
            <a:ext cx="6950341" cy="935623"/>
            <a:chOff x="983432" y="2708920"/>
            <a:chExt cx="6950341" cy="935623"/>
          </a:xfrm>
        </p:grpSpPr>
        <p:sp>
          <p:nvSpPr>
            <p:cNvPr id="4" name="Rectangle 3"/>
            <p:cNvSpPr/>
            <p:nvPr/>
          </p:nvSpPr>
          <p:spPr>
            <a:xfrm>
              <a:off x="983432" y="2708920"/>
              <a:ext cx="935623" cy="935623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86376" y="2708920"/>
              <a:ext cx="935623" cy="935623"/>
            </a:xfrm>
            <a:prstGeom prst="rect">
              <a:avLst/>
            </a:prstGeom>
            <a:solidFill>
              <a:srgbClr val="D5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389319" y="2708920"/>
              <a:ext cx="935623" cy="935623"/>
            </a:xfrm>
            <a:prstGeom prst="rect">
              <a:avLst/>
            </a:prstGeom>
            <a:solidFill>
              <a:srgbClr val="00D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2263" y="2708920"/>
              <a:ext cx="935623" cy="935623"/>
            </a:xfrm>
            <a:prstGeom prst="rect">
              <a:avLst/>
            </a:prstGeom>
            <a:solidFill>
              <a:srgbClr val="00D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95207" y="2708920"/>
              <a:ext cx="935623" cy="935623"/>
            </a:xfrm>
            <a:prstGeom prst="rect">
              <a:avLst/>
            </a:prstGeom>
            <a:solidFill>
              <a:srgbClr val="00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8150" y="2708920"/>
              <a:ext cx="935623" cy="935623"/>
            </a:xfrm>
            <a:prstGeom prst="rect">
              <a:avLst/>
            </a:prstGeom>
            <a:solidFill>
              <a:srgbClr val="D000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73236" y="4188391"/>
            <a:ext cx="6950341" cy="935623"/>
            <a:chOff x="973236" y="4188391"/>
            <a:chExt cx="6950341" cy="935623"/>
          </a:xfrm>
        </p:grpSpPr>
        <p:sp>
          <p:nvSpPr>
            <p:cNvPr id="26" name="Rectangle 25"/>
            <p:cNvSpPr/>
            <p:nvPr/>
          </p:nvSpPr>
          <p:spPr>
            <a:xfrm>
              <a:off x="973236" y="4188391"/>
              <a:ext cx="935623" cy="935623"/>
            </a:xfrm>
            <a:prstGeom prst="rect">
              <a:avLst/>
            </a:prstGeom>
            <a:solidFill>
              <a:srgbClr val="FFB9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76180" y="4188391"/>
              <a:ext cx="935623" cy="935623"/>
            </a:xfrm>
            <a:prstGeom prst="rect">
              <a:avLst/>
            </a:prstGeom>
            <a:solidFill>
              <a:srgbClr val="FFF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79123" y="4188391"/>
              <a:ext cx="935623" cy="935623"/>
            </a:xfrm>
            <a:prstGeom prst="rect">
              <a:avLst/>
            </a:prstGeom>
            <a:solidFill>
              <a:srgbClr val="B9FF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82067" y="4188391"/>
              <a:ext cx="935623" cy="935623"/>
            </a:xfrm>
            <a:prstGeom prst="rect">
              <a:avLst/>
            </a:prstGeom>
            <a:solidFill>
              <a:srgbClr val="B9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85011" y="4188391"/>
              <a:ext cx="935623" cy="935623"/>
            </a:xfrm>
            <a:prstGeom prst="rect">
              <a:avLst/>
            </a:prstGeom>
            <a:solidFill>
              <a:srgbClr val="B9B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987954" y="4188391"/>
              <a:ext cx="935623" cy="935623"/>
            </a:xfrm>
            <a:prstGeom prst="rect">
              <a:avLst/>
            </a:prstGeom>
            <a:solidFill>
              <a:srgbClr val="FFB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44272" y="2708920"/>
            <a:ext cx="3401764" cy="3850750"/>
            <a:chOff x="9491040" y="2774903"/>
            <a:chExt cx="2044566" cy="2194566"/>
          </a:xfrm>
        </p:grpSpPr>
        <p:sp>
          <p:nvSpPr>
            <p:cNvPr id="35" name="Rectangle 34"/>
            <p:cNvSpPr/>
            <p:nvPr/>
          </p:nvSpPr>
          <p:spPr>
            <a:xfrm>
              <a:off x="9491040" y="4033846"/>
              <a:ext cx="452377" cy="935623"/>
            </a:xfrm>
            <a:prstGeom prst="rect">
              <a:avLst/>
            </a:prstGeom>
            <a:solidFill>
              <a:srgbClr val="FFB9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64110" y="2774903"/>
              <a:ext cx="452377" cy="2176558"/>
            </a:xfrm>
            <a:prstGeom prst="rect">
              <a:avLst/>
            </a:prstGeom>
            <a:solidFill>
              <a:srgbClr val="B9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019857" y="3318752"/>
              <a:ext cx="467812" cy="163271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092928" y="4015838"/>
              <a:ext cx="442678" cy="935623"/>
            </a:xfrm>
            <a:prstGeom prst="rect">
              <a:avLst/>
            </a:prstGeom>
            <a:solidFill>
              <a:srgbClr val="FF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3816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Discrimination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019912" cy="5575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7"/>
          <a:stretch/>
        </p:blipFill>
        <p:spPr>
          <a:xfrm>
            <a:off x="8616280" y="1831379"/>
            <a:ext cx="3367328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60" y="1831379"/>
            <a:ext cx="4515480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38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Qualitative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2777"/>
            <a:ext cx="8229600" cy="4525963"/>
          </a:xfrm>
        </p:spPr>
        <p:txBody>
          <a:bodyPr/>
          <a:lstStyle/>
          <a:p>
            <a:r>
              <a:rPr lang="en-GB" dirty="0"/>
              <a:t>How many (fillable) shapes can you discriminate?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Can combine shape with colour, but you need to maintain similar fillable areas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67609" y="2521496"/>
            <a:ext cx="3386935" cy="360040"/>
            <a:chOff x="1043608" y="2708920"/>
            <a:chExt cx="3386935" cy="360040"/>
          </a:xfrm>
        </p:grpSpPr>
        <p:sp>
          <p:nvSpPr>
            <p:cNvPr id="4" name="Rectangle 3"/>
            <p:cNvSpPr/>
            <p:nvPr/>
          </p:nvSpPr>
          <p:spPr>
            <a:xfrm>
              <a:off x="1043608" y="2708920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1691680" y="2708920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2307757" y="2708920"/>
              <a:ext cx="417646" cy="36004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Diamond 7"/>
            <p:cNvSpPr/>
            <p:nvPr/>
          </p:nvSpPr>
          <p:spPr>
            <a:xfrm>
              <a:off x="2986424" y="2708920"/>
              <a:ext cx="360040" cy="36004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ross 9"/>
            <p:cNvSpPr/>
            <p:nvPr/>
          </p:nvSpPr>
          <p:spPr>
            <a:xfrm>
              <a:off x="3556687" y="2708920"/>
              <a:ext cx="360040" cy="360040"/>
            </a:xfrm>
            <a:prstGeom prst="plus">
              <a:avLst>
                <a:gd name="adj" fmla="val 322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6-Point Star 18"/>
            <p:cNvSpPr/>
            <p:nvPr/>
          </p:nvSpPr>
          <p:spPr>
            <a:xfrm>
              <a:off x="4070503" y="2708920"/>
              <a:ext cx="360040" cy="360040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67609" y="3097561"/>
            <a:ext cx="4899103" cy="360459"/>
            <a:chOff x="1043608" y="3284984"/>
            <a:chExt cx="4899103" cy="360459"/>
          </a:xfrm>
        </p:grpSpPr>
        <p:sp>
          <p:nvSpPr>
            <p:cNvPr id="7" name="Right Triangle 6"/>
            <p:cNvSpPr/>
            <p:nvPr/>
          </p:nvSpPr>
          <p:spPr>
            <a:xfrm>
              <a:off x="5148064" y="3285403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Hexagon 8"/>
            <p:cNvSpPr/>
            <p:nvPr/>
          </p:nvSpPr>
          <p:spPr>
            <a:xfrm>
              <a:off x="4572000" y="3284984"/>
              <a:ext cx="417646" cy="360040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3608" y="3284984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691680" y="3284984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2307757" y="3284984"/>
              <a:ext cx="417646" cy="36004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Diamond 13"/>
            <p:cNvSpPr/>
            <p:nvPr/>
          </p:nvSpPr>
          <p:spPr>
            <a:xfrm>
              <a:off x="2986424" y="3284984"/>
              <a:ext cx="360040" cy="36004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Cross 14"/>
            <p:cNvSpPr/>
            <p:nvPr/>
          </p:nvSpPr>
          <p:spPr>
            <a:xfrm>
              <a:off x="3556687" y="3284984"/>
              <a:ext cx="360040" cy="360040"/>
            </a:xfrm>
            <a:prstGeom prst="plus">
              <a:avLst>
                <a:gd name="adj" fmla="val 322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ross 17"/>
            <p:cNvSpPr/>
            <p:nvPr/>
          </p:nvSpPr>
          <p:spPr>
            <a:xfrm rot="2700000">
              <a:off x="5582671" y="3285403"/>
              <a:ext cx="360040" cy="360040"/>
            </a:xfrm>
            <a:prstGeom prst="plus">
              <a:avLst>
                <a:gd name="adj" fmla="val 322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6-Point Star 19"/>
            <p:cNvSpPr/>
            <p:nvPr/>
          </p:nvSpPr>
          <p:spPr>
            <a:xfrm>
              <a:off x="4067944" y="3285403"/>
              <a:ext cx="360040" cy="360040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67610" y="4373227"/>
            <a:ext cx="1262679" cy="92904"/>
            <a:chOff x="1043608" y="3284984"/>
            <a:chExt cx="4899103" cy="360459"/>
          </a:xfrm>
        </p:grpSpPr>
        <p:sp>
          <p:nvSpPr>
            <p:cNvPr id="24" name="Right Triangle 23"/>
            <p:cNvSpPr/>
            <p:nvPr/>
          </p:nvSpPr>
          <p:spPr>
            <a:xfrm>
              <a:off x="5148064" y="3285403"/>
              <a:ext cx="360040" cy="36004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Hexagon 24"/>
            <p:cNvSpPr/>
            <p:nvPr/>
          </p:nvSpPr>
          <p:spPr>
            <a:xfrm>
              <a:off x="4572000" y="3284984"/>
              <a:ext cx="417646" cy="36004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3608" y="3284984"/>
              <a:ext cx="360040" cy="360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1691680" y="3284984"/>
              <a:ext cx="360040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2307757" y="3284984"/>
              <a:ext cx="417646" cy="3600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Diamond 28"/>
            <p:cNvSpPr/>
            <p:nvPr/>
          </p:nvSpPr>
          <p:spPr>
            <a:xfrm>
              <a:off x="2986424" y="3284984"/>
              <a:ext cx="360040" cy="36004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ross 29"/>
            <p:cNvSpPr/>
            <p:nvPr/>
          </p:nvSpPr>
          <p:spPr>
            <a:xfrm>
              <a:off x="3556687" y="3284984"/>
              <a:ext cx="360040" cy="360040"/>
            </a:xfrm>
            <a:prstGeom prst="plus">
              <a:avLst>
                <a:gd name="adj" fmla="val 3225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ross 30"/>
            <p:cNvSpPr/>
            <p:nvPr/>
          </p:nvSpPr>
          <p:spPr>
            <a:xfrm rot="2700000">
              <a:off x="5582671" y="3285403"/>
              <a:ext cx="360040" cy="360040"/>
            </a:xfrm>
            <a:prstGeom prst="plus">
              <a:avLst>
                <a:gd name="adj" fmla="val 3225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6-Point Star 31"/>
            <p:cNvSpPr/>
            <p:nvPr/>
          </p:nvSpPr>
          <p:spPr>
            <a:xfrm>
              <a:off x="4067944" y="3285403"/>
              <a:ext cx="360040" cy="360040"/>
            </a:xfrm>
            <a:prstGeom prst="star6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4402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Qualitative Discrimination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1424" y="2852936"/>
            <a:ext cx="4968552" cy="3085804"/>
          </a:xfrm>
        </p:spPr>
        <p:txBody>
          <a:bodyPr/>
          <a:lstStyle/>
          <a:p>
            <a:r>
              <a:rPr lang="en-GB" dirty="0"/>
              <a:t>You can combine shape with colour, but you need to maintain similar fillable areas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00" y="1412777"/>
            <a:ext cx="4690864" cy="53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Separability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222433"/>
            <a:ext cx="10972800" cy="910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Adding channels can adversely affect the effectiveness of existing channels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2914" y="2294296"/>
            <a:ext cx="10806172" cy="4951128"/>
            <a:chOff x="1919536" y="1772816"/>
            <a:chExt cx="8367632" cy="3833848"/>
          </a:xfrm>
        </p:grpSpPr>
        <p:pic>
          <p:nvPicPr>
            <p:cNvPr id="6" name="Picture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536" y="1772816"/>
              <a:ext cx="8367632" cy="273630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23792" y="4419110"/>
              <a:ext cx="15841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Larger points are easier to discriminate than smaller ones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84032" y="4437113"/>
              <a:ext cx="158417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We tend to focus on the area of the shape rather than the height/width separately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72264" y="4437112"/>
              <a:ext cx="15841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Humans are very bad at separating combined colours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5560" y="4419109"/>
              <a:ext cx="15841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There is no confusion between the two channels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02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Separability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844824"/>
            <a:ext cx="5827673" cy="4414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844824"/>
            <a:ext cx="4176464" cy="44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visual cues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508" y="2204864"/>
            <a:ext cx="10742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How can you modify your plot to improve its ease of interpretation, without changing the basic data representation?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8717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7200" dirty="0"/>
              <a:t>Pop-out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468" y="1916832"/>
            <a:ext cx="9577064" cy="4525963"/>
          </a:xfrm>
        </p:spPr>
        <p:txBody>
          <a:bodyPr/>
          <a:lstStyle/>
          <a:p>
            <a:r>
              <a:rPr lang="en-GB" dirty="0"/>
              <a:t>Sometimes you want to draw people's attention to parts of the plot</a:t>
            </a:r>
          </a:p>
          <a:p>
            <a:endParaRPr lang="en-GB" dirty="0"/>
          </a:p>
          <a:p>
            <a:r>
              <a:rPr lang="en-GB" dirty="0"/>
              <a:t>We can use colours or shapes to trigger a '</a:t>
            </a:r>
            <a:r>
              <a:rPr lang="en-GB" dirty="0" err="1"/>
              <a:t>popout</a:t>
            </a:r>
            <a:r>
              <a:rPr lang="en-GB" dirty="0"/>
              <a:t>' reaction</a:t>
            </a:r>
          </a:p>
          <a:p>
            <a:endParaRPr lang="en-GB" dirty="0"/>
          </a:p>
          <a:p>
            <a:r>
              <a:rPr lang="en-GB" dirty="0"/>
              <a:t>An implicit rather than explicit cue</a:t>
            </a:r>
          </a:p>
        </p:txBody>
      </p:sp>
    </p:spTree>
    <p:extLst>
      <p:ext uri="{BB962C8B-B14F-4D97-AF65-F5344CB8AC3E}">
        <p14:creationId xmlns:p14="http://schemas.microsoft.com/office/powerpoint/2010/main" val="835437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87688" y="1417638"/>
            <a:ext cx="5673686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Popout</a:t>
            </a:r>
            <a:br>
              <a:rPr lang="en-GB" dirty="0"/>
            </a:br>
            <a:r>
              <a:rPr lang="en-GB" sz="2700" dirty="0"/>
              <a:t>(find the red circle)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57359" y="2232047"/>
            <a:ext cx="4206352" cy="3378182"/>
            <a:chOff x="3075167" y="2240868"/>
            <a:chExt cx="3096344" cy="2486717"/>
          </a:xfrm>
        </p:grpSpPr>
        <p:sp>
          <p:nvSpPr>
            <p:cNvPr id="5" name="Oval 4"/>
            <p:cNvSpPr/>
            <p:nvPr/>
          </p:nvSpPr>
          <p:spPr>
            <a:xfrm>
              <a:off x="3363199" y="224086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414468" y="288894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299575" y="411307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723239" y="360902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4803359" y="239326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4659343" y="3465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075167" y="31049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451431" y="44011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955487" y="29609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083279" y="451156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4803359" y="3969060"/>
              <a:ext cx="216024" cy="2160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028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this course covers…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1600201"/>
            <a:ext cx="10454952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Theory of data visualisation</a:t>
            </a:r>
          </a:p>
          <a:p>
            <a:pPr lvl="1"/>
            <a:r>
              <a:rPr lang="en-GB" dirty="0"/>
              <a:t>Why do some figures work better than others?</a:t>
            </a:r>
          </a:p>
          <a:p>
            <a:pPr lvl="1"/>
            <a:r>
              <a:rPr lang="en-GB" dirty="0"/>
              <a:t>Applying theory to common plot types</a:t>
            </a:r>
          </a:p>
          <a:p>
            <a:endParaRPr lang="en-GB" dirty="0"/>
          </a:p>
          <a:p>
            <a:r>
              <a:rPr lang="en-GB" dirty="0"/>
              <a:t>Ethical data representation</a:t>
            </a:r>
          </a:p>
          <a:p>
            <a:endParaRPr lang="en-GB" dirty="0"/>
          </a:p>
          <a:p>
            <a:r>
              <a:rPr lang="en-GB" dirty="0"/>
              <a:t>Incorporating principles of graphic design</a:t>
            </a:r>
          </a:p>
          <a:p>
            <a:endParaRPr lang="en-GB" dirty="0"/>
          </a:p>
          <a:p>
            <a:r>
              <a:rPr lang="en-GB" dirty="0"/>
              <a:t>Practical figure editing and compositing in </a:t>
            </a:r>
            <a:r>
              <a:rPr lang="en-GB" dirty="0" err="1"/>
              <a:t>Inkscape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5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87688" y="1576882"/>
            <a:ext cx="5673686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</p:spPr>
        <p:txBody>
          <a:bodyPr/>
          <a:lstStyle/>
          <a:p>
            <a:r>
              <a:rPr lang="en-GB" dirty="0"/>
              <a:t>Popout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448067" y="1789811"/>
            <a:ext cx="5321816" cy="4821144"/>
            <a:chOff x="2613054" y="1829779"/>
            <a:chExt cx="3917447" cy="3548897"/>
          </a:xfrm>
        </p:grpSpPr>
        <p:sp>
          <p:nvSpPr>
            <p:cNvPr id="5" name="Oval 4"/>
            <p:cNvSpPr/>
            <p:nvPr/>
          </p:nvSpPr>
          <p:spPr>
            <a:xfrm>
              <a:off x="3178597" y="20248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414468" y="288894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299575" y="411307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541241" y="33655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4803359" y="239326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4659343" y="3465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075167" y="31049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451431" y="44011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955487" y="29609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432945" y="405786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5687325" y="4690624"/>
              <a:ext cx="216024" cy="2160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 rot="4437757">
              <a:off x="6028052" y="208006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 rot="4437757">
              <a:off x="6145800" y="253970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 rot="4437757">
              <a:off x="4211130" y="253613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 rot="4437757">
              <a:off x="5343418" y="2501245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 rot="4437757">
              <a:off x="6279448" y="350627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 rot="4437757">
              <a:off x="5102481" y="38714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 rot="4437757">
              <a:off x="5118012" y="204195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 rot="4437757">
              <a:off x="4528789" y="468382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4437757">
              <a:off x="6052153" y="4770395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4437757">
              <a:off x="4044663" y="339943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9612000">
              <a:off x="2687273" y="262461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 rot="19612000">
              <a:off x="3690729" y="292359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 rot="19612000">
              <a:off x="3667439" y="470565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 rot="19612000">
              <a:off x="3505481" y="390440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 rot="19612000">
              <a:off x="3745457" y="229595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 rot="19612000">
              <a:off x="5687325" y="182977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9612000">
              <a:off x="2687273" y="383653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 rot="19612000">
              <a:off x="5385617" y="36230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rot="19612000">
              <a:off x="4300298" y="446340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 rot="2449757">
              <a:off x="3327616" y="273929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 rot="2449757">
              <a:off x="3977742" y="263489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 rot="2449757">
              <a:off x="5251660" y="291153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 rot="2449757">
              <a:off x="3816926" y="18297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 rot="2449757">
              <a:off x="4767524" y="436414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 rot="2449757">
              <a:off x="4063362" y="383098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2870554" y="49209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5377212" y="487993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4009060" y="49903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 rot="4437757">
              <a:off x="5847476" y="392422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 rot="4437757">
              <a:off x="4454570" y="51626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 rot="19612000">
              <a:off x="3351997" y="50369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 rot="19612000">
              <a:off x="3431262" y="438323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 rot="19612000">
              <a:off x="2613054" y="431536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 rot="19612000">
              <a:off x="6314477" y="398332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 rot="2449757">
              <a:off x="4693305" y="48429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 rot="2449757">
              <a:off x="3989143" y="430981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543818" y="966738"/>
            <a:ext cx="708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Speed of identification is independent of the number of distracting points</a:t>
            </a:r>
          </a:p>
        </p:txBody>
      </p:sp>
    </p:spTree>
    <p:extLst>
      <p:ext uri="{BB962C8B-B14F-4D97-AF65-F5344CB8AC3E}">
        <p14:creationId xmlns:p14="http://schemas.microsoft.com/office/powerpoint/2010/main" val="24112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87688" y="1561384"/>
            <a:ext cx="5673686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964"/>
            <a:ext cx="10972800" cy="1143000"/>
          </a:xfrm>
        </p:spPr>
        <p:txBody>
          <a:bodyPr/>
          <a:lstStyle/>
          <a:p>
            <a:r>
              <a:rPr lang="en-GB" dirty="0"/>
              <a:t>Popout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34368" y="1722359"/>
            <a:ext cx="5112970" cy="4913902"/>
            <a:chOff x="2771800" y="1790065"/>
            <a:chExt cx="3763714" cy="3617178"/>
          </a:xfrm>
        </p:grpSpPr>
        <p:sp>
          <p:nvSpPr>
            <p:cNvPr id="3" name="Rectangle 2"/>
            <p:cNvSpPr/>
            <p:nvPr/>
          </p:nvSpPr>
          <p:spPr>
            <a:xfrm>
              <a:off x="2771800" y="191683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076056" y="443711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12160" y="2420888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292624" y="371703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61405" y="291429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184612" y="2495269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077685" y="2024844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745537" y="479715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293709" y="335699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78258" y="407707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177585" y="356356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5984501" y="214814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5693553" y="1790065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3173273" y="409432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189497" y="5030425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3893353" y="2310889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4982080" y="330223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5449388" y="258898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5585541" y="409595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2813233" y="276380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4253393" y="4311974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3533313" y="509652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4046822" y="319585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6192723" y="1950859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3672443" y="4255115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688667" y="5191219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4392523" y="247168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688667" y="3540465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 rot="5400000">
              <a:off x="5614286" y="236367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6078258" y="4485409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 rot="5400000">
              <a:off x="3312403" y="2924596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4752563" y="4472768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4125540" y="510608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4545992" y="3356644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 rot="10800000">
              <a:off x="6319490" y="487261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10800000">
              <a:off x="4200974" y="224077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 rot="10800000">
              <a:off x="3079130" y="4368556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 rot="10800000">
              <a:off x="5798666" y="307241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 rot="10800000">
              <a:off x="4807322" y="4161139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 rot="10800000">
              <a:off x="5520574" y="4628447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 rot="10800000">
              <a:off x="4013605" y="476460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 rot="10800000">
              <a:off x="5345753" y="199229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 rot="10800000">
              <a:off x="3797581" y="343245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 rot="10800000">
              <a:off x="2857771" y="3362327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 rot="10800000">
              <a:off x="4982080" y="2698268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88984" y="899428"/>
            <a:ext cx="333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Colour pops out more than shape</a:t>
            </a:r>
          </a:p>
        </p:txBody>
      </p:sp>
    </p:spTree>
    <p:extLst>
      <p:ext uri="{BB962C8B-B14F-4D97-AF65-F5344CB8AC3E}">
        <p14:creationId xmlns:p14="http://schemas.microsoft.com/office/powerpoint/2010/main" val="22100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2927648" y="1628800"/>
            <a:ext cx="6564262" cy="50304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Popout</a:t>
            </a:r>
            <a:br>
              <a:rPr lang="en-GB" dirty="0"/>
            </a:br>
            <a:r>
              <a:rPr lang="en-GB" sz="2700" dirty="0"/>
              <a:t>Mixing channels removes the effect</a:t>
            </a:r>
            <a:br>
              <a:rPr lang="en-GB" sz="2700" dirty="0"/>
            </a:br>
            <a:r>
              <a:rPr lang="en-GB" sz="2700" dirty="0"/>
              <a:t>(Find the red circle)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35459" y="1732499"/>
            <a:ext cx="5780072" cy="4767810"/>
            <a:chOff x="2397386" y="1763823"/>
            <a:chExt cx="4385147" cy="3617178"/>
          </a:xfrm>
        </p:grpSpPr>
        <p:sp>
          <p:nvSpPr>
            <p:cNvPr id="5" name="Oval 4"/>
            <p:cNvSpPr/>
            <p:nvPr/>
          </p:nvSpPr>
          <p:spPr>
            <a:xfrm>
              <a:off x="3667316" y="20248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903187" y="288894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026504" y="329819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6206575" y="378623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292078" y="239326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148062" y="3465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563886" y="31049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940150" y="44011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921664" y="405786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573046" y="4134897"/>
              <a:ext cx="216024" cy="2160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 rot="4437757">
              <a:off x="4773650" y="236101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 rot="4437757">
              <a:off x="5832137" y="2501245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 rot="4437757">
              <a:off x="5591200" y="38714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 rot="4437757">
              <a:off x="5468020" y="205048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 rot="4437757">
              <a:off x="6540872" y="4770395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4437757">
              <a:off x="4324345" y="362566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19612000">
              <a:off x="3175992" y="262461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9612000">
              <a:off x="4179448" y="292359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 rot="19612000">
              <a:off x="4118170" y="442632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 rot="19612000">
              <a:off x="3775374" y="400935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 rot="19612000">
              <a:off x="4234176" y="229595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 rot="19612000">
              <a:off x="3175992" y="383653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9612000">
              <a:off x="5874336" y="36230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rot="2449757">
              <a:off x="3816335" y="253035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 rot="2449757">
              <a:off x="4466461" y="263489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 rot="2449757">
              <a:off x="5951878" y="30182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 rot="2449757">
              <a:off x="4305645" y="18297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 rot="2449757">
              <a:off x="5256243" y="436414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 rot="2449757">
              <a:off x="4552081" y="383098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3359273" y="49209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6083187" y="487046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497779" y="499039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 rot="4437757">
              <a:off x="4943289" y="51626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 rot="19612000">
              <a:off x="4099079" y="4911969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 rot="19612000">
              <a:off x="3761738" y="477863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 rot="19612000">
              <a:off x="3225477" y="428102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 rot="2449757">
              <a:off x="5182024" y="48429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 rot="2449757">
              <a:off x="4617503" y="438689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223432" y="2801696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982415" y="3753345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596313" y="2394646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6777" y="369079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945558" y="288805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68765" y="2469027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661838" y="1998602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31444" y="340404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77862" y="333075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77862" y="468382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761738" y="353732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6299211" y="23599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 rot="5400000">
              <a:off x="5277706" y="1763823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 rot="5400000">
              <a:off x="2973450" y="4026885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 rot="5400000">
              <a:off x="4773650" y="500418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 rot="5400000">
              <a:off x="3477506" y="2284647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 rot="5400000">
              <a:off x="4566233" y="327599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 rot="5400000">
              <a:off x="5033541" y="2562739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 rot="5400000">
              <a:off x="5007108" y="451649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 rot="5400000">
              <a:off x="2397386" y="273756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 rot="5400000">
              <a:off x="3837546" y="4285732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 rot="5400000">
              <a:off x="2995764" y="4566004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 rot="5400000">
              <a:off x="3414951" y="281109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 rot="5400000">
              <a:off x="5776876" y="192461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/>
            <p:cNvSpPr/>
            <p:nvPr/>
          </p:nvSpPr>
          <p:spPr>
            <a:xfrm rot="5400000">
              <a:off x="3522963" y="3830981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 rot="5400000">
              <a:off x="5272820" y="516497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 rot="5400000">
              <a:off x="3968683" y="2028033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 rot="5400000">
              <a:off x="5560589" y="3384003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/>
            <p:cNvSpPr/>
            <p:nvPr/>
          </p:nvSpPr>
          <p:spPr>
            <a:xfrm rot="5400000">
              <a:off x="5616836" y="2845572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 rot="5400000">
              <a:off x="5662411" y="4459167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/>
            <p:cNvSpPr/>
            <p:nvPr/>
          </p:nvSpPr>
          <p:spPr>
            <a:xfrm rot="5400000">
              <a:off x="2896556" y="2898354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 rot="5400000">
              <a:off x="6191199" y="4091341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 rot="5400000">
              <a:off x="2967977" y="5036904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/>
            <p:cNvSpPr/>
            <p:nvPr/>
          </p:nvSpPr>
          <p:spPr>
            <a:xfrm rot="5400000">
              <a:off x="4130145" y="3330402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/>
            <p:cNvSpPr/>
            <p:nvPr/>
          </p:nvSpPr>
          <p:spPr>
            <a:xfrm rot="10800000">
              <a:off x="5590476" y="484637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 rot="10800000">
              <a:off x="3092801" y="209014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2663283" y="4342314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 rot="10800000">
              <a:off x="5382819" y="304617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/>
            <p:cNvSpPr/>
            <p:nvPr/>
          </p:nvSpPr>
          <p:spPr>
            <a:xfrm rot="10800000">
              <a:off x="4391475" y="413489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4234176" y="3897053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 rot="10800000">
              <a:off x="3559304" y="4435842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 rot="10800000">
              <a:off x="4929906" y="1966050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381734" y="3406210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/>
            <p:cNvSpPr/>
            <p:nvPr/>
          </p:nvSpPr>
          <p:spPr>
            <a:xfrm rot="10800000">
              <a:off x="2441924" y="3336085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 95"/>
            <p:cNvSpPr/>
            <p:nvPr/>
          </p:nvSpPr>
          <p:spPr>
            <a:xfrm rot="10800000">
              <a:off x="6566509" y="3719524"/>
              <a:ext cx="21602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598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Popout</a:t>
            </a:r>
            <a:r>
              <a:rPr lang="en-GB" dirty="0"/>
              <a:t> Examples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7" y="1453094"/>
            <a:ext cx="4608511" cy="2512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345381"/>
            <a:ext cx="4608511" cy="2512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453094"/>
            <a:ext cx="51625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visual clues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7" y="1420088"/>
            <a:ext cx="7827266" cy="470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188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69" y="1556792"/>
            <a:ext cx="7926062" cy="47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70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visual clues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2777"/>
            <a:ext cx="8229600" cy="1008112"/>
          </a:xfrm>
        </p:spPr>
        <p:txBody>
          <a:bodyPr/>
          <a:lstStyle/>
          <a:p>
            <a:r>
              <a:rPr lang="en-GB" dirty="0"/>
              <a:t>Is a monkey heavier than a dog?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35" y="2063744"/>
            <a:ext cx="6422169" cy="384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35" y="2067975"/>
            <a:ext cx="6422169" cy="3844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77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visual clues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35" y="2067975"/>
            <a:ext cx="6422169" cy="3844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3359696" y="4581128"/>
            <a:ext cx="5184576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1417638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Is a monkey heavier than animal X?</a:t>
            </a:r>
          </a:p>
        </p:txBody>
      </p:sp>
    </p:spTree>
    <p:extLst>
      <p:ext uri="{BB962C8B-B14F-4D97-AF65-F5344CB8AC3E}">
        <p14:creationId xmlns:p14="http://schemas.microsoft.com/office/powerpoint/2010/main" val="21541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5680" y="1268760"/>
            <a:ext cx="5688632" cy="4680520"/>
            <a:chOff x="3215680" y="1268760"/>
            <a:chExt cx="5688632" cy="4680520"/>
          </a:xfrm>
        </p:grpSpPr>
        <p:sp>
          <p:nvSpPr>
            <p:cNvPr id="49" name="Rectangle 48"/>
            <p:cNvSpPr/>
            <p:nvPr/>
          </p:nvSpPr>
          <p:spPr>
            <a:xfrm>
              <a:off x="3215680" y="1268760"/>
              <a:ext cx="5688632" cy="22322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215680" y="3717032"/>
              <a:ext cx="5688632" cy="22322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Containment / Linking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575720" y="1628800"/>
            <a:ext cx="2124166" cy="1729416"/>
            <a:chOff x="1187624" y="1700808"/>
            <a:chExt cx="2124166" cy="1729416"/>
          </a:xfrm>
        </p:grpSpPr>
        <p:sp>
          <p:nvSpPr>
            <p:cNvPr id="50" name="Rectangle 49"/>
            <p:cNvSpPr/>
            <p:nvPr/>
          </p:nvSpPr>
          <p:spPr>
            <a:xfrm>
              <a:off x="1190408" y="1709670"/>
              <a:ext cx="2121381" cy="1720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87624" y="1700808"/>
              <a:ext cx="2124166" cy="1729416"/>
              <a:chOff x="2411760" y="1772816"/>
              <a:chExt cx="3168352" cy="2952328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411760" y="1772816"/>
                <a:ext cx="0" cy="29523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411760" y="4725144"/>
                <a:ext cx="316835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1598980" y="195581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1668144" y="2053707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762378" y="198844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598980" y="211896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697019" y="2151599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1762378" y="208633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140272" y="2433272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572177" y="303434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1762378" y="2368872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637536" y="283717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1904848" y="222203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1873893" y="235341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1681621" y="250025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1681621" y="2630777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172881" y="198879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2441028" y="1929221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090115" y="215677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2090115" y="228729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2286191" y="2140459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2413104" y="2140459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286191" y="2270981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286191" y="240150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1876053" y="2483940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2002966" y="2483940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1876053" y="2614462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1876053" y="274498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1965015" y="290813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2199043" y="259814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2072130" y="272866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1720266" y="303865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2470249" y="246779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2539413" y="256568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2633646" y="250042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2470249" y="263094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2568287" y="266357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2633646" y="259831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1533621" y="271235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1841312" y="287118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2199043" y="280367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660744"/>
            <a:ext cx="2880320" cy="17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223586" y="1291412"/>
            <a:ext cx="111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Wild Type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575720" y="4077072"/>
            <a:ext cx="2124166" cy="1729416"/>
            <a:chOff x="1187624" y="1700808"/>
            <a:chExt cx="2124166" cy="1729416"/>
          </a:xfrm>
        </p:grpSpPr>
        <p:sp>
          <p:nvSpPr>
            <p:cNvPr id="55" name="Rectangle 54"/>
            <p:cNvSpPr/>
            <p:nvPr/>
          </p:nvSpPr>
          <p:spPr>
            <a:xfrm>
              <a:off x="1190408" y="1709670"/>
              <a:ext cx="2121381" cy="1720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187624" y="1700808"/>
              <a:ext cx="2124166" cy="1729416"/>
              <a:chOff x="2411760" y="1772816"/>
              <a:chExt cx="3168352" cy="2952328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2411760" y="1772816"/>
                <a:ext cx="0" cy="29523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411760" y="4725144"/>
                <a:ext cx="316835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al 56"/>
            <p:cNvSpPr/>
            <p:nvPr/>
          </p:nvSpPr>
          <p:spPr>
            <a:xfrm>
              <a:off x="1598980" y="195581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1668144" y="2053707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1762378" y="198844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1598980" y="211896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1697019" y="2151599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1762378" y="208633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2140272" y="2433272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1572177" y="303434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1762378" y="2368872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1637536" y="283717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1904848" y="222203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1873893" y="235341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/>
          </p:nvSpPr>
          <p:spPr>
            <a:xfrm>
              <a:off x="1681621" y="250025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/>
          </p:nvSpPr>
          <p:spPr>
            <a:xfrm>
              <a:off x="1681621" y="2630777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2172881" y="198879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/>
          </p:nvSpPr>
          <p:spPr>
            <a:xfrm>
              <a:off x="2441028" y="1929221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/>
          </p:nvSpPr>
          <p:spPr>
            <a:xfrm>
              <a:off x="2090115" y="215677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2090115" y="228729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2286191" y="2140459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2413104" y="2140459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2286191" y="2270981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2286191" y="240150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1876053" y="2483940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/>
            <p:cNvSpPr/>
            <p:nvPr/>
          </p:nvSpPr>
          <p:spPr>
            <a:xfrm>
              <a:off x="2002966" y="2483940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/>
            <p:cNvSpPr/>
            <p:nvPr/>
          </p:nvSpPr>
          <p:spPr>
            <a:xfrm>
              <a:off x="1876053" y="2614462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/>
            <p:cNvSpPr/>
            <p:nvPr/>
          </p:nvSpPr>
          <p:spPr>
            <a:xfrm>
              <a:off x="1876053" y="274498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/>
          </p:nvSpPr>
          <p:spPr>
            <a:xfrm>
              <a:off x="1965015" y="290813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/>
            <p:cNvSpPr/>
            <p:nvPr/>
          </p:nvSpPr>
          <p:spPr>
            <a:xfrm>
              <a:off x="2199043" y="259814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/>
            <p:cNvSpPr/>
            <p:nvPr/>
          </p:nvSpPr>
          <p:spPr>
            <a:xfrm>
              <a:off x="2072130" y="272866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/>
            <p:cNvSpPr/>
            <p:nvPr/>
          </p:nvSpPr>
          <p:spPr>
            <a:xfrm>
              <a:off x="1720266" y="3038658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/>
            <p:cNvSpPr/>
            <p:nvPr/>
          </p:nvSpPr>
          <p:spPr>
            <a:xfrm>
              <a:off x="2470249" y="246779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/>
            <p:cNvSpPr/>
            <p:nvPr/>
          </p:nvSpPr>
          <p:spPr>
            <a:xfrm>
              <a:off x="2539413" y="256568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/>
            <p:nvPr/>
          </p:nvSpPr>
          <p:spPr>
            <a:xfrm>
              <a:off x="2633646" y="2500424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/>
          </p:nvSpPr>
          <p:spPr>
            <a:xfrm>
              <a:off x="2470249" y="263094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/>
            <p:cNvSpPr/>
            <p:nvPr/>
          </p:nvSpPr>
          <p:spPr>
            <a:xfrm>
              <a:off x="2568287" y="266357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2633646" y="2598315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/>
            <p:cNvSpPr/>
            <p:nvPr/>
          </p:nvSpPr>
          <p:spPr>
            <a:xfrm>
              <a:off x="1533621" y="271235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/>
            <p:cNvSpPr/>
            <p:nvPr/>
          </p:nvSpPr>
          <p:spPr>
            <a:xfrm>
              <a:off x="1841312" y="2871183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/>
          </p:nvSpPr>
          <p:spPr>
            <a:xfrm>
              <a:off x="2199043" y="2803676"/>
              <a:ext cx="65359" cy="65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109016"/>
            <a:ext cx="2880320" cy="17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3223585" y="3739684"/>
            <a:ext cx="88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Mutant</a:t>
            </a:r>
          </a:p>
        </p:txBody>
      </p:sp>
    </p:spTree>
    <p:extLst>
      <p:ext uri="{BB962C8B-B14F-4D97-AF65-F5344CB8AC3E}">
        <p14:creationId xmlns:p14="http://schemas.microsoft.com/office/powerpoint/2010/main" val="36513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Containment / Linking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556792"/>
            <a:ext cx="65055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this course doesn’t cover…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277072"/>
          </a:xfrm>
        </p:spPr>
        <p:txBody>
          <a:bodyPr>
            <a:normAutofit/>
          </a:bodyPr>
          <a:lstStyle/>
          <a:p>
            <a:r>
              <a:rPr lang="en-GB" dirty="0"/>
              <a:t>How to draw graphs in specific programs</a:t>
            </a:r>
          </a:p>
          <a:p>
            <a:pPr marL="457200" lvl="1" indent="0">
              <a:buNone/>
            </a:pP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351584" y="2924944"/>
            <a:ext cx="9750619" cy="3803174"/>
            <a:chOff x="2351584" y="2924944"/>
            <a:chExt cx="9750619" cy="3803174"/>
          </a:xfrm>
        </p:grpSpPr>
        <p:grpSp>
          <p:nvGrpSpPr>
            <p:cNvPr id="7" name="Group 6"/>
            <p:cNvGrpSpPr/>
            <p:nvPr/>
          </p:nvGrpSpPr>
          <p:grpSpPr>
            <a:xfrm>
              <a:off x="2351584" y="2924944"/>
              <a:ext cx="6542568" cy="1250638"/>
              <a:chOff x="2945688" y="2708920"/>
              <a:chExt cx="6542568" cy="125063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5688" y="2708920"/>
                <a:ext cx="5399392" cy="125063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2264" y="2745810"/>
                <a:ext cx="1015992" cy="1176858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584" y="4454727"/>
              <a:ext cx="5148082" cy="137160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528048" y="6358786"/>
              <a:ext cx="5574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http://www.bioinformatics.babraham.ac.uk/training.html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0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08920"/>
            <a:ext cx="10972800" cy="1143000"/>
          </a:xfrm>
        </p:spPr>
        <p:txBody>
          <a:bodyPr/>
          <a:lstStyle/>
          <a:p>
            <a:r>
              <a:rPr lang="en-GB" dirty="0"/>
              <a:t>How do you know if your figure is working?</a:t>
            </a:r>
          </a:p>
        </p:txBody>
      </p:sp>
    </p:spTree>
    <p:extLst>
      <p:ext uri="{BB962C8B-B14F-4D97-AF65-F5344CB8AC3E}">
        <p14:creationId xmlns:p14="http://schemas.microsoft.com/office/powerpoint/2010/main" val="2210369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808"/>
            <a:ext cx="11175032" cy="4277072"/>
          </a:xfrm>
        </p:spPr>
        <p:txBody>
          <a:bodyPr>
            <a:normAutofit fontScale="92500"/>
          </a:bodyPr>
          <a:lstStyle/>
          <a:p>
            <a:r>
              <a:rPr lang="en-GB" dirty="0"/>
              <a:t>Always try to validate plots you create</a:t>
            </a:r>
          </a:p>
          <a:p>
            <a:endParaRPr lang="en-GB" dirty="0"/>
          </a:p>
          <a:p>
            <a:r>
              <a:rPr lang="en-GB" dirty="0"/>
              <a:t>You have seen your data too often to get an unbiased view</a:t>
            </a:r>
          </a:p>
          <a:p>
            <a:endParaRPr lang="en-GB" dirty="0"/>
          </a:p>
          <a:p>
            <a:r>
              <a:rPr lang="en-GB" dirty="0"/>
              <a:t>Show the plot to someone not familiar with the data</a:t>
            </a:r>
          </a:p>
          <a:p>
            <a:pPr lvl="1"/>
            <a:r>
              <a:rPr lang="en-GB" dirty="0"/>
              <a:t>What does this plot tell you?</a:t>
            </a:r>
          </a:p>
          <a:p>
            <a:pPr lvl="1"/>
            <a:r>
              <a:rPr lang="en-GB" dirty="0"/>
              <a:t>Is this the message you wanted to convey?</a:t>
            </a:r>
          </a:p>
          <a:p>
            <a:pPr lvl="1"/>
            <a:r>
              <a:rPr lang="en-GB" dirty="0"/>
              <a:t>If they pick multiple points, do they choose the most important one first?</a:t>
            </a:r>
          </a:p>
        </p:txBody>
      </p:sp>
    </p:spTree>
    <p:extLst>
      <p:ext uri="{BB962C8B-B14F-4D97-AF65-F5344CB8AC3E}">
        <p14:creationId xmlns:p14="http://schemas.microsoft.com/office/powerpoint/2010/main" val="2017341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384929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You will be given a series of (not very good) plots to validate.  Try to think what message the plot is trying to convey and whether it is doing so effectively.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Work out how you would choose to represent the data if you don’t like the way it’s presented now.</a:t>
            </a:r>
          </a:p>
        </p:txBody>
      </p:sp>
    </p:spTree>
    <p:extLst>
      <p:ext uri="{BB962C8B-B14F-4D97-AF65-F5344CB8AC3E}">
        <p14:creationId xmlns:p14="http://schemas.microsoft.com/office/powerpoint/2010/main" val="1166159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Making effective use of common plot types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2895600" y="3861048"/>
            <a:ext cx="64008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Anne Segonds-Pichon</a:t>
            </a: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 Andrews</a:t>
            </a: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Phil Ewels</a:t>
            </a:r>
          </a:p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simon.andrews@babraham.ac.uk</a:t>
            </a:r>
          </a:p>
        </p:txBody>
      </p:sp>
      <p:pic>
        <p:nvPicPr>
          <p:cNvPr id="4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949280"/>
            <a:ext cx="2213942" cy="786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5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Types of plot</a:t>
            </a:r>
            <a:br>
              <a:rPr lang="en-GB" dirty="0"/>
            </a:br>
            <a:r>
              <a:rPr lang="en-GB" sz="4000" dirty="0"/>
              <a:t>Things you can illustrate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306" y="1988840"/>
            <a:ext cx="11904076" cy="3892058"/>
            <a:chOff x="1807920" y="1915964"/>
            <a:chExt cx="8812282" cy="2881189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920" y="1915964"/>
              <a:ext cx="1911817" cy="288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248" y="2203996"/>
              <a:ext cx="2291954" cy="252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736" y="2030246"/>
              <a:ext cx="2088232" cy="276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0" y="2236326"/>
              <a:ext cx="2592288" cy="241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459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2348880"/>
            <a:ext cx="8229600" cy="1143000"/>
          </a:xfrm>
        </p:spPr>
        <p:txBody>
          <a:bodyPr/>
          <a:lstStyle/>
          <a:p>
            <a:r>
              <a:rPr lang="en-GB" dirty="0"/>
              <a:t>Distributions</a:t>
            </a:r>
          </a:p>
        </p:txBody>
      </p:sp>
    </p:spTree>
    <p:extLst>
      <p:ext uri="{BB962C8B-B14F-4D97-AF65-F5344CB8AC3E}">
        <p14:creationId xmlns:p14="http://schemas.microsoft.com/office/powerpoint/2010/main" val="2992001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Representing Distributions</a:t>
            </a:r>
            <a:br>
              <a:rPr lang="en-GB" dirty="0"/>
            </a:br>
            <a:r>
              <a:rPr lang="en-GB" dirty="0"/>
              <a:t>Single Samples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780928"/>
            <a:ext cx="5716658" cy="324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780928"/>
            <a:ext cx="5716658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8924" y="2215193"/>
            <a:ext cx="123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Histograms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4272" y="2204864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Density Plots</a:t>
            </a:r>
          </a:p>
        </p:txBody>
      </p:sp>
    </p:spTree>
    <p:extLst>
      <p:ext uri="{BB962C8B-B14F-4D97-AF65-F5344CB8AC3E}">
        <p14:creationId xmlns:p14="http://schemas.microsoft.com/office/powerpoint/2010/main" val="3925563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Representing Distributions</a:t>
            </a:r>
            <a:br>
              <a:rPr lang="en-GB" dirty="0"/>
            </a:br>
            <a:r>
              <a:rPr lang="en-GB" dirty="0"/>
              <a:t>Single Samples - Bandwidth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060848"/>
            <a:ext cx="3866667" cy="33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666" y="2060848"/>
            <a:ext cx="3866667" cy="3352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220" y="2060848"/>
            <a:ext cx="3866667" cy="3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9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Representing Distributions</a:t>
            </a:r>
            <a:br>
              <a:rPr lang="en-GB" dirty="0"/>
            </a:br>
            <a:r>
              <a:rPr lang="en-GB" dirty="0"/>
              <a:t>Single Samples – Discontinuous data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588" y="2798602"/>
            <a:ext cx="3866667" cy="3893774"/>
            <a:chOff x="88588" y="2798602"/>
            <a:chExt cx="3866667" cy="3893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88" y="2798602"/>
              <a:ext cx="3866667" cy="33523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88788" y="6169156"/>
              <a:ext cx="641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1.5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89065" y="2780928"/>
            <a:ext cx="3866667" cy="3945646"/>
            <a:chOff x="4189065" y="2780928"/>
            <a:chExt cx="3866667" cy="3945646"/>
          </a:xfrm>
        </p:grpSpPr>
        <p:sp>
          <p:nvSpPr>
            <p:cNvPr id="12" name="TextBox 11"/>
            <p:cNvSpPr txBox="1"/>
            <p:nvPr/>
          </p:nvSpPr>
          <p:spPr>
            <a:xfrm>
              <a:off x="5993244" y="6203354"/>
              <a:ext cx="641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1.8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9065" y="2780928"/>
              <a:ext cx="3866667" cy="335238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289543" y="2784060"/>
            <a:ext cx="3866667" cy="3942514"/>
            <a:chOff x="8289543" y="2784060"/>
            <a:chExt cx="3866667" cy="39425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9543" y="2784060"/>
              <a:ext cx="3866667" cy="33523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13724" y="6203354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96328" y="2110717"/>
            <a:ext cx="3635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Plotting Integer Data</a:t>
            </a:r>
          </a:p>
        </p:txBody>
      </p:sp>
    </p:spTree>
    <p:extLst>
      <p:ext uri="{BB962C8B-B14F-4D97-AF65-F5344CB8AC3E}">
        <p14:creationId xmlns:p14="http://schemas.microsoft.com/office/powerpoint/2010/main" val="28368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Representing Distributions</a:t>
            </a:r>
            <a:br>
              <a:rPr lang="en-GB" dirty="0"/>
            </a:br>
            <a:r>
              <a:rPr lang="en-GB" dirty="0"/>
              <a:t>Multiple Samples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" y="2204866"/>
            <a:ext cx="3866667" cy="33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073" y="2204865"/>
            <a:ext cx="3866667" cy="33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2204864"/>
            <a:ext cx="3866667" cy="3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3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528" y="1419558"/>
            <a:ext cx="187220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Collect Raw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2991792" y="1419558"/>
            <a:ext cx="187220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Process and Filter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8056" y="1419558"/>
            <a:ext cx="187220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Clean Dataset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5928" y="3147750"/>
            <a:ext cx="18002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Exploratory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2072" y="4947950"/>
            <a:ext cx="172819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Generate Conclusion</a:t>
            </a:r>
          </a:p>
        </p:txBody>
      </p:sp>
      <p:cxnSp>
        <p:nvCxnSpPr>
          <p:cNvPr id="9" name="Straight Arrow Connector 8"/>
          <p:cNvCxnSpPr>
            <a:stCxn id="2" idx="3"/>
            <a:endCxn id="3" idx="1"/>
          </p:cNvCxnSpPr>
          <p:nvPr/>
        </p:nvCxnSpPr>
        <p:spPr>
          <a:xfrm>
            <a:off x="2487736" y="1995622"/>
            <a:ext cx="504056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3"/>
            <a:endCxn id="4" idx="1"/>
          </p:cNvCxnSpPr>
          <p:nvPr/>
        </p:nvCxnSpPr>
        <p:spPr>
          <a:xfrm>
            <a:off x="4864000" y="1995622"/>
            <a:ext cx="504056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2"/>
            <a:endCxn id="5" idx="0"/>
          </p:cNvCxnSpPr>
          <p:nvPr/>
        </p:nvCxnSpPr>
        <p:spPr>
          <a:xfrm flipH="1">
            <a:off x="5116028" y="2571686"/>
            <a:ext cx="1188132" cy="576064"/>
          </a:xfrm>
          <a:prstGeom prst="line">
            <a:avLst/>
          </a:prstGeom>
          <a:ln w="508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0"/>
            <a:endCxn id="3" idx="2"/>
          </p:cNvCxnSpPr>
          <p:nvPr/>
        </p:nvCxnSpPr>
        <p:spPr>
          <a:xfrm flipH="1" flipV="1">
            <a:off x="3927896" y="2571686"/>
            <a:ext cx="1188132" cy="576064"/>
          </a:xfrm>
          <a:prstGeom prst="straightConnector1">
            <a:avLst/>
          </a:prstGeom>
          <a:ln w="508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4" idx="3"/>
            <a:endCxn id="6" idx="3"/>
          </p:cNvCxnSpPr>
          <p:nvPr/>
        </p:nvCxnSpPr>
        <p:spPr>
          <a:xfrm>
            <a:off x="7240264" y="1995622"/>
            <a:ext cx="12700" cy="3492388"/>
          </a:xfrm>
          <a:prstGeom prst="bentConnector3">
            <a:avLst>
              <a:gd name="adj1" fmla="val 4361535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 the requirements for a figure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15928" y="1419558"/>
            <a:ext cx="3024336" cy="4608512"/>
            <a:chOff x="4486116" y="1412776"/>
            <a:chExt cx="3024336" cy="4608512"/>
          </a:xfrm>
        </p:grpSpPr>
        <p:sp>
          <p:nvSpPr>
            <p:cNvPr id="16" name="Rectangle 15"/>
            <p:cNvSpPr/>
            <p:nvPr/>
          </p:nvSpPr>
          <p:spPr>
            <a:xfrm>
              <a:off x="5638244" y="1412776"/>
              <a:ext cx="1872208" cy="115212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Clean Dataset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86116" y="3140968"/>
              <a:ext cx="1800200" cy="12961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Exploratory Analysis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82260" y="4941168"/>
              <a:ext cx="1728192" cy="108012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Generate Conclusion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47208" y="1398474"/>
            <a:ext cx="9827530" cy="5152816"/>
            <a:chOff x="947208" y="1398474"/>
            <a:chExt cx="9827530" cy="5152816"/>
          </a:xfrm>
        </p:grpSpPr>
        <p:sp>
          <p:nvSpPr>
            <p:cNvPr id="7" name="TextBox 6"/>
            <p:cNvSpPr txBox="1"/>
            <p:nvPr/>
          </p:nvSpPr>
          <p:spPr>
            <a:xfrm>
              <a:off x="947208" y="4797152"/>
              <a:ext cx="29806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Exploratory Figures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3791744" y="4149080"/>
              <a:ext cx="730218" cy="7988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940885" y="6028070"/>
              <a:ext cx="28338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Illustrative Figures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7032105" y="5805264"/>
              <a:ext cx="908780" cy="3600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940885" y="1398474"/>
              <a:ext cx="27697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Reference Figures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032105" y="1656975"/>
              <a:ext cx="908780" cy="779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27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2348880"/>
            <a:ext cx="8229600" cy="1143000"/>
          </a:xfrm>
        </p:spPr>
        <p:txBody>
          <a:bodyPr/>
          <a:lstStyle/>
          <a:p>
            <a:r>
              <a:rPr lang="en-GB" dirty="0"/>
              <a:t>Comparisons</a:t>
            </a:r>
          </a:p>
        </p:txBody>
      </p:sp>
    </p:spTree>
    <p:extLst>
      <p:ext uri="{BB962C8B-B14F-4D97-AF65-F5344CB8AC3E}">
        <p14:creationId xmlns:p14="http://schemas.microsoft.com/office/powerpoint/2010/main" val="768650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4" y="1844824"/>
            <a:ext cx="3883948" cy="3118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59" y="1865002"/>
            <a:ext cx="3858814" cy="3097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581" y="1844824"/>
            <a:ext cx="3858814" cy="30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Bars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600" y="4838514"/>
            <a:ext cx="5384800" cy="186166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Standard Error of Mean (SEM)</a:t>
            </a:r>
          </a:p>
          <a:p>
            <a:r>
              <a:rPr lang="en-GB" dirty="0"/>
              <a:t>How accurately is the mean calculated</a:t>
            </a:r>
          </a:p>
          <a:p>
            <a:r>
              <a:rPr lang="en-GB" dirty="0"/>
              <a:t>Gets smaller with increased data</a:t>
            </a:r>
          </a:p>
          <a:p>
            <a:r>
              <a:rPr lang="en-GB" dirty="0"/>
              <a:t>Good when comparing means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97600" y="4838514"/>
            <a:ext cx="5803056" cy="168683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Standard Deviation (SD)</a:t>
            </a:r>
          </a:p>
          <a:p>
            <a:r>
              <a:rPr lang="en-GB" dirty="0"/>
              <a:t>How well does the mean summarise the data</a:t>
            </a:r>
          </a:p>
          <a:p>
            <a:r>
              <a:rPr lang="en-GB" dirty="0"/>
              <a:t>No systematic change with increased data</a:t>
            </a:r>
          </a:p>
          <a:p>
            <a:r>
              <a:rPr lang="en-GB" dirty="0"/>
              <a:t>Good when comparing variability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69026"/>
            <a:ext cx="3883948" cy="3118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569025"/>
            <a:ext cx="3883948" cy="31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a suitable baseline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44824"/>
            <a:ext cx="5256584" cy="422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34" y="1844823"/>
            <a:ext cx="5256584" cy="4220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844824"/>
            <a:ext cx="5256585" cy="42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2348880"/>
            <a:ext cx="8229600" cy="1143000"/>
          </a:xfrm>
        </p:spPr>
        <p:txBody>
          <a:bodyPr/>
          <a:lstStyle/>
          <a:p>
            <a:r>
              <a:rPr lang="en-GB" dirty="0"/>
              <a:t>Relationships</a:t>
            </a:r>
          </a:p>
        </p:txBody>
      </p:sp>
    </p:spTree>
    <p:extLst>
      <p:ext uri="{BB962C8B-B14F-4D97-AF65-F5344CB8AC3E}">
        <p14:creationId xmlns:p14="http://schemas.microsoft.com/office/powerpoint/2010/main" val="38518554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Relationships – Line Graphs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5000" y="1844824"/>
            <a:ext cx="11761999" cy="3017028"/>
            <a:chOff x="263352" y="1741548"/>
            <a:chExt cx="12698103" cy="32571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352" y="1741550"/>
              <a:ext cx="4057143" cy="325714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832" y="1741549"/>
              <a:ext cx="4057143" cy="32571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4312" y="1741548"/>
              <a:ext cx="4057143" cy="325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220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68" y="3607382"/>
            <a:ext cx="4180025" cy="226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4462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412776"/>
            <a:ext cx="4176464" cy="238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60" y="1272907"/>
            <a:ext cx="3082313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Relationships - Scatterplots</a:t>
            </a:r>
          </a:p>
        </p:txBody>
      </p:sp>
    </p:spTree>
    <p:extLst>
      <p:ext uri="{BB962C8B-B14F-4D97-AF65-F5344CB8AC3E}">
        <p14:creationId xmlns:p14="http://schemas.microsoft.com/office/powerpoint/2010/main" val="30139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2348880"/>
            <a:ext cx="8229600" cy="1143000"/>
          </a:xfrm>
        </p:spPr>
        <p:txBody>
          <a:bodyPr/>
          <a:lstStyle/>
          <a:p>
            <a:r>
              <a:rPr lang="en-GB" dirty="0"/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516745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4462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833055"/>
              </p:ext>
            </p:extLst>
          </p:nvPr>
        </p:nvGraphicFramePr>
        <p:xfrm>
          <a:off x="514395" y="1646732"/>
          <a:ext cx="11163209" cy="4591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Prism 6" r:id="rId3" imgW="7535840" imgH="3099486" progId="Prism6.Document">
                  <p:embed/>
                </p:oleObj>
              </mc:Choice>
              <mc:Fallback>
                <p:oleObj name="Prism 6" r:id="rId3" imgW="7535840" imgH="3099486" progId="Prism6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95" y="1646732"/>
                        <a:ext cx="11163209" cy="45910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Pie Charts</a:t>
            </a:r>
          </a:p>
        </p:txBody>
      </p:sp>
    </p:spTree>
    <p:extLst>
      <p:ext uri="{BB962C8B-B14F-4D97-AF65-F5344CB8AC3E}">
        <p14:creationId xmlns:p14="http://schemas.microsoft.com/office/powerpoint/2010/main" val="30943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4462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2570955"/>
            <a:ext cx="6020394" cy="3356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6" y="2492469"/>
            <a:ext cx="5676872" cy="331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Stacked Bar Charts</a:t>
            </a:r>
          </a:p>
        </p:txBody>
      </p:sp>
    </p:spTree>
    <p:extLst>
      <p:ext uri="{BB962C8B-B14F-4D97-AF65-F5344CB8AC3E}">
        <p14:creationId xmlns:p14="http://schemas.microsoft.com/office/powerpoint/2010/main" val="354445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1"/>
            <a:ext cx="3528392" cy="391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40016" y="274638"/>
            <a:ext cx="534238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Exploratory figures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704" y="3140968"/>
            <a:ext cx="6264696" cy="352822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" y="3953758"/>
            <a:ext cx="4536504" cy="28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17704" y="1268760"/>
            <a:ext cx="5616624" cy="4525963"/>
          </a:xfrm>
        </p:spPr>
        <p:txBody>
          <a:bodyPr/>
          <a:lstStyle/>
          <a:p>
            <a:r>
              <a:rPr lang="en-GB" dirty="0"/>
              <a:t>Quick!</a:t>
            </a:r>
          </a:p>
          <a:p>
            <a:r>
              <a:rPr lang="en-GB" dirty="0"/>
              <a:t>Complete</a:t>
            </a:r>
          </a:p>
          <a:p>
            <a:r>
              <a:rPr lang="en-GB" dirty="0"/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136443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188640"/>
            <a:ext cx="8229600" cy="864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/>
          </a:p>
        </p:txBody>
      </p:sp>
      <p:pic>
        <p:nvPicPr>
          <p:cNvPr id="7" name="Picture 2" descr="C:\Users\andrewss\Desktop\hierarchical_cluster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5502" r="8397" b="6457"/>
          <a:stretch/>
        </p:blipFill>
        <p:spPr bwMode="auto">
          <a:xfrm>
            <a:off x="479376" y="1279275"/>
            <a:ext cx="6624736" cy="55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Heatmaps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275016"/>
            <a:ext cx="2232248" cy="54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</a:t>
            </a:r>
            <a:r>
              <a:rPr lang="en-GB" dirty="0" err="1"/>
              <a:t>Heatmaps</a:t>
            </a:r>
            <a:r>
              <a:rPr lang="en-GB" dirty="0"/>
              <a:t> Effective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84032" y="1600201"/>
            <a:ext cx="5198368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Cluster rows and columns</a:t>
            </a:r>
          </a:p>
          <a:p>
            <a:endParaRPr lang="en-GB" dirty="0"/>
          </a:p>
          <a:p>
            <a:r>
              <a:rPr lang="en-GB" dirty="0"/>
              <a:t>Median centre rows</a:t>
            </a:r>
          </a:p>
          <a:p>
            <a:endParaRPr lang="en-GB" dirty="0"/>
          </a:p>
          <a:p>
            <a:r>
              <a:rPr lang="en-GB" dirty="0"/>
              <a:t>Diverging symmetrical colour scheme (</a:t>
            </a:r>
            <a:r>
              <a:rPr lang="en-GB" dirty="0" err="1"/>
              <a:t>colourblind</a:t>
            </a:r>
            <a:r>
              <a:rPr lang="en-GB" dirty="0"/>
              <a:t> friendly)</a:t>
            </a:r>
          </a:p>
          <a:p>
            <a:endParaRPr lang="en-GB" dirty="0"/>
          </a:p>
          <a:p>
            <a:r>
              <a:rPr lang="en-GB" dirty="0"/>
              <a:t>Clear annotation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556792"/>
            <a:ext cx="5651127" cy="50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116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45" y="2276872"/>
            <a:ext cx="828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Ethics of data representation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0" y="3476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 Andrews, Anne Segonds-Pichon</a:t>
            </a:r>
          </a:p>
          <a:p>
            <a:endParaRPr lang="en-GB" sz="19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19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simon.andrews@babraham.ac.uk</a:t>
            </a:r>
          </a:p>
        </p:txBody>
      </p:sp>
      <p:pic>
        <p:nvPicPr>
          <p:cNvPr id="4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877272"/>
            <a:ext cx="2213942" cy="786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22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0333" y="548680"/>
            <a:ext cx="9385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/>
              <a:t>What is an Ethical data visualisation?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71464" y="1628800"/>
            <a:ext cx="928903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Different ways of being unethical:</a:t>
            </a:r>
          </a:p>
          <a:p>
            <a:endParaRPr lang="en-GB" sz="2400" dirty="0"/>
          </a:p>
          <a:p>
            <a:pPr lvl="1"/>
            <a:r>
              <a:rPr lang="en-GB" dirty="0"/>
              <a:t>not exploring/getting to know the data well enough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misusing your chosen graphical representation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deliberately showing the data in a misleading manner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choosing the ‘most representative’ image/experiment </a:t>
            </a:r>
          </a:p>
          <a:p>
            <a:pPr marL="914400" lvl="2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49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Is my plot ethical?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2276872"/>
            <a:ext cx="11089232" cy="34892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6000" dirty="0"/>
              <a:t>Would a reader come to a different conclusion if they could see the details of the data which were omitted from the plot?</a:t>
            </a:r>
          </a:p>
        </p:txBody>
      </p:sp>
    </p:spTree>
    <p:extLst>
      <p:ext uri="{BB962C8B-B14F-4D97-AF65-F5344CB8AC3E}">
        <p14:creationId xmlns:p14="http://schemas.microsoft.com/office/powerpoint/2010/main" val="32122311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736" y="68838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/>
              <a:t>Advertising and politics are built on unethical data representation.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44379"/>
            <a:ext cx="6996648" cy="3200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5172" y="6477440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https://venngage.com/blog/misleading-graphs/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412776"/>
            <a:ext cx="3926904" cy="49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6353" y="476672"/>
            <a:ext cx="6779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Not exploring the data well enough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754664"/>
              </p:ext>
            </p:extLst>
          </p:nvPr>
        </p:nvGraphicFramePr>
        <p:xfrm>
          <a:off x="482554" y="1987998"/>
          <a:ext cx="5685454" cy="384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" name="Prism 6" r:id="rId3" imgW="3585871" imgH="2427078" progId="Prism6.Document">
                  <p:embed/>
                </p:oleObj>
              </mc:Choice>
              <mc:Fallback>
                <p:oleObj name="Prism 6" r:id="rId3" imgW="3585871" imgH="2427078" progId="Prism6.Document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54" y="1987998"/>
                        <a:ext cx="5685454" cy="384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686408"/>
              </p:ext>
            </p:extLst>
          </p:nvPr>
        </p:nvGraphicFramePr>
        <p:xfrm>
          <a:off x="6312024" y="2132856"/>
          <a:ext cx="5273220" cy="356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" name="Prism 6" r:id="rId5" imgW="3585871" imgH="2427078" progId="Prism6.Document">
                  <p:embed/>
                </p:oleObj>
              </mc:Choice>
              <mc:Fallback>
                <p:oleObj name="Prism 6" r:id="rId5" imgW="3585871" imgH="2427078" progId="Prism6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024" y="2132856"/>
                        <a:ext cx="5273220" cy="3569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03BA46-EEDE-4A6E-85AB-22B153FDA9A3}"/>
              </a:ext>
            </a:extLst>
          </p:cNvPr>
          <p:cNvSpPr txBox="1"/>
          <p:nvPr/>
        </p:nvSpPr>
        <p:spPr>
          <a:xfrm>
            <a:off x="2176785" y="6221580"/>
            <a:ext cx="7838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One experiment, multiple measures, two conditions.</a:t>
            </a:r>
          </a:p>
        </p:txBody>
      </p:sp>
    </p:spTree>
    <p:extLst>
      <p:ext uri="{BB962C8B-B14F-4D97-AF65-F5344CB8AC3E}">
        <p14:creationId xmlns:p14="http://schemas.microsoft.com/office/powerpoint/2010/main" val="8835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6354" y="181090"/>
            <a:ext cx="6779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Not exploring the data well enough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202133"/>
              </p:ext>
            </p:extLst>
          </p:nvPr>
        </p:nvGraphicFramePr>
        <p:xfrm>
          <a:off x="1709805" y="1844824"/>
          <a:ext cx="4151686" cy="320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5" name="Prism 6" r:id="rId3" imgW="6189653" imgH="4703612" progId="Prism6.Document">
                  <p:embed/>
                </p:oleObj>
              </mc:Choice>
              <mc:Fallback>
                <p:oleObj name="Prism 6" r:id="rId3" imgW="6189653" imgH="4703612" progId="Prism6.Document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805" y="1844824"/>
                        <a:ext cx="4151686" cy="320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37336" y="2751319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p=0.04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4007" y="3604361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p=0.32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143" y="1926462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p=0.001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3405" y="1865290"/>
            <a:ext cx="190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</a:rPr>
              <a:t>Comparisons: </a:t>
            </a:r>
          </a:p>
          <a:p>
            <a:r>
              <a:rPr lang="en-GB" sz="1400" b="1" dirty="0">
                <a:solidFill>
                  <a:srgbClr val="7030A0"/>
                </a:solidFill>
              </a:rPr>
              <a:t>Treatments  vs. Control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2495" y="2314576"/>
            <a:ext cx="4305993" cy="2717890"/>
            <a:chOff x="4676979" y="2636912"/>
            <a:chExt cx="4305993" cy="2717890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4676979" y="2636912"/>
            <a:ext cx="4305993" cy="2717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6" name="Prism 6" r:id="rId5" imgW="6189653" imgH="3906231" progId="Prism6.Document">
                    <p:embed/>
                  </p:oleObj>
                </mc:Choice>
                <mc:Fallback>
                  <p:oleObj name="Prism 6" r:id="rId5" imgW="6189653" imgH="3906231" progId="Prism6.Document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76979" y="2636912"/>
                          <a:ext cx="4305993" cy="2717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5184007" y="422117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Exp3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3004" y="4040660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Exp4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5669" y="441056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Exp1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4125" y="357528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Exp5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74166" y="4567843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Exp2</a:t>
              </a: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734690"/>
              </p:ext>
            </p:extLst>
          </p:nvPr>
        </p:nvGraphicFramePr>
        <p:xfrm>
          <a:off x="1653404" y="1844824"/>
          <a:ext cx="4601207" cy="317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" name="Prism 6" r:id="rId7" imgW="3860295" imgH="2660458" progId="Prism6.Document">
                  <p:embed/>
                </p:oleObj>
              </mc:Choice>
              <mc:Fallback>
                <p:oleObj name="Prism 6" r:id="rId7" imgW="3860295" imgH="2660458" progId="Prism6.Document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404" y="1844824"/>
                        <a:ext cx="4601207" cy="31708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FCC138B-6231-4FCF-AF63-40B5B535EA0B}"/>
              </a:ext>
            </a:extLst>
          </p:cNvPr>
          <p:cNvSpPr txBox="1"/>
          <p:nvPr/>
        </p:nvSpPr>
        <p:spPr>
          <a:xfrm>
            <a:off x="1587618" y="6127517"/>
            <a:ext cx="901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Five experiments, single measures, control plus 3 treatments</a:t>
            </a:r>
          </a:p>
        </p:txBody>
      </p:sp>
    </p:spTree>
    <p:extLst>
      <p:ext uri="{BB962C8B-B14F-4D97-AF65-F5344CB8AC3E}">
        <p14:creationId xmlns:p14="http://schemas.microsoft.com/office/powerpoint/2010/main" val="99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043187" y="5990555"/>
            <a:ext cx="9529562" cy="6788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Salaries offered vs date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33601"/>
              </p:ext>
            </p:extLst>
          </p:nvPr>
        </p:nvGraphicFramePr>
        <p:xfrm>
          <a:off x="6096000" y="1677531"/>
          <a:ext cx="4896544" cy="3623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" name="Prism 6" r:id="rId3" imgW="3988143" imgH="2950382" progId="Prism6.Document">
                  <p:embed/>
                </p:oleObj>
              </mc:Choice>
              <mc:Fallback>
                <p:oleObj name="Prism 6" r:id="rId3" imgW="3988143" imgH="2950382" progId="Prism6.Document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677531"/>
                        <a:ext cx="4896544" cy="36236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234583"/>
              </p:ext>
            </p:extLst>
          </p:nvPr>
        </p:nvGraphicFramePr>
        <p:xfrm>
          <a:off x="911424" y="1677531"/>
          <a:ext cx="4896544" cy="3623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" name="Prism 6" r:id="rId5" imgW="3988143" imgH="2950382" progId="Prism6.Document">
                  <p:embed/>
                </p:oleObj>
              </mc:Choice>
              <mc:Fallback>
                <p:oleObj name="Prism 6" r:id="rId5" imgW="3988143" imgH="2950382" progId="Prism6.Document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424" y="1677531"/>
                        <a:ext cx="4896544" cy="36236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84324" y="188640"/>
            <a:ext cx="6623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/>
              <a:t>Choosing the wrong axis/scale</a:t>
            </a:r>
          </a:p>
        </p:txBody>
      </p:sp>
    </p:spTree>
    <p:extLst>
      <p:ext uri="{BB962C8B-B14F-4D97-AF65-F5344CB8AC3E}">
        <p14:creationId xmlns:p14="http://schemas.microsoft.com/office/powerpoint/2010/main" val="273479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631504" y="6252382"/>
            <a:ext cx="8928992" cy="464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/>
              <a:t>Inappropriate use of a log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18189" y="272842"/>
            <a:ext cx="5555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/>
              <a:t>Choosing the y-axis/scale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1477992"/>
            <a:ext cx="3695412" cy="4327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477992"/>
            <a:ext cx="3695412" cy="432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ensembl.org/Mus_musculus/Component/Gene/Web/TranscriptsImage?db=core;g=ENSMUSG00000017167;r=11:101170523-101190724;export=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4896544" cy="3103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573016"/>
            <a:ext cx="4832027" cy="308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736" y="2564904"/>
            <a:ext cx="6640416" cy="41994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7968" y="274638"/>
            <a:ext cx="5774432" cy="1143000"/>
          </a:xfrm>
        </p:spPr>
        <p:txBody>
          <a:bodyPr/>
          <a:lstStyle/>
          <a:p>
            <a:r>
              <a:rPr lang="en-GB" dirty="0"/>
              <a:t>Reference figures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888088" y="1268760"/>
            <a:ext cx="4046240" cy="4525963"/>
          </a:xfrm>
        </p:spPr>
        <p:txBody>
          <a:bodyPr/>
          <a:lstStyle/>
          <a:p>
            <a:r>
              <a:rPr lang="en-GB" dirty="0"/>
              <a:t>Complete</a:t>
            </a:r>
          </a:p>
          <a:p>
            <a:r>
              <a:rPr lang="en-GB" dirty="0"/>
              <a:t>Flexible</a:t>
            </a:r>
          </a:p>
        </p:txBody>
      </p:sp>
    </p:spTree>
    <p:extLst>
      <p:ext uri="{BB962C8B-B14F-4D97-AF65-F5344CB8AC3E}">
        <p14:creationId xmlns:p14="http://schemas.microsoft.com/office/powerpoint/2010/main" val="12666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3521" y="355304"/>
            <a:ext cx="6084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Choosing the y-axis/scale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9337" y="1325092"/>
            <a:ext cx="8928992" cy="12548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Logarithmic axis </a:t>
            </a:r>
            <a:r>
              <a:rPr lang="en-GB" sz="2400" dirty="0"/>
              <a:t>should only be used for: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52" y="3501008"/>
            <a:ext cx="4737578" cy="313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2" y="1825738"/>
            <a:ext cx="7092104" cy="246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5920" y="6158998"/>
            <a:ext cx="2136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Lognormal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054" y="4221088"/>
            <a:ext cx="418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Logarithmically spaced values</a:t>
            </a:r>
          </a:p>
        </p:txBody>
      </p:sp>
    </p:spTree>
    <p:extLst>
      <p:ext uri="{BB962C8B-B14F-4D97-AF65-F5344CB8AC3E}">
        <p14:creationId xmlns:p14="http://schemas.microsoft.com/office/powerpoint/2010/main" val="28086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03713" y="298240"/>
            <a:ext cx="4916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Image Manipulation</a:t>
            </a:r>
            <a:endParaRPr lang="en-GB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35360" y="1484784"/>
            <a:ext cx="7406656" cy="4771196"/>
            <a:chOff x="1775049" y="1556791"/>
            <a:chExt cx="5113040" cy="329370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049" y="1988841"/>
              <a:ext cx="1507601" cy="20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3" y="1988841"/>
              <a:ext cx="1507601" cy="20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150" y="1988841"/>
              <a:ext cx="1507601" cy="20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988961" y="4019265"/>
              <a:ext cx="10797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Original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3714" y="4019265"/>
              <a:ext cx="1507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Brightness and Contrast Adjusted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12150" y="4019496"/>
              <a:ext cx="1575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Brightness and Contrast Adjusted Too Much:</a:t>
              </a:r>
            </a:p>
            <a:p>
              <a:pPr algn="ctr"/>
              <a:r>
                <a:rPr lang="en-GB" sz="1200" dirty="0"/>
                <a:t>Oversaturation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75521" y="1556791"/>
              <a:ext cx="4718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‘Playing’ too much with contrast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8328248" y="2011601"/>
            <a:ext cx="35198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“Adjusting the contrast/brightness of a digital image is common practice and is not considered improper if the adjustment is applied to the whole image. </a:t>
            </a:r>
          </a:p>
          <a:p>
            <a:endParaRPr lang="en-US" dirty="0"/>
          </a:p>
          <a:p>
            <a:r>
              <a:rPr lang="en-US" dirty="0"/>
              <a:t>Adjusting the contrast/brightness of only part of an image is improper, however, and this practice can usually be spotted by someone scrutinizing a file.”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280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37698" y="427311"/>
            <a:ext cx="4916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Image Manipulation</a:t>
            </a:r>
            <a:endParaRPr lang="en-GB" sz="3200" dirty="0"/>
          </a:p>
        </p:txBody>
      </p:sp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8" y="1861573"/>
            <a:ext cx="5816109" cy="37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63" y="1861573"/>
            <a:ext cx="4696148" cy="3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53DDCD-0355-4E49-97B5-C901E3909FC4}"/>
              </a:ext>
            </a:extLst>
          </p:cNvPr>
          <p:cNvGrpSpPr/>
          <p:nvPr/>
        </p:nvGrpSpPr>
        <p:grpSpPr>
          <a:xfrm>
            <a:off x="191344" y="2255321"/>
            <a:ext cx="5760640" cy="3559695"/>
            <a:chOff x="191344" y="2255321"/>
            <a:chExt cx="5760640" cy="3559695"/>
          </a:xfrm>
        </p:grpSpPr>
        <p:pic>
          <p:nvPicPr>
            <p:cNvPr id="563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2255321"/>
              <a:ext cx="5760640" cy="355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60959" y="3761310"/>
              <a:ext cx="4813552" cy="36271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910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BF13-E593-4698-870B-24665E3E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760"/>
            <a:ext cx="10972800" cy="1143000"/>
          </a:xfrm>
        </p:spPr>
        <p:txBody>
          <a:bodyPr/>
          <a:lstStyle/>
          <a:p>
            <a:r>
              <a:rPr lang="en-GB" dirty="0"/>
              <a:t>Image Manipulation can be detected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43CFD-4FD6-4F10-8C43-0EAE18B0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39" y="1348663"/>
            <a:ext cx="3744417" cy="258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3EED5D-7E37-4524-878A-189C2B7C5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845044"/>
            <a:ext cx="4063727" cy="3431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5E7CA-126A-4092-9012-4D286168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55" y="4061304"/>
            <a:ext cx="4259585" cy="2538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F6902-280E-44F9-AFD0-4BD650168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567" y="1348663"/>
            <a:ext cx="3275649" cy="4360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FDDD6-F52D-4E9D-9537-0FE9314DE8D1}"/>
              </a:ext>
            </a:extLst>
          </p:cNvPr>
          <p:cNvSpPr/>
          <p:nvPr/>
        </p:nvSpPr>
        <p:spPr>
          <a:xfrm>
            <a:off x="3892095" y="995440"/>
            <a:ext cx="4407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https://forbetterscience.com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22F8EA-1C39-4153-B646-A252B11EF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39" y="5828995"/>
            <a:ext cx="4198012" cy="10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my plot ethical?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276" y="2276872"/>
            <a:ext cx="9947448" cy="3489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Would a reader come to a different conclusion if they could see the details of the data which were omitted from the plot?</a:t>
            </a:r>
          </a:p>
        </p:txBody>
      </p:sp>
    </p:spTree>
    <p:extLst>
      <p:ext uri="{BB962C8B-B14F-4D97-AF65-F5344CB8AC3E}">
        <p14:creationId xmlns:p14="http://schemas.microsoft.com/office/powerpoint/2010/main" val="2267419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584" y="1700761"/>
            <a:ext cx="7488832" cy="1470025"/>
          </a:xfrm>
        </p:spPr>
        <p:txBody>
          <a:bodyPr>
            <a:noAutofit/>
          </a:bodyPr>
          <a:lstStyle/>
          <a:p>
            <a:r>
              <a:rPr lang="en-GB" sz="5400" dirty="0"/>
              <a:t>Practical Design Theory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606801"/>
            <a:ext cx="6400800" cy="2016224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Boo Virk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 Andrews</a:t>
            </a:r>
          </a:p>
          <a:p>
            <a:endParaRPr lang="en-GB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simon.andrews@babraham.ac.uk</a:t>
            </a:r>
          </a:p>
          <a:p>
            <a:endParaRPr lang="en-GB" sz="2800" dirty="0"/>
          </a:p>
        </p:txBody>
      </p:sp>
      <p:pic>
        <p:nvPicPr>
          <p:cNvPr id="6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949280"/>
            <a:ext cx="2213942" cy="786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5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does good design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464" y="1964395"/>
            <a:ext cx="9649072" cy="3960550"/>
          </a:xfrm>
        </p:spPr>
        <p:txBody>
          <a:bodyPr/>
          <a:lstStyle/>
          <a:p>
            <a:r>
              <a:rPr lang="en-GB" dirty="0"/>
              <a:t>Good design makes a great first impression</a:t>
            </a:r>
          </a:p>
          <a:p>
            <a:endParaRPr lang="en-GB" dirty="0"/>
          </a:p>
          <a:p>
            <a:r>
              <a:rPr lang="en-GB" dirty="0"/>
              <a:t>Good design makes for effective communication</a:t>
            </a:r>
          </a:p>
          <a:p>
            <a:endParaRPr lang="en-GB" dirty="0"/>
          </a:p>
          <a:p>
            <a:r>
              <a:rPr lang="en-GB" dirty="0"/>
              <a:t>Good design keeps the reader engaged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079201" y="6488668"/>
            <a:ext cx="410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Art </a:t>
            </a:r>
            <a:r>
              <a:rPr lang="en-GB" dirty="0" err="1"/>
              <a:t>Palvanov</a:t>
            </a:r>
            <a:r>
              <a:rPr lang="en-GB" dirty="0"/>
              <a:t> (http://www.palvanov.com/)</a:t>
            </a:r>
          </a:p>
        </p:txBody>
      </p:sp>
    </p:spTree>
    <p:extLst>
      <p:ext uri="{BB962C8B-B14F-4D97-AF65-F5344CB8AC3E}">
        <p14:creationId xmlns:p14="http://schemas.microsoft.com/office/powerpoint/2010/main" val="13019130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7368" y="1600201"/>
            <a:ext cx="11377264" cy="4525963"/>
          </a:xfrm>
        </p:spPr>
        <p:txBody>
          <a:bodyPr/>
          <a:lstStyle/>
          <a:p>
            <a:r>
              <a:rPr lang="en-GB" dirty="0"/>
              <a:t>Always look at the guidelines for the journal you're submitting to</a:t>
            </a:r>
          </a:p>
          <a:p>
            <a:pPr lvl="1"/>
            <a:r>
              <a:rPr lang="en-GB" sz="2400" dirty="0">
                <a:hlinkClick r:id="rId2"/>
              </a:rPr>
              <a:t>https://www.sciencemag.org/authors/instructions-preparing-initial-manuscript</a:t>
            </a:r>
            <a:endParaRPr lang="en-GB" sz="2400" dirty="0"/>
          </a:p>
          <a:p>
            <a:pPr lvl="1"/>
            <a:r>
              <a:rPr lang="en-GB" sz="2400" dirty="0">
                <a:hlinkClick r:id="rId3"/>
              </a:rPr>
              <a:t>https://www.nature.com/nature/for-authors/formatting-guide</a:t>
            </a:r>
            <a:endParaRPr lang="en-GB" sz="2400" dirty="0"/>
          </a:p>
          <a:p>
            <a:pPr lvl="1"/>
            <a:r>
              <a:rPr lang="en-GB" sz="2400" dirty="0">
                <a:hlinkClick r:id="rId4"/>
              </a:rPr>
              <a:t>https://www.cell.com/figureguidelines</a:t>
            </a:r>
            <a:endParaRPr lang="en-GB" sz="2400" dirty="0"/>
          </a:p>
          <a:p>
            <a:pPr lvl="1"/>
            <a:endParaRPr lang="en-GB" sz="2400" dirty="0"/>
          </a:p>
          <a:p>
            <a:r>
              <a:rPr lang="en-GB" sz="2800" dirty="0"/>
              <a:t>Huge variation in the amount of detail they provide</a:t>
            </a:r>
          </a:p>
          <a:p>
            <a:endParaRPr lang="en-GB" sz="2800" dirty="0"/>
          </a:p>
          <a:p>
            <a:r>
              <a:rPr lang="en-GB" sz="2800" dirty="0"/>
              <a:t>Getting things right from the start saves huge amounts of time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3390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3392" y="836712"/>
            <a:ext cx="10945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General Figure Guidelines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distinct </a:t>
            </a:r>
            <a:r>
              <a:rPr lang="en-GB" dirty="0" err="1"/>
              <a:t>colors</a:t>
            </a:r>
            <a:r>
              <a:rPr lang="en-GB" dirty="0"/>
              <a:t> with comparable visibility and consider </a:t>
            </a:r>
            <a:r>
              <a:rPr lang="en-GB" dirty="0" err="1"/>
              <a:t>colorblind</a:t>
            </a:r>
            <a:r>
              <a:rPr lang="en-GB" dirty="0"/>
              <a:t> individuals by avoiding the use of red and green for contrast. </a:t>
            </a:r>
            <a:r>
              <a:rPr lang="en-GB" dirty="0" err="1"/>
              <a:t>Recoloring</a:t>
            </a:r>
            <a:r>
              <a:rPr lang="en-GB" dirty="0"/>
              <a:t> primary data, such as fluorescence images, to </a:t>
            </a:r>
            <a:r>
              <a:rPr lang="en-GB" dirty="0" err="1"/>
              <a:t>color</a:t>
            </a:r>
            <a:r>
              <a:rPr lang="en-GB" dirty="0"/>
              <a:t>-safe combinations such as green and magenta, turquoise and red, yellow and blue or other accessible </a:t>
            </a:r>
            <a:r>
              <a:rPr lang="en-GB" dirty="0" err="1"/>
              <a:t>color</a:t>
            </a:r>
            <a:r>
              <a:rPr lang="en-GB" dirty="0"/>
              <a:t> palettes is strongly encouraged. Use of the rainbow </a:t>
            </a:r>
            <a:r>
              <a:rPr lang="en-GB" dirty="0" err="1"/>
              <a:t>color</a:t>
            </a:r>
            <a:r>
              <a:rPr lang="en-GB" dirty="0"/>
              <a:t> scale should be avoided.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solid </a:t>
            </a:r>
            <a:r>
              <a:rPr lang="en-GB" dirty="0" err="1"/>
              <a:t>color</a:t>
            </a:r>
            <a:r>
              <a:rPr lang="en-GB" dirty="0"/>
              <a:t> for filling objects and avoid hatch patterns.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Avoid background shading.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Figures divided into parts should be </a:t>
            </a:r>
            <a:r>
              <a:rPr lang="en-GB" dirty="0" err="1"/>
              <a:t>labeled</a:t>
            </a:r>
            <a:r>
              <a:rPr lang="en-GB" dirty="0"/>
              <a:t> with a lower-case, boldface 'a', 'b', </a:t>
            </a:r>
            <a:r>
              <a:rPr lang="en-GB" dirty="0" err="1"/>
              <a:t>etc</a:t>
            </a:r>
            <a:r>
              <a:rPr lang="en-GB" dirty="0"/>
              <a:t> in the top left-hand corner. </a:t>
            </a:r>
            <a:r>
              <a:rPr lang="en-GB" dirty="0" err="1"/>
              <a:t>Labeling</a:t>
            </a:r>
            <a:r>
              <a:rPr lang="en-GB" dirty="0"/>
              <a:t> of axes, keys and so on should be in 'sentence case' (first word capitalized only) with no full stop. Units must have a space between the number and the unit, and follow the nomenclature common to your field.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Commas should be used to separate thousands.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Unusual units or abbreviations should be spelled out in full, or defined in the legend.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633498" y="647790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https://mts-ncomms.nature.com/cgi-bin/main.plex?form_type=display_auth_instructions</a:t>
            </a:r>
          </a:p>
        </p:txBody>
      </p:sp>
    </p:spTree>
    <p:extLst>
      <p:ext uri="{BB962C8B-B14F-4D97-AF65-F5344CB8AC3E}">
        <p14:creationId xmlns:p14="http://schemas.microsoft.com/office/powerpoint/2010/main" val="195223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Plan out your panels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600201"/>
            <a:ext cx="6912768" cy="4853135"/>
          </a:xfrm>
        </p:spPr>
        <p:txBody>
          <a:bodyPr>
            <a:normAutofit/>
          </a:bodyPr>
          <a:lstStyle/>
          <a:p>
            <a:r>
              <a:rPr lang="en-GB" dirty="0"/>
              <a:t>Plan your panels before starting to draw final figures</a:t>
            </a:r>
          </a:p>
          <a:p>
            <a:endParaRPr lang="en-GB" dirty="0"/>
          </a:p>
          <a:p>
            <a:r>
              <a:rPr lang="en-GB" dirty="0"/>
              <a:t>Plan to be consistent</a:t>
            </a:r>
          </a:p>
          <a:p>
            <a:pPr lvl="1"/>
            <a:r>
              <a:rPr lang="en-GB" dirty="0"/>
              <a:t>Multiple figures of the same type</a:t>
            </a:r>
          </a:p>
          <a:p>
            <a:pPr lvl="1"/>
            <a:r>
              <a:rPr lang="en-GB" dirty="0"/>
              <a:t>Common colour/shape schemes</a:t>
            </a:r>
          </a:p>
          <a:p>
            <a:pPr lvl="1"/>
            <a:r>
              <a:rPr lang="en-GB" dirty="0"/>
              <a:t>Common fonts and sizing</a:t>
            </a:r>
          </a:p>
          <a:p>
            <a:pPr lvl="1"/>
            <a:r>
              <a:rPr lang="en-GB" dirty="0"/>
              <a:t>Common abbreviations and units</a:t>
            </a:r>
          </a:p>
          <a:p>
            <a:pPr lvl="1"/>
            <a:r>
              <a:rPr lang="en-GB" dirty="0"/>
              <a:t>Common naming of samples / conditions</a:t>
            </a:r>
          </a:p>
        </p:txBody>
      </p:sp>
      <p:pic>
        <p:nvPicPr>
          <p:cNvPr id="6" name="Picture 5" descr="C:\Users\ewelsp\Dropbox\Work\Postdoc\Figure Design Course\Figures\Chapter_1\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18351" r="40016" b="7890"/>
          <a:stretch/>
        </p:blipFill>
        <p:spPr bwMode="auto">
          <a:xfrm rot="5400000">
            <a:off x="911140" y="1543284"/>
            <a:ext cx="3096430" cy="3699511"/>
          </a:xfrm>
          <a:prstGeom prst="rect">
            <a:avLst/>
          </a:prstGeom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21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llumina Analysis\Wolf Reik\AL_DR_Meth\Slola final figures\candidate_gene_body_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40" y="3140968"/>
            <a:ext cx="9586576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Illumina Analysis\Wolf Reik\AL_DR_Meth\Slola final figures\expr_vs_met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640" y="1196752"/>
            <a:ext cx="2594990" cy="2594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Illumina Analysis\Wolf Reik\AL_DR_Meth\Slola final figures\gene_both_meth_consistenc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437112"/>
            <a:ext cx="2447128" cy="2301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Illustrative figures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935760" y="1209597"/>
            <a:ext cx="3750828" cy="2592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Simple</a:t>
            </a:r>
          </a:p>
          <a:p>
            <a:r>
              <a:rPr lang="en-GB" dirty="0"/>
              <a:t>Easy to understand</a:t>
            </a:r>
          </a:p>
          <a:p>
            <a:r>
              <a:rPr lang="en-GB" dirty="0"/>
              <a:t>Well Designed</a:t>
            </a:r>
          </a:p>
        </p:txBody>
      </p:sp>
    </p:spTree>
    <p:extLst>
      <p:ext uri="{BB962C8B-B14F-4D97-AF65-F5344CB8AC3E}">
        <p14:creationId xmlns:p14="http://schemas.microsoft.com/office/powerpoint/2010/main" val="1547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5601482" cy="3953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09" y="2060848"/>
            <a:ext cx="6401722" cy="47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Alignment: We are sensitive to aligned edges, even when they are separated</a:t>
            </a:r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2351481" y="1772771"/>
            <a:ext cx="66643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65" y="2091380"/>
            <a:ext cx="19589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5" name="Group 2154"/>
          <p:cNvGrpSpPr/>
          <p:nvPr/>
        </p:nvGrpSpPr>
        <p:grpSpPr>
          <a:xfrm>
            <a:off x="6277367" y="2137896"/>
            <a:ext cx="2596182" cy="1846292"/>
            <a:chOff x="4431105" y="2155358"/>
            <a:chExt cx="2596182" cy="1846292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5056580" y="2657008"/>
              <a:ext cx="279400" cy="1235075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5335980" y="3280895"/>
              <a:ext cx="292100" cy="61118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628080" y="2720508"/>
              <a:ext cx="293688" cy="1171575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4834330" y="2409358"/>
              <a:ext cx="0" cy="1489075"/>
            </a:xfrm>
            <a:prstGeom prst="line">
              <a:avLst/>
            </a:pr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4783530" y="2409358"/>
              <a:ext cx="50800" cy="1489075"/>
            </a:xfrm>
            <a:custGeom>
              <a:avLst/>
              <a:gdLst>
                <a:gd name="T0" fmla="*/ 0 w 32"/>
                <a:gd name="T1" fmla="*/ 938 h 938"/>
                <a:gd name="T2" fmla="*/ 32 w 32"/>
                <a:gd name="T3" fmla="*/ 938 h 938"/>
                <a:gd name="T4" fmla="*/ 0 w 32"/>
                <a:gd name="T5" fmla="*/ 705 h 938"/>
                <a:gd name="T6" fmla="*/ 32 w 32"/>
                <a:gd name="T7" fmla="*/ 705 h 938"/>
                <a:gd name="T8" fmla="*/ 0 w 32"/>
                <a:gd name="T9" fmla="*/ 465 h 938"/>
                <a:gd name="T10" fmla="*/ 32 w 32"/>
                <a:gd name="T11" fmla="*/ 465 h 938"/>
                <a:gd name="T12" fmla="*/ 0 w 32"/>
                <a:gd name="T13" fmla="*/ 232 h 938"/>
                <a:gd name="T14" fmla="*/ 32 w 32"/>
                <a:gd name="T15" fmla="*/ 232 h 938"/>
                <a:gd name="T16" fmla="*/ 0 w 32"/>
                <a:gd name="T17" fmla="*/ 0 h 938"/>
                <a:gd name="T18" fmla="*/ 32 w 32"/>
                <a:gd name="T19" fmla="*/ 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938">
                  <a:moveTo>
                    <a:pt x="0" y="938"/>
                  </a:moveTo>
                  <a:lnTo>
                    <a:pt x="32" y="938"/>
                  </a:lnTo>
                  <a:moveTo>
                    <a:pt x="0" y="705"/>
                  </a:moveTo>
                  <a:lnTo>
                    <a:pt x="32" y="705"/>
                  </a:lnTo>
                  <a:moveTo>
                    <a:pt x="0" y="465"/>
                  </a:moveTo>
                  <a:lnTo>
                    <a:pt x="32" y="465"/>
                  </a:lnTo>
                  <a:moveTo>
                    <a:pt x="0" y="232"/>
                  </a:moveTo>
                  <a:lnTo>
                    <a:pt x="32" y="232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602555" y="38015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4516830" y="3430120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50</a:t>
              </a:r>
              <a:endParaRPr lang="en-US" altLang="en-US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4431105" y="3057058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100</a:t>
              </a:r>
              <a:endParaRPr lang="en-US" altLang="en-US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4431105" y="2685583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150</a:t>
              </a:r>
              <a:endParaRPr lang="en-US" altLang="en-US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4431105" y="2317283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200</a:t>
              </a:r>
              <a:endParaRPr lang="en-US" altLang="en-US"/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6048768" y="2199808"/>
              <a:ext cx="88900" cy="10160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6188468" y="2155358"/>
              <a:ext cx="50071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Control</a:t>
              </a:r>
              <a:endParaRPr lang="en-US" alt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6048768" y="2542708"/>
              <a:ext cx="88900" cy="889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6188468" y="2493495"/>
              <a:ext cx="8388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A</a:t>
              </a:r>
              <a:endParaRPr lang="en-US" altLang="en-US"/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6048768" y="2872908"/>
              <a:ext cx="88900" cy="88900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6188468" y="2828458"/>
              <a:ext cx="83401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B</a:t>
              </a:r>
              <a:endParaRPr lang="en-US" altLang="en-US"/>
            </a:p>
          </p:txBody>
        </p:sp>
      </p:grpSp>
      <p:grpSp>
        <p:nvGrpSpPr>
          <p:cNvPr id="2157" name="Group 2156"/>
          <p:cNvGrpSpPr/>
          <p:nvPr/>
        </p:nvGrpSpPr>
        <p:grpSpPr>
          <a:xfrm>
            <a:off x="2826143" y="4031194"/>
            <a:ext cx="2935906" cy="2214593"/>
            <a:chOff x="1505343" y="4217520"/>
            <a:chExt cx="2935906" cy="2214593"/>
          </a:xfrm>
        </p:grpSpPr>
        <p:sp>
          <p:nvSpPr>
            <p:cNvPr id="27" name="Line 22"/>
            <p:cNvSpPr>
              <a:spLocks noChangeShapeType="1"/>
            </p:cNvSpPr>
            <p:nvPr/>
          </p:nvSpPr>
          <p:spPr bwMode="auto">
            <a:xfrm flipV="1">
              <a:off x="1908568" y="4304833"/>
              <a:ext cx="0" cy="1539875"/>
            </a:xfrm>
            <a:prstGeom prst="line">
              <a:avLst/>
            </a:pr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1857768" y="4304833"/>
              <a:ext cx="50800" cy="1539875"/>
            </a:xfrm>
            <a:custGeom>
              <a:avLst/>
              <a:gdLst>
                <a:gd name="T0" fmla="*/ 0 w 32"/>
                <a:gd name="T1" fmla="*/ 970 h 970"/>
                <a:gd name="T2" fmla="*/ 32 w 32"/>
                <a:gd name="T3" fmla="*/ 970 h 970"/>
                <a:gd name="T4" fmla="*/ 0 w 32"/>
                <a:gd name="T5" fmla="*/ 810 h 970"/>
                <a:gd name="T6" fmla="*/ 32 w 32"/>
                <a:gd name="T7" fmla="*/ 810 h 970"/>
                <a:gd name="T8" fmla="*/ 0 w 32"/>
                <a:gd name="T9" fmla="*/ 649 h 970"/>
                <a:gd name="T10" fmla="*/ 32 w 32"/>
                <a:gd name="T11" fmla="*/ 649 h 970"/>
                <a:gd name="T12" fmla="*/ 0 w 32"/>
                <a:gd name="T13" fmla="*/ 489 h 970"/>
                <a:gd name="T14" fmla="*/ 32 w 32"/>
                <a:gd name="T15" fmla="*/ 489 h 970"/>
                <a:gd name="T16" fmla="*/ 0 w 32"/>
                <a:gd name="T17" fmla="*/ 329 h 970"/>
                <a:gd name="T18" fmla="*/ 32 w 32"/>
                <a:gd name="T19" fmla="*/ 329 h 970"/>
                <a:gd name="T20" fmla="*/ 0 w 32"/>
                <a:gd name="T21" fmla="*/ 168 h 970"/>
                <a:gd name="T22" fmla="*/ 32 w 32"/>
                <a:gd name="T23" fmla="*/ 168 h 970"/>
                <a:gd name="T24" fmla="*/ 0 w 32"/>
                <a:gd name="T25" fmla="*/ 0 h 970"/>
                <a:gd name="T26" fmla="*/ 32 w 32"/>
                <a:gd name="T27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970">
                  <a:moveTo>
                    <a:pt x="0" y="970"/>
                  </a:moveTo>
                  <a:lnTo>
                    <a:pt x="32" y="970"/>
                  </a:lnTo>
                  <a:moveTo>
                    <a:pt x="0" y="810"/>
                  </a:moveTo>
                  <a:lnTo>
                    <a:pt x="32" y="810"/>
                  </a:lnTo>
                  <a:moveTo>
                    <a:pt x="0" y="649"/>
                  </a:moveTo>
                  <a:lnTo>
                    <a:pt x="32" y="649"/>
                  </a:lnTo>
                  <a:moveTo>
                    <a:pt x="0" y="489"/>
                  </a:moveTo>
                  <a:lnTo>
                    <a:pt x="32" y="489"/>
                  </a:lnTo>
                  <a:moveTo>
                    <a:pt x="0" y="329"/>
                  </a:moveTo>
                  <a:lnTo>
                    <a:pt x="32" y="329"/>
                  </a:lnTo>
                  <a:moveTo>
                    <a:pt x="0" y="168"/>
                  </a:moveTo>
                  <a:lnTo>
                    <a:pt x="32" y="168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1908568" y="5844708"/>
              <a:ext cx="1933575" cy="0"/>
            </a:xfrm>
            <a:prstGeom prst="line">
              <a:avLst/>
            </a:pr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908568" y="5844708"/>
              <a:ext cx="1933575" cy="50800"/>
            </a:xfrm>
            <a:custGeom>
              <a:avLst/>
              <a:gdLst>
                <a:gd name="T0" fmla="*/ 0 w 1218"/>
                <a:gd name="T1" fmla="*/ 0 h 32"/>
                <a:gd name="T2" fmla="*/ 0 w 1218"/>
                <a:gd name="T3" fmla="*/ 32 h 32"/>
                <a:gd name="T4" fmla="*/ 208 w 1218"/>
                <a:gd name="T5" fmla="*/ 0 h 32"/>
                <a:gd name="T6" fmla="*/ 208 w 1218"/>
                <a:gd name="T7" fmla="*/ 32 h 32"/>
                <a:gd name="T8" fmla="*/ 409 w 1218"/>
                <a:gd name="T9" fmla="*/ 0 h 32"/>
                <a:gd name="T10" fmla="*/ 409 w 1218"/>
                <a:gd name="T11" fmla="*/ 32 h 32"/>
                <a:gd name="T12" fmla="*/ 609 w 1218"/>
                <a:gd name="T13" fmla="*/ 0 h 32"/>
                <a:gd name="T14" fmla="*/ 609 w 1218"/>
                <a:gd name="T15" fmla="*/ 32 h 32"/>
                <a:gd name="T16" fmla="*/ 809 w 1218"/>
                <a:gd name="T17" fmla="*/ 0 h 32"/>
                <a:gd name="T18" fmla="*/ 809 w 1218"/>
                <a:gd name="T19" fmla="*/ 32 h 32"/>
                <a:gd name="T20" fmla="*/ 1017 w 1218"/>
                <a:gd name="T21" fmla="*/ 0 h 32"/>
                <a:gd name="T22" fmla="*/ 1017 w 1218"/>
                <a:gd name="T23" fmla="*/ 32 h 32"/>
                <a:gd name="T24" fmla="*/ 1218 w 1218"/>
                <a:gd name="T25" fmla="*/ 0 h 32"/>
                <a:gd name="T26" fmla="*/ 1218 w 1218"/>
                <a:gd name="T2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8" h="32">
                  <a:moveTo>
                    <a:pt x="0" y="0"/>
                  </a:moveTo>
                  <a:lnTo>
                    <a:pt x="0" y="32"/>
                  </a:lnTo>
                  <a:moveTo>
                    <a:pt x="208" y="0"/>
                  </a:moveTo>
                  <a:lnTo>
                    <a:pt x="208" y="32"/>
                  </a:lnTo>
                  <a:moveTo>
                    <a:pt x="409" y="0"/>
                  </a:moveTo>
                  <a:lnTo>
                    <a:pt x="409" y="32"/>
                  </a:lnTo>
                  <a:moveTo>
                    <a:pt x="609" y="0"/>
                  </a:moveTo>
                  <a:lnTo>
                    <a:pt x="609" y="32"/>
                  </a:lnTo>
                  <a:moveTo>
                    <a:pt x="809" y="0"/>
                  </a:moveTo>
                  <a:lnTo>
                    <a:pt x="809" y="32"/>
                  </a:lnTo>
                  <a:moveTo>
                    <a:pt x="1017" y="0"/>
                  </a:moveTo>
                  <a:lnTo>
                    <a:pt x="1017" y="32"/>
                  </a:lnTo>
                  <a:moveTo>
                    <a:pt x="1218" y="0"/>
                  </a:moveTo>
                  <a:lnTo>
                    <a:pt x="1218" y="32"/>
                  </a:lnTo>
                </a:path>
              </a:pathLst>
            </a:cu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6"/>
            <p:cNvSpPr>
              <a:spLocks noEditPoints="1"/>
            </p:cNvSpPr>
            <p:nvPr/>
          </p:nvSpPr>
          <p:spPr bwMode="auto">
            <a:xfrm>
              <a:off x="1870468" y="5552608"/>
              <a:ext cx="76200" cy="596900"/>
            </a:xfrm>
            <a:custGeom>
              <a:avLst/>
              <a:gdLst>
                <a:gd name="T0" fmla="*/ 24 w 48"/>
                <a:gd name="T1" fmla="*/ 184 h 376"/>
                <a:gd name="T2" fmla="*/ 24 w 48"/>
                <a:gd name="T3" fmla="*/ 376 h 376"/>
                <a:gd name="T4" fmla="*/ 24 w 48"/>
                <a:gd name="T5" fmla="*/ 184 h 376"/>
                <a:gd name="T6" fmla="*/ 24 w 48"/>
                <a:gd name="T7" fmla="*/ 184 h 376"/>
                <a:gd name="T8" fmla="*/ 24 w 48"/>
                <a:gd name="T9" fmla="*/ 0 h 376"/>
                <a:gd name="T10" fmla="*/ 24 w 48"/>
                <a:gd name="T11" fmla="*/ 184 h 376"/>
                <a:gd name="T12" fmla="*/ 0 w 48"/>
                <a:gd name="T13" fmla="*/ 376 h 376"/>
                <a:gd name="T14" fmla="*/ 48 w 48"/>
                <a:gd name="T15" fmla="*/ 376 h 376"/>
                <a:gd name="T16" fmla="*/ 0 w 48"/>
                <a:gd name="T17" fmla="*/ 376 h 376"/>
                <a:gd name="T18" fmla="*/ 0 w 48"/>
                <a:gd name="T19" fmla="*/ 0 h 376"/>
                <a:gd name="T20" fmla="*/ 48 w 48"/>
                <a:gd name="T21" fmla="*/ 0 h 376"/>
                <a:gd name="T22" fmla="*/ 0 w 48"/>
                <a:gd name="T2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76">
                  <a:moveTo>
                    <a:pt x="24" y="184"/>
                  </a:moveTo>
                  <a:lnTo>
                    <a:pt x="24" y="376"/>
                  </a:lnTo>
                  <a:lnTo>
                    <a:pt x="24" y="184"/>
                  </a:lnTo>
                  <a:close/>
                  <a:moveTo>
                    <a:pt x="24" y="184"/>
                  </a:moveTo>
                  <a:lnTo>
                    <a:pt x="24" y="0"/>
                  </a:lnTo>
                  <a:lnTo>
                    <a:pt x="24" y="184"/>
                  </a:lnTo>
                  <a:close/>
                  <a:moveTo>
                    <a:pt x="0" y="376"/>
                  </a:moveTo>
                  <a:lnTo>
                    <a:pt x="48" y="376"/>
                  </a:lnTo>
                  <a:lnTo>
                    <a:pt x="0" y="37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8" name="Freeform 27"/>
            <p:cNvSpPr>
              <a:spLocks noEditPoints="1"/>
            </p:cNvSpPr>
            <p:nvPr/>
          </p:nvSpPr>
          <p:spPr bwMode="auto">
            <a:xfrm>
              <a:off x="1870468" y="5552608"/>
              <a:ext cx="76200" cy="596900"/>
            </a:xfrm>
            <a:custGeom>
              <a:avLst/>
              <a:gdLst>
                <a:gd name="T0" fmla="*/ 24 w 48"/>
                <a:gd name="T1" fmla="*/ 184 h 376"/>
                <a:gd name="T2" fmla="*/ 24 w 48"/>
                <a:gd name="T3" fmla="*/ 376 h 376"/>
                <a:gd name="T4" fmla="*/ 24 w 48"/>
                <a:gd name="T5" fmla="*/ 184 h 376"/>
                <a:gd name="T6" fmla="*/ 24 w 48"/>
                <a:gd name="T7" fmla="*/ 0 h 376"/>
                <a:gd name="T8" fmla="*/ 0 w 48"/>
                <a:gd name="T9" fmla="*/ 376 h 376"/>
                <a:gd name="T10" fmla="*/ 48 w 48"/>
                <a:gd name="T11" fmla="*/ 376 h 376"/>
                <a:gd name="T12" fmla="*/ 0 w 48"/>
                <a:gd name="T13" fmla="*/ 0 h 376"/>
                <a:gd name="T14" fmla="*/ 48 w 48"/>
                <a:gd name="T15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76">
                  <a:moveTo>
                    <a:pt x="24" y="184"/>
                  </a:moveTo>
                  <a:lnTo>
                    <a:pt x="24" y="376"/>
                  </a:lnTo>
                  <a:moveTo>
                    <a:pt x="24" y="184"/>
                  </a:moveTo>
                  <a:lnTo>
                    <a:pt x="24" y="0"/>
                  </a:lnTo>
                  <a:moveTo>
                    <a:pt x="0" y="376"/>
                  </a:moveTo>
                  <a:lnTo>
                    <a:pt x="48" y="37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9" name="Freeform 28"/>
            <p:cNvSpPr>
              <a:spLocks noEditPoints="1"/>
            </p:cNvSpPr>
            <p:nvPr/>
          </p:nvSpPr>
          <p:spPr bwMode="auto">
            <a:xfrm>
              <a:off x="2200668" y="4469933"/>
              <a:ext cx="76200" cy="573088"/>
            </a:xfrm>
            <a:custGeom>
              <a:avLst/>
              <a:gdLst>
                <a:gd name="T0" fmla="*/ 24 w 48"/>
                <a:gd name="T1" fmla="*/ 185 h 361"/>
                <a:gd name="T2" fmla="*/ 24 w 48"/>
                <a:gd name="T3" fmla="*/ 361 h 361"/>
                <a:gd name="T4" fmla="*/ 24 w 48"/>
                <a:gd name="T5" fmla="*/ 185 h 361"/>
                <a:gd name="T6" fmla="*/ 24 w 48"/>
                <a:gd name="T7" fmla="*/ 185 h 361"/>
                <a:gd name="T8" fmla="*/ 24 w 48"/>
                <a:gd name="T9" fmla="*/ 0 h 361"/>
                <a:gd name="T10" fmla="*/ 24 w 48"/>
                <a:gd name="T11" fmla="*/ 185 h 361"/>
                <a:gd name="T12" fmla="*/ 0 w 48"/>
                <a:gd name="T13" fmla="*/ 361 h 361"/>
                <a:gd name="T14" fmla="*/ 48 w 48"/>
                <a:gd name="T15" fmla="*/ 361 h 361"/>
                <a:gd name="T16" fmla="*/ 0 w 48"/>
                <a:gd name="T17" fmla="*/ 361 h 361"/>
                <a:gd name="T18" fmla="*/ 0 w 48"/>
                <a:gd name="T19" fmla="*/ 0 h 361"/>
                <a:gd name="T20" fmla="*/ 48 w 48"/>
                <a:gd name="T21" fmla="*/ 0 h 361"/>
                <a:gd name="T22" fmla="*/ 0 w 48"/>
                <a:gd name="T23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61">
                  <a:moveTo>
                    <a:pt x="24" y="185"/>
                  </a:moveTo>
                  <a:lnTo>
                    <a:pt x="24" y="361"/>
                  </a:lnTo>
                  <a:lnTo>
                    <a:pt x="24" y="185"/>
                  </a:lnTo>
                  <a:close/>
                  <a:moveTo>
                    <a:pt x="24" y="185"/>
                  </a:moveTo>
                  <a:lnTo>
                    <a:pt x="24" y="0"/>
                  </a:lnTo>
                  <a:lnTo>
                    <a:pt x="24" y="185"/>
                  </a:lnTo>
                  <a:close/>
                  <a:moveTo>
                    <a:pt x="0" y="361"/>
                  </a:moveTo>
                  <a:lnTo>
                    <a:pt x="48" y="361"/>
                  </a:lnTo>
                  <a:lnTo>
                    <a:pt x="0" y="361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0" name="Freeform 29"/>
            <p:cNvSpPr>
              <a:spLocks noEditPoints="1"/>
            </p:cNvSpPr>
            <p:nvPr/>
          </p:nvSpPr>
          <p:spPr bwMode="auto">
            <a:xfrm>
              <a:off x="2200668" y="4469933"/>
              <a:ext cx="76200" cy="573088"/>
            </a:xfrm>
            <a:custGeom>
              <a:avLst/>
              <a:gdLst>
                <a:gd name="T0" fmla="*/ 24 w 48"/>
                <a:gd name="T1" fmla="*/ 185 h 361"/>
                <a:gd name="T2" fmla="*/ 24 w 48"/>
                <a:gd name="T3" fmla="*/ 361 h 361"/>
                <a:gd name="T4" fmla="*/ 24 w 48"/>
                <a:gd name="T5" fmla="*/ 185 h 361"/>
                <a:gd name="T6" fmla="*/ 24 w 48"/>
                <a:gd name="T7" fmla="*/ 0 h 361"/>
                <a:gd name="T8" fmla="*/ 0 w 48"/>
                <a:gd name="T9" fmla="*/ 361 h 361"/>
                <a:gd name="T10" fmla="*/ 48 w 48"/>
                <a:gd name="T11" fmla="*/ 361 h 361"/>
                <a:gd name="T12" fmla="*/ 0 w 48"/>
                <a:gd name="T13" fmla="*/ 0 h 361"/>
                <a:gd name="T14" fmla="*/ 48 w 48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61">
                  <a:moveTo>
                    <a:pt x="24" y="185"/>
                  </a:moveTo>
                  <a:lnTo>
                    <a:pt x="24" y="361"/>
                  </a:lnTo>
                  <a:moveTo>
                    <a:pt x="24" y="185"/>
                  </a:moveTo>
                  <a:lnTo>
                    <a:pt x="24" y="0"/>
                  </a:lnTo>
                  <a:moveTo>
                    <a:pt x="0" y="361"/>
                  </a:moveTo>
                  <a:lnTo>
                    <a:pt x="48" y="361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1" name="Freeform 30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48 h 96"/>
                <a:gd name="T8" fmla="*/ 24 w 48"/>
                <a:gd name="T9" fmla="*/ 0 h 96"/>
                <a:gd name="T10" fmla="*/ 24 w 48"/>
                <a:gd name="T11" fmla="*/ 48 h 96"/>
                <a:gd name="T12" fmla="*/ 0 w 48"/>
                <a:gd name="T13" fmla="*/ 96 h 96"/>
                <a:gd name="T14" fmla="*/ 48 w 48"/>
                <a:gd name="T15" fmla="*/ 96 h 96"/>
                <a:gd name="T16" fmla="*/ 0 w 48"/>
                <a:gd name="T17" fmla="*/ 96 h 96"/>
                <a:gd name="T18" fmla="*/ 0 w 48"/>
                <a:gd name="T19" fmla="*/ 0 h 96"/>
                <a:gd name="T20" fmla="*/ 48 w 48"/>
                <a:gd name="T21" fmla="*/ 0 h 96"/>
                <a:gd name="T22" fmla="*/ 0 w 48"/>
                <a:gd name="T2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lnTo>
                    <a:pt x="24" y="48"/>
                  </a:lnTo>
                  <a:close/>
                  <a:moveTo>
                    <a:pt x="24" y="48"/>
                  </a:moveTo>
                  <a:lnTo>
                    <a:pt x="24" y="0"/>
                  </a:lnTo>
                  <a:lnTo>
                    <a:pt x="24" y="48"/>
                  </a:lnTo>
                  <a:close/>
                  <a:moveTo>
                    <a:pt x="0" y="96"/>
                  </a:moveTo>
                  <a:lnTo>
                    <a:pt x="48" y="96"/>
                  </a:lnTo>
                  <a:lnTo>
                    <a:pt x="0" y="9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2" name="Freeform 31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0 h 96"/>
                <a:gd name="T8" fmla="*/ 0 w 48"/>
                <a:gd name="T9" fmla="*/ 96 h 96"/>
                <a:gd name="T10" fmla="*/ 48 w 48"/>
                <a:gd name="T11" fmla="*/ 96 h 96"/>
                <a:gd name="T12" fmla="*/ 0 w 48"/>
                <a:gd name="T13" fmla="*/ 0 h 96"/>
                <a:gd name="T14" fmla="*/ 48 w 48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moveTo>
                    <a:pt x="24" y="48"/>
                  </a:moveTo>
                  <a:lnTo>
                    <a:pt x="24" y="0"/>
                  </a:lnTo>
                  <a:moveTo>
                    <a:pt x="0" y="96"/>
                  </a:moveTo>
                  <a:lnTo>
                    <a:pt x="48" y="9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4" name="Freeform 32"/>
            <p:cNvSpPr>
              <a:spLocks noEditPoints="1"/>
            </p:cNvSpPr>
            <p:nvPr/>
          </p:nvSpPr>
          <p:spPr bwMode="auto">
            <a:xfrm>
              <a:off x="2837255" y="5641508"/>
              <a:ext cx="76200" cy="88900"/>
            </a:xfrm>
            <a:custGeom>
              <a:avLst/>
              <a:gdLst>
                <a:gd name="T0" fmla="*/ 24 w 48"/>
                <a:gd name="T1" fmla="*/ 24 h 56"/>
                <a:gd name="T2" fmla="*/ 24 w 48"/>
                <a:gd name="T3" fmla="*/ 56 h 56"/>
                <a:gd name="T4" fmla="*/ 24 w 48"/>
                <a:gd name="T5" fmla="*/ 24 h 56"/>
                <a:gd name="T6" fmla="*/ 24 w 48"/>
                <a:gd name="T7" fmla="*/ 24 h 56"/>
                <a:gd name="T8" fmla="*/ 24 w 48"/>
                <a:gd name="T9" fmla="*/ 0 h 56"/>
                <a:gd name="T10" fmla="*/ 24 w 48"/>
                <a:gd name="T11" fmla="*/ 24 h 56"/>
                <a:gd name="T12" fmla="*/ 0 w 48"/>
                <a:gd name="T13" fmla="*/ 56 h 56"/>
                <a:gd name="T14" fmla="*/ 48 w 48"/>
                <a:gd name="T15" fmla="*/ 56 h 56"/>
                <a:gd name="T16" fmla="*/ 0 w 48"/>
                <a:gd name="T17" fmla="*/ 56 h 56"/>
                <a:gd name="T18" fmla="*/ 0 w 48"/>
                <a:gd name="T19" fmla="*/ 0 h 56"/>
                <a:gd name="T20" fmla="*/ 48 w 48"/>
                <a:gd name="T21" fmla="*/ 0 h 56"/>
                <a:gd name="T22" fmla="*/ 0 w 4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56">
                  <a:moveTo>
                    <a:pt x="24" y="24"/>
                  </a:moveTo>
                  <a:lnTo>
                    <a:pt x="24" y="56"/>
                  </a:lnTo>
                  <a:lnTo>
                    <a:pt x="24" y="24"/>
                  </a:lnTo>
                  <a:close/>
                  <a:moveTo>
                    <a:pt x="24" y="24"/>
                  </a:moveTo>
                  <a:lnTo>
                    <a:pt x="24" y="0"/>
                  </a:lnTo>
                  <a:lnTo>
                    <a:pt x="24" y="24"/>
                  </a:lnTo>
                  <a:close/>
                  <a:moveTo>
                    <a:pt x="0" y="56"/>
                  </a:moveTo>
                  <a:lnTo>
                    <a:pt x="48" y="56"/>
                  </a:lnTo>
                  <a:lnTo>
                    <a:pt x="0" y="5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5" name="Freeform 33"/>
            <p:cNvSpPr>
              <a:spLocks noEditPoints="1"/>
            </p:cNvSpPr>
            <p:nvPr/>
          </p:nvSpPr>
          <p:spPr bwMode="auto">
            <a:xfrm>
              <a:off x="2837255" y="5641508"/>
              <a:ext cx="76200" cy="88900"/>
            </a:xfrm>
            <a:custGeom>
              <a:avLst/>
              <a:gdLst>
                <a:gd name="T0" fmla="*/ 24 w 48"/>
                <a:gd name="T1" fmla="*/ 24 h 56"/>
                <a:gd name="T2" fmla="*/ 24 w 48"/>
                <a:gd name="T3" fmla="*/ 56 h 56"/>
                <a:gd name="T4" fmla="*/ 24 w 48"/>
                <a:gd name="T5" fmla="*/ 24 h 56"/>
                <a:gd name="T6" fmla="*/ 24 w 48"/>
                <a:gd name="T7" fmla="*/ 0 h 56"/>
                <a:gd name="T8" fmla="*/ 0 w 48"/>
                <a:gd name="T9" fmla="*/ 56 h 56"/>
                <a:gd name="T10" fmla="*/ 48 w 48"/>
                <a:gd name="T11" fmla="*/ 56 h 56"/>
                <a:gd name="T12" fmla="*/ 0 w 48"/>
                <a:gd name="T13" fmla="*/ 0 h 56"/>
                <a:gd name="T14" fmla="*/ 48 w 48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6">
                  <a:moveTo>
                    <a:pt x="24" y="24"/>
                  </a:moveTo>
                  <a:lnTo>
                    <a:pt x="24" y="56"/>
                  </a:lnTo>
                  <a:moveTo>
                    <a:pt x="24" y="24"/>
                  </a:moveTo>
                  <a:lnTo>
                    <a:pt x="24" y="0"/>
                  </a:lnTo>
                  <a:moveTo>
                    <a:pt x="0" y="56"/>
                  </a:moveTo>
                  <a:lnTo>
                    <a:pt x="48" y="5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6" name="Freeform 34"/>
            <p:cNvSpPr>
              <a:spLocks noEditPoints="1"/>
            </p:cNvSpPr>
            <p:nvPr/>
          </p:nvSpPr>
          <p:spPr bwMode="auto">
            <a:xfrm>
              <a:off x="3154755" y="5781208"/>
              <a:ext cx="76200" cy="25400"/>
            </a:xfrm>
            <a:custGeom>
              <a:avLst/>
              <a:gdLst>
                <a:gd name="T0" fmla="*/ 24 w 48"/>
                <a:gd name="T1" fmla="*/ 8 h 16"/>
                <a:gd name="T2" fmla="*/ 24 w 48"/>
                <a:gd name="T3" fmla="*/ 16 h 16"/>
                <a:gd name="T4" fmla="*/ 24 w 48"/>
                <a:gd name="T5" fmla="*/ 8 h 16"/>
                <a:gd name="T6" fmla="*/ 24 w 48"/>
                <a:gd name="T7" fmla="*/ 8 h 16"/>
                <a:gd name="T8" fmla="*/ 24 w 48"/>
                <a:gd name="T9" fmla="*/ 0 h 16"/>
                <a:gd name="T10" fmla="*/ 24 w 48"/>
                <a:gd name="T11" fmla="*/ 8 h 16"/>
                <a:gd name="T12" fmla="*/ 0 w 48"/>
                <a:gd name="T13" fmla="*/ 16 h 16"/>
                <a:gd name="T14" fmla="*/ 48 w 48"/>
                <a:gd name="T15" fmla="*/ 16 h 16"/>
                <a:gd name="T16" fmla="*/ 0 w 48"/>
                <a:gd name="T17" fmla="*/ 16 h 16"/>
                <a:gd name="T18" fmla="*/ 0 w 48"/>
                <a:gd name="T19" fmla="*/ 0 h 16"/>
                <a:gd name="T20" fmla="*/ 48 w 48"/>
                <a:gd name="T21" fmla="*/ 0 h 16"/>
                <a:gd name="T22" fmla="*/ 0 w 48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6">
                  <a:moveTo>
                    <a:pt x="24" y="8"/>
                  </a:moveTo>
                  <a:lnTo>
                    <a:pt x="24" y="16"/>
                  </a:lnTo>
                  <a:lnTo>
                    <a:pt x="24" y="8"/>
                  </a:lnTo>
                  <a:close/>
                  <a:moveTo>
                    <a:pt x="24" y="8"/>
                  </a:moveTo>
                  <a:lnTo>
                    <a:pt x="24" y="0"/>
                  </a:lnTo>
                  <a:lnTo>
                    <a:pt x="24" y="8"/>
                  </a:lnTo>
                  <a:close/>
                  <a:moveTo>
                    <a:pt x="0" y="16"/>
                  </a:moveTo>
                  <a:lnTo>
                    <a:pt x="48" y="16"/>
                  </a:lnTo>
                  <a:lnTo>
                    <a:pt x="0" y="1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7" name="Freeform 35"/>
            <p:cNvSpPr>
              <a:spLocks noEditPoints="1"/>
            </p:cNvSpPr>
            <p:nvPr/>
          </p:nvSpPr>
          <p:spPr bwMode="auto">
            <a:xfrm>
              <a:off x="3154755" y="5781208"/>
              <a:ext cx="76200" cy="25400"/>
            </a:xfrm>
            <a:custGeom>
              <a:avLst/>
              <a:gdLst>
                <a:gd name="T0" fmla="*/ 24 w 48"/>
                <a:gd name="T1" fmla="*/ 8 h 16"/>
                <a:gd name="T2" fmla="*/ 24 w 48"/>
                <a:gd name="T3" fmla="*/ 16 h 16"/>
                <a:gd name="T4" fmla="*/ 24 w 48"/>
                <a:gd name="T5" fmla="*/ 8 h 16"/>
                <a:gd name="T6" fmla="*/ 24 w 48"/>
                <a:gd name="T7" fmla="*/ 0 h 16"/>
                <a:gd name="T8" fmla="*/ 0 w 48"/>
                <a:gd name="T9" fmla="*/ 16 h 16"/>
                <a:gd name="T10" fmla="*/ 48 w 48"/>
                <a:gd name="T11" fmla="*/ 16 h 16"/>
                <a:gd name="T12" fmla="*/ 0 w 48"/>
                <a:gd name="T13" fmla="*/ 0 h 16"/>
                <a:gd name="T14" fmla="*/ 48 w 4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">
                  <a:moveTo>
                    <a:pt x="24" y="8"/>
                  </a:moveTo>
                  <a:lnTo>
                    <a:pt x="24" y="16"/>
                  </a:lnTo>
                  <a:moveTo>
                    <a:pt x="24" y="8"/>
                  </a:moveTo>
                  <a:lnTo>
                    <a:pt x="24" y="0"/>
                  </a:lnTo>
                  <a:moveTo>
                    <a:pt x="0" y="16"/>
                  </a:moveTo>
                  <a:lnTo>
                    <a:pt x="48" y="1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8" name="Freeform 36"/>
            <p:cNvSpPr>
              <a:spLocks noEditPoints="1"/>
            </p:cNvSpPr>
            <p:nvPr/>
          </p:nvSpPr>
          <p:spPr bwMode="auto">
            <a:xfrm>
              <a:off x="1870468" y="5717708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80 h 160"/>
                <a:gd name="T8" fmla="*/ 24 w 48"/>
                <a:gd name="T9" fmla="*/ 0 h 160"/>
                <a:gd name="T10" fmla="*/ 24 w 48"/>
                <a:gd name="T11" fmla="*/ 80 h 160"/>
                <a:gd name="T12" fmla="*/ 0 w 48"/>
                <a:gd name="T13" fmla="*/ 160 h 160"/>
                <a:gd name="T14" fmla="*/ 48 w 48"/>
                <a:gd name="T15" fmla="*/ 160 h 160"/>
                <a:gd name="T16" fmla="*/ 0 w 48"/>
                <a:gd name="T17" fmla="*/ 160 h 160"/>
                <a:gd name="T18" fmla="*/ 0 w 48"/>
                <a:gd name="T19" fmla="*/ 0 h 160"/>
                <a:gd name="T20" fmla="*/ 48 w 48"/>
                <a:gd name="T21" fmla="*/ 0 h 160"/>
                <a:gd name="T22" fmla="*/ 0 w 48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lnTo>
                    <a:pt x="24" y="80"/>
                  </a:lnTo>
                  <a:close/>
                  <a:moveTo>
                    <a:pt x="24" y="80"/>
                  </a:moveTo>
                  <a:lnTo>
                    <a:pt x="24" y="0"/>
                  </a:lnTo>
                  <a:lnTo>
                    <a:pt x="24" y="80"/>
                  </a:lnTo>
                  <a:close/>
                  <a:moveTo>
                    <a:pt x="0" y="160"/>
                  </a:moveTo>
                  <a:lnTo>
                    <a:pt x="48" y="160"/>
                  </a:lnTo>
                  <a:lnTo>
                    <a:pt x="0" y="160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9" name="Freeform 37"/>
            <p:cNvSpPr>
              <a:spLocks noEditPoints="1"/>
            </p:cNvSpPr>
            <p:nvPr/>
          </p:nvSpPr>
          <p:spPr bwMode="auto">
            <a:xfrm>
              <a:off x="1870468" y="5717708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0 h 160"/>
                <a:gd name="T8" fmla="*/ 0 w 48"/>
                <a:gd name="T9" fmla="*/ 160 h 160"/>
                <a:gd name="T10" fmla="*/ 48 w 48"/>
                <a:gd name="T11" fmla="*/ 160 h 160"/>
                <a:gd name="T12" fmla="*/ 0 w 48"/>
                <a:gd name="T13" fmla="*/ 0 h 160"/>
                <a:gd name="T14" fmla="*/ 48 w 48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moveTo>
                    <a:pt x="24" y="80"/>
                  </a:moveTo>
                  <a:lnTo>
                    <a:pt x="24" y="0"/>
                  </a:lnTo>
                  <a:moveTo>
                    <a:pt x="0" y="160"/>
                  </a:moveTo>
                  <a:lnTo>
                    <a:pt x="48" y="16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0" name="Freeform 38"/>
            <p:cNvSpPr>
              <a:spLocks noEditPoints="1"/>
            </p:cNvSpPr>
            <p:nvPr/>
          </p:nvSpPr>
          <p:spPr bwMode="auto">
            <a:xfrm>
              <a:off x="2200668" y="5170020"/>
              <a:ext cx="76200" cy="420688"/>
            </a:xfrm>
            <a:custGeom>
              <a:avLst/>
              <a:gdLst>
                <a:gd name="T0" fmla="*/ 24 w 48"/>
                <a:gd name="T1" fmla="*/ 137 h 265"/>
                <a:gd name="T2" fmla="*/ 24 w 48"/>
                <a:gd name="T3" fmla="*/ 265 h 265"/>
                <a:gd name="T4" fmla="*/ 24 w 48"/>
                <a:gd name="T5" fmla="*/ 137 h 265"/>
                <a:gd name="T6" fmla="*/ 24 w 48"/>
                <a:gd name="T7" fmla="*/ 137 h 265"/>
                <a:gd name="T8" fmla="*/ 24 w 48"/>
                <a:gd name="T9" fmla="*/ 0 h 265"/>
                <a:gd name="T10" fmla="*/ 24 w 48"/>
                <a:gd name="T11" fmla="*/ 137 h 265"/>
                <a:gd name="T12" fmla="*/ 0 w 48"/>
                <a:gd name="T13" fmla="*/ 265 h 265"/>
                <a:gd name="T14" fmla="*/ 48 w 48"/>
                <a:gd name="T15" fmla="*/ 265 h 265"/>
                <a:gd name="T16" fmla="*/ 0 w 48"/>
                <a:gd name="T17" fmla="*/ 265 h 265"/>
                <a:gd name="T18" fmla="*/ 0 w 48"/>
                <a:gd name="T19" fmla="*/ 0 h 265"/>
                <a:gd name="T20" fmla="*/ 48 w 48"/>
                <a:gd name="T21" fmla="*/ 0 h 265"/>
                <a:gd name="T22" fmla="*/ 0 w 48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65">
                  <a:moveTo>
                    <a:pt x="24" y="137"/>
                  </a:moveTo>
                  <a:lnTo>
                    <a:pt x="24" y="265"/>
                  </a:lnTo>
                  <a:lnTo>
                    <a:pt x="24" y="137"/>
                  </a:lnTo>
                  <a:close/>
                  <a:moveTo>
                    <a:pt x="24" y="137"/>
                  </a:moveTo>
                  <a:lnTo>
                    <a:pt x="24" y="0"/>
                  </a:lnTo>
                  <a:lnTo>
                    <a:pt x="24" y="137"/>
                  </a:lnTo>
                  <a:close/>
                  <a:moveTo>
                    <a:pt x="0" y="265"/>
                  </a:moveTo>
                  <a:lnTo>
                    <a:pt x="48" y="265"/>
                  </a:lnTo>
                  <a:lnTo>
                    <a:pt x="0" y="265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1" name="Freeform 39"/>
            <p:cNvSpPr>
              <a:spLocks noEditPoints="1"/>
            </p:cNvSpPr>
            <p:nvPr/>
          </p:nvSpPr>
          <p:spPr bwMode="auto">
            <a:xfrm>
              <a:off x="2200668" y="5170020"/>
              <a:ext cx="76200" cy="420688"/>
            </a:xfrm>
            <a:custGeom>
              <a:avLst/>
              <a:gdLst>
                <a:gd name="T0" fmla="*/ 24 w 48"/>
                <a:gd name="T1" fmla="*/ 137 h 265"/>
                <a:gd name="T2" fmla="*/ 24 w 48"/>
                <a:gd name="T3" fmla="*/ 265 h 265"/>
                <a:gd name="T4" fmla="*/ 24 w 48"/>
                <a:gd name="T5" fmla="*/ 137 h 265"/>
                <a:gd name="T6" fmla="*/ 24 w 48"/>
                <a:gd name="T7" fmla="*/ 0 h 265"/>
                <a:gd name="T8" fmla="*/ 0 w 48"/>
                <a:gd name="T9" fmla="*/ 265 h 265"/>
                <a:gd name="T10" fmla="*/ 48 w 48"/>
                <a:gd name="T11" fmla="*/ 265 h 265"/>
                <a:gd name="T12" fmla="*/ 0 w 48"/>
                <a:gd name="T13" fmla="*/ 0 h 265"/>
                <a:gd name="T14" fmla="*/ 48 w 48"/>
                <a:gd name="T1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65">
                  <a:moveTo>
                    <a:pt x="24" y="137"/>
                  </a:moveTo>
                  <a:lnTo>
                    <a:pt x="24" y="265"/>
                  </a:lnTo>
                  <a:moveTo>
                    <a:pt x="24" y="137"/>
                  </a:moveTo>
                  <a:lnTo>
                    <a:pt x="24" y="0"/>
                  </a:lnTo>
                  <a:moveTo>
                    <a:pt x="0" y="265"/>
                  </a:moveTo>
                  <a:lnTo>
                    <a:pt x="48" y="265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2" name="Freeform 40"/>
            <p:cNvSpPr>
              <a:spLocks noEditPoints="1"/>
            </p:cNvSpPr>
            <p:nvPr/>
          </p:nvSpPr>
          <p:spPr bwMode="auto">
            <a:xfrm>
              <a:off x="2519755" y="5322420"/>
              <a:ext cx="76200" cy="103188"/>
            </a:xfrm>
            <a:custGeom>
              <a:avLst/>
              <a:gdLst>
                <a:gd name="T0" fmla="*/ 24 w 48"/>
                <a:gd name="T1" fmla="*/ 32 h 65"/>
                <a:gd name="T2" fmla="*/ 24 w 48"/>
                <a:gd name="T3" fmla="*/ 65 h 65"/>
                <a:gd name="T4" fmla="*/ 24 w 48"/>
                <a:gd name="T5" fmla="*/ 32 h 65"/>
                <a:gd name="T6" fmla="*/ 24 w 48"/>
                <a:gd name="T7" fmla="*/ 32 h 65"/>
                <a:gd name="T8" fmla="*/ 24 w 48"/>
                <a:gd name="T9" fmla="*/ 0 h 65"/>
                <a:gd name="T10" fmla="*/ 24 w 48"/>
                <a:gd name="T11" fmla="*/ 32 h 65"/>
                <a:gd name="T12" fmla="*/ 0 w 48"/>
                <a:gd name="T13" fmla="*/ 65 h 65"/>
                <a:gd name="T14" fmla="*/ 48 w 48"/>
                <a:gd name="T15" fmla="*/ 65 h 65"/>
                <a:gd name="T16" fmla="*/ 0 w 48"/>
                <a:gd name="T17" fmla="*/ 65 h 65"/>
                <a:gd name="T18" fmla="*/ 0 w 48"/>
                <a:gd name="T19" fmla="*/ 0 h 65"/>
                <a:gd name="T20" fmla="*/ 48 w 48"/>
                <a:gd name="T21" fmla="*/ 0 h 65"/>
                <a:gd name="T22" fmla="*/ 0 w 48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5">
                  <a:moveTo>
                    <a:pt x="24" y="32"/>
                  </a:moveTo>
                  <a:lnTo>
                    <a:pt x="24" y="65"/>
                  </a:lnTo>
                  <a:lnTo>
                    <a:pt x="24" y="32"/>
                  </a:lnTo>
                  <a:close/>
                  <a:moveTo>
                    <a:pt x="24" y="32"/>
                  </a:moveTo>
                  <a:lnTo>
                    <a:pt x="24" y="0"/>
                  </a:lnTo>
                  <a:lnTo>
                    <a:pt x="24" y="32"/>
                  </a:lnTo>
                  <a:close/>
                  <a:moveTo>
                    <a:pt x="0" y="65"/>
                  </a:moveTo>
                  <a:lnTo>
                    <a:pt x="48" y="65"/>
                  </a:lnTo>
                  <a:lnTo>
                    <a:pt x="0" y="65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3" name="Freeform 41"/>
            <p:cNvSpPr>
              <a:spLocks noEditPoints="1"/>
            </p:cNvSpPr>
            <p:nvPr/>
          </p:nvSpPr>
          <p:spPr bwMode="auto">
            <a:xfrm>
              <a:off x="2519755" y="5322420"/>
              <a:ext cx="76200" cy="103188"/>
            </a:xfrm>
            <a:custGeom>
              <a:avLst/>
              <a:gdLst>
                <a:gd name="T0" fmla="*/ 24 w 48"/>
                <a:gd name="T1" fmla="*/ 32 h 65"/>
                <a:gd name="T2" fmla="*/ 24 w 48"/>
                <a:gd name="T3" fmla="*/ 65 h 65"/>
                <a:gd name="T4" fmla="*/ 24 w 48"/>
                <a:gd name="T5" fmla="*/ 32 h 65"/>
                <a:gd name="T6" fmla="*/ 24 w 48"/>
                <a:gd name="T7" fmla="*/ 0 h 65"/>
                <a:gd name="T8" fmla="*/ 0 w 48"/>
                <a:gd name="T9" fmla="*/ 65 h 65"/>
                <a:gd name="T10" fmla="*/ 48 w 48"/>
                <a:gd name="T11" fmla="*/ 65 h 65"/>
                <a:gd name="T12" fmla="*/ 0 w 48"/>
                <a:gd name="T13" fmla="*/ 0 h 65"/>
                <a:gd name="T14" fmla="*/ 48 w 48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65">
                  <a:moveTo>
                    <a:pt x="24" y="32"/>
                  </a:moveTo>
                  <a:lnTo>
                    <a:pt x="24" y="65"/>
                  </a:lnTo>
                  <a:moveTo>
                    <a:pt x="24" y="32"/>
                  </a:moveTo>
                  <a:lnTo>
                    <a:pt x="24" y="0"/>
                  </a:lnTo>
                  <a:moveTo>
                    <a:pt x="0" y="65"/>
                  </a:moveTo>
                  <a:lnTo>
                    <a:pt x="48" y="65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4" name="Freeform 42"/>
            <p:cNvSpPr>
              <a:spLocks noEditPoints="1"/>
            </p:cNvSpPr>
            <p:nvPr/>
          </p:nvSpPr>
          <p:spPr bwMode="auto">
            <a:xfrm>
              <a:off x="2837255" y="5730408"/>
              <a:ext cx="76200" cy="50800"/>
            </a:xfrm>
            <a:custGeom>
              <a:avLst/>
              <a:gdLst>
                <a:gd name="T0" fmla="*/ 24 w 48"/>
                <a:gd name="T1" fmla="*/ 16 h 32"/>
                <a:gd name="T2" fmla="*/ 24 w 48"/>
                <a:gd name="T3" fmla="*/ 32 h 32"/>
                <a:gd name="T4" fmla="*/ 24 w 48"/>
                <a:gd name="T5" fmla="*/ 16 h 32"/>
                <a:gd name="T6" fmla="*/ 24 w 48"/>
                <a:gd name="T7" fmla="*/ 16 h 32"/>
                <a:gd name="T8" fmla="*/ 24 w 48"/>
                <a:gd name="T9" fmla="*/ 0 h 32"/>
                <a:gd name="T10" fmla="*/ 24 w 48"/>
                <a:gd name="T11" fmla="*/ 16 h 32"/>
                <a:gd name="T12" fmla="*/ 0 w 48"/>
                <a:gd name="T13" fmla="*/ 32 h 32"/>
                <a:gd name="T14" fmla="*/ 48 w 48"/>
                <a:gd name="T15" fmla="*/ 32 h 32"/>
                <a:gd name="T16" fmla="*/ 0 w 48"/>
                <a:gd name="T17" fmla="*/ 32 h 32"/>
                <a:gd name="T18" fmla="*/ 0 w 48"/>
                <a:gd name="T19" fmla="*/ 0 h 32"/>
                <a:gd name="T20" fmla="*/ 48 w 48"/>
                <a:gd name="T21" fmla="*/ 0 h 32"/>
                <a:gd name="T22" fmla="*/ 0 w 48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2">
                  <a:moveTo>
                    <a:pt x="24" y="16"/>
                  </a:moveTo>
                  <a:lnTo>
                    <a:pt x="24" y="32"/>
                  </a:lnTo>
                  <a:lnTo>
                    <a:pt x="24" y="16"/>
                  </a:lnTo>
                  <a:close/>
                  <a:moveTo>
                    <a:pt x="24" y="16"/>
                  </a:moveTo>
                  <a:lnTo>
                    <a:pt x="24" y="0"/>
                  </a:lnTo>
                  <a:lnTo>
                    <a:pt x="24" y="16"/>
                  </a:lnTo>
                  <a:close/>
                  <a:moveTo>
                    <a:pt x="0" y="32"/>
                  </a:moveTo>
                  <a:lnTo>
                    <a:pt x="48" y="32"/>
                  </a:lnTo>
                  <a:lnTo>
                    <a:pt x="0" y="32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5" name="Freeform 43"/>
            <p:cNvSpPr>
              <a:spLocks noEditPoints="1"/>
            </p:cNvSpPr>
            <p:nvPr/>
          </p:nvSpPr>
          <p:spPr bwMode="auto">
            <a:xfrm>
              <a:off x="2837255" y="5730408"/>
              <a:ext cx="76200" cy="50800"/>
            </a:xfrm>
            <a:custGeom>
              <a:avLst/>
              <a:gdLst>
                <a:gd name="T0" fmla="*/ 24 w 48"/>
                <a:gd name="T1" fmla="*/ 16 h 32"/>
                <a:gd name="T2" fmla="*/ 24 w 48"/>
                <a:gd name="T3" fmla="*/ 32 h 32"/>
                <a:gd name="T4" fmla="*/ 24 w 48"/>
                <a:gd name="T5" fmla="*/ 16 h 32"/>
                <a:gd name="T6" fmla="*/ 24 w 48"/>
                <a:gd name="T7" fmla="*/ 0 h 32"/>
                <a:gd name="T8" fmla="*/ 0 w 48"/>
                <a:gd name="T9" fmla="*/ 32 h 32"/>
                <a:gd name="T10" fmla="*/ 48 w 48"/>
                <a:gd name="T11" fmla="*/ 32 h 32"/>
                <a:gd name="T12" fmla="*/ 0 w 48"/>
                <a:gd name="T13" fmla="*/ 0 h 32"/>
                <a:gd name="T14" fmla="*/ 48 w 48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2">
                  <a:moveTo>
                    <a:pt x="24" y="16"/>
                  </a:moveTo>
                  <a:lnTo>
                    <a:pt x="24" y="32"/>
                  </a:lnTo>
                  <a:moveTo>
                    <a:pt x="24" y="16"/>
                  </a:moveTo>
                  <a:lnTo>
                    <a:pt x="24" y="0"/>
                  </a:lnTo>
                  <a:moveTo>
                    <a:pt x="0" y="32"/>
                  </a:moveTo>
                  <a:lnTo>
                    <a:pt x="48" y="32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6" name="Freeform 44"/>
            <p:cNvSpPr>
              <a:spLocks noEditPoints="1"/>
            </p:cNvSpPr>
            <p:nvPr/>
          </p:nvSpPr>
          <p:spPr bwMode="auto">
            <a:xfrm>
              <a:off x="3154755" y="5819308"/>
              <a:ext cx="76200" cy="0"/>
            </a:xfrm>
            <a:custGeom>
              <a:avLst/>
              <a:gdLst>
                <a:gd name="T0" fmla="*/ 0 w 48"/>
                <a:gd name="T1" fmla="*/ 48 w 48"/>
                <a:gd name="T2" fmla="*/ 0 w 48"/>
                <a:gd name="T3" fmla="*/ 48 w 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7" name="Freeform 45"/>
            <p:cNvSpPr>
              <a:spLocks noEditPoints="1"/>
            </p:cNvSpPr>
            <p:nvPr/>
          </p:nvSpPr>
          <p:spPr bwMode="auto">
            <a:xfrm>
              <a:off x="1870468" y="5527208"/>
              <a:ext cx="76200" cy="635000"/>
            </a:xfrm>
            <a:custGeom>
              <a:avLst/>
              <a:gdLst>
                <a:gd name="T0" fmla="*/ 24 w 48"/>
                <a:gd name="T1" fmla="*/ 200 h 400"/>
                <a:gd name="T2" fmla="*/ 24 w 48"/>
                <a:gd name="T3" fmla="*/ 400 h 400"/>
                <a:gd name="T4" fmla="*/ 24 w 48"/>
                <a:gd name="T5" fmla="*/ 200 h 400"/>
                <a:gd name="T6" fmla="*/ 24 w 48"/>
                <a:gd name="T7" fmla="*/ 200 h 400"/>
                <a:gd name="T8" fmla="*/ 24 w 48"/>
                <a:gd name="T9" fmla="*/ 0 h 400"/>
                <a:gd name="T10" fmla="*/ 24 w 48"/>
                <a:gd name="T11" fmla="*/ 200 h 400"/>
                <a:gd name="T12" fmla="*/ 0 w 48"/>
                <a:gd name="T13" fmla="*/ 400 h 400"/>
                <a:gd name="T14" fmla="*/ 48 w 48"/>
                <a:gd name="T15" fmla="*/ 400 h 400"/>
                <a:gd name="T16" fmla="*/ 0 w 48"/>
                <a:gd name="T17" fmla="*/ 400 h 400"/>
                <a:gd name="T18" fmla="*/ 0 w 48"/>
                <a:gd name="T19" fmla="*/ 0 h 400"/>
                <a:gd name="T20" fmla="*/ 48 w 48"/>
                <a:gd name="T21" fmla="*/ 0 h 400"/>
                <a:gd name="T22" fmla="*/ 0 w 48"/>
                <a:gd name="T2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0">
                  <a:moveTo>
                    <a:pt x="24" y="200"/>
                  </a:moveTo>
                  <a:lnTo>
                    <a:pt x="24" y="400"/>
                  </a:lnTo>
                  <a:lnTo>
                    <a:pt x="24" y="200"/>
                  </a:lnTo>
                  <a:close/>
                  <a:moveTo>
                    <a:pt x="24" y="200"/>
                  </a:moveTo>
                  <a:lnTo>
                    <a:pt x="24" y="0"/>
                  </a:lnTo>
                  <a:lnTo>
                    <a:pt x="24" y="200"/>
                  </a:lnTo>
                  <a:close/>
                  <a:moveTo>
                    <a:pt x="0" y="400"/>
                  </a:moveTo>
                  <a:lnTo>
                    <a:pt x="48" y="400"/>
                  </a:lnTo>
                  <a:lnTo>
                    <a:pt x="0" y="400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8" name="Freeform 46"/>
            <p:cNvSpPr>
              <a:spLocks noEditPoints="1"/>
            </p:cNvSpPr>
            <p:nvPr/>
          </p:nvSpPr>
          <p:spPr bwMode="auto">
            <a:xfrm>
              <a:off x="1870468" y="5527208"/>
              <a:ext cx="76200" cy="635000"/>
            </a:xfrm>
            <a:custGeom>
              <a:avLst/>
              <a:gdLst>
                <a:gd name="T0" fmla="*/ 24 w 48"/>
                <a:gd name="T1" fmla="*/ 200 h 400"/>
                <a:gd name="T2" fmla="*/ 24 w 48"/>
                <a:gd name="T3" fmla="*/ 400 h 400"/>
                <a:gd name="T4" fmla="*/ 24 w 48"/>
                <a:gd name="T5" fmla="*/ 200 h 400"/>
                <a:gd name="T6" fmla="*/ 24 w 48"/>
                <a:gd name="T7" fmla="*/ 0 h 400"/>
                <a:gd name="T8" fmla="*/ 0 w 48"/>
                <a:gd name="T9" fmla="*/ 400 h 400"/>
                <a:gd name="T10" fmla="*/ 48 w 48"/>
                <a:gd name="T11" fmla="*/ 400 h 400"/>
                <a:gd name="T12" fmla="*/ 0 w 48"/>
                <a:gd name="T13" fmla="*/ 0 h 400"/>
                <a:gd name="T14" fmla="*/ 48 w 48"/>
                <a:gd name="T1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00">
                  <a:moveTo>
                    <a:pt x="24" y="200"/>
                  </a:moveTo>
                  <a:lnTo>
                    <a:pt x="24" y="400"/>
                  </a:lnTo>
                  <a:moveTo>
                    <a:pt x="24" y="200"/>
                  </a:moveTo>
                  <a:lnTo>
                    <a:pt x="24" y="0"/>
                  </a:lnTo>
                  <a:moveTo>
                    <a:pt x="0" y="400"/>
                  </a:moveTo>
                  <a:lnTo>
                    <a:pt x="48" y="40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9" name="Freeform 47"/>
            <p:cNvSpPr>
              <a:spLocks noEditPoints="1"/>
            </p:cNvSpPr>
            <p:nvPr/>
          </p:nvSpPr>
          <p:spPr bwMode="auto">
            <a:xfrm>
              <a:off x="2200668" y="4687420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80 h 160"/>
                <a:gd name="T8" fmla="*/ 24 w 48"/>
                <a:gd name="T9" fmla="*/ 0 h 160"/>
                <a:gd name="T10" fmla="*/ 24 w 48"/>
                <a:gd name="T11" fmla="*/ 80 h 160"/>
                <a:gd name="T12" fmla="*/ 0 w 48"/>
                <a:gd name="T13" fmla="*/ 160 h 160"/>
                <a:gd name="T14" fmla="*/ 48 w 48"/>
                <a:gd name="T15" fmla="*/ 160 h 160"/>
                <a:gd name="T16" fmla="*/ 0 w 48"/>
                <a:gd name="T17" fmla="*/ 160 h 160"/>
                <a:gd name="T18" fmla="*/ 0 w 48"/>
                <a:gd name="T19" fmla="*/ 0 h 160"/>
                <a:gd name="T20" fmla="*/ 48 w 48"/>
                <a:gd name="T21" fmla="*/ 0 h 160"/>
                <a:gd name="T22" fmla="*/ 0 w 48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lnTo>
                    <a:pt x="24" y="80"/>
                  </a:lnTo>
                  <a:close/>
                  <a:moveTo>
                    <a:pt x="24" y="80"/>
                  </a:moveTo>
                  <a:lnTo>
                    <a:pt x="24" y="0"/>
                  </a:lnTo>
                  <a:lnTo>
                    <a:pt x="24" y="80"/>
                  </a:lnTo>
                  <a:close/>
                  <a:moveTo>
                    <a:pt x="0" y="160"/>
                  </a:moveTo>
                  <a:lnTo>
                    <a:pt x="48" y="160"/>
                  </a:lnTo>
                  <a:lnTo>
                    <a:pt x="0" y="160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0" name="Freeform 48"/>
            <p:cNvSpPr>
              <a:spLocks noEditPoints="1"/>
            </p:cNvSpPr>
            <p:nvPr/>
          </p:nvSpPr>
          <p:spPr bwMode="auto">
            <a:xfrm>
              <a:off x="2200668" y="4687420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0 h 160"/>
                <a:gd name="T8" fmla="*/ 0 w 48"/>
                <a:gd name="T9" fmla="*/ 160 h 160"/>
                <a:gd name="T10" fmla="*/ 48 w 48"/>
                <a:gd name="T11" fmla="*/ 160 h 160"/>
                <a:gd name="T12" fmla="*/ 0 w 48"/>
                <a:gd name="T13" fmla="*/ 0 h 160"/>
                <a:gd name="T14" fmla="*/ 48 w 48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moveTo>
                    <a:pt x="24" y="80"/>
                  </a:moveTo>
                  <a:lnTo>
                    <a:pt x="24" y="0"/>
                  </a:lnTo>
                  <a:moveTo>
                    <a:pt x="0" y="160"/>
                  </a:moveTo>
                  <a:lnTo>
                    <a:pt x="48" y="16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1" name="Freeform 49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48 h 96"/>
                <a:gd name="T8" fmla="*/ 24 w 48"/>
                <a:gd name="T9" fmla="*/ 0 h 96"/>
                <a:gd name="T10" fmla="*/ 24 w 48"/>
                <a:gd name="T11" fmla="*/ 48 h 96"/>
                <a:gd name="T12" fmla="*/ 0 w 48"/>
                <a:gd name="T13" fmla="*/ 96 h 96"/>
                <a:gd name="T14" fmla="*/ 48 w 48"/>
                <a:gd name="T15" fmla="*/ 96 h 96"/>
                <a:gd name="T16" fmla="*/ 0 w 48"/>
                <a:gd name="T17" fmla="*/ 96 h 96"/>
                <a:gd name="T18" fmla="*/ 0 w 48"/>
                <a:gd name="T19" fmla="*/ 0 h 96"/>
                <a:gd name="T20" fmla="*/ 48 w 48"/>
                <a:gd name="T21" fmla="*/ 0 h 96"/>
                <a:gd name="T22" fmla="*/ 0 w 48"/>
                <a:gd name="T2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lnTo>
                    <a:pt x="24" y="48"/>
                  </a:lnTo>
                  <a:close/>
                  <a:moveTo>
                    <a:pt x="24" y="48"/>
                  </a:moveTo>
                  <a:lnTo>
                    <a:pt x="24" y="0"/>
                  </a:lnTo>
                  <a:lnTo>
                    <a:pt x="24" y="48"/>
                  </a:lnTo>
                  <a:close/>
                  <a:moveTo>
                    <a:pt x="0" y="96"/>
                  </a:moveTo>
                  <a:lnTo>
                    <a:pt x="48" y="96"/>
                  </a:lnTo>
                  <a:lnTo>
                    <a:pt x="0" y="9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2" name="Freeform 50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0 h 96"/>
                <a:gd name="T8" fmla="*/ 0 w 48"/>
                <a:gd name="T9" fmla="*/ 96 h 96"/>
                <a:gd name="T10" fmla="*/ 48 w 48"/>
                <a:gd name="T11" fmla="*/ 96 h 96"/>
                <a:gd name="T12" fmla="*/ 0 w 48"/>
                <a:gd name="T13" fmla="*/ 0 h 96"/>
                <a:gd name="T14" fmla="*/ 48 w 48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moveTo>
                    <a:pt x="24" y="48"/>
                  </a:moveTo>
                  <a:lnTo>
                    <a:pt x="24" y="0"/>
                  </a:lnTo>
                  <a:moveTo>
                    <a:pt x="0" y="96"/>
                  </a:moveTo>
                  <a:lnTo>
                    <a:pt x="48" y="9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3" name="Freeform 51"/>
            <p:cNvSpPr>
              <a:spLocks noEditPoints="1"/>
            </p:cNvSpPr>
            <p:nvPr/>
          </p:nvSpPr>
          <p:spPr bwMode="auto">
            <a:xfrm>
              <a:off x="2837255" y="5692308"/>
              <a:ext cx="76200" cy="38100"/>
            </a:xfrm>
            <a:custGeom>
              <a:avLst/>
              <a:gdLst>
                <a:gd name="T0" fmla="*/ 24 w 48"/>
                <a:gd name="T1" fmla="*/ 8 h 24"/>
                <a:gd name="T2" fmla="*/ 24 w 48"/>
                <a:gd name="T3" fmla="*/ 24 h 24"/>
                <a:gd name="T4" fmla="*/ 24 w 48"/>
                <a:gd name="T5" fmla="*/ 8 h 24"/>
                <a:gd name="T6" fmla="*/ 24 w 48"/>
                <a:gd name="T7" fmla="*/ 8 h 24"/>
                <a:gd name="T8" fmla="*/ 24 w 48"/>
                <a:gd name="T9" fmla="*/ 0 h 24"/>
                <a:gd name="T10" fmla="*/ 24 w 48"/>
                <a:gd name="T11" fmla="*/ 8 h 24"/>
                <a:gd name="T12" fmla="*/ 0 w 48"/>
                <a:gd name="T13" fmla="*/ 24 h 24"/>
                <a:gd name="T14" fmla="*/ 48 w 48"/>
                <a:gd name="T15" fmla="*/ 24 h 24"/>
                <a:gd name="T16" fmla="*/ 0 w 48"/>
                <a:gd name="T17" fmla="*/ 24 h 24"/>
                <a:gd name="T18" fmla="*/ 0 w 48"/>
                <a:gd name="T19" fmla="*/ 0 h 24"/>
                <a:gd name="T20" fmla="*/ 48 w 48"/>
                <a:gd name="T21" fmla="*/ 0 h 24"/>
                <a:gd name="T22" fmla="*/ 0 w 48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4">
                  <a:moveTo>
                    <a:pt x="24" y="8"/>
                  </a:moveTo>
                  <a:lnTo>
                    <a:pt x="24" y="24"/>
                  </a:lnTo>
                  <a:lnTo>
                    <a:pt x="24" y="8"/>
                  </a:lnTo>
                  <a:close/>
                  <a:moveTo>
                    <a:pt x="24" y="8"/>
                  </a:moveTo>
                  <a:lnTo>
                    <a:pt x="24" y="0"/>
                  </a:lnTo>
                  <a:lnTo>
                    <a:pt x="24" y="8"/>
                  </a:lnTo>
                  <a:close/>
                  <a:moveTo>
                    <a:pt x="0" y="24"/>
                  </a:moveTo>
                  <a:lnTo>
                    <a:pt x="48" y="24"/>
                  </a:lnTo>
                  <a:lnTo>
                    <a:pt x="0" y="24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4" name="Freeform 52"/>
            <p:cNvSpPr>
              <a:spLocks noEditPoints="1"/>
            </p:cNvSpPr>
            <p:nvPr/>
          </p:nvSpPr>
          <p:spPr bwMode="auto">
            <a:xfrm>
              <a:off x="2837255" y="5692308"/>
              <a:ext cx="76200" cy="38100"/>
            </a:xfrm>
            <a:custGeom>
              <a:avLst/>
              <a:gdLst>
                <a:gd name="T0" fmla="*/ 24 w 48"/>
                <a:gd name="T1" fmla="*/ 8 h 24"/>
                <a:gd name="T2" fmla="*/ 24 w 48"/>
                <a:gd name="T3" fmla="*/ 24 h 24"/>
                <a:gd name="T4" fmla="*/ 24 w 48"/>
                <a:gd name="T5" fmla="*/ 8 h 24"/>
                <a:gd name="T6" fmla="*/ 24 w 48"/>
                <a:gd name="T7" fmla="*/ 0 h 24"/>
                <a:gd name="T8" fmla="*/ 0 w 48"/>
                <a:gd name="T9" fmla="*/ 24 h 24"/>
                <a:gd name="T10" fmla="*/ 48 w 48"/>
                <a:gd name="T11" fmla="*/ 24 h 24"/>
                <a:gd name="T12" fmla="*/ 0 w 48"/>
                <a:gd name="T13" fmla="*/ 0 h 24"/>
                <a:gd name="T14" fmla="*/ 48 w 48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4">
                  <a:moveTo>
                    <a:pt x="24" y="8"/>
                  </a:moveTo>
                  <a:lnTo>
                    <a:pt x="24" y="24"/>
                  </a:lnTo>
                  <a:moveTo>
                    <a:pt x="24" y="8"/>
                  </a:moveTo>
                  <a:lnTo>
                    <a:pt x="24" y="0"/>
                  </a:lnTo>
                  <a:moveTo>
                    <a:pt x="0" y="24"/>
                  </a:moveTo>
                  <a:lnTo>
                    <a:pt x="48" y="24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5" name="Freeform 53"/>
            <p:cNvSpPr>
              <a:spLocks noEditPoints="1"/>
            </p:cNvSpPr>
            <p:nvPr/>
          </p:nvSpPr>
          <p:spPr bwMode="auto">
            <a:xfrm>
              <a:off x="3154755" y="5832008"/>
              <a:ext cx="76200" cy="12700"/>
            </a:xfrm>
            <a:custGeom>
              <a:avLst/>
              <a:gdLst>
                <a:gd name="T0" fmla="*/ 24 w 48"/>
                <a:gd name="T1" fmla="*/ 0 h 8"/>
                <a:gd name="T2" fmla="*/ 24 w 48"/>
                <a:gd name="T3" fmla="*/ 8 h 8"/>
                <a:gd name="T4" fmla="*/ 24 w 48"/>
                <a:gd name="T5" fmla="*/ 0 h 8"/>
                <a:gd name="T6" fmla="*/ 24 w 48"/>
                <a:gd name="T7" fmla="*/ 0 h 8"/>
                <a:gd name="T8" fmla="*/ 24 w 48"/>
                <a:gd name="T9" fmla="*/ 0 h 8"/>
                <a:gd name="T10" fmla="*/ 0 w 48"/>
                <a:gd name="T11" fmla="*/ 8 h 8"/>
                <a:gd name="T12" fmla="*/ 48 w 48"/>
                <a:gd name="T13" fmla="*/ 8 h 8"/>
                <a:gd name="T14" fmla="*/ 0 w 48"/>
                <a:gd name="T15" fmla="*/ 8 h 8"/>
                <a:gd name="T16" fmla="*/ 0 w 48"/>
                <a:gd name="T17" fmla="*/ 0 h 8"/>
                <a:gd name="T18" fmla="*/ 48 w 48"/>
                <a:gd name="T19" fmla="*/ 0 h 8"/>
                <a:gd name="T20" fmla="*/ 0 w 48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8">
                  <a:moveTo>
                    <a:pt x="24" y="0"/>
                  </a:moveTo>
                  <a:lnTo>
                    <a:pt x="24" y="8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close/>
                  <a:moveTo>
                    <a:pt x="0" y="8"/>
                  </a:moveTo>
                  <a:lnTo>
                    <a:pt x="48" y="8"/>
                  </a:lnTo>
                  <a:lnTo>
                    <a:pt x="0" y="8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6" name="Freeform 54"/>
            <p:cNvSpPr>
              <a:spLocks noEditPoints="1"/>
            </p:cNvSpPr>
            <p:nvPr/>
          </p:nvSpPr>
          <p:spPr bwMode="auto">
            <a:xfrm>
              <a:off x="3154755" y="5832008"/>
              <a:ext cx="76200" cy="12700"/>
            </a:xfrm>
            <a:custGeom>
              <a:avLst/>
              <a:gdLst>
                <a:gd name="T0" fmla="*/ 24 w 48"/>
                <a:gd name="T1" fmla="*/ 0 h 8"/>
                <a:gd name="T2" fmla="*/ 24 w 48"/>
                <a:gd name="T3" fmla="*/ 8 h 8"/>
                <a:gd name="T4" fmla="*/ 24 w 48"/>
                <a:gd name="T5" fmla="*/ 0 h 8"/>
                <a:gd name="T6" fmla="*/ 24 w 48"/>
                <a:gd name="T7" fmla="*/ 0 h 8"/>
                <a:gd name="T8" fmla="*/ 0 w 48"/>
                <a:gd name="T9" fmla="*/ 8 h 8"/>
                <a:gd name="T10" fmla="*/ 48 w 48"/>
                <a:gd name="T11" fmla="*/ 8 h 8"/>
                <a:gd name="T12" fmla="*/ 0 w 48"/>
                <a:gd name="T13" fmla="*/ 0 h 8"/>
                <a:gd name="T14" fmla="*/ 48 w 4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">
                  <a:moveTo>
                    <a:pt x="24" y="0"/>
                  </a:moveTo>
                  <a:lnTo>
                    <a:pt x="24" y="8"/>
                  </a:lnTo>
                  <a:moveTo>
                    <a:pt x="24" y="0"/>
                  </a:moveTo>
                  <a:lnTo>
                    <a:pt x="24" y="0"/>
                  </a:lnTo>
                  <a:moveTo>
                    <a:pt x="0" y="8"/>
                  </a:moveTo>
                  <a:lnTo>
                    <a:pt x="48" y="8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7" name="Freeform 55"/>
            <p:cNvSpPr>
              <a:spLocks/>
            </p:cNvSpPr>
            <p:nvPr/>
          </p:nvSpPr>
          <p:spPr bwMode="auto">
            <a:xfrm>
              <a:off x="1908568" y="4623920"/>
              <a:ext cx="1614488" cy="1220788"/>
            </a:xfrm>
            <a:custGeom>
              <a:avLst/>
              <a:gdLst>
                <a:gd name="T0" fmla="*/ 0 w 1017"/>
                <a:gd name="T1" fmla="*/ 769 h 769"/>
                <a:gd name="T2" fmla="*/ 204 w 1017"/>
                <a:gd name="T3" fmla="*/ 86 h 769"/>
                <a:gd name="T4" fmla="*/ 407 w 1017"/>
                <a:gd name="T5" fmla="*/ 255 h 769"/>
                <a:gd name="T6" fmla="*/ 611 w 1017"/>
                <a:gd name="T7" fmla="*/ 665 h 769"/>
                <a:gd name="T8" fmla="*/ 814 w 1017"/>
                <a:gd name="T9" fmla="*/ 737 h 769"/>
                <a:gd name="T10" fmla="*/ 1017 w 1017"/>
                <a:gd name="T11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7" h="769">
                  <a:moveTo>
                    <a:pt x="0" y="769"/>
                  </a:moveTo>
                  <a:cubicBezTo>
                    <a:pt x="68" y="542"/>
                    <a:pt x="136" y="171"/>
                    <a:pt x="204" y="86"/>
                  </a:cubicBezTo>
                  <a:cubicBezTo>
                    <a:pt x="271" y="0"/>
                    <a:pt x="339" y="158"/>
                    <a:pt x="407" y="255"/>
                  </a:cubicBezTo>
                  <a:cubicBezTo>
                    <a:pt x="475" y="351"/>
                    <a:pt x="543" y="584"/>
                    <a:pt x="611" y="665"/>
                  </a:cubicBezTo>
                  <a:cubicBezTo>
                    <a:pt x="678" y="745"/>
                    <a:pt x="747" y="719"/>
                    <a:pt x="814" y="737"/>
                  </a:cubicBezTo>
                  <a:cubicBezTo>
                    <a:pt x="882" y="755"/>
                    <a:pt x="950" y="759"/>
                    <a:pt x="1017" y="769"/>
                  </a:cubicBezTo>
                </a:path>
              </a:pathLst>
            </a:custGeom>
            <a:noFill/>
            <a:ln w="38100" cap="rnd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8" name="Freeform 56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9" name="Freeform 57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0" name="Freeform 58"/>
            <p:cNvSpPr>
              <a:spLocks/>
            </p:cNvSpPr>
            <p:nvPr/>
          </p:nvSpPr>
          <p:spPr bwMode="auto">
            <a:xfrm>
              <a:off x="2197493" y="47207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1" name="Freeform 59"/>
            <p:cNvSpPr>
              <a:spLocks/>
            </p:cNvSpPr>
            <p:nvPr/>
          </p:nvSpPr>
          <p:spPr bwMode="auto">
            <a:xfrm>
              <a:off x="2197493" y="47207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2" name="Freeform 60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3" name="Freeform 61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4" name="Freeform 62"/>
            <p:cNvSpPr>
              <a:spLocks/>
            </p:cNvSpPr>
            <p:nvPr/>
          </p:nvSpPr>
          <p:spPr bwMode="auto">
            <a:xfrm>
              <a:off x="2834080" y="56367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5" name="Freeform 63"/>
            <p:cNvSpPr>
              <a:spLocks/>
            </p:cNvSpPr>
            <p:nvPr/>
          </p:nvSpPr>
          <p:spPr bwMode="auto">
            <a:xfrm>
              <a:off x="2834080" y="56367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6" name="Freeform 64"/>
            <p:cNvSpPr>
              <a:spLocks/>
            </p:cNvSpPr>
            <p:nvPr/>
          </p:nvSpPr>
          <p:spPr bwMode="auto">
            <a:xfrm>
              <a:off x="3151580" y="5751045"/>
              <a:ext cx="76200" cy="77788"/>
            </a:xfrm>
            <a:custGeom>
              <a:avLst/>
              <a:gdLst>
                <a:gd name="T0" fmla="*/ 24 w 48"/>
                <a:gd name="T1" fmla="*/ 0 h 49"/>
                <a:gd name="T2" fmla="*/ 48 w 48"/>
                <a:gd name="T3" fmla="*/ 25 h 49"/>
                <a:gd name="T4" fmla="*/ 24 w 48"/>
                <a:gd name="T5" fmla="*/ 49 h 49"/>
                <a:gd name="T6" fmla="*/ 0 w 48"/>
                <a:gd name="T7" fmla="*/ 25 h 49"/>
                <a:gd name="T8" fmla="*/ 24 w 4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48" y="25"/>
                  </a:lnTo>
                  <a:lnTo>
                    <a:pt x="24" y="49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7" name="Freeform 65"/>
            <p:cNvSpPr>
              <a:spLocks/>
            </p:cNvSpPr>
            <p:nvPr/>
          </p:nvSpPr>
          <p:spPr bwMode="auto">
            <a:xfrm>
              <a:off x="3151580" y="5751045"/>
              <a:ext cx="76200" cy="77788"/>
            </a:xfrm>
            <a:custGeom>
              <a:avLst/>
              <a:gdLst>
                <a:gd name="T0" fmla="*/ 24 w 48"/>
                <a:gd name="T1" fmla="*/ 0 h 49"/>
                <a:gd name="T2" fmla="*/ 48 w 48"/>
                <a:gd name="T3" fmla="*/ 25 h 49"/>
                <a:gd name="T4" fmla="*/ 24 w 48"/>
                <a:gd name="T5" fmla="*/ 49 h 49"/>
                <a:gd name="T6" fmla="*/ 0 w 48"/>
                <a:gd name="T7" fmla="*/ 25 h 49"/>
                <a:gd name="T8" fmla="*/ 24 w 4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48" y="25"/>
                  </a:lnTo>
                  <a:lnTo>
                    <a:pt x="24" y="49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8" name="Freeform 66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24 h 48"/>
                <a:gd name="T4" fmla="*/ 24 w 49"/>
                <a:gd name="T5" fmla="*/ 48 h 48"/>
                <a:gd name="T6" fmla="*/ 0 w 49"/>
                <a:gd name="T7" fmla="*/ 24 h 48"/>
                <a:gd name="T8" fmla="*/ 24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9" name="Freeform 67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24 h 48"/>
                <a:gd name="T4" fmla="*/ 24 w 49"/>
                <a:gd name="T5" fmla="*/ 48 h 48"/>
                <a:gd name="T6" fmla="*/ 0 w 49"/>
                <a:gd name="T7" fmla="*/ 24 h 48"/>
                <a:gd name="T8" fmla="*/ 24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0" name="Freeform 68"/>
            <p:cNvSpPr>
              <a:spLocks/>
            </p:cNvSpPr>
            <p:nvPr/>
          </p:nvSpPr>
          <p:spPr bwMode="auto">
            <a:xfrm>
              <a:off x="1908568" y="5309720"/>
              <a:ext cx="1614488" cy="534988"/>
            </a:xfrm>
            <a:custGeom>
              <a:avLst/>
              <a:gdLst>
                <a:gd name="T0" fmla="*/ 0 w 1017"/>
                <a:gd name="T1" fmla="*/ 337 h 337"/>
                <a:gd name="T2" fmla="*/ 204 w 1017"/>
                <a:gd name="T3" fmla="*/ 50 h 337"/>
                <a:gd name="T4" fmla="*/ 407 w 1017"/>
                <a:gd name="T5" fmla="*/ 42 h 337"/>
                <a:gd name="T6" fmla="*/ 611 w 1017"/>
                <a:gd name="T7" fmla="*/ 281 h 337"/>
                <a:gd name="T8" fmla="*/ 814 w 1017"/>
                <a:gd name="T9" fmla="*/ 322 h 337"/>
                <a:gd name="T10" fmla="*/ 1017 w 1017"/>
                <a:gd name="T1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7" h="337">
                  <a:moveTo>
                    <a:pt x="0" y="337"/>
                  </a:moveTo>
                  <a:cubicBezTo>
                    <a:pt x="68" y="241"/>
                    <a:pt x="136" y="99"/>
                    <a:pt x="204" y="50"/>
                  </a:cubicBezTo>
                  <a:cubicBezTo>
                    <a:pt x="271" y="0"/>
                    <a:pt x="339" y="3"/>
                    <a:pt x="407" y="42"/>
                  </a:cubicBezTo>
                  <a:cubicBezTo>
                    <a:pt x="475" y="81"/>
                    <a:pt x="543" y="235"/>
                    <a:pt x="611" y="281"/>
                  </a:cubicBezTo>
                  <a:cubicBezTo>
                    <a:pt x="678" y="328"/>
                    <a:pt x="747" y="312"/>
                    <a:pt x="814" y="322"/>
                  </a:cubicBezTo>
                  <a:cubicBezTo>
                    <a:pt x="882" y="331"/>
                    <a:pt x="950" y="332"/>
                    <a:pt x="1017" y="337"/>
                  </a:cubicBezTo>
                </a:path>
              </a:pathLst>
            </a:custGeom>
            <a:noFill/>
            <a:ln w="38100" cap="rnd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1" name="Rectangle 69"/>
            <p:cNvSpPr>
              <a:spLocks noChangeArrowheads="1"/>
            </p:cNvSpPr>
            <p:nvPr/>
          </p:nvSpPr>
          <p:spPr bwMode="auto">
            <a:xfrm>
              <a:off x="1867293" y="5803433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2" name="Rectangle 70"/>
            <p:cNvSpPr>
              <a:spLocks noChangeArrowheads="1"/>
            </p:cNvSpPr>
            <p:nvPr/>
          </p:nvSpPr>
          <p:spPr bwMode="auto">
            <a:xfrm>
              <a:off x="1867293" y="5803433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3" name="Rectangle 71"/>
            <p:cNvSpPr>
              <a:spLocks noChangeArrowheads="1"/>
            </p:cNvSpPr>
            <p:nvPr/>
          </p:nvSpPr>
          <p:spPr bwMode="auto">
            <a:xfrm>
              <a:off x="2197493" y="5344645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4" name="Rectangle 72"/>
            <p:cNvSpPr>
              <a:spLocks noChangeArrowheads="1"/>
            </p:cNvSpPr>
            <p:nvPr/>
          </p:nvSpPr>
          <p:spPr bwMode="auto">
            <a:xfrm>
              <a:off x="2197493" y="5344645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5" name="Rectangle 73"/>
            <p:cNvSpPr>
              <a:spLocks noChangeArrowheads="1"/>
            </p:cNvSpPr>
            <p:nvPr/>
          </p:nvSpPr>
          <p:spPr bwMode="auto">
            <a:xfrm>
              <a:off x="2516580" y="5331945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6" name="Rectangle 74"/>
            <p:cNvSpPr>
              <a:spLocks noChangeArrowheads="1"/>
            </p:cNvSpPr>
            <p:nvPr/>
          </p:nvSpPr>
          <p:spPr bwMode="auto">
            <a:xfrm>
              <a:off x="2516580" y="5331945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7" name="Rectangle 75"/>
            <p:cNvSpPr>
              <a:spLocks noChangeArrowheads="1"/>
            </p:cNvSpPr>
            <p:nvPr/>
          </p:nvSpPr>
          <p:spPr bwMode="auto">
            <a:xfrm>
              <a:off x="2834080" y="5712945"/>
              <a:ext cx="76200" cy="7778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8" name="Rectangle 76"/>
            <p:cNvSpPr>
              <a:spLocks noChangeArrowheads="1"/>
            </p:cNvSpPr>
            <p:nvPr/>
          </p:nvSpPr>
          <p:spPr bwMode="auto">
            <a:xfrm>
              <a:off x="2834080" y="5712945"/>
              <a:ext cx="76200" cy="77788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9" name="Rectangle 77"/>
            <p:cNvSpPr>
              <a:spLocks noChangeArrowheads="1"/>
            </p:cNvSpPr>
            <p:nvPr/>
          </p:nvSpPr>
          <p:spPr bwMode="auto">
            <a:xfrm>
              <a:off x="3151580" y="5778033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0" name="Rectangle 78"/>
            <p:cNvSpPr>
              <a:spLocks noChangeArrowheads="1"/>
            </p:cNvSpPr>
            <p:nvPr/>
          </p:nvSpPr>
          <p:spPr bwMode="auto">
            <a:xfrm>
              <a:off x="3151580" y="5778033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1" name="Rectangle 79"/>
            <p:cNvSpPr>
              <a:spLocks noChangeArrowheads="1"/>
            </p:cNvSpPr>
            <p:nvPr/>
          </p:nvSpPr>
          <p:spPr bwMode="auto">
            <a:xfrm>
              <a:off x="3481780" y="5803433"/>
              <a:ext cx="77788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2" name="Rectangle 80"/>
            <p:cNvSpPr>
              <a:spLocks noChangeArrowheads="1"/>
            </p:cNvSpPr>
            <p:nvPr/>
          </p:nvSpPr>
          <p:spPr bwMode="auto">
            <a:xfrm>
              <a:off x="3481780" y="5803433"/>
              <a:ext cx="77788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3" name="Freeform 81"/>
            <p:cNvSpPr>
              <a:spLocks/>
            </p:cNvSpPr>
            <p:nvPr/>
          </p:nvSpPr>
          <p:spPr bwMode="auto">
            <a:xfrm>
              <a:off x="1908568" y="4674720"/>
              <a:ext cx="1614488" cy="1182688"/>
            </a:xfrm>
            <a:custGeom>
              <a:avLst/>
              <a:gdLst>
                <a:gd name="T0" fmla="*/ 0 w 1017"/>
                <a:gd name="T1" fmla="*/ 739 h 745"/>
                <a:gd name="T2" fmla="*/ 204 w 1017"/>
                <a:gd name="T3" fmla="*/ 86 h 745"/>
                <a:gd name="T4" fmla="*/ 407 w 1017"/>
                <a:gd name="T5" fmla="*/ 223 h 745"/>
                <a:gd name="T6" fmla="*/ 611 w 1017"/>
                <a:gd name="T7" fmla="*/ 650 h 745"/>
                <a:gd name="T8" fmla="*/ 814 w 1017"/>
                <a:gd name="T9" fmla="*/ 731 h 745"/>
                <a:gd name="T10" fmla="*/ 1017 w 1017"/>
                <a:gd name="T11" fmla="*/ 739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7" h="745">
                  <a:moveTo>
                    <a:pt x="0" y="739"/>
                  </a:moveTo>
                  <a:cubicBezTo>
                    <a:pt x="68" y="521"/>
                    <a:pt x="136" y="172"/>
                    <a:pt x="204" y="86"/>
                  </a:cubicBezTo>
                  <a:cubicBezTo>
                    <a:pt x="271" y="0"/>
                    <a:pt x="339" y="129"/>
                    <a:pt x="407" y="223"/>
                  </a:cubicBezTo>
                  <a:cubicBezTo>
                    <a:pt x="475" y="317"/>
                    <a:pt x="543" y="565"/>
                    <a:pt x="611" y="650"/>
                  </a:cubicBezTo>
                  <a:cubicBezTo>
                    <a:pt x="678" y="735"/>
                    <a:pt x="747" y="716"/>
                    <a:pt x="814" y="731"/>
                  </a:cubicBezTo>
                  <a:cubicBezTo>
                    <a:pt x="882" y="745"/>
                    <a:pt x="950" y="736"/>
                    <a:pt x="1017" y="739"/>
                  </a:cubicBezTo>
                </a:path>
              </a:pathLst>
            </a:custGeom>
            <a:noFill/>
            <a:ln w="38100" cap="rnd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4" name="Freeform 82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5" name="Freeform 83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6" name="Freeform 84"/>
            <p:cNvSpPr>
              <a:spLocks/>
            </p:cNvSpPr>
            <p:nvPr/>
          </p:nvSpPr>
          <p:spPr bwMode="auto">
            <a:xfrm>
              <a:off x="2197493" y="47715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7" name="Freeform 85"/>
            <p:cNvSpPr>
              <a:spLocks/>
            </p:cNvSpPr>
            <p:nvPr/>
          </p:nvSpPr>
          <p:spPr bwMode="auto">
            <a:xfrm>
              <a:off x="2197493" y="47715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8" name="Freeform 86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9" name="Freeform 87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0" name="Freeform 88"/>
            <p:cNvSpPr>
              <a:spLocks/>
            </p:cNvSpPr>
            <p:nvPr/>
          </p:nvSpPr>
          <p:spPr bwMode="auto">
            <a:xfrm>
              <a:off x="2834080" y="56621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1" name="Freeform 89"/>
            <p:cNvSpPr>
              <a:spLocks/>
            </p:cNvSpPr>
            <p:nvPr/>
          </p:nvSpPr>
          <p:spPr bwMode="auto">
            <a:xfrm>
              <a:off x="2834080" y="56621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2" name="Freeform 90"/>
            <p:cNvSpPr>
              <a:spLocks/>
            </p:cNvSpPr>
            <p:nvPr/>
          </p:nvSpPr>
          <p:spPr bwMode="auto">
            <a:xfrm>
              <a:off x="3151580" y="57907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3" name="Freeform 91"/>
            <p:cNvSpPr>
              <a:spLocks/>
            </p:cNvSpPr>
            <p:nvPr/>
          </p:nvSpPr>
          <p:spPr bwMode="auto">
            <a:xfrm>
              <a:off x="3151580" y="57907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4" name="Freeform 92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48 h 48"/>
                <a:gd name="T4" fmla="*/ 0 w 49"/>
                <a:gd name="T5" fmla="*/ 48 h 48"/>
                <a:gd name="T6" fmla="*/ 24 w 49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5" name="Freeform 93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48 h 48"/>
                <a:gd name="T4" fmla="*/ 0 w 49"/>
                <a:gd name="T5" fmla="*/ 48 h 48"/>
                <a:gd name="T6" fmla="*/ 24 w 49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6" name="Rectangle 94"/>
            <p:cNvSpPr>
              <a:spLocks noChangeArrowheads="1"/>
            </p:cNvSpPr>
            <p:nvPr/>
          </p:nvSpPr>
          <p:spPr bwMode="auto">
            <a:xfrm>
              <a:off x="1678380" y="5752633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2117" name="Rectangle 95"/>
            <p:cNvSpPr>
              <a:spLocks noChangeArrowheads="1"/>
            </p:cNvSpPr>
            <p:nvPr/>
          </p:nvSpPr>
          <p:spPr bwMode="auto">
            <a:xfrm>
              <a:off x="1591068" y="5497045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20</a:t>
              </a:r>
              <a:endParaRPr lang="en-US" altLang="en-US"/>
            </a:p>
          </p:txBody>
        </p:sp>
        <p:sp>
          <p:nvSpPr>
            <p:cNvPr id="2118" name="Rectangle 96"/>
            <p:cNvSpPr>
              <a:spLocks noChangeArrowheads="1"/>
            </p:cNvSpPr>
            <p:nvPr/>
          </p:nvSpPr>
          <p:spPr bwMode="auto">
            <a:xfrm>
              <a:off x="1591068" y="5241458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40</a:t>
              </a:r>
              <a:endParaRPr lang="en-US" altLang="en-US"/>
            </a:p>
          </p:txBody>
        </p:sp>
        <p:sp>
          <p:nvSpPr>
            <p:cNvPr id="2119" name="Rectangle 97"/>
            <p:cNvSpPr>
              <a:spLocks noChangeArrowheads="1"/>
            </p:cNvSpPr>
            <p:nvPr/>
          </p:nvSpPr>
          <p:spPr bwMode="auto">
            <a:xfrm>
              <a:off x="1591068" y="4985870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60</a:t>
              </a:r>
              <a:endParaRPr lang="en-US" altLang="en-US"/>
            </a:p>
          </p:txBody>
        </p:sp>
        <p:sp>
          <p:nvSpPr>
            <p:cNvPr id="2120" name="Rectangle 98"/>
            <p:cNvSpPr>
              <a:spLocks noChangeArrowheads="1"/>
            </p:cNvSpPr>
            <p:nvPr/>
          </p:nvSpPr>
          <p:spPr bwMode="auto">
            <a:xfrm>
              <a:off x="1591068" y="4727108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80</a:t>
              </a:r>
              <a:endParaRPr lang="en-US" altLang="en-US"/>
            </a:p>
          </p:txBody>
        </p:sp>
        <p:sp>
          <p:nvSpPr>
            <p:cNvPr id="2121" name="Rectangle 99"/>
            <p:cNvSpPr>
              <a:spLocks noChangeArrowheads="1"/>
            </p:cNvSpPr>
            <p:nvPr/>
          </p:nvSpPr>
          <p:spPr bwMode="auto">
            <a:xfrm>
              <a:off x="1505343" y="4473108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100</a:t>
              </a:r>
              <a:endParaRPr lang="en-US" altLang="en-US"/>
            </a:p>
          </p:txBody>
        </p:sp>
        <p:sp>
          <p:nvSpPr>
            <p:cNvPr id="2122" name="Rectangle 100"/>
            <p:cNvSpPr>
              <a:spLocks noChangeArrowheads="1"/>
            </p:cNvSpPr>
            <p:nvPr/>
          </p:nvSpPr>
          <p:spPr bwMode="auto">
            <a:xfrm>
              <a:off x="1505343" y="4217520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120</a:t>
              </a:r>
              <a:endParaRPr lang="en-US" altLang="en-US"/>
            </a:p>
          </p:txBody>
        </p:sp>
        <p:sp>
          <p:nvSpPr>
            <p:cNvPr id="2123" name="Rectangle 101"/>
            <p:cNvSpPr>
              <a:spLocks noChangeArrowheads="1"/>
            </p:cNvSpPr>
            <p:nvPr/>
          </p:nvSpPr>
          <p:spPr bwMode="auto">
            <a:xfrm>
              <a:off x="187840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2124" name="Rectangle 102"/>
            <p:cNvSpPr>
              <a:spLocks noChangeArrowheads="1"/>
            </p:cNvSpPr>
            <p:nvPr/>
          </p:nvSpPr>
          <p:spPr bwMode="auto">
            <a:xfrm>
              <a:off x="2199080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2125" name="Rectangle 103"/>
            <p:cNvSpPr>
              <a:spLocks noChangeArrowheads="1"/>
            </p:cNvSpPr>
            <p:nvPr/>
          </p:nvSpPr>
          <p:spPr bwMode="auto">
            <a:xfrm>
              <a:off x="251975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2126" name="Rectangle 104"/>
            <p:cNvSpPr>
              <a:spLocks noChangeArrowheads="1"/>
            </p:cNvSpPr>
            <p:nvPr/>
          </p:nvSpPr>
          <p:spPr bwMode="auto">
            <a:xfrm>
              <a:off x="2840430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  <a:endParaRPr lang="en-US" altLang="en-US"/>
            </a:p>
          </p:txBody>
        </p:sp>
        <p:sp>
          <p:nvSpPr>
            <p:cNvPr id="2127" name="Rectangle 105"/>
            <p:cNvSpPr>
              <a:spLocks noChangeArrowheads="1"/>
            </p:cNvSpPr>
            <p:nvPr/>
          </p:nvSpPr>
          <p:spPr bwMode="auto">
            <a:xfrm>
              <a:off x="316110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2128" name="Rectangle 106"/>
            <p:cNvSpPr>
              <a:spLocks noChangeArrowheads="1"/>
            </p:cNvSpPr>
            <p:nvPr/>
          </p:nvSpPr>
          <p:spPr bwMode="auto">
            <a:xfrm>
              <a:off x="3481780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5</a:t>
              </a:r>
              <a:endParaRPr lang="en-US" altLang="en-US"/>
            </a:p>
          </p:txBody>
        </p:sp>
        <p:sp>
          <p:nvSpPr>
            <p:cNvPr id="2129" name="Rectangle 107"/>
            <p:cNvSpPr>
              <a:spLocks noChangeArrowheads="1"/>
            </p:cNvSpPr>
            <p:nvPr/>
          </p:nvSpPr>
          <p:spPr bwMode="auto">
            <a:xfrm>
              <a:off x="380245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  <a:endParaRPr lang="en-US" altLang="en-US"/>
            </a:p>
          </p:txBody>
        </p:sp>
        <p:sp>
          <p:nvSpPr>
            <p:cNvPr id="2130" name="Rectangle 108"/>
            <p:cNvSpPr>
              <a:spLocks noChangeArrowheads="1"/>
            </p:cNvSpPr>
            <p:nvPr/>
          </p:nvSpPr>
          <p:spPr bwMode="auto">
            <a:xfrm>
              <a:off x="2756293" y="6232058"/>
              <a:ext cx="26308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b="1">
                  <a:solidFill>
                    <a:srgbClr val="000000"/>
                  </a:solidFill>
                  <a:latin typeface="Calibri" panose="020F0502020204030204" pitchFamily="34" charset="0"/>
                </a:rPr>
                <a:t>Day</a:t>
              </a:r>
              <a:endParaRPr lang="en-US" altLang="en-US"/>
            </a:p>
          </p:txBody>
        </p:sp>
        <p:sp>
          <p:nvSpPr>
            <p:cNvPr id="2131" name="Line 109"/>
            <p:cNvSpPr>
              <a:spLocks noChangeShapeType="1"/>
            </p:cNvSpPr>
            <p:nvPr/>
          </p:nvSpPr>
          <p:spPr bwMode="auto">
            <a:xfrm>
              <a:off x="3230955" y="4317533"/>
              <a:ext cx="331788" cy="0"/>
            </a:xfrm>
            <a:prstGeom prst="line">
              <a:avLst/>
            </a:prstGeom>
            <a:noFill/>
            <a:ln w="38100" cap="rnd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2" name="Freeform 110"/>
            <p:cNvSpPr>
              <a:spLocks/>
            </p:cNvSpPr>
            <p:nvPr/>
          </p:nvSpPr>
          <p:spPr bwMode="auto">
            <a:xfrm>
              <a:off x="3357955" y="4279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3" name="Freeform 111"/>
            <p:cNvSpPr>
              <a:spLocks/>
            </p:cNvSpPr>
            <p:nvPr/>
          </p:nvSpPr>
          <p:spPr bwMode="auto">
            <a:xfrm>
              <a:off x="3357955" y="4279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4" name="Rectangle 112"/>
            <p:cNvSpPr>
              <a:spLocks noChangeArrowheads="1"/>
            </p:cNvSpPr>
            <p:nvPr/>
          </p:nvSpPr>
          <p:spPr bwMode="auto">
            <a:xfrm>
              <a:off x="3602430" y="4222283"/>
              <a:ext cx="50071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Control</a:t>
              </a:r>
              <a:endParaRPr lang="en-US" altLang="en-US"/>
            </a:p>
          </p:txBody>
        </p:sp>
        <p:sp>
          <p:nvSpPr>
            <p:cNvPr id="2135" name="Line 113"/>
            <p:cNvSpPr>
              <a:spLocks noChangeShapeType="1"/>
            </p:cNvSpPr>
            <p:nvPr/>
          </p:nvSpPr>
          <p:spPr bwMode="auto">
            <a:xfrm>
              <a:off x="3230955" y="4700120"/>
              <a:ext cx="331788" cy="0"/>
            </a:xfrm>
            <a:prstGeom prst="line">
              <a:avLst/>
            </a:prstGeom>
            <a:noFill/>
            <a:ln w="38100" cap="rnd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6" name="Rectangle 114"/>
            <p:cNvSpPr>
              <a:spLocks noChangeArrowheads="1"/>
            </p:cNvSpPr>
            <p:nvPr/>
          </p:nvSpPr>
          <p:spPr bwMode="auto">
            <a:xfrm>
              <a:off x="3357955" y="4662020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7" name="Rectangle 115"/>
            <p:cNvSpPr>
              <a:spLocks noChangeArrowheads="1"/>
            </p:cNvSpPr>
            <p:nvPr/>
          </p:nvSpPr>
          <p:spPr bwMode="auto">
            <a:xfrm>
              <a:off x="3357955" y="4662020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8" name="Rectangle 116"/>
            <p:cNvSpPr>
              <a:spLocks noChangeArrowheads="1"/>
            </p:cNvSpPr>
            <p:nvPr/>
          </p:nvSpPr>
          <p:spPr bwMode="auto">
            <a:xfrm>
              <a:off x="3602430" y="4600108"/>
              <a:ext cx="8388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Treatment A</a:t>
              </a:r>
              <a:endParaRPr lang="en-US" altLang="en-US" dirty="0"/>
            </a:p>
          </p:txBody>
        </p:sp>
        <p:sp>
          <p:nvSpPr>
            <p:cNvPr id="2139" name="Line 117"/>
            <p:cNvSpPr>
              <a:spLocks noChangeShapeType="1"/>
            </p:cNvSpPr>
            <p:nvPr/>
          </p:nvSpPr>
          <p:spPr bwMode="auto">
            <a:xfrm>
              <a:off x="3230955" y="5068420"/>
              <a:ext cx="331788" cy="0"/>
            </a:xfrm>
            <a:prstGeom prst="line">
              <a:avLst/>
            </a:prstGeom>
            <a:noFill/>
            <a:ln w="38100" cap="rnd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0" name="Freeform 118"/>
            <p:cNvSpPr>
              <a:spLocks/>
            </p:cNvSpPr>
            <p:nvPr/>
          </p:nvSpPr>
          <p:spPr bwMode="auto">
            <a:xfrm>
              <a:off x="3357955" y="5030320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1" name="Freeform 119"/>
            <p:cNvSpPr>
              <a:spLocks/>
            </p:cNvSpPr>
            <p:nvPr/>
          </p:nvSpPr>
          <p:spPr bwMode="auto">
            <a:xfrm>
              <a:off x="3357955" y="5030320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2" name="Rectangle 120"/>
            <p:cNvSpPr>
              <a:spLocks noChangeArrowheads="1"/>
            </p:cNvSpPr>
            <p:nvPr/>
          </p:nvSpPr>
          <p:spPr bwMode="auto">
            <a:xfrm>
              <a:off x="3602430" y="4976345"/>
              <a:ext cx="83401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B</a:t>
              </a:r>
              <a:endParaRPr lang="en-US" altLang="en-US"/>
            </a:p>
          </p:txBody>
        </p:sp>
      </p:grpSp>
      <p:grpSp>
        <p:nvGrpSpPr>
          <p:cNvPr id="2156" name="Group 2155"/>
          <p:cNvGrpSpPr/>
          <p:nvPr/>
        </p:nvGrpSpPr>
        <p:grpSpPr>
          <a:xfrm>
            <a:off x="6656781" y="4175656"/>
            <a:ext cx="2653331" cy="1517650"/>
            <a:chOff x="4708918" y="4395320"/>
            <a:chExt cx="2653331" cy="1517650"/>
          </a:xfrm>
        </p:grpSpPr>
        <p:sp>
          <p:nvSpPr>
            <p:cNvPr id="2143" name="Freeform 121"/>
            <p:cNvSpPr>
              <a:spLocks/>
            </p:cNvSpPr>
            <p:nvPr/>
          </p:nvSpPr>
          <p:spPr bwMode="auto">
            <a:xfrm>
              <a:off x="5453455" y="4479458"/>
              <a:ext cx="698500" cy="1238250"/>
            </a:xfrm>
            <a:custGeom>
              <a:avLst/>
              <a:gdLst>
                <a:gd name="T0" fmla="*/ 0 w 879"/>
                <a:gd name="T1" fmla="*/ 0 h 1556"/>
                <a:gd name="T2" fmla="*/ 879 w 879"/>
                <a:gd name="T3" fmla="*/ 879 h 1556"/>
                <a:gd name="T4" fmla="*/ 561 w 879"/>
                <a:gd name="T5" fmla="*/ 1556 h 1556"/>
                <a:gd name="T6" fmla="*/ 0 w 879"/>
                <a:gd name="T7" fmla="*/ 879 h 1556"/>
                <a:gd name="T8" fmla="*/ 0 w 879"/>
                <a:gd name="T9" fmla="*/ 0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1556">
                  <a:moveTo>
                    <a:pt x="0" y="0"/>
                  </a:moveTo>
                  <a:cubicBezTo>
                    <a:pt x="485" y="0"/>
                    <a:pt x="879" y="394"/>
                    <a:pt x="879" y="879"/>
                  </a:cubicBezTo>
                  <a:cubicBezTo>
                    <a:pt x="879" y="1141"/>
                    <a:pt x="762" y="1389"/>
                    <a:pt x="561" y="1556"/>
                  </a:cubicBezTo>
                  <a:lnTo>
                    <a:pt x="0" y="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4" name="Freeform 122"/>
            <p:cNvSpPr>
              <a:spLocks/>
            </p:cNvSpPr>
            <p:nvPr/>
          </p:nvSpPr>
          <p:spPr bwMode="auto">
            <a:xfrm>
              <a:off x="5269305" y="5179545"/>
              <a:ext cx="630238" cy="733425"/>
            </a:xfrm>
            <a:custGeom>
              <a:avLst/>
              <a:gdLst>
                <a:gd name="T0" fmla="*/ 792 w 792"/>
                <a:gd name="T1" fmla="*/ 677 h 923"/>
                <a:gd name="T2" fmla="*/ 0 w 792"/>
                <a:gd name="T3" fmla="*/ 848 h 923"/>
                <a:gd name="T4" fmla="*/ 231 w 792"/>
                <a:gd name="T5" fmla="*/ 0 h 923"/>
                <a:gd name="T6" fmla="*/ 792 w 792"/>
                <a:gd name="T7" fmla="*/ 677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2" h="923">
                  <a:moveTo>
                    <a:pt x="792" y="677"/>
                  </a:moveTo>
                  <a:cubicBezTo>
                    <a:pt x="572" y="859"/>
                    <a:pt x="276" y="923"/>
                    <a:pt x="0" y="848"/>
                  </a:cubicBezTo>
                  <a:lnTo>
                    <a:pt x="231" y="0"/>
                  </a:lnTo>
                  <a:lnTo>
                    <a:pt x="792" y="677"/>
                  </a:lnTo>
                  <a:close/>
                </a:path>
              </a:pathLst>
            </a:custGeom>
            <a:solidFill>
              <a:srgbClr val="C0504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5" name="Freeform 123"/>
            <p:cNvSpPr>
              <a:spLocks/>
            </p:cNvSpPr>
            <p:nvPr/>
          </p:nvSpPr>
          <p:spPr bwMode="auto">
            <a:xfrm>
              <a:off x="4761305" y="5179545"/>
              <a:ext cx="692150" cy="674688"/>
            </a:xfrm>
            <a:custGeom>
              <a:avLst/>
              <a:gdLst>
                <a:gd name="T0" fmla="*/ 640 w 871"/>
                <a:gd name="T1" fmla="*/ 848 h 848"/>
                <a:gd name="T2" fmla="*/ 0 w 871"/>
                <a:gd name="T3" fmla="*/ 117 h 848"/>
                <a:gd name="T4" fmla="*/ 871 w 871"/>
                <a:gd name="T5" fmla="*/ 0 h 848"/>
                <a:gd name="T6" fmla="*/ 640 w 871"/>
                <a:gd name="T7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" h="848">
                  <a:moveTo>
                    <a:pt x="640" y="848"/>
                  </a:moveTo>
                  <a:cubicBezTo>
                    <a:pt x="299" y="755"/>
                    <a:pt x="47" y="467"/>
                    <a:pt x="0" y="117"/>
                  </a:cubicBezTo>
                  <a:lnTo>
                    <a:pt x="871" y="0"/>
                  </a:lnTo>
                  <a:lnTo>
                    <a:pt x="640" y="848"/>
                  </a:lnTo>
                  <a:close/>
                </a:path>
              </a:pathLst>
            </a:custGeom>
            <a:solidFill>
              <a:srgbClr val="9BBB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6" name="Freeform 124"/>
            <p:cNvSpPr>
              <a:spLocks/>
            </p:cNvSpPr>
            <p:nvPr/>
          </p:nvSpPr>
          <p:spPr bwMode="auto">
            <a:xfrm>
              <a:off x="4708918" y="4479458"/>
              <a:ext cx="744538" cy="792163"/>
            </a:xfrm>
            <a:custGeom>
              <a:avLst/>
              <a:gdLst>
                <a:gd name="T0" fmla="*/ 65 w 936"/>
                <a:gd name="T1" fmla="*/ 996 h 996"/>
                <a:gd name="T2" fmla="*/ 819 w 936"/>
                <a:gd name="T3" fmla="*/ 8 h 996"/>
                <a:gd name="T4" fmla="*/ 936 w 936"/>
                <a:gd name="T5" fmla="*/ 0 h 996"/>
                <a:gd name="T6" fmla="*/ 936 w 936"/>
                <a:gd name="T7" fmla="*/ 879 h 996"/>
                <a:gd name="T8" fmla="*/ 65 w 936"/>
                <a:gd name="T9" fmla="*/ 99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6" h="996">
                  <a:moveTo>
                    <a:pt x="65" y="996"/>
                  </a:moveTo>
                  <a:cubicBezTo>
                    <a:pt x="0" y="515"/>
                    <a:pt x="338" y="72"/>
                    <a:pt x="819" y="8"/>
                  </a:cubicBezTo>
                  <a:cubicBezTo>
                    <a:pt x="858" y="3"/>
                    <a:pt x="897" y="0"/>
                    <a:pt x="936" y="0"/>
                  </a:cubicBezTo>
                  <a:lnTo>
                    <a:pt x="936" y="879"/>
                  </a:lnTo>
                  <a:lnTo>
                    <a:pt x="65" y="996"/>
                  </a:lnTo>
                  <a:close/>
                </a:path>
              </a:pathLst>
            </a:custGeom>
            <a:solidFill>
              <a:srgbClr val="8064A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7" name="Rectangle 125"/>
            <p:cNvSpPr>
              <a:spLocks noChangeArrowheads="1"/>
            </p:cNvSpPr>
            <p:nvPr/>
          </p:nvSpPr>
          <p:spPr bwMode="auto">
            <a:xfrm>
              <a:off x="6378968" y="4438183"/>
              <a:ext cx="101600" cy="10160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8" name="Rectangle 126"/>
            <p:cNvSpPr>
              <a:spLocks noChangeArrowheads="1"/>
            </p:cNvSpPr>
            <p:nvPr/>
          </p:nvSpPr>
          <p:spPr bwMode="auto">
            <a:xfrm>
              <a:off x="6523430" y="4395320"/>
              <a:ext cx="50071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Control</a:t>
              </a:r>
              <a:endParaRPr lang="en-US" altLang="en-US"/>
            </a:p>
          </p:txBody>
        </p:sp>
        <p:sp>
          <p:nvSpPr>
            <p:cNvPr id="2149" name="Rectangle 127"/>
            <p:cNvSpPr>
              <a:spLocks noChangeArrowheads="1"/>
            </p:cNvSpPr>
            <p:nvPr/>
          </p:nvSpPr>
          <p:spPr bwMode="auto">
            <a:xfrm>
              <a:off x="6378968" y="4719170"/>
              <a:ext cx="101600" cy="1016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0" name="Rectangle 128"/>
            <p:cNvSpPr>
              <a:spLocks noChangeArrowheads="1"/>
            </p:cNvSpPr>
            <p:nvPr/>
          </p:nvSpPr>
          <p:spPr bwMode="auto">
            <a:xfrm>
              <a:off x="6523430" y="4676308"/>
              <a:ext cx="8388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A</a:t>
              </a:r>
              <a:endParaRPr lang="en-US" altLang="en-US"/>
            </a:p>
          </p:txBody>
        </p:sp>
        <p:sp>
          <p:nvSpPr>
            <p:cNvPr id="2151" name="Rectangle 129"/>
            <p:cNvSpPr>
              <a:spLocks noChangeArrowheads="1"/>
            </p:cNvSpPr>
            <p:nvPr/>
          </p:nvSpPr>
          <p:spPr bwMode="auto">
            <a:xfrm>
              <a:off x="6378968" y="4998570"/>
              <a:ext cx="101600" cy="101600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" name="Rectangle 130"/>
            <p:cNvSpPr>
              <a:spLocks noChangeArrowheads="1"/>
            </p:cNvSpPr>
            <p:nvPr/>
          </p:nvSpPr>
          <p:spPr bwMode="auto">
            <a:xfrm>
              <a:off x="6523430" y="4955708"/>
              <a:ext cx="83401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B</a:t>
              </a:r>
              <a:endParaRPr lang="en-US" altLang="en-US"/>
            </a:p>
          </p:txBody>
        </p:sp>
        <p:sp>
          <p:nvSpPr>
            <p:cNvPr id="2153" name="Rectangle 131"/>
            <p:cNvSpPr>
              <a:spLocks noChangeArrowheads="1"/>
            </p:cNvSpPr>
            <p:nvPr/>
          </p:nvSpPr>
          <p:spPr bwMode="auto">
            <a:xfrm>
              <a:off x="6378968" y="5277970"/>
              <a:ext cx="101600" cy="103188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" name="Rectangle 132"/>
            <p:cNvSpPr>
              <a:spLocks noChangeArrowheads="1"/>
            </p:cNvSpPr>
            <p:nvPr/>
          </p:nvSpPr>
          <p:spPr bwMode="auto">
            <a:xfrm>
              <a:off x="6523430" y="5236695"/>
              <a:ext cx="35426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Dead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47730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Use a grid to help align disparate parts of a figure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2351481" y="1772771"/>
            <a:ext cx="66643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65" y="2091380"/>
            <a:ext cx="1917676" cy="150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902842" y="2346396"/>
            <a:ext cx="279400" cy="12350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182242" y="2970282"/>
            <a:ext cx="292100" cy="611188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74342" y="2409896"/>
            <a:ext cx="293688" cy="1171575"/>
          </a:xfrm>
          <a:prstGeom prst="rect">
            <a:avLst/>
          </a:prstGeom>
          <a:solidFill>
            <a:srgbClr val="9BBB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6680592" y="2098746"/>
            <a:ext cx="0" cy="1489075"/>
          </a:xfrm>
          <a:prstGeom prst="line">
            <a:avLst/>
          </a:prstGeom>
          <a:noFill/>
          <a:ln w="12700" cap="flat">
            <a:solidFill>
              <a:srgbClr val="86868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6629792" y="2098746"/>
            <a:ext cx="50800" cy="1489075"/>
          </a:xfrm>
          <a:custGeom>
            <a:avLst/>
            <a:gdLst>
              <a:gd name="T0" fmla="*/ 0 w 32"/>
              <a:gd name="T1" fmla="*/ 938 h 938"/>
              <a:gd name="T2" fmla="*/ 32 w 32"/>
              <a:gd name="T3" fmla="*/ 938 h 938"/>
              <a:gd name="T4" fmla="*/ 0 w 32"/>
              <a:gd name="T5" fmla="*/ 705 h 938"/>
              <a:gd name="T6" fmla="*/ 32 w 32"/>
              <a:gd name="T7" fmla="*/ 705 h 938"/>
              <a:gd name="T8" fmla="*/ 0 w 32"/>
              <a:gd name="T9" fmla="*/ 465 h 938"/>
              <a:gd name="T10" fmla="*/ 32 w 32"/>
              <a:gd name="T11" fmla="*/ 465 h 938"/>
              <a:gd name="T12" fmla="*/ 0 w 32"/>
              <a:gd name="T13" fmla="*/ 232 h 938"/>
              <a:gd name="T14" fmla="*/ 32 w 32"/>
              <a:gd name="T15" fmla="*/ 232 h 938"/>
              <a:gd name="T16" fmla="*/ 0 w 32"/>
              <a:gd name="T17" fmla="*/ 0 h 938"/>
              <a:gd name="T18" fmla="*/ 32 w 32"/>
              <a:gd name="T19" fmla="*/ 0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938">
                <a:moveTo>
                  <a:pt x="0" y="938"/>
                </a:moveTo>
                <a:lnTo>
                  <a:pt x="32" y="938"/>
                </a:lnTo>
                <a:moveTo>
                  <a:pt x="0" y="705"/>
                </a:moveTo>
                <a:lnTo>
                  <a:pt x="32" y="705"/>
                </a:lnTo>
                <a:moveTo>
                  <a:pt x="0" y="465"/>
                </a:moveTo>
                <a:lnTo>
                  <a:pt x="32" y="465"/>
                </a:lnTo>
                <a:moveTo>
                  <a:pt x="0" y="232"/>
                </a:moveTo>
                <a:lnTo>
                  <a:pt x="32" y="232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12700" cap="flat">
            <a:solidFill>
              <a:srgbClr val="86868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48817" y="3490983"/>
            <a:ext cx="8496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63092" y="3119508"/>
            <a:ext cx="16991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t>50</a:t>
            </a:r>
            <a:endParaRPr lang="en-US" alt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277367" y="2746446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t>100</a:t>
            </a:r>
            <a:endParaRPr lang="en-US" alt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277367" y="2374971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t>150</a:t>
            </a:r>
            <a:endParaRPr lang="en-US" alt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277367" y="2006671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t>200</a:t>
            </a:r>
            <a:endParaRPr lang="en-US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8266389" y="1869869"/>
            <a:ext cx="978519" cy="873155"/>
            <a:chOff x="6371030" y="1844745"/>
            <a:chExt cx="978519" cy="873155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371030" y="1889195"/>
              <a:ext cx="88900" cy="10160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6510730" y="1844745"/>
              <a:ext cx="50071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Control</a:t>
              </a:r>
              <a:endParaRPr lang="en-US" altLang="en-US" dirty="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371030" y="2232095"/>
              <a:ext cx="88900" cy="889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6510730" y="2182882"/>
              <a:ext cx="8388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Treatment A</a:t>
              </a:r>
              <a:endParaRPr lang="en-US" altLang="en-US" dirty="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6371030" y="2562295"/>
              <a:ext cx="88900" cy="88900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10730" y="2517845"/>
              <a:ext cx="83401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B</a:t>
              </a:r>
              <a:endParaRPr lang="en-US" alt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79662" y="4164639"/>
            <a:ext cx="2653331" cy="1517650"/>
            <a:chOff x="4708918" y="4395320"/>
            <a:chExt cx="2653331" cy="1517650"/>
          </a:xfrm>
        </p:grpSpPr>
        <p:sp>
          <p:nvSpPr>
            <p:cNvPr id="24" name="Freeform 121"/>
            <p:cNvSpPr>
              <a:spLocks/>
            </p:cNvSpPr>
            <p:nvPr/>
          </p:nvSpPr>
          <p:spPr bwMode="auto">
            <a:xfrm>
              <a:off x="5453455" y="4479458"/>
              <a:ext cx="698500" cy="1238250"/>
            </a:xfrm>
            <a:custGeom>
              <a:avLst/>
              <a:gdLst>
                <a:gd name="T0" fmla="*/ 0 w 879"/>
                <a:gd name="T1" fmla="*/ 0 h 1556"/>
                <a:gd name="T2" fmla="*/ 879 w 879"/>
                <a:gd name="T3" fmla="*/ 879 h 1556"/>
                <a:gd name="T4" fmla="*/ 561 w 879"/>
                <a:gd name="T5" fmla="*/ 1556 h 1556"/>
                <a:gd name="T6" fmla="*/ 0 w 879"/>
                <a:gd name="T7" fmla="*/ 879 h 1556"/>
                <a:gd name="T8" fmla="*/ 0 w 879"/>
                <a:gd name="T9" fmla="*/ 0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1556">
                  <a:moveTo>
                    <a:pt x="0" y="0"/>
                  </a:moveTo>
                  <a:cubicBezTo>
                    <a:pt x="485" y="0"/>
                    <a:pt x="879" y="394"/>
                    <a:pt x="879" y="879"/>
                  </a:cubicBezTo>
                  <a:cubicBezTo>
                    <a:pt x="879" y="1141"/>
                    <a:pt x="762" y="1389"/>
                    <a:pt x="561" y="1556"/>
                  </a:cubicBezTo>
                  <a:lnTo>
                    <a:pt x="0" y="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22"/>
            <p:cNvSpPr>
              <a:spLocks/>
            </p:cNvSpPr>
            <p:nvPr/>
          </p:nvSpPr>
          <p:spPr bwMode="auto">
            <a:xfrm>
              <a:off x="5269305" y="5179545"/>
              <a:ext cx="630238" cy="733425"/>
            </a:xfrm>
            <a:custGeom>
              <a:avLst/>
              <a:gdLst>
                <a:gd name="T0" fmla="*/ 792 w 792"/>
                <a:gd name="T1" fmla="*/ 677 h 923"/>
                <a:gd name="T2" fmla="*/ 0 w 792"/>
                <a:gd name="T3" fmla="*/ 848 h 923"/>
                <a:gd name="T4" fmla="*/ 231 w 792"/>
                <a:gd name="T5" fmla="*/ 0 h 923"/>
                <a:gd name="T6" fmla="*/ 792 w 792"/>
                <a:gd name="T7" fmla="*/ 677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2" h="923">
                  <a:moveTo>
                    <a:pt x="792" y="677"/>
                  </a:moveTo>
                  <a:cubicBezTo>
                    <a:pt x="572" y="859"/>
                    <a:pt x="276" y="923"/>
                    <a:pt x="0" y="848"/>
                  </a:cubicBezTo>
                  <a:lnTo>
                    <a:pt x="231" y="0"/>
                  </a:lnTo>
                  <a:lnTo>
                    <a:pt x="792" y="677"/>
                  </a:lnTo>
                  <a:close/>
                </a:path>
              </a:pathLst>
            </a:custGeom>
            <a:solidFill>
              <a:srgbClr val="C0504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23"/>
            <p:cNvSpPr>
              <a:spLocks/>
            </p:cNvSpPr>
            <p:nvPr/>
          </p:nvSpPr>
          <p:spPr bwMode="auto">
            <a:xfrm>
              <a:off x="4761305" y="5179545"/>
              <a:ext cx="692150" cy="674688"/>
            </a:xfrm>
            <a:custGeom>
              <a:avLst/>
              <a:gdLst>
                <a:gd name="T0" fmla="*/ 640 w 871"/>
                <a:gd name="T1" fmla="*/ 848 h 848"/>
                <a:gd name="T2" fmla="*/ 0 w 871"/>
                <a:gd name="T3" fmla="*/ 117 h 848"/>
                <a:gd name="T4" fmla="*/ 871 w 871"/>
                <a:gd name="T5" fmla="*/ 0 h 848"/>
                <a:gd name="T6" fmla="*/ 640 w 871"/>
                <a:gd name="T7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" h="848">
                  <a:moveTo>
                    <a:pt x="640" y="848"/>
                  </a:moveTo>
                  <a:cubicBezTo>
                    <a:pt x="299" y="755"/>
                    <a:pt x="47" y="467"/>
                    <a:pt x="0" y="117"/>
                  </a:cubicBezTo>
                  <a:lnTo>
                    <a:pt x="871" y="0"/>
                  </a:lnTo>
                  <a:lnTo>
                    <a:pt x="640" y="848"/>
                  </a:lnTo>
                  <a:close/>
                </a:path>
              </a:pathLst>
            </a:custGeom>
            <a:solidFill>
              <a:srgbClr val="9BBB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24"/>
            <p:cNvSpPr>
              <a:spLocks/>
            </p:cNvSpPr>
            <p:nvPr/>
          </p:nvSpPr>
          <p:spPr bwMode="auto">
            <a:xfrm>
              <a:off x="4708918" y="4479458"/>
              <a:ext cx="744538" cy="792163"/>
            </a:xfrm>
            <a:custGeom>
              <a:avLst/>
              <a:gdLst>
                <a:gd name="T0" fmla="*/ 65 w 936"/>
                <a:gd name="T1" fmla="*/ 996 h 996"/>
                <a:gd name="T2" fmla="*/ 819 w 936"/>
                <a:gd name="T3" fmla="*/ 8 h 996"/>
                <a:gd name="T4" fmla="*/ 936 w 936"/>
                <a:gd name="T5" fmla="*/ 0 h 996"/>
                <a:gd name="T6" fmla="*/ 936 w 936"/>
                <a:gd name="T7" fmla="*/ 879 h 996"/>
                <a:gd name="T8" fmla="*/ 65 w 936"/>
                <a:gd name="T9" fmla="*/ 99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6" h="996">
                  <a:moveTo>
                    <a:pt x="65" y="996"/>
                  </a:moveTo>
                  <a:cubicBezTo>
                    <a:pt x="0" y="515"/>
                    <a:pt x="338" y="72"/>
                    <a:pt x="819" y="8"/>
                  </a:cubicBezTo>
                  <a:cubicBezTo>
                    <a:pt x="858" y="3"/>
                    <a:pt x="897" y="0"/>
                    <a:pt x="936" y="0"/>
                  </a:cubicBezTo>
                  <a:lnTo>
                    <a:pt x="936" y="879"/>
                  </a:lnTo>
                  <a:lnTo>
                    <a:pt x="65" y="996"/>
                  </a:lnTo>
                  <a:close/>
                </a:path>
              </a:pathLst>
            </a:custGeom>
            <a:solidFill>
              <a:srgbClr val="8064A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25"/>
            <p:cNvSpPr>
              <a:spLocks noChangeArrowheads="1"/>
            </p:cNvSpPr>
            <p:nvPr/>
          </p:nvSpPr>
          <p:spPr bwMode="auto">
            <a:xfrm>
              <a:off x="6378968" y="4438183"/>
              <a:ext cx="101600" cy="10160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126"/>
            <p:cNvSpPr>
              <a:spLocks noChangeArrowheads="1"/>
            </p:cNvSpPr>
            <p:nvPr/>
          </p:nvSpPr>
          <p:spPr bwMode="auto">
            <a:xfrm>
              <a:off x="6523430" y="4395320"/>
              <a:ext cx="50071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Control</a:t>
              </a:r>
              <a:endParaRPr lang="en-US" altLang="en-US"/>
            </a:p>
          </p:txBody>
        </p:sp>
        <p:sp>
          <p:nvSpPr>
            <p:cNvPr id="30" name="Rectangle 127"/>
            <p:cNvSpPr>
              <a:spLocks noChangeArrowheads="1"/>
            </p:cNvSpPr>
            <p:nvPr/>
          </p:nvSpPr>
          <p:spPr bwMode="auto">
            <a:xfrm>
              <a:off x="6378968" y="4719170"/>
              <a:ext cx="101600" cy="1016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128"/>
            <p:cNvSpPr>
              <a:spLocks noChangeArrowheads="1"/>
            </p:cNvSpPr>
            <p:nvPr/>
          </p:nvSpPr>
          <p:spPr bwMode="auto">
            <a:xfrm>
              <a:off x="6523430" y="4676308"/>
              <a:ext cx="8388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A</a:t>
              </a:r>
              <a:endParaRPr lang="en-US" altLang="en-US"/>
            </a:p>
          </p:txBody>
        </p:sp>
        <p:sp>
          <p:nvSpPr>
            <p:cNvPr id="32" name="Rectangle 129"/>
            <p:cNvSpPr>
              <a:spLocks noChangeArrowheads="1"/>
            </p:cNvSpPr>
            <p:nvPr/>
          </p:nvSpPr>
          <p:spPr bwMode="auto">
            <a:xfrm>
              <a:off x="6378968" y="4998570"/>
              <a:ext cx="101600" cy="101600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130"/>
            <p:cNvSpPr>
              <a:spLocks noChangeArrowheads="1"/>
            </p:cNvSpPr>
            <p:nvPr/>
          </p:nvSpPr>
          <p:spPr bwMode="auto">
            <a:xfrm>
              <a:off x="6523430" y="4955708"/>
              <a:ext cx="83401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B</a:t>
              </a:r>
              <a:endParaRPr lang="en-US" altLang="en-US"/>
            </a:p>
          </p:txBody>
        </p:sp>
        <p:sp>
          <p:nvSpPr>
            <p:cNvPr id="34" name="Rectangle 131"/>
            <p:cNvSpPr>
              <a:spLocks noChangeArrowheads="1"/>
            </p:cNvSpPr>
            <p:nvPr/>
          </p:nvSpPr>
          <p:spPr bwMode="auto">
            <a:xfrm>
              <a:off x="6378968" y="5277970"/>
              <a:ext cx="101600" cy="103188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132"/>
            <p:cNvSpPr>
              <a:spLocks noChangeArrowheads="1"/>
            </p:cNvSpPr>
            <p:nvPr/>
          </p:nvSpPr>
          <p:spPr bwMode="auto">
            <a:xfrm>
              <a:off x="6523430" y="5236695"/>
              <a:ext cx="35426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Dead</a:t>
              </a:r>
              <a:endParaRPr lang="en-US" alt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11578" y="4031194"/>
            <a:ext cx="2935906" cy="2214593"/>
            <a:chOff x="1505343" y="4217520"/>
            <a:chExt cx="2935906" cy="2214593"/>
          </a:xfrm>
        </p:grpSpPr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V="1">
              <a:off x="1908568" y="4304833"/>
              <a:ext cx="0" cy="1539875"/>
            </a:xfrm>
            <a:prstGeom prst="line">
              <a:avLst/>
            </a:pr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3"/>
            <p:cNvSpPr>
              <a:spLocks noEditPoints="1"/>
            </p:cNvSpPr>
            <p:nvPr/>
          </p:nvSpPr>
          <p:spPr bwMode="auto">
            <a:xfrm>
              <a:off x="1857768" y="4304833"/>
              <a:ext cx="50800" cy="1539875"/>
            </a:xfrm>
            <a:custGeom>
              <a:avLst/>
              <a:gdLst>
                <a:gd name="T0" fmla="*/ 0 w 32"/>
                <a:gd name="T1" fmla="*/ 970 h 970"/>
                <a:gd name="T2" fmla="*/ 32 w 32"/>
                <a:gd name="T3" fmla="*/ 970 h 970"/>
                <a:gd name="T4" fmla="*/ 0 w 32"/>
                <a:gd name="T5" fmla="*/ 810 h 970"/>
                <a:gd name="T6" fmla="*/ 32 w 32"/>
                <a:gd name="T7" fmla="*/ 810 h 970"/>
                <a:gd name="T8" fmla="*/ 0 w 32"/>
                <a:gd name="T9" fmla="*/ 649 h 970"/>
                <a:gd name="T10" fmla="*/ 32 w 32"/>
                <a:gd name="T11" fmla="*/ 649 h 970"/>
                <a:gd name="T12" fmla="*/ 0 w 32"/>
                <a:gd name="T13" fmla="*/ 489 h 970"/>
                <a:gd name="T14" fmla="*/ 32 w 32"/>
                <a:gd name="T15" fmla="*/ 489 h 970"/>
                <a:gd name="T16" fmla="*/ 0 w 32"/>
                <a:gd name="T17" fmla="*/ 329 h 970"/>
                <a:gd name="T18" fmla="*/ 32 w 32"/>
                <a:gd name="T19" fmla="*/ 329 h 970"/>
                <a:gd name="T20" fmla="*/ 0 w 32"/>
                <a:gd name="T21" fmla="*/ 168 h 970"/>
                <a:gd name="T22" fmla="*/ 32 w 32"/>
                <a:gd name="T23" fmla="*/ 168 h 970"/>
                <a:gd name="T24" fmla="*/ 0 w 32"/>
                <a:gd name="T25" fmla="*/ 0 h 970"/>
                <a:gd name="T26" fmla="*/ 32 w 32"/>
                <a:gd name="T27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970">
                  <a:moveTo>
                    <a:pt x="0" y="970"/>
                  </a:moveTo>
                  <a:lnTo>
                    <a:pt x="32" y="970"/>
                  </a:lnTo>
                  <a:moveTo>
                    <a:pt x="0" y="810"/>
                  </a:moveTo>
                  <a:lnTo>
                    <a:pt x="32" y="810"/>
                  </a:lnTo>
                  <a:moveTo>
                    <a:pt x="0" y="649"/>
                  </a:moveTo>
                  <a:lnTo>
                    <a:pt x="32" y="649"/>
                  </a:lnTo>
                  <a:moveTo>
                    <a:pt x="0" y="489"/>
                  </a:moveTo>
                  <a:lnTo>
                    <a:pt x="32" y="489"/>
                  </a:lnTo>
                  <a:moveTo>
                    <a:pt x="0" y="329"/>
                  </a:moveTo>
                  <a:lnTo>
                    <a:pt x="32" y="329"/>
                  </a:lnTo>
                  <a:moveTo>
                    <a:pt x="0" y="168"/>
                  </a:moveTo>
                  <a:lnTo>
                    <a:pt x="32" y="168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1908568" y="5844708"/>
              <a:ext cx="1933575" cy="0"/>
            </a:xfrm>
            <a:prstGeom prst="line">
              <a:avLst/>
            </a:pr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25"/>
            <p:cNvSpPr>
              <a:spLocks noEditPoints="1"/>
            </p:cNvSpPr>
            <p:nvPr/>
          </p:nvSpPr>
          <p:spPr bwMode="auto">
            <a:xfrm>
              <a:off x="1908568" y="5844708"/>
              <a:ext cx="1933575" cy="50800"/>
            </a:xfrm>
            <a:custGeom>
              <a:avLst/>
              <a:gdLst>
                <a:gd name="T0" fmla="*/ 0 w 1218"/>
                <a:gd name="T1" fmla="*/ 0 h 32"/>
                <a:gd name="T2" fmla="*/ 0 w 1218"/>
                <a:gd name="T3" fmla="*/ 32 h 32"/>
                <a:gd name="T4" fmla="*/ 208 w 1218"/>
                <a:gd name="T5" fmla="*/ 0 h 32"/>
                <a:gd name="T6" fmla="*/ 208 w 1218"/>
                <a:gd name="T7" fmla="*/ 32 h 32"/>
                <a:gd name="T8" fmla="*/ 409 w 1218"/>
                <a:gd name="T9" fmla="*/ 0 h 32"/>
                <a:gd name="T10" fmla="*/ 409 w 1218"/>
                <a:gd name="T11" fmla="*/ 32 h 32"/>
                <a:gd name="T12" fmla="*/ 609 w 1218"/>
                <a:gd name="T13" fmla="*/ 0 h 32"/>
                <a:gd name="T14" fmla="*/ 609 w 1218"/>
                <a:gd name="T15" fmla="*/ 32 h 32"/>
                <a:gd name="T16" fmla="*/ 809 w 1218"/>
                <a:gd name="T17" fmla="*/ 0 h 32"/>
                <a:gd name="T18" fmla="*/ 809 w 1218"/>
                <a:gd name="T19" fmla="*/ 32 h 32"/>
                <a:gd name="T20" fmla="*/ 1017 w 1218"/>
                <a:gd name="T21" fmla="*/ 0 h 32"/>
                <a:gd name="T22" fmla="*/ 1017 w 1218"/>
                <a:gd name="T23" fmla="*/ 32 h 32"/>
                <a:gd name="T24" fmla="*/ 1218 w 1218"/>
                <a:gd name="T25" fmla="*/ 0 h 32"/>
                <a:gd name="T26" fmla="*/ 1218 w 1218"/>
                <a:gd name="T2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8" h="32">
                  <a:moveTo>
                    <a:pt x="0" y="0"/>
                  </a:moveTo>
                  <a:lnTo>
                    <a:pt x="0" y="32"/>
                  </a:lnTo>
                  <a:moveTo>
                    <a:pt x="208" y="0"/>
                  </a:moveTo>
                  <a:lnTo>
                    <a:pt x="208" y="32"/>
                  </a:lnTo>
                  <a:moveTo>
                    <a:pt x="409" y="0"/>
                  </a:moveTo>
                  <a:lnTo>
                    <a:pt x="409" y="32"/>
                  </a:lnTo>
                  <a:moveTo>
                    <a:pt x="609" y="0"/>
                  </a:moveTo>
                  <a:lnTo>
                    <a:pt x="609" y="32"/>
                  </a:lnTo>
                  <a:moveTo>
                    <a:pt x="809" y="0"/>
                  </a:moveTo>
                  <a:lnTo>
                    <a:pt x="809" y="32"/>
                  </a:lnTo>
                  <a:moveTo>
                    <a:pt x="1017" y="0"/>
                  </a:moveTo>
                  <a:lnTo>
                    <a:pt x="1017" y="32"/>
                  </a:lnTo>
                  <a:moveTo>
                    <a:pt x="1218" y="0"/>
                  </a:moveTo>
                  <a:lnTo>
                    <a:pt x="1218" y="32"/>
                  </a:lnTo>
                </a:path>
              </a:pathLst>
            </a:custGeom>
            <a:noFill/>
            <a:ln w="12700" cap="flat">
              <a:solidFill>
                <a:srgbClr val="86868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26"/>
            <p:cNvSpPr>
              <a:spLocks noEditPoints="1"/>
            </p:cNvSpPr>
            <p:nvPr/>
          </p:nvSpPr>
          <p:spPr bwMode="auto">
            <a:xfrm>
              <a:off x="1870468" y="5552608"/>
              <a:ext cx="76200" cy="596900"/>
            </a:xfrm>
            <a:custGeom>
              <a:avLst/>
              <a:gdLst>
                <a:gd name="T0" fmla="*/ 24 w 48"/>
                <a:gd name="T1" fmla="*/ 184 h 376"/>
                <a:gd name="T2" fmla="*/ 24 w 48"/>
                <a:gd name="T3" fmla="*/ 376 h 376"/>
                <a:gd name="T4" fmla="*/ 24 w 48"/>
                <a:gd name="T5" fmla="*/ 184 h 376"/>
                <a:gd name="T6" fmla="*/ 24 w 48"/>
                <a:gd name="T7" fmla="*/ 184 h 376"/>
                <a:gd name="T8" fmla="*/ 24 w 48"/>
                <a:gd name="T9" fmla="*/ 0 h 376"/>
                <a:gd name="T10" fmla="*/ 24 w 48"/>
                <a:gd name="T11" fmla="*/ 184 h 376"/>
                <a:gd name="T12" fmla="*/ 0 w 48"/>
                <a:gd name="T13" fmla="*/ 376 h 376"/>
                <a:gd name="T14" fmla="*/ 48 w 48"/>
                <a:gd name="T15" fmla="*/ 376 h 376"/>
                <a:gd name="T16" fmla="*/ 0 w 48"/>
                <a:gd name="T17" fmla="*/ 376 h 376"/>
                <a:gd name="T18" fmla="*/ 0 w 48"/>
                <a:gd name="T19" fmla="*/ 0 h 376"/>
                <a:gd name="T20" fmla="*/ 48 w 48"/>
                <a:gd name="T21" fmla="*/ 0 h 376"/>
                <a:gd name="T22" fmla="*/ 0 w 48"/>
                <a:gd name="T2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76">
                  <a:moveTo>
                    <a:pt x="24" y="184"/>
                  </a:moveTo>
                  <a:lnTo>
                    <a:pt x="24" y="376"/>
                  </a:lnTo>
                  <a:lnTo>
                    <a:pt x="24" y="184"/>
                  </a:lnTo>
                  <a:close/>
                  <a:moveTo>
                    <a:pt x="24" y="184"/>
                  </a:moveTo>
                  <a:lnTo>
                    <a:pt x="24" y="0"/>
                  </a:lnTo>
                  <a:lnTo>
                    <a:pt x="24" y="184"/>
                  </a:lnTo>
                  <a:close/>
                  <a:moveTo>
                    <a:pt x="0" y="376"/>
                  </a:moveTo>
                  <a:lnTo>
                    <a:pt x="48" y="376"/>
                  </a:lnTo>
                  <a:lnTo>
                    <a:pt x="0" y="37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27"/>
            <p:cNvSpPr>
              <a:spLocks noEditPoints="1"/>
            </p:cNvSpPr>
            <p:nvPr/>
          </p:nvSpPr>
          <p:spPr bwMode="auto">
            <a:xfrm>
              <a:off x="1870468" y="5552608"/>
              <a:ext cx="76200" cy="596900"/>
            </a:xfrm>
            <a:custGeom>
              <a:avLst/>
              <a:gdLst>
                <a:gd name="T0" fmla="*/ 24 w 48"/>
                <a:gd name="T1" fmla="*/ 184 h 376"/>
                <a:gd name="T2" fmla="*/ 24 w 48"/>
                <a:gd name="T3" fmla="*/ 376 h 376"/>
                <a:gd name="T4" fmla="*/ 24 w 48"/>
                <a:gd name="T5" fmla="*/ 184 h 376"/>
                <a:gd name="T6" fmla="*/ 24 w 48"/>
                <a:gd name="T7" fmla="*/ 0 h 376"/>
                <a:gd name="T8" fmla="*/ 0 w 48"/>
                <a:gd name="T9" fmla="*/ 376 h 376"/>
                <a:gd name="T10" fmla="*/ 48 w 48"/>
                <a:gd name="T11" fmla="*/ 376 h 376"/>
                <a:gd name="T12" fmla="*/ 0 w 48"/>
                <a:gd name="T13" fmla="*/ 0 h 376"/>
                <a:gd name="T14" fmla="*/ 48 w 48"/>
                <a:gd name="T15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76">
                  <a:moveTo>
                    <a:pt x="24" y="184"/>
                  </a:moveTo>
                  <a:lnTo>
                    <a:pt x="24" y="376"/>
                  </a:lnTo>
                  <a:moveTo>
                    <a:pt x="24" y="184"/>
                  </a:moveTo>
                  <a:lnTo>
                    <a:pt x="24" y="0"/>
                  </a:lnTo>
                  <a:moveTo>
                    <a:pt x="0" y="376"/>
                  </a:moveTo>
                  <a:lnTo>
                    <a:pt x="48" y="37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8"/>
            <p:cNvSpPr>
              <a:spLocks noEditPoints="1"/>
            </p:cNvSpPr>
            <p:nvPr/>
          </p:nvSpPr>
          <p:spPr bwMode="auto">
            <a:xfrm>
              <a:off x="2200668" y="4469933"/>
              <a:ext cx="76200" cy="573088"/>
            </a:xfrm>
            <a:custGeom>
              <a:avLst/>
              <a:gdLst>
                <a:gd name="T0" fmla="*/ 24 w 48"/>
                <a:gd name="T1" fmla="*/ 185 h 361"/>
                <a:gd name="T2" fmla="*/ 24 w 48"/>
                <a:gd name="T3" fmla="*/ 361 h 361"/>
                <a:gd name="T4" fmla="*/ 24 w 48"/>
                <a:gd name="T5" fmla="*/ 185 h 361"/>
                <a:gd name="T6" fmla="*/ 24 w 48"/>
                <a:gd name="T7" fmla="*/ 185 h 361"/>
                <a:gd name="T8" fmla="*/ 24 w 48"/>
                <a:gd name="T9" fmla="*/ 0 h 361"/>
                <a:gd name="T10" fmla="*/ 24 w 48"/>
                <a:gd name="T11" fmla="*/ 185 h 361"/>
                <a:gd name="T12" fmla="*/ 0 w 48"/>
                <a:gd name="T13" fmla="*/ 361 h 361"/>
                <a:gd name="T14" fmla="*/ 48 w 48"/>
                <a:gd name="T15" fmla="*/ 361 h 361"/>
                <a:gd name="T16" fmla="*/ 0 w 48"/>
                <a:gd name="T17" fmla="*/ 361 h 361"/>
                <a:gd name="T18" fmla="*/ 0 w 48"/>
                <a:gd name="T19" fmla="*/ 0 h 361"/>
                <a:gd name="T20" fmla="*/ 48 w 48"/>
                <a:gd name="T21" fmla="*/ 0 h 361"/>
                <a:gd name="T22" fmla="*/ 0 w 48"/>
                <a:gd name="T23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61">
                  <a:moveTo>
                    <a:pt x="24" y="185"/>
                  </a:moveTo>
                  <a:lnTo>
                    <a:pt x="24" y="361"/>
                  </a:lnTo>
                  <a:lnTo>
                    <a:pt x="24" y="185"/>
                  </a:lnTo>
                  <a:close/>
                  <a:moveTo>
                    <a:pt x="24" y="185"/>
                  </a:moveTo>
                  <a:lnTo>
                    <a:pt x="24" y="0"/>
                  </a:lnTo>
                  <a:lnTo>
                    <a:pt x="24" y="185"/>
                  </a:lnTo>
                  <a:close/>
                  <a:moveTo>
                    <a:pt x="0" y="361"/>
                  </a:moveTo>
                  <a:lnTo>
                    <a:pt x="48" y="361"/>
                  </a:lnTo>
                  <a:lnTo>
                    <a:pt x="0" y="361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2200668" y="4469933"/>
              <a:ext cx="76200" cy="573088"/>
            </a:xfrm>
            <a:custGeom>
              <a:avLst/>
              <a:gdLst>
                <a:gd name="T0" fmla="*/ 24 w 48"/>
                <a:gd name="T1" fmla="*/ 185 h 361"/>
                <a:gd name="T2" fmla="*/ 24 w 48"/>
                <a:gd name="T3" fmla="*/ 361 h 361"/>
                <a:gd name="T4" fmla="*/ 24 w 48"/>
                <a:gd name="T5" fmla="*/ 185 h 361"/>
                <a:gd name="T6" fmla="*/ 24 w 48"/>
                <a:gd name="T7" fmla="*/ 0 h 361"/>
                <a:gd name="T8" fmla="*/ 0 w 48"/>
                <a:gd name="T9" fmla="*/ 361 h 361"/>
                <a:gd name="T10" fmla="*/ 48 w 48"/>
                <a:gd name="T11" fmla="*/ 361 h 361"/>
                <a:gd name="T12" fmla="*/ 0 w 48"/>
                <a:gd name="T13" fmla="*/ 0 h 361"/>
                <a:gd name="T14" fmla="*/ 48 w 48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61">
                  <a:moveTo>
                    <a:pt x="24" y="185"/>
                  </a:moveTo>
                  <a:lnTo>
                    <a:pt x="24" y="361"/>
                  </a:lnTo>
                  <a:moveTo>
                    <a:pt x="24" y="185"/>
                  </a:moveTo>
                  <a:lnTo>
                    <a:pt x="24" y="0"/>
                  </a:lnTo>
                  <a:moveTo>
                    <a:pt x="0" y="361"/>
                  </a:moveTo>
                  <a:lnTo>
                    <a:pt x="48" y="361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0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48 h 96"/>
                <a:gd name="T8" fmla="*/ 24 w 48"/>
                <a:gd name="T9" fmla="*/ 0 h 96"/>
                <a:gd name="T10" fmla="*/ 24 w 48"/>
                <a:gd name="T11" fmla="*/ 48 h 96"/>
                <a:gd name="T12" fmla="*/ 0 w 48"/>
                <a:gd name="T13" fmla="*/ 96 h 96"/>
                <a:gd name="T14" fmla="*/ 48 w 48"/>
                <a:gd name="T15" fmla="*/ 96 h 96"/>
                <a:gd name="T16" fmla="*/ 0 w 48"/>
                <a:gd name="T17" fmla="*/ 96 h 96"/>
                <a:gd name="T18" fmla="*/ 0 w 48"/>
                <a:gd name="T19" fmla="*/ 0 h 96"/>
                <a:gd name="T20" fmla="*/ 48 w 48"/>
                <a:gd name="T21" fmla="*/ 0 h 96"/>
                <a:gd name="T22" fmla="*/ 0 w 48"/>
                <a:gd name="T2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lnTo>
                    <a:pt x="24" y="48"/>
                  </a:lnTo>
                  <a:close/>
                  <a:moveTo>
                    <a:pt x="24" y="48"/>
                  </a:moveTo>
                  <a:lnTo>
                    <a:pt x="24" y="0"/>
                  </a:lnTo>
                  <a:lnTo>
                    <a:pt x="24" y="48"/>
                  </a:lnTo>
                  <a:close/>
                  <a:moveTo>
                    <a:pt x="0" y="96"/>
                  </a:moveTo>
                  <a:lnTo>
                    <a:pt x="48" y="96"/>
                  </a:lnTo>
                  <a:lnTo>
                    <a:pt x="0" y="9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1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0 h 96"/>
                <a:gd name="T8" fmla="*/ 0 w 48"/>
                <a:gd name="T9" fmla="*/ 96 h 96"/>
                <a:gd name="T10" fmla="*/ 48 w 48"/>
                <a:gd name="T11" fmla="*/ 96 h 96"/>
                <a:gd name="T12" fmla="*/ 0 w 48"/>
                <a:gd name="T13" fmla="*/ 0 h 96"/>
                <a:gd name="T14" fmla="*/ 48 w 48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moveTo>
                    <a:pt x="24" y="48"/>
                  </a:moveTo>
                  <a:lnTo>
                    <a:pt x="24" y="0"/>
                  </a:lnTo>
                  <a:moveTo>
                    <a:pt x="0" y="96"/>
                  </a:moveTo>
                  <a:lnTo>
                    <a:pt x="48" y="9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2"/>
            <p:cNvSpPr>
              <a:spLocks noEditPoints="1"/>
            </p:cNvSpPr>
            <p:nvPr/>
          </p:nvSpPr>
          <p:spPr bwMode="auto">
            <a:xfrm>
              <a:off x="2837255" y="5641508"/>
              <a:ext cx="76200" cy="88900"/>
            </a:xfrm>
            <a:custGeom>
              <a:avLst/>
              <a:gdLst>
                <a:gd name="T0" fmla="*/ 24 w 48"/>
                <a:gd name="T1" fmla="*/ 24 h 56"/>
                <a:gd name="T2" fmla="*/ 24 w 48"/>
                <a:gd name="T3" fmla="*/ 56 h 56"/>
                <a:gd name="T4" fmla="*/ 24 w 48"/>
                <a:gd name="T5" fmla="*/ 24 h 56"/>
                <a:gd name="T6" fmla="*/ 24 w 48"/>
                <a:gd name="T7" fmla="*/ 24 h 56"/>
                <a:gd name="T8" fmla="*/ 24 w 48"/>
                <a:gd name="T9" fmla="*/ 0 h 56"/>
                <a:gd name="T10" fmla="*/ 24 w 48"/>
                <a:gd name="T11" fmla="*/ 24 h 56"/>
                <a:gd name="T12" fmla="*/ 0 w 48"/>
                <a:gd name="T13" fmla="*/ 56 h 56"/>
                <a:gd name="T14" fmla="*/ 48 w 48"/>
                <a:gd name="T15" fmla="*/ 56 h 56"/>
                <a:gd name="T16" fmla="*/ 0 w 48"/>
                <a:gd name="T17" fmla="*/ 56 h 56"/>
                <a:gd name="T18" fmla="*/ 0 w 48"/>
                <a:gd name="T19" fmla="*/ 0 h 56"/>
                <a:gd name="T20" fmla="*/ 48 w 48"/>
                <a:gd name="T21" fmla="*/ 0 h 56"/>
                <a:gd name="T22" fmla="*/ 0 w 4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56">
                  <a:moveTo>
                    <a:pt x="24" y="24"/>
                  </a:moveTo>
                  <a:lnTo>
                    <a:pt x="24" y="56"/>
                  </a:lnTo>
                  <a:lnTo>
                    <a:pt x="24" y="24"/>
                  </a:lnTo>
                  <a:close/>
                  <a:moveTo>
                    <a:pt x="24" y="24"/>
                  </a:moveTo>
                  <a:lnTo>
                    <a:pt x="24" y="0"/>
                  </a:lnTo>
                  <a:lnTo>
                    <a:pt x="24" y="24"/>
                  </a:lnTo>
                  <a:close/>
                  <a:moveTo>
                    <a:pt x="0" y="56"/>
                  </a:moveTo>
                  <a:lnTo>
                    <a:pt x="48" y="56"/>
                  </a:lnTo>
                  <a:lnTo>
                    <a:pt x="0" y="5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3"/>
            <p:cNvSpPr>
              <a:spLocks noEditPoints="1"/>
            </p:cNvSpPr>
            <p:nvPr/>
          </p:nvSpPr>
          <p:spPr bwMode="auto">
            <a:xfrm>
              <a:off x="2837255" y="5641508"/>
              <a:ext cx="76200" cy="88900"/>
            </a:xfrm>
            <a:custGeom>
              <a:avLst/>
              <a:gdLst>
                <a:gd name="T0" fmla="*/ 24 w 48"/>
                <a:gd name="T1" fmla="*/ 24 h 56"/>
                <a:gd name="T2" fmla="*/ 24 w 48"/>
                <a:gd name="T3" fmla="*/ 56 h 56"/>
                <a:gd name="T4" fmla="*/ 24 w 48"/>
                <a:gd name="T5" fmla="*/ 24 h 56"/>
                <a:gd name="T6" fmla="*/ 24 w 48"/>
                <a:gd name="T7" fmla="*/ 0 h 56"/>
                <a:gd name="T8" fmla="*/ 0 w 48"/>
                <a:gd name="T9" fmla="*/ 56 h 56"/>
                <a:gd name="T10" fmla="*/ 48 w 48"/>
                <a:gd name="T11" fmla="*/ 56 h 56"/>
                <a:gd name="T12" fmla="*/ 0 w 48"/>
                <a:gd name="T13" fmla="*/ 0 h 56"/>
                <a:gd name="T14" fmla="*/ 48 w 48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6">
                  <a:moveTo>
                    <a:pt x="24" y="24"/>
                  </a:moveTo>
                  <a:lnTo>
                    <a:pt x="24" y="56"/>
                  </a:lnTo>
                  <a:moveTo>
                    <a:pt x="24" y="24"/>
                  </a:moveTo>
                  <a:lnTo>
                    <a:pt x="24" y="0"/>
                  </a:lnTo>
                  <a:moveTo>
                    <a:pt x="0" y="56"/>
                  </a:moveTo>
                  <a:lnTo>
                    <a:pt x="48" y="5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3154755" y="5781208"/>
              <a:ext cx="76200" cy="25400"/>
            </a:xfrm>
            <a:custGeom>
              <a:avLst/>
              <a:gdLst>
                <a:gd name="T0" fmla="*/ 24 w 48"/>
                <a:gd name="T1" fmla="*/ 8 h 16"/>
                <a:gd name="T2" fmla="*/ 24 w 48"/>
                <a:gd name="T3" fmla="*/ 16 h 16"/>
                <a:gd name="T4" fmla="*/ 24 w 48"/>
                <a:gd name="T5" fmla="*/ 8 h 16"/>
                <a:gd name="T6" fmla="*/ 24 w 48"/>
                <a:gd name="T7" fmla="*/ 8 h 16"/>
                <a:gd name="T8" fmla="*/ 24 w 48"/>
                <a:gd name="T9" fmla="*/ 0 h 16"/>
                <a:gd name="T10" fmla="*/ 24 w 48"/>
                <a:gd name="T11" fmla="*/ 8 h 16"/>
                <a:gd name="T12" fmla="*/ 0 w 48"/>
                <a:gd name="T13" fmla="*/ 16 h 16"/>
                <a:gd name="T14" fmla="*/ 48 w 48"/>
                <a:gd name="T15" fmla="*/ 16 h 16"/>
                <a:gd name="T16" fmla="*/ 0 w 48"/>
                <a:gd name="T17" fmla="*/ 16 h 16"/>
                <a:gd name="T18" fmla="*/ 0 w 48"/>
                <a:gd name="T19" fmla="*/ 0 h 16"/>
                <a:gd name="T20" fmla="*/ 48 w 48"/>
                <a:gd name="T21" fmla="*/ 0 h 16"/>
                <a:gd name="T22" fmla="*/ 0 w 48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6">
                  <a:moveTo>
                    <a:pt x="24" y="8"/>
                  </a:moveTo>
                  <a:lnTo>
                    <a:pt x="24" y="16"/>
                  </a:lnTo>
                  <a:lnTo>
                    <a:pt x="24" y="8"/>
                  </a:lnTo>
                  <a:close/>
                  <a:moveTo>
                    <a:pt x="24" y="8"/>
                  </a:moveTo>
                  <a:lnTo>
                    <a:pt x="24" y="0"/>
                  </a:lnTo>
                  <a:lnTo>
                    <a:pt x="24" y="8"/>
                  </a:lnTo>
                  <a:close/>
                  <a:moveTo>
                    <a:pt x="0" y="16"/>
                  </a:moveTo>
                  <a:lnTo>
                    <a:pt x="48" y="16"/>
                  </a:lnTo>
                  <a:lnTo>
                    <a:pt x="0" y="1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 noEditPoints="1"/>
            </p:cNvSpPr>
            <p:nvPr/>
          </p:nvSpPr>
          <p:spPr bwMode="auto">
            <a:xfrm>
              <a:off x="3154755" y="5781208"/>
              <a:ext cx="76200" cy="25400"/>
            </a:xfrm>
            <a:custGeom>
              <a:avLst/>
              <a:gdLst>
                <a:gd name="T0" fmla="*/ 24 w 48"/>
                <a:gd name="T1" fmla="*/ 8 h 16"/>
                <a:gd name="T2" fmla="*/ 24 w 48"/>
                <a:gd name="T3" fmla="*/ 16 h 16"/>
                <a:gd name="T4" fmla="*/ 24 w 48"/>
                <a:gd name="T5" fmla="*/ 8 h 16"/>
                <a:gd name="T6" fmla="*/ 24 w 48"/>
                <a:gd name="T7" fmla="*/ 0 h 16"/>
                <a:gd name="T8" fmla="*/ 0 w 48"/>
                <a:gd name="T9" fmla="*/ 16 h 16"/>
                <a:gd name="T10" fmla="*/ 48 w 48"/>
                <a:gd name="T11" fmla="*/ 16 h 16"/>
                <a:gd name="T12" fmla="*/ 0 w 48"/>
                <a:gd name="T13" fmla="*/ 0 h 16"/>
                <a:gd name="T14" fmla="*/ 48 w 4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">
                  <a:moveTo>
                    <a:pt x="24" y="8"/>
                  </a:moveTo>
                  <a:lnTo>
                    <a:pt x="24" y="16"/>
                  </a:lnTo>
                  <a:moveTo>
                    <a:pt x="24" y="8"/>
                  </a:moveTo>
                  <a:lnTo>
                    <a:pt x="24" y="0"/>
                  </a:lnTo>
                  <a:moveTo>
                    <a:pt x="0" y="16"/>
                  </a:moveTo>
                  <a:lnTo>
                    <a:pt x="48" y="1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6"/>
            <p:cNvSpPr>
              <a:spLocks noEditPoints="1"/>
            </p:cNvSpPr>
            <p:nvPr/>
          </p:nvSpPr>
          <p:spPr bwMode="auto">
            <a:xfrm>
              <a:off x="1870468" y="5717708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80 h 160"/>
                <a:gd name="T8" fmla="*/ 24 w 48"/>
                <a:gd name="T9" fmla="*/ 0 h 160"/>
                <a:gd name="T10" fmla="*/ 24 w 48"/>
                <a:gd name="T11" fmla="*/ 80 h 160"/>
                <a:gd name="T12" fmla="*/ 0 w 48"/>
                <a:gd name="T13" fmla="*/ 160 h 160"/>
                <a:gd name="T14" fmla="*/ 48 w 48"/>
                <a:gd name="T15" fmla="*/ 160 h 160"/>
                <a:gd name="T16" fmla="*/ 0 w 48"/>
                <a:gd name="T17" fmla="*/ 160 h 160"/>
                <a:gd name="T18" fmla="*/ 0 w 48"/>
                <a:gd name="T19" fmla="*/ 0 h 160"/>
                <a:gd name="T20" fmla="*/ 48 w 48"/>
                <a:gd name="T21" fmla="*/ 0 h 160"/>
                <a:gd name="T22" fmla="*/ 0 w 48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lnTo>
                    <a:pt x="24" y="80"/>
                  </a:lnTo>
                  <a:close/>
                  <a:moveTo>
                    <a:pt x="24" y="80"/>
                  </a:moveTo>
                  <a:lnTo>
                    <a:pt x="24" y="0"/>
                  </a:lnTo>
                  <a:lnTo>
                    <a:pt x="24" y="80"/>
                  </a:lnTo>
                  <a:close/>
                  <a:moveTo>
                    <a:pt x="0" y="160"/>
                  </a:moveTo>
                  <a:lnTo>
                    <a:pt x="48" y="160"/>
                  </a:lnTo>
                  <a:lnTo>
                    <a:pt x="0" y="160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7"/>
            <p:cNvSpPr>
              <a:spLocks noEditPoints="1"/>
            </p:cNvSpPr>
            <p:nvPr/>
          </p:nvSpPr>
          <p:spPr bwMode="auto">
            <a:xfrm>
              <a:off x="1870468" y="5717708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0 h 160"/>
                <a:gd name="T8" fmla="*/ 0 w 48"/>
                <a:gd name="T9" fmla="*/ 160 h 160"/>
                <a:gd name="T10" fmla="*/ 48 w 48"/>
                <a:gd name="T11" fmla="*/ 160 h 160"/>
                <a:gd name="T12" fmla="*/ 0 w 48"/>
                <a:gd name="T13" fmla="*/ 0 h 160"/>
                <a:gd name="T14" fmla="*/ 48 w 48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moveTo>
                    <a:pt x="24" y="80"/>
                  </a:moveTo>
                  <a:lnTo>
                    <a:pt x="24" y="0"/>
                  </a:lnTo>
                  <a:moveTo>
                    <a:pt x="0" y="160"/>
                  </a:moveTo>
                  <a:lnTo>
                    <a:pt x="48" y="16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8"/>
            <p:cNvSpPr>
              <a:spLocks noEditPoints="1"/>
            </p:cNvSpPr>
            <p:nvPr/>
          </p:nvSpPr>
          <p:spPr bwMode="auto">
            <a:xfrm>
              <a:off x="2200668" y="5170020"/>
              <a:ext cx="76200" cy="420688"/>
            </a:xfrm>
            <a:custGeom>
              <a:avLst/>
              <a:gdLst>
                <a:gd name="T0" fmla="*/ 24 w 48"/>
                <a:gd name="T1" fmla="*/ 137 h 265"/>
                <a:gd name="T2" fmla="*/ 24 w 48"/>
                <a:gd name="T3" fmla="*/ 265 h 265"/>
                <a:gd name="T4" fmla="*/ 24 w 48"/>
                <a:gd name="T5" fmla="*/ 137 h 265"/>
                <a:gd name="T6" fmla="*/ 24 w 48"/>
                <a:gd name="T7" fmla="*/ 137 h 265"/>
                <a:gd name="T8" fmla="*/ 24 w 48"/>
                <a:gd name="T9" fmla="*/ 0 h 265"/>
                <a:gd name="T10" fmla="*/ 24 w 48"/>
                <a:gd name="T11" fmla="*/ 137 h 265"/>
                <a:gd name="T12" fmla="*/ 0 w 48"/>
                <a:gd name="T13" fmla="*/ 265 h 265"/>
                <a:gd name="T14" fmla="*/ 48 w 48"/>
                <a:gd name="T15" fmla="*/ 265 h 265"/>
                <a:gd name="T16" fmla="*/ 0 w 48"/>
                <a:gd name="T17" fmla="*/ 265 h 265"/>
                <a:gd name="T18" fmla="*/ 0 w 48"/>
                <a:gd name="T19" fmla="*/ 0 h 265"/>
                <a:gd name="T20" fmla="*/ 48 w 48"/>
                <a:gd name="T21" fmla="*/ 0 h 265"/>
                <a:gd name="T22" fmla="*/ 0 w 48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65">
                  <a:moveTo>
                    <a:pt x="24" y="137"/>
                  </a:moveTo>
                  <a:lnTo>
                    <a:pt x="24" y="265"/>
                  </a:lnTo>
                  <a:lnTo>
                    <a:pt x="24" y="137"/>
                  </a:lnTo>
                  <a:close/>
                  <a:moveTo>
                    <a:pt x="24" y="137"/>
                  </a:moveTo>
                  <a:lnTo>
                    <a:pt x="24" y="0"/>
                  </a:lnTo>
                  <a:lnTo>
                    <a:pt x="24" y="137"/>
                  </a:lnTo>
                  <a:close/>
                  <a:moveTo>
                    <a:pt x="0" y="265"/>
                  </a:moveTo>
                  <a:lnTo>
                    <a:pt x="48" y="265"/>
                  </a:lnTo>
                  <a:lnTo>
                    <a:pt x="0" y="265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9"/>
            <p:cNvSpPr>
              <a:spLocks noEditPoints="1"/>
            </p:cNvSpPr>
            <p:nvPr/>
          </p:nvSpPr>
          <p:spPr bwMode="auto">
            <a:xfrm>
              <a:off x="2200668" y="5170020"/>
              <a:ext cx="76200" cy="420688"/>
            </a:xfrm>
            <a:custGeom>
              <a:avLst/>
              <a:gdLst>
                <a:gd name="T0" fmla="*/ 24 w 48"/>
                <a:gd name="T1" fmla="*/ 137 h 265"/>
                <a:gd name="T2" fmla="*/ 24 w 48"/>
                <a:gd name="T3" fmla="*/ 265 h 265"/>
                <a:gd name="T4" fmla="*/ 24 w 48"/>
                <a:gd name="T5" fmla="*/ 137 h 265"/>
                <a:gd name="T6" fmla="*/ 24 w 48"/>
                <a:gd name="T7" fmla="*/ 0 h 265"/>
                <a:gd name="T8" fmla="*/ 0 w 48"/>
                <a:gd name="T9" fmla="*/ 265 h 265"/>
                <a:gd name="T10" fmla="*/ 48 w 48"/>
                <a:gd name="T11" fmla="*/ 265 h 265"/>
                <a:gd name="T12" fmla="*/ 0 w 48"/>
                <a:gd name="T13" fmla="*/ 0 h 265"/>
                <a:gd name="T14" fmla="*/ 48 w 48"/>
                <a:gd name="T1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65">
                  <a:moveTo>
                    <a:pt x="24" y="137"/>
                  </a:moveTo>
                  <a:lnTo>
                    <a:pt x="24" y="265"/>
                  </a:lnTo>
                  <a:moveTo>
                    <a:pt x="24" y="137"/>
                  </a:moveTo>
                  <a:lnTo>
                    <a:pt x="24" y="0"/>
                  </a:lnTo>
                  <a:moveTo>
                    <a:pt x="0" y="265"/>
                  </a:moveTo>
                  <a:lnTo>
                    <a:pt x="48" y="265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0"/>
            <p:cNvSpPr>
              <a:spLocks noEditPoints="1"/>
            </p:cNvSpPr>
            <p:nvPr/>
          </p:nvSpPr>
          <p:spPr bwMode="auto">
            <a:xfrm>
              <a:off x="2519755" y="5322420"/>
              <a:ext cx="76200" cy="103188"/>
            </a:xfrm>
            <a:custGeom>
              <a:avLst/>
              <a:gdLst>
                <a:gd name="T0" fmla="*/ 24 w 48"/>
                <a:gd name="T1" fmla="*/ 32 h 65"/>
                <a:gd name="T2" fmla="*/ 24 w 48"/>
                <a:gd name="T3" fmla="*/ 65 h 65"/>
                <a:gd name="T4" fmla="*/ 24 w 48"/>
                <a:gd name="T5" fmla="*/ 32 h 65"/>
                <a:gd name="T6" fmla="*/ 24 w 48"/>
                <a:gd name="T7" fmla="*/ 32 h 65"/>
                <a:gd name="T8" fmla="*/ 24 w 48"/>
                <a:gd name="T9" fmla="*/ 0 h 65"/>
                <a:gd name="T10" fmla="*/ 24 w 48"/>
                <a:gd name="T11" fmla="*/ 32 h 65"/>
                <a:gd name="T12" fmla="*/ 0 w 48"/>
                <a:gd name="T13" fmla="*/ 65 h 65"/>
                <a:gd name="T14" fmla="*/ 48 w 48"/>
                <a:gd name="T15" fmla="*/ 65 h 65"/>
                <a:gd name="T16" fmla="*/ 0 w 48"/>
                <a:gd name="T17" fmla="*/ 65 h 65"/>
                <a:gd name="T18" fmla="*/ 0 w 48"/>
                <a:gd name="T19" fmla="*/ 0 h 65"/>
                <a:gd name="T20" fmla="*/ 48 w 48"/>
                <a:gd name="T21" fmla="*/ 0 h 65"/>
                <a:gd name="T22" fmla="*/ 0 w 48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5">
                  <a:moveTo>
                    <a:pt x="24" y="32"/>
                  </a:moveTo>
                  <a:lnTo>
                    <a:pt x="24" y="65"/>
                  </a:lnTo>
                  <a:lnTo>
                    <a:pt x="24" y="32"/>
                  </a:lnTo>
                  <a:close/>
                  <a:moveTo>
                    <a:pt x="24" y="32"/>
                  </a:moveTo>
                  <a:lnTo>
                    <a:pt x="24" y="0"/>
                  </a:lnTo>
                  <a:lnTo>
                    <a:pt x="24" y="32"/>
                  </a:lnTo>
                  <a:close/>
                  <a:moveTo>
                    <a:pt x="0" y="65"/>
                  </a:moveTo>
                  <a:lnTo>
                    <a:pt x="48" y="65"/>
                  </a:lnTo>
                  <a:lnTo>
                    <a:pt x="0" y="65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1"/>
            <p:cNvSpPr>
              <a:spLocks noEditPoints="1"/>
            </p:cNvSpPr>
            <p:nvPr/>
          </p:nvSpPr>
          <p:spPr bwMode="auto">
            <a:xfrm>
              <a:off x="2519755" y="5322420"/>
              <a:ext cx="76200" cy="103188"/>
            </a:xfrm>
            <a:custGeom>
              <a:avLst/>
              <a:gdLst>
                <a:gd name="T0" fmla="*/ 24 w 48"/>
                <a:gd name="T1" fmla="*/ 32 h 65"/>
                <a:gd name="T2" fmla="*/ 24 w 48"/>
                <a:gd name="T3" fmla="*/ 65 h 65"/>
                <a:gd name="T4" fmla="*/ 24 w 48"/>
                <a:gd name="T5" fmla="*/ 32 h 65"/>
                <a:gd name="T6" fmla="*/ 24 w 48"/>
                <a:gd name="T7" fmla="*/ 0 h 65"/>
                <a:gd name="T8" fmla="*/ 0 w 48"/>
                <a:gd name="T9" fmla="*/ 65 h 65"/>
                <a:gd name="T10" fmla="*/ 48 w 48"/>
                <a:gd name="T11" fmla="*/ 65 h 65"/>
                <a:gd name="T12" fmla="*/ 0 w 48"/>
                <a:gd name="T13" fmla="*/ 0 h 65"/>
                <a:gd name="T14" fmla="*/ 48 w 48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65">
                  <a:moveTo>
                    <a:pt x="24" y="32"/>
                  </a:moveTo>
                  <a:lnTo>
                    <a:pt x="24" y="65"/>
                  </a:lnTo>
                  <a:moveTo>
                    <a:pt x="24" y="32"/>
                  </a:moveTo>
                  <a:lnTo>
                    <a:pt x="24" y="0"/>
                  </a:lnTo>
                  <a:moveTo>
                    <a:pt x="0" y="65"/>
                  </a:moveTo>
                  <a:lnTo>
                    <a:pt x="48" y="65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42"/>
            <p:cNvSpPr>
              <a:spLocks noEditPoints="1"/>
            </p:cNvSpPr>
            <p:nvPr/>
          </p:nvSpPr>
          <p:spPr bwMode="auto">
            <a:xfrm>
              <a:off x="2837255" y="5730408"/>
              <a:ext cx="76200" cy="50800"/>
            </a:xfrm>
            <a:custGeom>
              <a:avLst/>
              <a:gdLst>
                <a:gd name="T0" fmla="*/ 24 w 48"/>
                <a:gd name="T1" fmla="*/ 16 h 32"/>
                <a:gd name="T2" fmla="*/ 24 w 48"/>
                <a:gd name="T3" fmla="*/ 32 h 32"/>
                <a:gd name="T4" fmla="*/ 24 w 48"/>
                <a:gd name="T5" fmla="*/ 16 h 32"/>
                <a:gd name="T6" fmla="*/ 24 w 48"/>
                <a:gd name="T7" fmla="*/ 16 h 32"/>
                <a:gd name="T8" fmla="*/ 24 w 48"/>
                <a:gd name="T9" fmla="*/ 0 h 32"/>
                <a:gd name="T10" fmla="*/ 24 w 48"/>
                <a:gd name="T11" fmla="*/ 16 h 32"/>
                <a:gd name="T12" fmla="*/ 0 w 48"/>
                <a:gd name="T13" fmla="*/ 32 h 32"/>
                <a:gd name="T14" fmla="*/ 48 w 48"/>
                <a:gd name="T15" fmla="*/ 32 h 32"/>
                <a:gd name="T16" fmla="*/ 0 w 48"/>
                <a:gd name="T17" fmla="*/ 32 h 32"/>
                <a:gd name="T18" fmla="*/ 0 w 48"/>
                <a:gd name="T19" fmla="*/ 0 h 32"/>
                <a:gd name="T20" fmla="*/ 48 w 48"/>
                <a:gd name="T21" fmla="*/ 0 h 32"/>
                <a:gd name="T22" fmla="*/ 0 w 48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2">
                  <a:moveTo>
                    <a:pt x="24" y="16"/>
                  </a:moveTo>
                  <a:lnTo>
                    <a:pt x="24" y="32"/>
                  </a:lnTo>
                  <a:lnTo>
                    <a:pt x="24" y="16"/>
                  </a:lnTo>
                  <a:close/>
                  <a:moveTo>
                    <a:pt x="24" y="16"/>
                  </a:moveTo>
                  <a:lnTo>
                    <a:pt x="24" y="0"/>
                  </a:lnTo>
                  <a:lnTo>
                    <a:pt x="24" y="16"/>
                  </a:lnTo>
                  <a:close/>
                  <a:moveTo>
                    <a:pt x="0" y="32"/>
                  </a:moveTo>
                  <a:lnTo>
                    <a:pt x="48" y="32"/>
                  </a:lnTo>
                  <a:lnTo>
                    <a:pt x="0" y="32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43"/>
            <p:cNvSpPr>
              <a:spLocks noEditPoints="1"/>
            </p:cNvSpPr>
            <p:nvPr/>
          </p:nvSpPr>
          <p:spPr bwMode="auto">
            <a:xfrm>
              <a:off x="2837255" y="5730408"/>
              <a:ext cx="76200" cy="50800"/>
            </a:xfrm>
            <a:custGeom>
              <a:avLst/>
              <a:gdLst>
                <a:gd name="T0" fmla="*/ 24 w 48"/>
                <a:gd name="T1" fmla="*/ 16 h 32"/>
                <a:gd name="T2" fmla="*/ 24 w 48"/>
                <a:gd name="T3" fmla="*/ 32 h 32"/>
                <a:gd name="T4" fmla="*/ 24 w 48"/>
                <a:gd name="T5" fmla="*/ 16 h 32"/>
                <a:gd name="T6" fmla="*/ 24 w 48"/>
                <a:gd name="T7" fmla="*/ 0 h 32"/>
                <a:gd name="T8" fmla="*/ 0 w 48"/>
                <a:gd name="T9" fmla="*/ 32 h 32"/>
                <a:gd name="T10" fmla="*/ 48 w 48"/>
                <a:gd name="T11" fmla="*/ 32 h 32"/>
                <a:gd name="T12" fmla="*/ 0 w 48"/>
                <a:gd name="T13" fmla="*/ 0 h 32"/>
                <a:gd name="T14" fmla="*/ 48 w 48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2">
                  <a:moveTo>
                    <a:pt x="24" y="16"/>
                  </a:moveTo>
                  <a:lnTo>
                    <a:pt x="24" y="32"/>
                  </a:lnTo>
                  <a:moveTo>
                    <a:pt x="24" y="16"/>
                  </a:moveTo>
                  <a:lnTo>
                    <a:pt x="24" y="0"/>
                  </a:lnTo>
                  <a:moveTo>
                    <a:pt x="0" y="32"/>
                  </a:moveTo>
                  <a:lnTo>
                    <a:pt x="48" y="32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44"/>
            <p:cNvSpPr>
              <a:spLocks noEditPoints="1"/>
            </p:cNvSpPr>
            <p:nvPr/>
          </p:nvSpPr>
          <p:spPr bwMode="auto">
            <a:xfrm>
              <a:off x="3154755" y="5819308"/>
              <a:ext cx="76200" cy="0"/>
            </a:xfrm>
            <a:custGeom>
              <a:avLst/>
              <a:gdLst>
                <a:gd name="T0" fmla="*/ 0 w 48"/>
                <a:gd name="T1" fmla="*/ 48 w 48"/>
                <a:gd name="T2" fmla="*/ 0 w 48"/>
                <a:gd name="T3" fmla="*/ 48 w 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45"/>
            <p:cNvSpPr>
              <a:spLocks noEditPoints="1"/>
            </p:cNvSpPr>
            <p:nvPr/>
          </p:nvSpPr>
          <p:spPr bwMode="auto">
            <a:xfrm>
              <a:off x="1870468" y="5527208"/>
              <a:ext cx="76200" cy="635000"/>
            </a:xfrm>
            <a:custGeom>
              <a:avLst/>
              <a:gdLst>
                <a:gd name="T0" fmla="*/ 24 w 48"/>
                <a:gd name="T1" fmla="*/ 200 h 400"/>
                <a:gd name="T2" fmla="*/ 24 w 48"/>
                <a:gd name="T3" fmla="*/ 400 h 400"/>
                <a:gd name="T4" fmla="*/ 24 w 48"/>
                <a:gd name="T5" fmla="*/ 200 h 400"/>
                <a:gd name="T6" fmla="*/ 24 w 48"/>
                <a:gd name="T7" fmla="*/ 200 h 400"/>
                <a:gd name="T8" fmla="*/ 24 w 48"/>
                <a:gd name="T9" fmla="*/ 0 h 400"/>
                <a:gd name="T10" fmla="*/ 24 w 48"/>
                <a:gd name="T11" fmla="*/ 200 h 400"/>
                <a:gd name="T12" fmla="*/ 0 w 48"/>
                <a:gd name="T13" fmla="*/ 400 h 400"/>
                <a:gd name="T14" fmla="*/ 48 w 48"/>
                <a:gd name="T15" fmla="*/ 400 h 400"/>
                <a:gd name="T16" fmla="*/ 0 w 48"/>
                <a:gd name="T17" fmla="*/ 400 h 400"/>
                <a:gd name="T18" fmla="*/ 0 w 48"/>
                <a:gd name="T19" fmla="*/ 0 h 400"/>
                <a:gd name="T20" fmla="*/ 48 w 48"/>
                <a:gd name="T21" fmla="*/ 0 h 400"/>
                <a:gd name="T22" fmla="*/ 0 w 48"/>
                <a:gd name="T2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0">
                  <a:moveTo>
                    <a:pt x="24" y="200"/>
                  </a:moveTo>
                  <a:lnTo>
                    <a:pt x="24" y="400"/>
                  </a:lnTo>
                  <a:lnTo>
                    <a:pt x="24" y="200"/>
                  </a:lnTo>
                  <a:close/>
                  <a:moveTo>
                    <a:pt x="24" y="200"/>
                  </a:moveTo>
                  <a:lnTo>
                    <a:pt x="24" y="0"/>
                  </a:lnTo>
                  <a:lnTo>
                    <a:pt x="24" y="200"/>
                  </a:lnTo>
                  <a:close/>
                  <a:moveTo>
                    <a:pt x="0" y="400"/>
                  </a:moveTo>
                  <a:lnTo>
                    <a:pt x="48" y="400"/>
                  </a:lnTo>
                  <a:lnTo>
                    <a:pt x="0" y="400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46"/>
            <p:cNvSpPr>
              <a:spLocks noEditPoints="1"/>
            </p:cNvSpPr>
            <p:nvPr/>
          </p:nvSpPr>
          <p:spPr bwMode="auto">
            <a:xfrm>
              <a:off x="1870468" y="5527208"/>
              <a:ext cx="76200" cy="635000"/>
            </a:xfrm>
            <a:custGeom>
              <a:avLst/>
              <a:gdLst>
                <a:gd name="T0" fmla="*/ 24 w 48"/>
                <a:gd name="T1" fmla="*/ 200 h 400"/>
                <a:gd name="T2" fmla="*/ 24 w 48"/>
                <a:gd name="T3" fmla="*/ 400 h 400"/>
                <a:gd name="T4" fmla="*/ 24 w 48"/>
                <a:gd name="T5" fmla="*/ 200 h 400"/>
                <a:gd name="T6" fmla="*/ 24 w 48"/>
                <a:gd name="T7" fmla="*/ 0 h 400"/>
                <a:gd name="T8" fmla="*/ 0 w 48"/>
                <a:gd name="T9" fmla="*/ 400 h 400"/>
                <a:gd name="T10" fmla="*/ 48 w 48"/>
                <a:gd name="T11" fmla="*/ 400 h 400"/>
                <a:gd name="T12" fmla="*/ 0 w 48"/>
                <a:gd name="T13" fmla="*/ 0 h 400"/>
                <a:gd name="T14" fmla="*/ 48 w 48"/>
                <a:gd name="T1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00">
                  <a:moveTo>
                    <a:pt x="24" y="200"/>
                  </a:moveTo>
                  <a:lnTo>
                    <a:pt x="24" y="400"/>
                  </a:lnTo>
                  <a:moveTo>
                    <a:pt x="24" y="200"/>
                  </a:moveTo>
                  <a:lnTo>
                    <a:pt x="24" y="0"/>
                  </a:lnTo>
                  <a:moveTo>
                    <a:pt x="0" y="400"/>
                  </a:moveTo>
                  <a:lnTo>
                    <a:pt x="48" y="40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47"/>
            <p:cNvSpPr>
              <a:spLocks noEditPoints="1"/>
            </p:cNvSpPr>
            <p:nvPr/>
          </p:nvSpPr>
          <p:spPr bwMode="auto">
            <a:xfrm>
              <a:off x="2200668" y="4687420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80 h 160"/>
                <a:gd name="T8" fmla="*/ 24 w 48"/>
                <a:gd name="T9" fmla="*/ 0 h 160"/>
                <a:gd name="T10" fmla="*/ 24 w 48"/>
                <a:gd name="T11" fmla="*/ 80 h 160"/>
                <a:gd name="T12" fmla="*/ 0 w 48"/>
                <a:gd name="T13" fmla="*/ 160 h 160"/>
                <a:gd name="T14" fmla="*/ 48 w 48"/>
                <a:gd name="T15" fmla="*/ 160 h 160"/>
                <a:gd name="T16" fmla="*/ 0 w 48"/>
                <a:gd name="T17" fmla="*/ 160 h 160"/>
                <a:gd name="T18" fmla="*/ 0 w 48"/>
                <a:gd name="T19" fmla="*/ 0 h 160"/>
                <a:gd name="T20" fmla="*/ 48 w 48"/>
                <a:gd name="T21" fmla="*/ 0 h 160"/>
                <a:gd name="T22" fmla="*/ 0 w 48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lnTo>
                    <a:pt x="24" y="80"/>
                  </a:lnTo>
                  <a:close/>
                  <a:moveTo>
                    <a:pt x="24" y="80"/>
                  </a:moveTo>
                  <a:lnTo>
                    <a:pt x="24" y="0"/>
                  </a:lnTo>
                  <a:lnTo>
                    <a:pt x="24" y="80"/>
                  </a:lnTo>
                  <a:close/>
                  <a:moveTo>
                    <a:pt x="0" y="160"/>
                  </a:moveTo>
                  <a:lnTo>
                    <a:pt x="48" y="160"/>
                  </a:lnTo>
                  <a:lnTo>
                    <a:pt x="0" y="160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2200668" y="4687420"/>
              <a:ext cx="76200" cy="254000"/>
            </a:xfrm>
            <a:custGeom>
              <a:avLst/>
              <a:gdLst>
                <a:gd name="T0" fmla="*/ 24 w 48"/>
                <a:gd name="T1" fmla="*/ 80 h 160"/>
                <a:gd name="T2" fmla="*/ 24 w 48"/>
                <a:gd name="T3" fmla="*/ 160 h 160"/>
                <a:gd name="T4" fmla="*/ 24 w 48"/>
                <a:gd name="T5" fmla="*/ 80 h 160"/>
                <a:gd name="T6" fmla="*/ 24 w 48"/>
                <a:gd name="T7" fmla="*/ 0 h 160"/>
                <a:gd name="T8" fmla="*/ 0 w 48"/>
                <a:gd name="T9" fmla="*/ 160 h 160"/>
                <a:gd name="T10" fmla="*/ 48 w 48"/>
                <a:gd name="T11" fmla="*/ 160 h 160"/>
                <a:gd name="T12" fmla="*/ 0 w 48"/>
                <a:gd name="T13" fmla="*/ 0 h 160"/>
                <a:gd name="T14" fmla="*/ 48 w 48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0">
                  <a:moveTo>
                    <a:pt x="24" y="80"/>
                  </a:moveTo>
                  <a:lnTo>
                    <a:pt x="24" y="160"/>
                  </a:lnTo>
                  <a:moveTo>
                    <a:pt x="24" y="80"/>
                  </a:moveTo>
                  <a:lnTo>
                    <a:pt x="24" y="0"/>
                  </a:lnTo>
                  <a:moveTo>
                    <a:pt x="0" y="160"/>
                  </a:moveTo>
                  <a:lnTo>
                    <a:pt x="48" y="160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9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48 h 96"/>
                <a:gd name="T8" fmla="*/ 24 w 48"/>
                <a:gd name="T9" fmla="*/ 0 h 96"/>
                <a:gd name="T10" fmla="*/ 24 w 48"/>
                <a:gd name="T11" fmla="*/ 48 h 96"/>
                <a:gd name="T12" fmla="*/ 0 w 48"/>
                <a:gd name="T13" fmla="*/ 96 h 96"/>
                <a:gd name="T14" fmla="*/ 48 w 48"/>
                <a:gd name="T15" fmla="*/ 96 h 96"/>
                <a:gd name="T16" fmla="*/ 0 w 48"/>
                <a:gd name="T17" fmla="*/ 96 h 96"/>
                <a:gd name="T18" fmla="*/ 0 w 48"/>
                <a:gd name="T19" fmla="*/ 0 h 96"/>
                <a:gd name="T20" fmla="*/ 48 w 48"/>
                <a:gd name="T21" fmla="*/ 0 h 96"/>
                <a:gd name="T22" fmla="*/ 0 w 48"/>
                <a:gd name="T2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lnTo>
                    <a:pt x="24" y="48"/>
                  </a:lnTo>
                  <a:close/>
                  <a:moveTo>
                    <a:pt x="24" y="48"/>
                  </a:moveTo>
                  <a:lnTo>
                    <a:pt x="24" y="0"/>
                  </a:lnTo>
                  <a:lnTo>
                    <a:pt x="24" y="48"/>
                  </a:lnTo>
                  <a:close/>
                  <a:moveTo>
                    <a:pt x="0" y="96"/>
                  </a:moveTo>
                  <a:lnTo>
                    <a:pt x="48" y="96"/>
                  </a:lnTo>
                  <a:lnTo>
                    <a:pt x="0" y="9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50"/>
            <p:cNvSpPr>
              <a:spLocks noEditPoints="1"/>
            </p:cNvSpPr>
            <p:nvPr/>
          </p:nvSpPr>
          <p:spPr bwMode="auto">
            <a:xfrm>
              <a:off x="2519755" y="4954120"/>
              <a:ext cx="76200" cy="152400"/>
            </a:xfrm>
            <a:custGeom>
              <a:avLst/>
              <a:gdLst>
                <a:gd name="T0" fmla="*/ 24 w 48"/>
                <a:gd name="T1" fmla="*/ 48 h 96"/>
                <a:gd name="T2" fmla="*/ 24 w 48"/>
                <a:gd name="T3" fmla="*/ 96 h 96"/>
                <a:gd name="T4" fmla="*/ 24 w 48"/>
                <a:gd name="T5" fmla="*/ 48 h 96"/>
                <a:gd name="T6" fmla="*/ 24 w 48"/>
                <a:gd name="T7" fmla="*/ 0 h 96"/>
                <a:gd name="T8" fmla="*/ 0 w 48"/>
                <a:gd name="T9" fmla="*/ 96 h 96"/>
                <a:gd name="T10" fmla="*/ 48 w 48"/>
                <a:gd name="T11" fmla="*/ 96 h 96"/>
                <a:gd name="T12" fmla="*/ 0 w 48"/>
                <a:gd name="T13" fmla="*/ 0 h 96"/>
                <a:gd name="T14" fmla="*/ 48 w 48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96">
                  <a:moveTo>
                    <a:pt x="24" y="48"/>
                  </a:moveTo>
                  <a:lnTo>
                    <a:pt x="24" y="96"/>
                  </a:lnTo>
                  <a:moveTo>
                    <a:pt x="24" y="48"/>
                  </a:moveTo>
                  <a:lnTo>
                    <a:pt x="24" y="0"/>
                  </a:lnTo>
                  <a:moveTo>
                    <a:pt x="0" y="96"/>
                  </a:moveTo>
                  <a:lnTo>
                    <a:pt x="48" y="96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51"/>
            <p:cNvSpPr>
              <a:spLocks noEditPoints="1"/>
            </p:cNvSpPr>
            <p:nvPr/>
          </p:nvSpPr>
          <p:spPr bwMode="auto">
            <a:xfrm>
              <a:off x="2837255" y="5692308"/>
              <a:ext cx="76200" cy="38100"/>
            </a:xfrm>
            <a:custGeom>
              <a:avLst/>
              <a:gdLst>
                <a:gd name="T0" fmla="*/ 24 w 48"/>
                <a:gd name="T1" fmla="*/ 8 h 24"/>
                <a:gd name="T2" fmla="*/ 24 w 48"/>
                <a:gd name="T3" fmla="*/ 24 h 24"/>
                <a:gd name="T4" fmla="*/ 24 w 48"/>
                <a:gd name="T5" fmla="*/ 8 h 24"/>
                <a:gd name="T6" fmla="*/ 24 w 48"/>
                <a:gd name="T7" fmla="*/ 8 h 24"/>
                <a:gd name="T8" fmla="*/ 24 w 48"/>
                <a:gd name="T9" fmla="*/ 0 h 24"/>
                <a:gd name="T10" fmla="*/ 24 w 48"/>
                <a:gd name="T11" fmla="*/ 8 h 24"/>
                <a:gd name="T12" fmla="*/ 0 w 48"/>
                <a:gd name="T13" fmla="*/ 24 h 24"/>
                <a:gd name="T14" fmla="*/ 48 w 48"/>
                <a:gd name="T15" fmla="*/ 24 h 24"/>
                <a:gd name="T16" fmla="*/ 0 w 48"/>
                <a:gd name="T17" fmla="*/ 24 h 24"/>
                <a:gd name="T18" fmla="*/ 0 w 48"/>
                <a:gd name="T19" fmla="*/ 0 h 24"/>
                <a:gd name="T20" fmla="*/ 48 w 48"/>
                <a:gd name="T21" fmla="*/ 0 h 24"/>
                <a:gd name="T22" fmla="*/ 0 w 48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4">
                  <a:moveTo>
                    <a:pt x="24" y="8"/>
                  </a:moveTo>
                  <a:lnTo>
                    <a:pt x="24" y="24"/>
                  </a:lnTo>
                  <a:lnTo>
                    <a:pt x="24" y="8"/>
                  </a:lnTo>
                  <a:close/>
                  <a:moveTo>
                    <a:pt x="24" y="8"/>
                  </a:moveTo>
                  <a:lnTo>
                    <a:pt x="24" y="0"/>
                  </a:lnTo>
                  <a:lnTo>
                    <a:pt x="24" y="8"/>
                  </a:lnTo>
                  <a:close/>
                  <a:moveTo>
                    <a:pt x="0" y="24"/>
                  </a:moveTo>
                  <a:lnTo>
                    <a:pt x="48" y="24"/>
                  </a:lnTo>
                  <a:lnTo>
                    <a:pt x="0" y="24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52"/>
            <p:cNvSpPr>
              <a:spLocks noEditPoints="1"/>
            </p:cNvSpPr>
            <p:nvPr/>
          </p:nvSpPr>
          <p:spPr bwMode="auto">
            <a:xfrm>
              <a:off x="2837255" y="5692308"/>
              <a:ext cx="76200" cy="38100"/>
            </a:xfrm>
            <a:custGeom>
              <a:avLst/>
              <a:gdLst>
                <a:gd name="T0" fmla="*/ 24 w 48"/>
                <a:gd name="T1" fmla="*/ 8 h 24"/>
                <a:gd name="T2" fmla="*/ 24 w 48"/>
                <a:gd name="T3" fmla="*/ 24 h 24"/>
                <a:gd name="T4" fmla="*/ 24 w 48"/>
                <a:gd name="T5" fmla="*/ 8 h 24"/>
                <a:gd name="T6" fmla="*/ 24 w 48"/>
                <a:gd name="T7" fmla="*/ 0 h 24"/>
                <a:gd name="T8" fmla="*/ 0 w 48"/>
                <a:gd name="T9" fmla="*/ 24 h 24"/>
                <a:gd name="T10" fmla="*/ 48 w 48"/>
                <a:gd name="T11" fmla="*/ 24 h 24"/>
                <a:gd name="T12" fmla="*/ 0 w 48"/>
                <a:gd name="T13" fmla="*/ 0 h 24"/>
                <a:gd name="T14" fmla="*/ 48 w 48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4">
                  <a:moveTo>
                    <a:pt x="24" y="8"/>
                  </a:moveTo>
                  <a:lnTo>
                    <a:pt x="24" y="24"/>
                  </a:lnTo>
                  <a:moveTo>
                    <a:pt x="24" y="8"/>
                  </a:moveTo>
                  <a:lnTo>
                    <a:pt x="24" y="0"/>
                  </a:lnTo>
                  <a:moveTo>
                    <a:pt x="0" y="24"/>
                  </a:moveTo>
                  <a:lnTo>
                    <a:pt x="48" y="24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53"/>
            <p:cNvSpPr>
              <a:spLocks noEditPoints="1"/>
            </p:cNvSpPr>
            <p:nvPr/>
          </p:nvSpPr>
          <p:spPr bwMode="auto">
            <a:xfrm>
              <a:off x="3154755" y="5832008"/>
              <a:ext cx="76200" cy="12700"/>
            </a:xfrm>
            <a:custGeom>
              <a:avLst/>
              <a:gdLst>
                <a:gd name="T0" fmla="*/ 24 w 48"/>
                <a:gd name="T1" fmla="*/ 0 h 8"/>
                <a:gd name="T2" fmla="*/ 24 w 48"/>
                <a:gd name="T3" fmla="*/ 8 h 8"/>
                <a:gd name="T4" fmla="*/ 24 w 48"/>
                <a:gd name="T5" fmla="*/ 0 h 8"/>
                <a:gd name="T6" fmla="*/ 24 w 48"/>
                <a:gd name="T7" fmla="*/ 0 h 8"/>
                <a:gd name="T8" fmla="*/ 24 w 48"/>
                <a:gd name="T9" fmla="*/ 0 h 8"/>
                <a:gd name="T10" fmla="*/ 0 w 48"/>
                <a:gd name="T11" fmla="*/ 8 h 8"/>
                <a:gd name="T12" fmla="*/ 48 w 48"/>
                <a:gd name="T13" fmla="*/ 8 h 8"/>
                <a:gd name="T14" fmla="*/ 0 w 48"/>
                <a:gd name="T15" fmla="*/ 8 h 8"/>
                <a:gd name="T16" fmla="*/ 0 w 48"/>
                <a:gd name="T17" fmla="*/ 0 h 8"/>
                <a:gd name="T18" fmla="*/ 48 w 48"/>
                <a:gd name="T19" fmla="*/ 0 h 8"/>
                <a:gd name="T20" fmla="*/ 0 w 48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8">
                  <a:moveTo>
                    <a:pt x="24" y="0"/>
                  </a:moveTo>
                  <a:lnTo>
                    <a:pt x="24" y="8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close/>
                  <a:moveTo>
                    <a:pt x="0" y="8"/>
                  </a:moveTo>
                  <a:lnTo>
                    <a:pt x="48" y="8"/>
                  </a:lnTo>
                  <a:lnTo>
                    <a:pt x="0" y="8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54"/>
            <p:cNvSpPr>
              <a:spLocks noEditPoints="1"/>
            </p:cNvSpPr>
            <p:nvPr/>
          </p:nvSpPr>
          <p:spPr bwMode="auto">
            <a:xfrm>
              <a:off x="3154755" y="5832008"/>
              <a:ext cx="76200" cy="12700"/>
            </a:xfrm>
            <a:custGeom>
              <a:avLst/>
              <a:gdLst>
                <a:gd name="T0" fmla="*/ 24 w 48"/>
                <a:gd name="T1" fmla="*/ 0 h 8"/>
                <a:gd name="T2" fmla="*/ 24 w 48"/>
                <a:gd name="T3" fmla="*/ 8 h 8"/>
                <a:gd name="T4" fmla="*/ 24 w 48"/>
                <a:gd name="T5" fmla="*/ 0 h 8"/>
                <a:gd name="T6" fmla="*/ 24 w 48"/>
                <a:gd name="T7" fmla="*/ 0 h 8"/>
                <a:gd name="T8" fmla="*/ 0 w 48"/>
                <a:gd name="T9" fmla="*/ 8 h 8"/>
                <a:gd name="T10" fmla="*/ 48 w 48"/>
                <a:gd name="T11" fmla="*/ 8 h 8"/>
                <a:gd name="T12" fmla="*/ 0 w 48"/>
                <a:gd name="T13" fmla="*/ 0 h 8"/>
                <a:gd name="T14" fmla="*/ 48 w 4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">
                  <a:moveTo>
                    <a:pt x="24" y="0"/>
                  </a:moveTo>
                  <a:lnTo>
                    <a:pt x="24" y="8"/>
                  </a:lnTo>
                  <a:moveTo>
                    <a:pt x="24" y="0"/>
                  </a:moveTo>
                  <a:lnTo>
                    <a:pt x="24" y="0"/>
                  </a:lnTo>
                  <a:moveTo>
                    <a:pt x="0" y="8"/>
                  </a:moveTo>
                  <a:lnTo>
                    <a:pt x="48" y="8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55"/>
            <p:cNvSpPr>
              <a:spLocks/>
            </p:cNvSpPr>
            <p:nvPr/>
          </p:nvSpPr>
          <p:spPr bwMode="auto">
            <a:xfrm>
              <a:off x="1908568" y="4623920"/>
              <a:ext cx="1614488" cy="1220788"/>
            </a:xfrm>
            <a:custGeom>
              <a:avLst/>
              <a:gdLst>
                <a:gd name="T0" fmla="*/ 0 w 1017"/>
                <a:gd name="T1" fmla="*/ 769 h 769"/>
                <a:gd name="T2" fmla="*/ 204 w 1017"/>
                <a:gd name="T3" fmla="*/ 86 h 769"/>
                <a:gd name="T4" fmla="*/ 407 w 1017"/>
                <a:gd name="T5" fmla="*/ 255 h 769"/>
                <a:gd name="T6" fmla="*/ 611 w 1017"/>
                <a:gd name="T7" fmla="*/ 665 h 769"/>
                <a:gd name="T8" fmla="*/ 814 w 1017"/>
                <a:gd name="T9" fmla="*/ 737 h 769"/>
                <a:gd name="T10" fmla="*/ 1017 w 1017"/>
                <a:gd name="T11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7" h="769">
                  <a:moveTo>
                    <a:pt x="0" y="769"/>
                  </a:moveTo>
                  <a:cubicBezTo>
                    <a:pt x="68" y="542"/>
                    <a:pt x="136" y="171"/>
                    <a:pt x="204" y="86"/>
                  </a:cubicBezTo>
                  <a:cubicBezTo>
                    <a:pt x="271" y="0"/>
                    <a:pt x="339" y="158"/>
                    <a:pt x="407" y="255"/>
                  </a:cubicBezTo>
                  <a:cubicBezTo>
                    <a:pt x="475" y="351"/>
                    <a:pt x="543" y="584"/>
                    <a:pt x="611" y="665"/>
                  </a:cubicBezTo>
                  <a:cubicBezTo>
                    <a:pt x="678" y="745"/>
                    <a:pt x="747" y="719"/>
                    <a:pt x="814" y="737"/>
                  </a:cubicBezTo>
                  <a:cubicBezTo>
                    <a:pt x="882" y="755"/>
                    <a:pt x="950" y="759"/>
                    <a:pt x="1017" y="769"/>
                  </a:cubicBezTo>
                </a:path>
              </a:pathLst>
            </a:custGeom>
            <a:noFill/>
            <a:ln w="38100" cap="rnd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56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57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58"/>
            <p:cNvSpPr>
              <a:spLocks/>
            </p:cNvSpPr>
            <p:nvPr/>
          </p:nvSpPr>
          <p:spPr bwMode="auto">
            <a:xfrm>
              <a:off x="2197493" y="47207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59"/>
            <p:cNvSpPr>
              <a:spLocks/>
            </p:cNvSpPr>
            <p:nvPr/>
          </p:nvSpPr>
          <p:spPr bwMode="auto">
            <a:xfrm>
              <a:off x="2197493" y="47207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60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61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62"/>
            <p:cNvSpPr>
              <a:spLocks/>
            </p:cNvSpPr>
            <p:nvPr/>
          </p:nvSpPr>
          <p:spPr bwMode="auto">
            <a:xfrm>
              <a:off x="2834080" y="56367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63"/>
            <p:cNvSpPr>
              <a:spLocks/>
            </p:cNvSpPr>
            <p:nvPr/>
          </p:nvSpPr>
          <p:spPr bwMode="auto">
            <a:xfrm>
              <a:off x="2834080" y="56367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64"/>
            <p:cNvSpPr>
              <a:spLocks/>
            </p:cNvSpPr>
            <p:nvPr/>
          </p:nvSpPr>
          <p:spPr bwMode="auto">
            <a:xfrm>
              <a:off x="3151580" y="5751045"/>
              <a:ext cx="76200" cy="77788"/>
            </a:xfrm>
            <a:custGeom>
              <a:avLst/>
              <a:gdLst>
                <a:gd name="T0" fmla="*/ 24 w 48"/>
                <a:gd name="T1" fmla="*/ 0 h 49"/>
                <a:gd name="T2" fmla="*/ 48 w 48"/>
                <a:gd name="T3" fmla="*/ 25 h 49"/>
                <a:gd name="T4" fmla="*/ 24 w 48"/>
                <a:gd name="T5" fmla="*/ 49 h 49"/>
                <a:gd name="T6" fmla="*/ 0 w 48"/>
                <a:gd name="T7" fmla="*/ 25 h 49"/>
                <a:gd name="T8" fmla="*/ 24 w 4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48" y="25"/>
                  </a:lnTo>
                  <a:lnTo>
                    <a:pt x="24" y="49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5"/>
            <p:cNvSpPr>
              <a:spLocks/>
            </p:cNvSpPr>
            <p:nvPr/>
          </p:nvSpPr>
          <p:spPr bwMode="auto">
            <a:xfrm>
              <a:off x="3151580" y="5751045"/>
              <a:ext cx="76200" cy="77788"/>
            </a:xfrm>
            <a:custGeom>
              <a:avLst/>
              <a:gdLst>
                <a:gd name="T0" fmla="*/ 24 w 48"/>
                <a:gd name="T1" fmla="*/ 0 h 49"/>
                <a:gd name="T2" fmla="*/ 48 w 48"/>
                <a:gd name="T3" fmla="*/ 25 h 49"/>
                <a:gd name="T4" fmla="*/ 24 w 48"/>
                <a:gd name="T5" fmla="*/ 49 h 49"/>
                <a:gd name="T6" fmla="*/ 0 w 48"/>
                <a:gd name="T7" fmla="*/ 25 h 49"/>
                <a:gd name="T8" fmla="*/ 24 w 4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48" y="25"/>
                  </a:lnTo>
                  <a:lnTo>
                    <a:pt x="24" y="49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6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24 h 48"/>
                <a:gd name="T4" fmla="*/ 24 w 49"/>
                <a:gd name="T5" fmla="*/ 48 h 48"/>
                <a:gd name="T6" fmla="*/ 0 w 49"/>
                <a:gd name="T7" fmla="*/ 24 h 48"/>
                <a:gd name="T8" fmla="*/ 24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7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24 h 48"/>
                <a:gd name="T4" fmla="*/ 24 w 49"/>
                <a:gd name="T5" fmla="*/ 48 h 48"/>
                <a:gd name="T6" fmla="*/ 0 w 49"/>
                <a:gd name="T7" fmla="*/ 24 h 48"/>
                <a:gd name="T8" fmla="*/ 24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8"/>
            <p:cNvSpPr>
              <a:spLocks/>
            </p:cNvSpPr>
            <p:nvPr/>
          </p:nvSpPr>
          <p:spPr bwMode="auto">
            <a:xfrm>
              <a:off x="1908568" y="5309720"/>
              <a:ext cx="1614488" cy="534988"/>
            </a:xfrm>
            <a:custGeom>
              <a:avLst/>
              <a:gdLst>
                <a:gd name="T0" fmla="*/ 0 w 1017"/>
                <a:gd name="T1" fmla="*/ 337 h 337"/>
                <a:gd name="T2" fmla="*/ 204 w 1017"/>
                <a:gd name="T3" fmla="*/ 50 h 337"/>
                <a:gd name="T4" fmla="*/ 407 w 1017"/>
                <a:gd name="T5" fmla="*/ 42 h 337"/>
                <a:gd name="T6" fmla="*/ 611 w 1017"/>
                <a:gd name="T7" fmla="*/ 281 h 337"/>
                <a:gd name="T8" fmla="*/ 814 w 1017"/>
                <a:gd name="T9" fmla="*/ 322 h 337"/>
                <a:gd name="T10" fmla="*/ 1017 w 1017"/>
                <a:gd name="T1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7" h="337">
                  <a:moveTo>
                    <a:pt x="0" y="337"/>
                  </a:moveTo>
                  <a:cubicBezTo>
                    <a:pt x="68" y="241"/>
                    <a:pt x="136" y="99"/>
                    <a:pt x="204" y="50"/>
                  </a:cubicBezTo>
                  <a:cubicBezTo>
                    <a:pt x="271" y="0"/>
                    <a:pt x="339" y="3"/>
                    <a:pt x="407" y="42"/>
                  </a:cubicBezTo>
                  <a:cubicBezTo>
                    <a:pt x="475" y="81"/>
                    <a:pt x="543" y="235"/>
                    <a:pt x="611" y="281"/>
                  </a:cubicBezTo>
                  <a:cubicBezTo>
                    <a:pt x="678" y="328"/>
                    <a:pt x="747" y="312"/>
                    <a:pt x="814" y="322"/>
                  </a:cubicBezTo>
                  <a:cubicBezTo>
                    <a:pt x="882" y="331"/>
                    <a:pt x="950" y="332"/>
                    <a:pt x="1017" y="337"/>
                  </a:cubicBezTo>
                </a:path>
              </a:pathLst>
            </a:custGeom>
            <a:noFill/>
            <a:ln w="38100" cap="rnd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69"/>
            <p:cNvSpPr>
              <a:spLocks noChangeArrowheads="1"/>
            </p:cNvSpPr>
            <p:nvPr/>
          </p:nvSpPr>
          <p:spPr bwMode="auto">
            <a:xfrm>
              <a:off x="1867293" y="5803433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70"/>
            <p:cNvSpPr>
              <a:spLocks noChangeArrowheads="1"/>
            </p:cNvSpPr>
            <p:nvPr/>
          </p:nvSpPr>
          <p:spPr bwMode="auto">
            <a:xfrm>
              <a:off x="1867293" y="5803433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Rectangle 71"/>
            <p:cNvSpPr>
              <a:spLocks noChangeArrowheads="1"/>
            </p:cNvSpPr>
            <p:nvPr/>
          </p:nvSpPr>
          <p:spPr bwMode="auto">
            <a:xfrm>
              <a:off x="2197493" y="5344645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Rectangle 72"/>
            <p:cNvSpPr>
              <a:spLocks noChangeArrowheads="1"/>
            </p:cNvSpPr>
            <p:nvPr/>
          </p:nvSpPr>
          <p:spPr bwMode="auto">
            <a:xfrm>
              <a:off x="2197493" y="5344645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73"/>
            <p:cNvSpPr>
              <a:spLocks noChangeArrowheads="1"/>
            </p:cNvSpPr>
            <p:nvPr/>
          </p:nvSpPr>
          <p:spPr bwMode="auto">
            <a:xfrm>
              <a:off x="2516580" y="5331945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Rectangle 74"/>
            <p:cNvSpPr>
              <a:spLocks noChangeArrowheads="1"/>
            </p:cNvSpPr>
            <p:nvPr/>
          </p:nvSpPr>
          <p:spPr bwMode="auto">
            <a:xfrm>
              <a:off x="2516580" y="5331945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75"/>
            <p:cNvSpPr>
              <a:spLocks noChangeArrowheads="1"/>
            </p:cNvSpPr>
            <p:nvPr/>
          </p:nvSpPr>
          <p:spPr bwMode="auto">
            <a:xfrm>
              <a:off x="2834080" y="5712945"/>
              <a:ext cx="76200" cy="7778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Rectangle 76"/>
            <p:cNvSpPr>
              <a:spLocks noChangeArrowheads="1"/>
            </p:cNvSpPr>
            <p:nvPr/>
          </p:nvSpPr>
          <p:spPr bwMode="auto">
            <a:xfrm>
              <a:off x="2834080" y="5712945"/>
              <a:ext cx="76200" cy="77788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Rectangle 77"/>
            <p:cNvSpPr>
              <a:spLocks noChangeArrowheads="1"/>
            </p:cNvSpPr>
            <p:nvPr/>
          </p:nvSpPr>
          <p:spPr bwMode="auto">
            <a:xfrm>
              <a:off x="3151580" y="5778033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Rectangle 78"/>
            <p:cNvSpPr>
              <a:spLocks noChangeArrowheads="1"/>
            </p:cNvSpPr>
            <p:nvPr/>
          </p:nvSpPr>
          <p:spPr bwMode="auto">
            <a:xfrm>
              <a:off x="3151580" y="5778033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79"/>
            <p:cNvSpPr>
              <a:spLocks noChangeArrowheads="1"/>
            </p:cNvSpPr>
            <p:nvPr/>
          </p:nvSpPr>
          <p:spPr bwMode="auto">
            <a:xfrm>
              <a:off x="3481780" y="5803433"/>
              <a:ext cx="77788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Rectangle 80"/>
            <p:cNvSpPr>
              <a:spLocks noChangeArrowheads="1"/>
            </p:cNvSpPr>
            <p:nvPr/>
          </p:nvSpPr>
          <p:spPr bwMode="auto">
            <a:xfrm>
              <a:off x="3481780" y="5803433"/>
              <a:ext cx="77788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81"/>
            <p:cNvSpPr>
              <a:spLocks/>
            </p:cNvSpPr>
            <p:nvPr/>
          </p:nvSpPr>
          <p:spPr bwMode="auto">
            <a:xfrm>
              <a:off x="1908568" y="4674720"/>
              <a:ext cx="1614488" cy="1182688"/>
            </a:xfrm>
            <a:custGeom>
              <a:avLst/>
              <a:gdLst>
                <a:gd name="T0" fmla="*/ 0 w 1017"/>
                <a:gd name="T1" fmla="*/ 739 h 745"/>
                <a:gd name="T2" fmla="*/ 204 w 1017"/>
                <a:gd name="T3" fmla="*/ 86 h 745"/>
                <a:gd name="T4" fmla="*/ 407 w 1017"/>
                <a:gd name="T5" fmla="*/ 223 h 745"/>
                <a:gd name="T6" fmla="*/ 611 w 1017"/>
                <a:gd name="T7" fmla="*/ 650 h 745"/>
                <a:gd name="T8" fmla="*/ 814 w 1017"/>
                <a:gd name="T9" fmla="*/ 731 h 745"/>
                <a:gd name="T10" fmla="*/ 1017 w 1017"/>
                <a:gd name="T11" fmla="*/ 739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7" h="745">
                  <a:moveTo>
                    <a:pt x="0" y="739"/>
                  </a:moveTo>
                  <a:cubicBezTo>
                    <a:pt x="68" y="521"/>
                    <a:pt x="136" y="172"/>
                    <a:pt x="204" y="86"/>
                  </a:cubicBezTo>
                  <a:cubicBezTo>
                    <a:pt x="271" y="0"/>
                    <a:pt x="339" y="129"/>
                    <a:pt x="407" y="223"/>
                  </a:cubicBezTo>
                  <a:cubicBezTo>
                    <a:pt x="475" y="317"/>
                    <a:pt x="543" y="565"/>
                    <a:pt x="611" y="650"/>
                  </a:cubicBezTo>
                  <a:cubicBezTo>
                    <a:pt x="678" y="735"/>
                    <a:pt x="747" y="716"/>
                    <a:pt x="814" y="731"/>
                  </a:cubicBezTo>
                  <a:cubicBezTo>
                    <a:pt x="882" y="745"/>
                    <a:pt x="950" y="736"/>
                    <a:pt x="1017" y="739"/>
                  </a:cubicBezTo>
                </a:path>
              </a:pathLst>
            </a:custGeom>
            <a:noFill/>
            <a:ln w="38100" cap="rnd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82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3"/>
            <p:cNvSpPr>
              <a:spLocks/>
            </p:cNvSpPr>
            <p:nvPr/>
          </p:nvSpPr>
          <p:spPr bwMode="auto">
            <a:xfrm>
              <a:off x="1867293" y="5803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84"/>
            <p:cNvSpPr>
              <a:spLocks/>
            </p:cNvSpPr>
            <p:nvPr/>
          </p:nvSpPr>
          <p:spPr bwMode="auto">
            <a:xfrm>
              <a:off x="2197493" y="47715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85"/>
            <p:cNvSpPr>
              <a:spLocks/>
            </p:cNvSpPr>
            <p:nvPr/>
          </p:nvSpPr>
          <p:spPr bwMode="auto">
            <a:xfrm>
              <a:off x="2197493" y="4771558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86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87"/>
            <p:cNvSpPr>
              <a:spLocks/>
            </p:cNvSpPr>
            <p:nvPr/>
          </p:nvSpPr>
          <p:spPr bwMode="auto">
            <a:xfrm>
              <a:off x="2516580" y="49890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88"/>
            <p:cNvSpPr>
              <a:spLocks/>
            </p:cNvSpPr>
            <p:nvPr/>
          </p:nvSpPr>
          <p:spPr bwMode="auto">
            <a:xfrm>
              <a:off x="2834080" y="56621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89"/>
            <p:cNvSpPr>
              <a:spLocks/>
            </p:cNvSpPr>
            <p:nvPr/>
          </p:nvSpPr>
          <p:spPr bwMode="auto">
            <a:xfrm>
              <a:off x="2834080" y="5662145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90"/>
            <p:cNvSpPr>
              <a:spLocks/>
            </p:cNvSpPr>
            <p:nvPr/>
          </p:nvSpPr>
          <p:spPr bwMode="auto">
            <a:xfrm>
              <a:off x="3151580" y="57907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91"/>
            <p:cNvSpPr>
              <a:spLocks/>
            </p:cNvSpPr>
            <p:nvPr/>
          </p:nvSpPr>
          <p:spPr bwMode="auto">
            <a:xfrm>
              <a:off x="3151580" y="57907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92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48 h 48"/>
                <a:gd name="T4" fmla="*/ 0 w 49"/>
                <a:gd name="T5" fmla="*/ 48 h 48"/>
                <a:gd name="T6" fmla="*/ 24 w 49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93"/>
            <p:cNvSpPr>
              <a:spLocks/>
            </p:cNvSpPr>
            <p:nvPr/>
          </p:nvSpPr>
          <p:spPr bwMode="auto">
            <a:xfrm>
              <a:off x="3481780" y="5803433"/>
              <a:ext cx="77788" cy="76200"/>
            </a:xfrm>
            <a:custGeom>
              <a:avLst/>
              <a:gdLst>
                <a:gd name="T0" fmla="*/ 24 w 49"/>
                <a:gd name="T1" fmla="*/ 0 h 48"/>
                <a:gd name="T2" fmla="*/ 49 w 49"/>
                <a:gd name="T3" fmla="*/ 48 h 48"/>
                <a:gd name="T4" fmla="*/ 0 w 49"/>
                <a:gd name="T5" fmla="*/ 48 h 48"/>
                <a:gd name="T6" fmla="*/ 24 w 49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lnTo>
                    <a:pt x="49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Rectangle 94"/>
            <p:cNvSpPr>
              <a:spLocks noChangeArrowheads="1"/>
            </p:cNvSpPr>
            <p:nvPr/>
          </p:nvSpPr>
          <p:spPr bwMode="auto">
            <a:xfrm>
              <a:off x="1678380" y="5752633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110" name="Rectangle 95"/>
            <p:cNvSpPr>
              <a:spLocks noChangeArrowheads="1"/>
            </p:cNvSpPr>
            <p:nvPr/>
          </p:nvSpPr>
          <p:spPr bwMode="auto">
            <a:xfrm>
              <a:off x="1591068" y="5497045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20</a:t>
              </a:r>
              <a:endParaRPr lang="en-US" altLang="en-US"/>
            </a:p>
          </p:txBody>
        </p:sp>
        <p:sp>
          <p:nvSpPr>
            <p:cNvPr id="111" name="Rectangle 96"/>
            <p:cNvSpPr>
              <a:spLocks noChangeArrowheads="1"/>
            </p:cNvSpPr>
            <p:nvPr/>
          </p:nvSpPr>
          <p:spPr bwMode="auto">
            <a:xfrm>
              <a:off x="1591068" y="5241458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40</a:t>
              </a:r>
              <a:endParaRPr lang="en-US" altLang="en-US"/>
            </a:p>
          </p:txBody>
        </p:sp>
        <p:sp>
          <p:nvSpPr>
            <p:cNvPr id="112" name="Rectangle 97"/>
            <p:cNvSpPr>
              <a:spLocks noChangeArrowheads="1"/>
            </p:cNvSpPr>
            <p:nvPr/>
          </p:nvSpPr>
          <p:spPr bwMode="auto">
            <a:xfrm>
              <a:off x="1591068" y="4985870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60</a:t>
              </a:r>
              <a:endParaRPr lang="en-US" altLang="en-US"/>
            </a:p>
          </p:txBody>
        </p:sp>
        <p:sp>
          <p:nvSpPr>
            <p:cNvPr id="113" name="Rectangle 98"/>
            <p:cNvSpPr>
              <a:spLocks noChangeArrowheads="1"/>
            </p:cNvSpPr>
            <p:nvPr/>
          </p:nvSpPr>
          <p:spPr bwMode="auto">
            <a:xfrm>
              <a:off x="1591068" y="4727108"/>
              <a:ext cx="1699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80</a:t>
              </a:r>
              <a:endParaRPr lang="en-US" altLang="en-US"/>
            </a:p>
          </p:txBody>
        </p:sp>
        <p:sp>
          <p:nvSpPr>
            <p:cNvPr id="114" name="Rectangle 99"/>
            <p:cNvSpPr>
              <a:spLocks noChangeArrowheads="1"/>
            </p:cNvSpPr>
            <p:nvPr/>
          </p:nvSpPr>
          <p:spPr bwMode="auto">
            <a:xfrm>
              <a:off x="1505343" y="4473108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100</a:t>
              </a:r>
              <a:endParaRPr lang="en-US" altLang="en-US"/>
            </a:p>
          </p:txBody>
        </p:sp>
        <p:sp>
          <p:nvSpPr>
            <p:cNvPr id="115" name="Rectangle 100"/>
            <p:cNvSpPr>
              <a:spLocks noChangeArrowheads="1"/>
            </p:cNvSpPr>
            <p:nvPr/>
          </p:nvSpPr>
          <p:spPr bwMode="auto">
            <a:xfrm>
              <a:off x="1505343" y="4217520"/>
              <a:ext cx="254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120</a:t>
              </a:r>
              <a:endParaRPr lang="en-US" altLang="en-US"/>
            </a:p>
          </p:txBody>
        </p:sp>
        <p:sp>
          <p:nvSpPr>
            <p:cNvPr id="116" name="Rectangle 101"/>
            <p:cNvSpPr>
              <a:spLocks noChangeArrowheads="1"/>
            </p:cNvSpPr>
            <p:nvPr/>
          </p:nvSpPr>
          <p:spPr bwMode="auto">
            <a:xfrm>
              <a:off x="187840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117" name="Rectangle 102"/>
            <p:cNvSpPr>
              <a:spLocks noChangeArrowheads="1"/>
            </p:cNvSpPr>
            <p:nvPr/>
          </p:nvSpPr>
          <p:spPr bwMode="auto">
            <a:xfrm>
              <a:off x="2199080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118" name="Rectangle 103"/>
            <p:cNvSpPr>
              <a:spLocks noChangeArrowheads="1"/>
            </p:cNvSpPr>
            <p:nvPr/>
          </p:nvSpPr>
          <p:spPr bwMode="auto">
            <a:xfrm>
              <a:off x="251975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119" name="Rectangle 104"/>
            <p:cNvSpPr>
              <a:spLocks noChangeArrowheads="1"/>
            </p:cNvSpPr>
            <p:nvPr/>
          </p:nvSpPr>
          <p:spPr bwMode="auto">
            <a:xfrm>
              <a:off x="2840430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  <a:endParaRPr lang="en-US" altLang="en-US"/>
            </a:p>
          </p:txBody>
        </p:sp>
        <p:sp>
          <p:nvSpPr>
            <p:cNvPr id="120" name="Rectangle 105"/>
            <p:cNvSpPr>
              <a:spLocks noChangeArrowheads="1"/>
            </p:cNvSpPr>
            <p:nvPr/>
          </p:nvSpPr>
          <p:spPr bwMode="auto">
            <a:xfrm>
              <a:off x="316110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121" name="Rectangle 106"/>
            <p:cNvSpPr>
              <a:spLocks noChangeArrowheads="1"/>
            </p:cNvSpPr>
            <p:nvPr/>
          </p:nvSpPr>
          <p:spPr bwMode="auto">
            <a:xfrm>
              <a:off x="3481780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5</a:t>
              </a:r>
              <a:endParaRPr lang="en-US" altLang="en-US"/>
            </a:p>
          </p:txBody>
        </p:sp>
        <p:sp>
          <p:nvSpPr>
            <p:cNvPr id="122" name="Rectangle 107"/>
            <p:cNvSpPr>
              <a:spLocks noChangeArrowheads="1"/>
            </p:cNvSpPr>
            <p:nvPr/>
          </p:nvSpPr>
          <p:spPr bwMode="auto">
            <a:xfrm>
              <a:off x="3802455" y="5973295"/>
              <a:ext cx="849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  <a:endParaRPr lang="en-US" altLang="en-US"/>
            </a:p>
          </p:txBody>
        </p:sp>
        <p:sp>
          <p:nvSpPr>
            <p:cNvPr id="123" name="Rectangle 108"/>
            <p:cNvSpPr>
              <a:spLocks noChangeArrowheads="1"/>
            </p:cNvSpPr>
            <p:nvPr/>
          </p:nvSpPr>
          <p:spPr bwMode="auto">
            <a:xfrm>
              <a:off x="2756293" y="6232058"/>
              <a:ext cx="26308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b="1">
                  <a:solidFill>
                    <a:srgbClr val="000000"/>
                  </a:solidFill>
                  <a:latin typeface="Calibri" panose="020F0502020204030204" pitchFamily="34" charset="0"/>
                </a:rPr>
                <a:t>Day</a:t>
              </a:r>
              <a:endParaRPr lang="en-US" altLang="en-US"/>
            </a:p>
          </p:txBody>
        </p:sp>
        <p:sp>
          <p:nvSpPr>
            <p:cNvPr id="124" name="Line 109"/>
            <p:cNvSpPr>
              <a:spLocks noChangeShapeType="1"/>
            </p:cNvSpPr>
            <p:nvPr/>
          </p:nvSpPr>
          <p:spPr bwMode="auto">
            <a:xfrm>
              <a:off x="3230955" y="4317533"/>
              <a:ext cx="331788" cy="0"/>
            </a:xfrm>
            <a:prstGeom prst="line">
              <a:avLst/>
            </a:prstGeom>
            <a:noFill/>
            <a:ln w="38100" cap="rnd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110"/>
            <p:cNvSpPr>
              <a:spLocks/>
            </p:cNvSpPr>
            <p:nvPr/>
          </p:nvSpPr>
          <p:spPr bwMode="auto">
            <a:xfrm>
              <a:off x="3357955" y="4279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111"/>
            <p:cNvSpPr>
              <a:spLocks/>
            </p:cNvSpPr>
            <p:nvPr/>
          </p:nvSpPr>
          <p:spPr bwMode="auto">
            <a:xfrm>
              <a:off x="3357955" y="4279433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Rectangle 112"/>
            <p:cNvSpPr>
              <a:spLocks noChangeArrowheads="1"/>
            </p:cNvSpPr>
            <p:nvPr/>
          </p:nvSpPr>
          <p:spPr bwMode="auto">
            <a:xfrm>
              <a:off x="3602430" y="4222283"/>
              <a:ext cx="50071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Control</a:t>
              </a:r>
              <a:endParaRPr lang="en-US" altLang="en-US"/>
            </a:p>
          </p:txBody>
        </p:sp>
        <p:sp>
          <p:nvSpPr>
            <p:cNvPr id="128" name="Line 113"/>
            <p:cNvSpPr>
              <a:spLocks noChangeShapeType="1"/>
            </p:cNvSpPr>
            <p:nvPr/>
          </p:nvSpPr>
          <p:spPr bwMode="auto">
            <a:xfrm>
              <a:off x="3230955" y="4700120"/>
              <a:ext cx="331788" cy="0"/>
            </a:xfrm>
            <a:prstGeom prst="line">
              <a:avLst/>
            </a:prstGeom>
            <a:noFill/>
            <a:ln w="38100" cap="rnd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Rectangle 114"/>
            <p:cNvSpPr>
              <a:spLocks noChangeArrowheads="1"/>
            </p:cNvSpPr>
            <p:nvPr/>
          </p:nvSpPr>
          <p:spPr bwMode="auto">
            <a:xfrm>
              <a:off x="3357955" y="4662020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Rectangle 115"/>
            <p:cNvSpPr>
              <a:spLocks noChangeArrowheads="1"/>
            </p:cNvSpPr>
            <p:nvPr/>
          </p:nvSpPr>
          <p:spPr bwMode="auto">
            <a:xfrm>
              <a:off x="3357955" y="4662020"/>
              <a:ext cx="76200" cy="76200"/>
            </a:xfrm>
            <a:prstGeom prst="rect">
              <a:avLst/>
            </a:prstGeom>
            <a:noFill/>
            <a:ln w="12700" cap="flat">
              <a:solidFill>
                <a:srgbClr val="BE4B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Rectangle 116"/>
            <p:cNvSpPr>
              <a:spLocks noChangeArrowheads="1"/>
            </p:cNvSpPr>
            <p:nvPr/>
          </p:nvSpPr>
          <p:spPr bwMode="auto">
            <a:xfrm>
              <a:off x="3602430" y="4600108"/>
              <a:ext cx="8388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Treatment A</a:t>
              </a:r>
              <a:endParaRPr lang="en-US" altLang="en-US" dirty="0"/>
            </a:p>
          </p:txBody>
        </p:sp>
        <p:sp>
          <p:nvSpPr>
            <p:cNvPr id="132" name="Line 117"/>
            <p:cNvSpPr>
              <a:spLocks noChangeShapeType="1"/>
            </p:cNvSpPr>
            <p:nvPr/>
          </p:nvSpPr>
          <p:spPr bwMode="auto">
            <a:xfrm>
              <a:off x="3230955" y="5068420"/>
              <a:ext cx="331788" cy="0"/>
            </a:xfrm>
            <a:prstGeom prst="line">
              <a:avLst/>
            </a:prstGeom>
            <a:noFill/>
            <a:ln w="38100" cap="rnd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118"/>
            <p:cNvSpPr>
              <a:spLocks/>
            </p:cNvSpPr>
            <p:nvPr/>
          </p:nvSpPr>
          <p:spPr bwMode="auto">
            <a:xfrm>
              <a:off x="3357955" y="5030320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119"/>
            <p:cNvSpPr>
              <a:spLocks/>
            </p:cNvSpPr>
            <p:nvPr/>
          </p:nvSpPr>
          <p:spPr bwMode="auto">
            <a:xfrm>
              <a:off x="3357955" y="5030320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  <a:gd name="T6" fmla="*/ 24 w 4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48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 cap="flat">
              <a:solidFill>
                <a:srgbClr val="98B95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Rectangle 120"/>
            <p:cNvSpPr>
              <a:spLocks noChangeArrowheads="1"/>
            </p:cNvSpPr>
            <p:nvPr/>
          </p:nvSpPr>
          <p:spPr bwMode="auto">
            <a:xfrm>
              <a:off x="3602430" y="4976345"/>
              <a:ext cx="83401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Treatment B</a:t>
              </a:r>
              <a:endParaRPr lang="en-US" alt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8B6B2F0-8493-4EDC-9BDB-341B62C3AAE5}"/>
              </a:ext>
            </a:extLst>
          </p:cNvPr>
          <p:cNvGrpSpPr/>
          <p:nvPr/>
        </p:nvGrpSpPr>
        <p:grpSpPr>
          <a:xfrm>
            <a:off x="2489308" y="1547071"/>
            <a:ext cx="7213384" cy="4766334"/>
            <a:chOff x="2489308" y="1547071"/>
            <a:chExt cx="7213384" cy="4766334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4943840" y="1556740"/>
              <a:ext cx="0" cy="47526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BFB8AE-5D46-4506-82A6-EE79B9531E20}"/>
                </a:ext>
              </a:extLst>
            </p:cNvPr>
            <p:cNvGrpSpPr/>
            <p:nvPr/>
          </p:nvGrpSpPr>
          <p:grpSpPr>
            <a:xfrm>
              <a:off x="2489308" y="1547071"/>
              <a:ext cx="7213384" cy="4766334"/>
              <a:chOff x="2489308" y="1547071"/>
              <a:chExt cx="7213384" cy="4766334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3013464" y="1560745"/>
                <a:ext cx="0" cy="475266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H="1">
                <a:off x="2489308" y="3586180"/>
                <a:ext cx="720719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7320170" y="1556740"/>
                <a:ext cx="0" cy="475266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>
                <a:off x="2495500" y="5661310"/>
                <a:ext cx="720719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8249711" y="1547071"/>
                <a:ext cx="0" cy="475266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401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000" y="98225"/>
            <a:ext cx="8986380" cy="1143000"/>
          </a:xfrm>
        </p:spPr>
        <p:txBody>
          <a:bodyPr>
            <a:normAutofit/>
          </a:bodyPr>
          <a:lstStyle/>
          <a:p>
            <a:r>
              <a:rPr lang="en-GB" dirty="0"/>
              <a:t>Don't make figures too crowded</a:t>
            </a:r>
          </a:p>
        </p:txBody>
      </p:sp>
      <p:pic>
        <p:nvPicPr>
          <p:cNvPr id="6" name="Picture 2" descr="https://www.nimml.org/images/figures/h-p-data-Figur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14" y="1439756"/>
            <a:ext cx="4022106" cy="46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05667" y="2354381"/>
            <a:ext cx="182823" cy="26350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794015" y="2413167"/>
            <a:ext cx="176777" cy="26350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970791" y="2488693"/>
            <a:ext cx="2199924" cy="20472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887931" y="2396647"/>
            <a:ext cx="182823" cy="26350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062725" y="2522305"/>
            <a:ext cx="548469" cy="248638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159663" y="2512557"/>
            <a:ext cx="548469" cy="248638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211533" y="2485822"/>
            <a:ext cx="548469" cy="248638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788490" y="2512558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627680" y="2523586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941556" y="2533580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703096" y="2544167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075290" y="2544167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861197" y="2544167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609187" y="3685302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7758733" y="3645031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8887931" y="3664218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7053111" y="4079198"/>
            <a:ext cx="548469" cy="12893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202897" y="4072067"/>
            <a:ext cx="548469" cy="12893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9258113" y="4080202"/>
            <a:ext cx="548469" cy="12893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8202897" y="3976486"/>
            <a:ext cx="548469" cy="12893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605667" y="4998654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7794015" y="5042572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8900155" y="5034403"/>
            <a:ext cx="182823" cy="173111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7245548" y="5238918"/>
            <a:ext cx="274235" cy="14980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8314732" y="5254414"/>
            <a:ext cx="274235" cy="14980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9485768" y="5254414"/>
            <a:ext cx="274235" cy="14980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490073" y="5313818"/>
            <a:ext cx="182823" cy="803456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DE0F1E-5E61-4E4E-AC01-B911D8DDFC6C}"/>
              </a:ext>
            </a:extLst>
          </p:cNvPr>
          <p:cNvGrpSpPr/>
          <p:nvPr/>
        </p:nvGrpSpPr>
        <p:grpSpPr>
          <a:xfrm>
            <a:off x="6240016" y="908720"/>
            <a:ext cx="4071364" cy="5688632"/>
            <a:chOff x="6240016" y="908720"/>
            <a:chExt cx="4071364" cy="5688632"/>
          </a:xfrm>
        </p:grpSpPr>
        <p:pic>
          <p:nvPicPr>
            <p:cNvPr id="22" name="Picture 2" descr="https://www.nimml.org/images/figures/h-p-data-Figure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" t="10025" r="90824" b="50730"/>
            <a:stretch/>
          </p:blipFill>
          <p:spPr bwMode="auto">
            <a:xfrm>
              <a:off x="6240021" y="1523569"/>
              <a:ext cx="274235" cy="1756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622EFA-8029-48A0-B1EC-AE2FCFB5CC47}"/>
                </a:ext>
              </a:extLst>
            </p:cNvPr>
            <p:cNvGrpSpPr/>
            <p:nvPr/>
          </p:nvGrpSpPr>
          <p:grpSpPr>
            <a:xfrm>
              <a:off x="6576857" y="908720"/>
              <a:ext cx="3734523" cy="5688632"/>
              <a:chOff x="6576857" y="908720"/>
              <a:chExt cx="3734523" cy="5688632"/>
            </a:xfrm>
          </p:grpSpPr>
          <p:pic>
            <p:nvPicPr>
              <p:cNvPr id="7" name="Picture 2" descr="https://www.nimml.org/images/figures/h-p-data-Figure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b="68604"/>
              <a:stretch/>
            </p:blipFill>
            <p:spPr bwMode="auto">
              <a:xfrm>
                <a:off x="6605666" y="908720"/>
                <a:ext cx="3656460" cy="14053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https://www.nimml.org/images/figures/h-p-data-Figure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0" t="27471" b="47020"/>
              <a:stretch/>
            </p:blipFill>
            <p:spPr bwMode="auto">
              <a:xfrm>
                <a:off x="6605666" y="2575169"/>
                <a:ext cx="3657738" cy="1141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ttps://www.nimml.org/images/figures/h-p-data-Figure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3" t="51360" r="3121" b="27055"/>
              <a:stretch/>
            </p:blipFill>
            <p:spPr bwMode="auto">
              <a:xfrm>
                <a:off x="6576857" y="4120297"/>
                <a:ext cx="3565049" cy="966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https://www.nimml.org/images/figures/h-p-data-Figure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9" t="72480"/>
              <a:stretch/>
            </p:blipFill>
            <p:spPr bwMode="auto">
              <a:xfrm>
                <a:off x="6653642" y="5365483"/>
                <a:ext cx="3657738" cy="1231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2" descr="https://www.nimml.org/images/figures/h-p-data-Figure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8" t="56905" r="91955" b="7775"/>
            <a:stretch/>
          </p:blipFill>
          <p:spPr bwMode="auto">
            <a:xfrm>
              <a:off x="6240016" y="4448399"/>
              <a:ext cx="223928" cy="158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3A7C30-B2AF-4817-A9F0-F96981641CAA}"/>
              </a:ext>
            </a:extLst>
          </p:cNvPr>
          <p:cNvGrpSpPr/>
          <p:nvPr/>
        </p:nvGrpSpPr>
        <p:grpSpPr>
          <a:xfrm>
            <a:off x="6240021" y="1278784"/>
            <a:ext cx="4028197" cy="5315418"/>
            <a:chOff x="6240021" y="1278784"/>
            <a:chExt cx="4028197" cy="5315418"/>
          </a:xfrm>
        </p:grpSpPr>
        <p:sp>
          <p:nvSpPr>
            <p:cNvPr id="3" name="Rectangle 2"/>
            <p:cNvSpPr/>
            <p:nvPr/>
          </p:nvSpPr>
          <p:spPr>
            <a:xfrm>
              <a:off x="6240021" y="1278784"/>
              <a:ext cx="4022105" cy="252977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246113" y="4064425"/>
              <a:ext cx="4022105" cy="252977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409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000" y="98225"/>
            <a:ext cx="8986380" cy="1143000"/>
          </a:xfrm>
        </p:spPr>
        <p:txBody>
          <a:bodyPr>
            <a:normAutofit/>
          </a:bodyPr>
          <a:lstStyle/>
          <a:p>
            <a:r>
              <a:rPr lang="en-GB" dirty="0"/>
              <a:t>Don't make figures too crowded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83" y="1484784"/>
            <a:ext cx="7657214" cy="50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69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Don't cram too much information onto one figure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72816"/>
            <a:ext cx="4968552" cy="4449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01" y="1419802"/>
            <a:ext cx="5410944" cy="51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Don’t invent your own colour schemes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374290"/>
            <a:ext cx="7632848" cy="5376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2464" y="6381328"/>
            <a:ext cx="183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Colorbrewer2.org</a:t>
            </a:r>
          </a:p>
        </p:txBody>
      </p:sp>
    </p:spTree>
    <p:extLst>
      <p:ext uri="{BB962C8B-B14F-4D97-AF65-F5344CB8AC3E}">
        <p14:creationId xmlns:p14="http://schemas.microsoft.com/office/powerpoint/2010/main" val="10188022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404664"/>
            <a:ext cx="9937104" cy="1143000"/>
          </a:xfrm>
        </p:spPr>
        <p:txBody>
          <a:bodyPr>
            <a:noAutofit/>
          </a:bodyPr>
          <a:lstStyle/>
          <a:p>
            <a:r>
              <a:rPr lang="en-GB" sz="4000" dirty="0"/>
              <a:t>If possible try to consider colour blind readers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2060848"/>
            <a:ext cx="849694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Affects 1:12 men and 1:200 women worldwide</a:t>
            </a:r>
          </a:p>
          <a:p>
            <a:pPr algn="ctr"/>
            <a:endParaRPr lang="en-GB" b="1" i="1" dirty="0"/>
          </a:p>
          <a:p>
            <a:pPr marL="0" indent="0" algn="ctr">
              <a:buNone/>
            </a:pPr>
            <a:r>
              <a:rPr lang="en-GB" b="1" i="1" dirty="0"/>
              <a:t>“If a submitted manuscript happens to go to three male reviewers of Northern European descent, the chance that at least one will be colour blind is 22 percent.”</a:t>
            </a:r>
          </a:p>
        </p:txBody>
      </p:sp>
    </p:spTree>
    <p:extLst>
      <p:ext uri="{BB962C8B-B14F-4D97-AF65-F5344CB8AC3E}">
        <p14:creationId xmlns:p14="http://schemas.microsoft.com/office/powerpoint/2010/main" val="35983881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91344" y="274638"/>
            <a:ext cx="1180931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See how well your figure works for colour blind people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559371" y="1744220"/>
            <a:ext cx="3564853" cy="4997240"/>
          </a:xfrm>
        </p:spPr>
        <p:txBody>
          <a:bodyPr/>
          <a:lstStyle/>
          <a:p>
            <a:r>
              <a:rPr lang="en-GB" sz="2800" dirty="0"/>
              <a:t>Gradients are easy to change</a:t>
            </a:r>
          </a:p>
          <a:p>
            <a:endParaRPr lang="en-GB" sz="2800" dirty="0"/>
          </a:p>
          <a:p>
            <a:r>
              <a:rPr lang="en-GB" sz="2800" dirty="0"/>
              <a:t>Categorical colours are very limited</a:t>
            </a:r>
          </a:p>
          <a:p>
            <a:endParaRPr lang="en-GB" sz="2800" dirty="0"/>
          </a:p>
          <a:p>
            <a:r>
              <a:rPr lang="en-GB" sz="2800" dirty="0"/>
              <a:t>Basic interpretability in black and white is ideal</a:t>
            </a:r>
          </a:p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87861" y="1844780"/>
            <a:ext cx="5457235" cy="3528490"/>
            <a:chOff x="1403560" y="3068950"/>
            <a:chExt cx="5457235" cy="3528490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960714" y="3068950"/>
              <a:ext cx="3900081" cy="3528490"/>
              <a:chOff x="4211951" y="1316747"/>
              <a:chExt cx="3997173" cy="4575766"/>
            </a:xfrm>
          </p:grpSpPr>
          <p:pic>
            <p:nvPicPr>
              <p:cNvPr id="5" name="Picture 2" descr="C:\Users\ewelsp\Dropbox\Work\Postdoc\Figure Design Course\Figures\Chapter_1\colour_blindness\colour_blindness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88" t="4265" b="51350"/>
              <a:stretch/>
            </p:blipFill>
            <p:spPr bwMode="auto">
              <a:xfrm rot="10800000" flipH="1" flipV="1">
                <a:off x="4211951" y="3699011"/>
                <a:ext cx="1854972" cy="21934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C:\Users\ewelsp\Dropbox\Work\Postdoc\Figure Design Course\Figures\Chapter_1\colour_blindness\colour_blindness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7" t="4012" r="55542" b="51460"/>
              <a:stretch/>
            </p:blipFill>
            <p:spPr bwMode="auto">
              <a:xfrm rot="10800000" flipH="1" flipV="1">
                <a:off x="4226233" y="1316747"/>
                <a:ext cx="1840690" cy="2200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C:\Users\ewelsp\Dropbox\Work\Postdoc\Figure Design Course\Figures\Chapter_1\colour_blindness\colour_blindness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7" t="48976" r="55165" b="6745"/>
              <a:stretch/>
            </p:blipFill>
            <p:spPr bwMode="auto">
              <a:xfrm rot="10800000" flipH="1" flipV="1">
                <a:off x="6372251" y="1322874"/>
                <a:ext cx="1836873" cy="2188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C:\Users\ewelsp\Dropbox\Work\Postdoc\Figure Design Course\Figures\Chapter_1\colour_blindness\colour_blindness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23" t="49118" b="6497"/>
              <a:stretch/>
            </p:blipFill>
            <p:spPr bwMode="auto">
              <a:xfrm rot="10800000" flipH="1" flipV="1">
                <a:off x="6372251" y="3699011"/>
                <a:ext cx="1835019" cy="2193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1403560" y="3482472"/>
              <a:ext cx="1512210" cy="2524487"/>
              <a:chOff x="1763609" y="3245047"/>
              <a:chExt cx="1224170" cy="29910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907629" y="3245047"/>
                <a:ext cx="936130" cy="109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Normal colour vision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3609" y="5798496"/>
                <a:ext cx="1224170" cy="437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Protanopia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2375694" y="4461643"/>
                <a:ext cx="0" cy="128157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1A9C623-2881-4690-A657-00DF963D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1" y="6000420"/>
            <a:ext cx="2857500" cy="76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39D93D-B97F-4BA8-B021-5D9D2B19F4DC}"/>
              </a:ext>
            </a:extLst>
          </p:cNvPr>
          <p:cNvSpPr/>
          <p:nvPr/>
        </p:nvSpPr>
        <p:spPr>
          <a:xfrm>
            <a:off x="5619214" y="6420382"/>
            <a:ext cx="6613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https://www.color-blindness.com/coblis-color-blindness-simulator/</a:t>
            </a:r>
          </a:p>
        </p:txBody>
      </p:sp>
    </p:spTree>
    <p:extLst>
      <p:ext uri="{BB962C8B-B14F-4D97-AF65-F5344CB8AC3E}">
        <p14:creationId xmlns:p14="http://schemas.microsoft.com/office/powerpoint/2010/main" val="31983985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16350"/>
            <a:ext cx="10972800" cy="1143000"/>
          </a:xfrm>
        </p:spPr>
        <p:txBody>
          <a:bodyPr/>
          <a:lstStyle/>
          <a:p>
            <a:r>
              <a:rPr lang="en-GB" dirty="0"/>
              <a:t>Try to consider colour blind readers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417638"/>
            <a:ext cx="4392488" cy="2618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3954237"/>
            <a:ext cx="4392488" cy="2869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417638"/>
            <a:ext cx="4032448" cy="53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07060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tial Methylation 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Differential Methylation lecture</Template>
  <TotalTime>20766</TotalTime>
  <Words>2444</Words>
  <Application>Microsoft Office PowerPoint</Application>
  <PresentationFormat>Widescreen</PresentationFormat>
  <Paragraphs>556</Paragraphs>
  <Slides>113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0" baseType="lpstr">
      <vt:lpstr>Arial</vt:lpstr>
      <vt:lpstr>Calibri</vt:lpstr>
      <vt:lpstr>Lato</vt:lpstr>
      <vt:lpstr>Times New Roman</vt:lpstr>
      <vt:lpstr>Wingdings</vt:lpstr>
      <vt:lpstr>Differential Methylation lecture</vt:lpstr>
      <vt:lpstr>Prism 6</vt:lpstr>
      <vt:lpstr>Scientific Figure Design</vt:lpstr>
      <vt:lpstr>PowerPoint Presentation</vt:lpstr>
      <vt:lpstr>PowerPoint Presentation</vt:lpstr>
      <vt:lpstr>What this course covers…</vt:lpstr>
      <vt:lpstr>What this course doesn’t cover…</vt:lpstr>
      <vt:lpstr>Consider the requirements for a figure</vt:lpstr>
      <vt:lpstr>PowerPoint Presentation</vt:lpstr>
      <vt:lpstr>Reference figures</vt:lpstr>
      <vt:lpstr>PowerPoint Presentation</vt:lpstr>
      <vt:lpstr>What makes a good figure?</vt:lpstr>
      <vt:lpstr>The theory of data visualisation</vt:lpstr>
      <vt:lpstr>PowerPoint Presentation</vt:lpstr>
      <vt:lpstr>PowerPoint Presentation</vt:lpstr>
      <vt:lpstr>Different representations have common elements</vt:lpstr>
      <vt:lpstr>Marks and Channels</vt:lpstr>
      <vt:lpstr>Figures are a combination of marks and channels</vt:lpstr>
      <vt:lpstr>Golden Rules</vt:lpstr>
      <vt:lpstr>Types of channel</vt:lpstr>
      <vt:lpstr>Golden Rules</vt:lpstr>
      <vt:lpstr>Matching the data and channel</vt:lpstr>
      <vt:lpstr>Representing Colour</vt:lpstr>
      <vt:lpstr>HSL Representation</vt:lpstr>
      <vt:lpstr>Types of colour channel</vt:lpstr>
      <vt:lpstr>Golden Rules</vt:lpstr>
      <vt:lpstr>Effectiveness of quantitative channels</vt:lpstr>
      <vt:lpstr>Quantitation Perception</vt:lpstr>
      <vt:lpstr>Golden Rules</vt:lpstr>
      <vt:lpstr>Most Quantitative Representations</vt:lpstr>
      <vt:lpstr>Effectiveness of Qualitative Channels</vt:lpstr>
      <vt:lpstr>Colour Discrimination</vt:lpstr>
      <vt:lpstr>Colour Discrimination</vt:lpstr>
      <vt:lpstr>Colour Discrimination</vt:lpstr>
      <vt:lpstr>Qualitative Discrimination</vt:lpstr>
      <vt:lpstr>Qualitative Discrimination</vt:lpstr>
      <vt:lpstr>Separability</vt:lpstr>
      <vt:lpstr>Separability</vt:lpstr>
      <vt:lpstr>Other visual cues</vt:lpstr>
      <vt:lpstr>Pop-out</vt:lpstr>
      <vt:lpstr>Popout (find the red circle)</vt:lpstr>
      <vt:lpstr>Popout</vt:lpstr>
      <vt:lpstr>Popout</vt:lpstr>
      <vt:lpstr>Popout Mixing channels removes the effect (Find the red circle)</vt:lpstr>
      <vt:lpstr>Popout Examples</vt:lpstr>
      <vt:lpstr>Other visual clues</vt:lpstr>
      <vt:lpstr>Grouping</vt:lpstr>
      <vt:lpstr>Other visual clues</vt:lpstr>
      <vt:lpstr>Other visual clues</vt:lpstr>
      <vt:lpstr>Containment / Linking</vt:lpstr>
      <vt:lpstr>Containment / Linking</vt:lpstr>
      <vt:lpstr>How do you know if your figure is working?</vt:lpstr>
      <vt:lpstr>Validation</vt:lpstr>
      <vt:lpstr>Exercise</vt:lpstr>
      <vt:lpstr>Making effective use of common plot types</vt:lpstr>
      <vt:lpstr>Types of plot Things you can illustrate</vt:lpstr>
      <vt:lpstr>Distributions</vt:lpstr>
      <vt:lpstr>Representing Distributions Single Samples</vt:lpstr>
      <vt:lpstr>Representing Distributions Single Samples - Bandwidth</vt:lpstr>
      <vt:lpstr>Representing Distributions Single Samples – Discontinuous data</vt:lpstr>
      <vt:lpstr>Representing Distributions Multiple Samples</vt:lpstr>
      <vt:lpstr>Comparisons</vt:lpstr>
      <vt:lpstr>Comparisons</vt:lpstr>
      <vt:lpstr>Error Bars</vt:lpstr>
      <vt:lpstr>Setting a suitable baseline</vt:lpstr>
      <vt:lpstr>Relationships</vt:lpstr>
      <vt:lpstr>Relationships – Line Graphs</vt:lpstr>
      <vt:lpstr>Relationships - Scatterplots</vt:lpstr>
      <vt:lpstr>Composition</vt:lpstr>
      <vt:lpstr>Pie Charts</vt:lpstr>
      <vt:lpstr>Stacked Bar Charts</vt:lpstr>
      <vt:lpstr>Heatmaps</vt:lpstr>
      <vt:lpstr>Making Heatmaps Effective</vt:lpstr>
      <vt:lpstr>PowerPoint Presentation</vt:lpstr>
      <vt:lpstr>PowerPoint Presentation</vt:lpstr>
      <vt:lpstr>Is my plot ethical?</vt:lpstr>
      <vt:lpstr>Advertising and politics are built on unethical data representation.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Manipulation can be detected</vt:lpstr>
      <vt:lpstr>Is my plot ethical?</vt:lpstr>
      <vt:lpstr>Practical Design Theory</vt:lpstr>
      <vt:lpstr>Why does good design matter?</vt:lpstr>
      <vt:lpstr>Planning</vt:lpstr>
      <vt:lpstr>PowerPoint Presentation</vt:lpstr>
      <vt:lpstr>Plan out your panels</vt:lpstr>
      <vt:lpstr>PowerPoint Presentation</vt:lpstr>
      <vt:lpstr>Alignment: We are sensitive to aligned edges, even when they are separated</vt:lpstr>
      <vt:lpstr>Use a grid to help align disparate parts of a figure</vt:lpstr>
      <vt:lpstr>Don't make figures too crowded</vt:lpstr>
      <vt:lpstr>Don't make figures too crowded</vt:lpstr>
      <vt:lpstr>Don't cram too much information onto one figure</vt:lpstr>
      <vt:lpstr>Don’t invent your own colour schemes</vt:lpstr>
      <vt:lpstr>If possible try to consider colour blind readers</vt:lpstr>
      <vt:lpstr>See how well your figure works for colour blind people</vt:lpstr>
      <vt:lpstr>Try to consider colour blind readers</vt:lpstr>
      <vt:lpstr>Only use plain colours as fills</vt:lpstr>
      <vt:lpstr>When overlaying information, make sure you have sufficient contrast</vt:lpstr>
      <vt:lpstr>Add overlays to increase contrast</vt:lpstr>
      <vt:lpstr>Keep text and fonts simple</vt:lpstr>
      <vt:lpstr>Contrast and text</vt:lpstr>
      <vt:lpstr>Keep text horizontal</vt:lpstr>
      <vt:lpstr>Keep text horizontal</vt:lpstr>
      <vt:lpstr>Keep text horizontal</vt:lpstr>
      <vt:lpstr>Labelling and annotation</vt:lpstr>
      <vt:lpstr>Labelling and annotation</vt:lpstr>
      <vt:lpstr>Make sure all text is legible at the final printed size</vt:lpstr>
      <vt:lpstr>Make sure text is legible</vt:lpstr>
      <vt:lpstr>When resizing be aware of what can and cannot have its aspect ratio changed</vt:lpstr>
      <vt:lpstr>Checklist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Figure Design</dc:title>
  <dc:creator>Simon Andrews</dc:creator>
  <cp:lastModifiedBy>Simon Andrews</cp:lastModifiedBy>
  <cp:revision>228</cp:revision>
  <dcterms:created xsi:type="dcterms:W3CDTF">2013-11-27T14:30:23Z</dcterms:created>
  <dcterms:modified xsi:type="dcterms:W3CDTF">2024-05-22T14:52:06Z</dcterms:modified>
</cp:coreProperties>
</file>