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6" r:id="rId2"/>
    <p:sldId id="267" r:id="rId3"/>
    <p:sldId id="268" r:id="rId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66"/>
    <a:srgbClr val="3333FF"/>
    <a:srgbClr val="00FF00"/>
    <a:srgbClr val="F698A9"/>
    <a:srgbClr val="FF9999"/>
    <a:srgbClr val="EE6C00"/>
    <a:srgbClr val="FF9900"/>
    <a:srgbClr val="FF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7096" autoAdjust="0"/>
    <p:restoredTop sz="91912" autoAdjust="0"/>
  </p:normalViewPr>
  <p:slideViewPr>
    <p:cSldViewPr>
      <p:cViewPr varScale="1">
        <p:scale>
          <a:sx n="85" d="100"/>
          <a:sy n="85" d="100"/>
        </p:scale>
        <p:origin x="96" y="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93191-6449-48B8-80A2-7B37B9D9ABBF}" type="datetimeFigureOut">
              <a:rPr lang="en-GB" smtClean="0"/>
              <a:t>30/01/2017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04B19-8C95-4627-9F2D-24126D7B9E1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5925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BB138-B9FA-4463-AC97-AA7F35CA78CE}" type="datetimeFigureOut">
              <a:rPr lang="en-GB" smtClean="0"/>
              <a:t>30/01/2017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4B29E-24DA-4A1A-97E1-B9D6540849F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641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062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718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122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75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412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8C6353-79A1-4013-9BEE-D8D529F8C41F}" type="datetime1">
              <a:rPr lang="en-GB" smtClean="0"/>
              <a:t>30/01/2017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Creating Scientific Figures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3B7608-86A4-42BE-A531-097FA6353F8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42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149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86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16753E-2AFE-49A7-A887-91B2A75799BC}" type="datetime1">
              <a:rPr lang="en-GB" smtClean="0"/>
              <a:t>30/01/2017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Creating Scientific Figures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3B7608-86A4-42BE-A531-097FA6353F8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819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3230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785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8804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274410"/>
            <a:ext cx="1315615" cy="466958"/>
          </a:xfrm>
          <a:prstGeom prst="rect">
            <a:avLst/>
          </a:prstGeom>
        </p:spPr>
      </p:pic>
      <p:pic>
        <p:nvPicPr>
          <p:cNvPr id="5" name="Inhaltsplatzhalter 13" descr="BI-2010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251520" y="5557786"/>
            <a:ext cx="917813" cy="11115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447" y="6110080"/>
            <a:ext cx="2661105" cy="698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557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916832"/>
            <a:ext cx="8640960" cy="1470025"/>
          </a:xfrm>
        </p:spPr>
        <p:txBody>
          <a:bodyPr>
            <a:noAutofit/>
          </a:bodyPr>
          <a:lstStyle/>
          <a:p>
            <a:r>
              <a:rPr lang="en-GB" dirty="0" smtClean="0"/>
              <a:t>Misleading Bioinformatics </a:t>
            </a:r>
            <a:br>
              <a:rPr lang="en-GB" dirty="0" smtClean="0"/>
            </a:br>
            <a:r>
              <a:rPr lang="en-GB" sz="2400" dirty="0" smtClean="0"/>
              <a:t>Mistakes, Biases, </a:t>
            </a:r>
            <a:r>
              <a:rPr lang="en-GB" sz="2400" dirty="0" err="1" smtClean="0"/>
              <a:t>Mis</a:t>
            </a:r>
            <a:r>
              <a:rPr lang="en-GB" sz="2400" dirty="0" smtClean="0"/>
              <a:t>-Interpretations and how to avoid them</a:t>
            </a:r>
            <a:endParaRPr lang="en-GB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6400800" cy="2016224"/>
          </a:xfrm>
        </p:spPr>
        <p:txBody>
          <a:bodyPr>
            <a:normAutofit/>
          </a:bodyPr>
          <a:lstStyle/>
          <a:p>
            <a:r>
              <a:rPr lang="en-GB" sz="2700" dirty="0" smtClean="0"/>
              <a:t>Festival of Genomics 2017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4766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483710" y="2420860"/>
            <a:ext cx="3456480" cy="2452985"/>
          </a:xfrm>
          <a:prstGeom prst="rect">
            <a:avLst/>
          </a:prstGeom>
          <a:solidFill>
            <a:schemeClr val="bg1">
              <a:lumMod val="75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5" name="Group 24"/>
          <p:cNvGrpSpPr/>
          <p:nvPr/>
        </p:nvGrpSpPr>
        <p:grpSpPr>
          <a:xfrm>
            <a:off x="2915770" y="908650"/>
            <a:ext cx="4080876" cy="4464620"/>
            <a:chOff x="2531562" y="1196690"/>
            <a:chExt cx="4080876" cy="4464620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2627730" y="1196690"/>
              <a:ext cx="0" cy="446462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/>
            <p:cNvSpPr/>
            <p:nvPr/>
          </p:nvSpPr>
          <p:spPr>
            <a:xfrm>
              <a:off x="4453217" y="3244334"/>
              <a:ext cx="2375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 </a:t>
              </a:r>
            </a:p>
          </p:txBody>
        </p:sp>
        <p:sp>
          <p:nvSpPr>
            <p:cNvPr id="5" name="TextBox 10"/>
            <p:cNvSpPr txBox="1"/>
            <p:nvPr/>
          </p:nvSpPr>
          <p:spPr>
            <a:xfrm>
              <a:off x="3234590" y="1281946"/>
              <a:ext cx="33778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 smtClean="0"/>
                <a:t>Experimental Design and Planning</a:t>
              </a:r>
            </a:p>
          </p:txBody>
        </p:sp>
        <p:sp>
          <p:nvSpPr>
            <p:cNvPr id="6" name="TextBox 11"/>
            <p:cNvSpPr txBox="1"/>
            <p:nvPr/>
          </p:nvSpPr>
          <p:spPr>
            <a:xfrm>
              <a:off x="3234590" y="1772543"/>
              <a:ext cx="19826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 smtClean="0"/>
                <a:t>Library Preparation</a:t>
              </a:r>
            </a:p>
          </p:txBody>
        </p:sp>
        <p:sp>
          <p:nvSpPr>
            <p:cNvPr id="7" name="TextBox 12"/>
            <p:cNvSpPr txBox="1"/>
            <p:nvPr/>
          </p:nvSpPr>
          <p:spPr>
            <a:xfrm>
              <a:off x="3234590" y="2263140"/>
              <a:ext cx="16982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 smtClean="0"/>
                <a:t>Sample Tracking</a:t>
              </a:r>
            </a:p>
          </p:txBody>
        </p:sp>
        <p:sp>
          <p:nvSpPr>
            <p:cNvPr id="8" name="TextBox 13"/>
            <p:cNvSpPr txBox="1"/>
            <p:nvPr/>
          </p:nvSpPr>
          <p:spPr>
            <a:xfrm>
              <a:off x="3234590" y="2753737"/>
              <a:ext cx="12682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 smtClean="0"/>
                <a:t>Sequencing</a:t>
              </a:r>
            </a:p>
          </p:txBody>
        </p:sp>
        <p:sp>
          <p:nvSpPr>
            <p:cNvPr id="9" name="TextBox 14"/>
            <p:cNvSpPr txBox="1"/>
            <p:nvPr/>
          </p:nvSpPr>
          <p:spPr>
            <a:xfrm>
              <a:off x="3234590" y="3244334"/>
              <a:ext cx="13784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 smtClean="0"/>
                <a:t>Quantitation</a:t>
              </a:r>
            </a:p>
          </p:txBody>
        </p:sp>
        <p:sp>
          <p:nvSpPr>
            <p:cNvPr id="10" name="TextBox 15"/>
            <p:cNvSpPr txBox="1"/>
            <p:nvPr/>
          </p:nvSpPr>
          <p:spPr>
            <a:xfrm>
              <a:off x="3234590" y="3734931"/>
              <a:ext cx="1313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 smtClean="0"/>
                <a:t>Comparison</a:t>
              </a:r>
            </a:p>
          </p:txBody>
        </p:sp>
        <p:sp>
          <p:nvSpPr>
            <p:cNvPr id="11" name="TextBox 16"/>
            <p:cNvSpPr txBox="1"/>
            <p:nvPr/>
          </p:nvSpPr>
          <p:spPr>
            <a:xfrm>
              <a:off x="3234590" y="4225528"/>
              <a:ext cx="10076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 smtClean="0"/>
                <a:t>Statistics</a:t>
              </a:r>
            </a:p>
          </p:txBody>
        </p:sp>
        <p:sp>
          <p:nvSpPr>
            <p:cNvPr id="12" name="TextBox 17"/>
            <p:cNvSpPr txBox="1"/>
            <p:nvPr/>
          </p:nvSpPr>
          <p:spPr>
            <a:xfrm>
              <a:off x="3234590" y="4716125"/>
              <a:ext cx="19747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 smtClean="0"/>
                <a:t>Functional Analysis</a:t>
              </a:r>
            </a:p>
          </p:txBody>
        </p:sp>
        <p:sp>
          <p:nvSpPr>
            <p:cNvPr id="13" name="TextBox 18"/>
            <p:cNvSpPr txBox="1"/>
            <p:nvPr/>
          </p:nvSpPr>
          <p:spPr>
            <a:xfrm>
              <a:off x="3234590" y="5206722"/>
              <a:ext cx="8524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 smtClean="0"/>
                <a:t>Results</a:t>
              </a:r>
            </a:p>
          </p:txBody>
        </p:sp>
        <p:sp>
          <p:nvSpPr>
            <p:cNvPr id="14" name="Oval 13"/>
            <p:cNvSpPr>
              <a:spLocks/>
            </p:cNvSpPr>
            <p:nvPr/>
          </p:nvSpPr>
          <p:spPr>
            <a:xfrm>
              <a:off x="2531562" y="1870931"/>
              <a:ext cx="180000" cy="1800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5" name="Oval 14"/>
            <p:cNvSpPr>
              <a:spLocks/>
            </p:cNvSpPr>
            <p:nvPr/>
          </p:nvSpPr>
          <p:spPr>
            <a:xfrm>
              <a:off x="2531562" y="2361826"/>
              <a:ext cx="180000" cy="1800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6" name="Oval 15"/>
            <p:cNvSpPr>
              <a:spLocks/>
            </p:cNvSpPr>
            <p:nvPr/>
          </p:nvSpPr>
          <p:spPr>
            <a:xfrm>
              <a:off x="2531562" y="1380036"/>
              <a:ext cx="180000" cy="18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7" name="Oval 16"/>
            <p:cNvSpPr>
              <a:spLocks/>
            </p:cNvSpPr>
            <p:nvPr/>
          </p:nvSpPr>
          <p:spPr>
            <a:xfrm>
              <a:off x="2531562" y="3343616"/>
              <a:ext cx="180000" cy="18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8" name="Oval 17"/>
            <p:cNvSpPr>
              <a:spLocks/>
            </p:cNvSpPr>
            <p:nvPr/>
          </p:nvSpPr>
          <p:spPr>
            <a:xfrm>
              <a:off x="2531562" y="3834511"/>
              <a:ext cx="180000" cy="18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9" name="Oval 18"/>
            <p:cNvSpPr>
              <a:spLocks/>
            </p:cNvSpPr>
            <p:nvPr/>
          </p:nvSpPr>
          <p:spPr>
            <a:xfrm>
              <a:off x="2531562" y="4325406"/>
              <a:ext cx="180000" cy="18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20" name="Oval 19"/>
            <p:cNvSpPr>
              <a:spLocks/>
            </p:cNvSpPr>
            <p:nvPr/>
          </p:nvSpPr>
          <p:spPr>
            <a:xfrm>
              <a:off x="2531562" y="4816301"/>
              <a:ext cx="180000" cy="18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21" name="Oval 20"/>
            <p:cNvSpPr>
              <a:spLocks/>
            </p:cNvSpPr>
            <p:nvPr/>
          </p:nvSpPr>
          <p:spPr>
            <a:xfrm>
              <a:off x="2531562" y="2852721"/>
              <a:ext cx="180000" cy="1800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22" name="Oval 21"/>
            <p:cNvSpPr>
              <a:spLocks/>
            </p:cNvSpPr>
            <p:nvPr/>
          </p:nvSpPr>
          <p:spPr>
            <a:xfrm>
              <a:off x="2531562" y="5307199"/>
              <a:ext cx="180000" cy="18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31719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030" y="332571"/>
            <a:ext cx="8229600" cy="5328739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Validate</a:t>
            </a:r>
          </a:p>
          <a:p>
            <a:pPr lvl="1"/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Check your samples, effects and expectations</a:t>
            </a:r>
          </a:p>
          <a:p>
            <a:r>
              <a:rPr lang="en-GB" dirty="0" smtClean="0"/>
              <a:t>Explore</a:t>
            </a:r>
          </a:p>
          <a:p>
            <a:pPr lvl="1"/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Understand your data before starting any analysis</a:t>
            </a:r>
          </a:p>
          <a:p>
            <a:r>
              <a:rPr lang="en-GB" dirty="0" smtClean="0"/>
              <a:t>Normalise</a:t>
            </a:r>
          </a:p>
          <a:p>
            <a:pPr lvl="1"/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If problems or biases exist, fix or remove them</a:t>
            </a:r>
          </a:p>
          <a:p>
            <a:r>
              <a:rPr lang="en-GB" dirty="0" smtClean="0"/>
              <a:t>Analyse</a:t>
            </a:r>
          </a:p>
          <a:p>
            <a:pPr lvl="1"/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Only analyse once you have a specific question to answer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GB" dirty="0" smtClean="0"/>
              <a:t>Backtrack</a:t>
            </a:r>
          </a:p>
          <a:p>
            <a:pPr lvl="1"/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Don’t trust your hits – work back through the pipeline</a:t>
            </a:r>
          </a:p>
          <a:p>
            <a:r>
              <a:rPr lang="en-GB" dirty="0" smtClean="0"/>
              <a:t>Question</a:t>
            </a:r>
          </a:p>
          <a:p>
            <a:pPr lvl="1"/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 I making the correct interpretation of my hits</a:t>
            </a:r>
          </a:p>
        </p:txBody>
      </p:sp>
      <p:sp>
        <p:nvSpPr>
          <p:cNvPr id="4" name="TextBox 3"/>
          <p:cNvSpPr txBox="1"/>
          <p:nvPr/>
        </p:nvSpPr>
        <p:spPr>
          <a:xfrm rot="16200000">
            <a:off x="-2086294" y="2454235"/>
            <a:ext cx="51161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chemeClr val="accent2"/>
                </a:solidFill>
              </a:rPr>
              <a:t>Software / Statistics Selection</a:t>
            </a:r>
            <a:endParaRPr lang="en-GB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770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58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7499</TotalTime>
  <Words>85</Words>
  <Application>Microsoft Office PowerPoint</Application>
  <PresentationFormat>On-screen Show (4:3)</PresentationFormat>
  <Paragraphs>26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Misleading Bioinformatics  Mistakes, Biases, Mis-Interpretations and how to avoid them</vt:lpstr>
      <vt:lpstr>PowerPoint Presentation</vt:lpstr>
      <vt:lpstr>PowerPoint Presentation</vt:lpstr>
    </vt:vector>
  </TitlesOfParts>
  <Company>The Babraham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Boo Virk</dc:creator>
  <cp:lastModifiedBy>Simon Andrews</cp:lastModifiedBy>
  <cp:revision>314</cp:revision>
  <cp:lastPrinted>2015-05-26T15:51:10Z</cp:lastPrinted>
  <dcterms:created xsi:type="dcterms:W3CDTF">2015-01-28T09:30:49Z</dcterms:created>
  <dcterms:modified xsi:type="dcterms:W3CDTF">2017-01-30T16:34:32Z</dcterms:modified>
</cp:coreProperties>
</file>