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3" r:id="rId2"/>
    <p:sldId id="287" r:id="rId3"/>
    <p:sldId id="275" r:id="rId4"/>
    <p:sldId id="288" r:id="rId5"/>
    <p:sldId id="290" r:id="rId6"/>
    <p:sldId id="291" r:id="rId7"/>
    <p:sldId id="276" r:id="rId8"/>
    <p:sldId id="277" r:id="rId9"/>
    <p:sldId id="284" r:id="rId10"/>
    <p:sldId id="278" r:id="rId11"/>
    <p:sldId id="279" r:id="rId12"/>
    <p:sldId id="280" r:id="rId13"/>
    <p:sldId id="289" r:id="rId14"/>
    <p:sldId id="281" r:id="rId15"/>
    <p:sldId id="282" r:id="rId16"/>
    <p:sldId id="283" r:id="rId17"/>
    <p:sldId id="286" r:id="rId18"/>
    <p:sldId id="285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/>
    <p:restoredTop sz="94647"/>
  </p:normalViewPr>
  <p:slideViewPr>
    <p:cSldViewPr snapToGrid="0" snapToObjects="1">
      <p:cViewPr>
        <p:scale>
          <a:sx n="120" d="100"/>
          <a:sy n="120" d="100"/>
        </p:scale>
        <p:origin x="1136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57D9-E5A1-504D-AFAF-E56BDF269DD0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B9236-EA26-A84B-98B0-C8C5C4BB8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2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551F-B79B-5A40-B691-C4D2A9594461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2A364-A188-9C4C-BC7D-E6971DAB1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9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7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77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58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32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14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0D7DD-640E-3C40-BA56-6483F50821E0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2BA87C-466E-8041-8597-00E6EED08DF9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0D7DD-640E-3C40-BA56-6483F50821E0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2BA87C-466E-8041-8597-00E6EED08DF9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60" y="6274410"/>
            <a:ext cx="1754153" cy="466958"/>
          </a:xfrm>
          <a:prstGeom prst="rect">
            <a:avLst/>
          </a:prstGeom>
        </p:spPr>
      </p:pic>
      <p:pic>
        <p:nvPicPr>
          <p:cNvPr id="5" name="Inhaltsplatzhalter 13" descr="BI-201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5361" y="5557786"/>
            <a:ext cx="1223751" cy="1111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30" y="6110080"/>
            <a:ext cx="3548140" cy="6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tinyurl.com/FOG-201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FOG-20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866" y="1916833"/>
            <a:ext cx="9697250" cy="1470025"/>
          </a:xfrm>
        </p:spPr>
        <p:txBody>
          <a:bodyPr>
            <a:noAutofit/>
          </a:bodyPr>
          <a:lstStyle/>
          <a:p>
            <a:r>
              <a:rPr lang="en-GB" dirty="0"/>
              <a:t>Misleading </a:t>
            </a:r>
            <a:r>
              <a:rPr lang="en-GB" dirty="0" smtClean="0"/>
              <a:t>bioinformatics:</a:t>
            </a:r>
            <a:br>
              <a:rPr lang="en-GB" dirty="0" smtClean="0"/>
            </a:br>
            <a:r>
              <a:rPr lang="en-GB" i="1" dirty="0" smtClean="0"/>
              <a:t>Mistakes</a:t>
            </a:r>
            <a:r>
              <a:rPr lang="en-GB" i="1" dirty="0"/>
              <a:t>, Biases, </a:t>
            </a:r>
            <a:r>
              <a:rPr lang="en-GB" i="1" dirty="0" err="1"/>
              <a:t>Mis</a:t>
            </a:r>
            <a:r>
              <a:rPr lang="en-GB" i="1" dirty="0"/>
              <a:t>-interpretations and how to avoid them</a:t>
            </a: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/>
              <a:t>Festival of Genomics 2017</a:t>
            </a:r>
          </a:p>
          <a:p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13653" y="4831469"/>
            <a:ext cx="812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Course Exercise Material:	</a:t>
            </a:r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tinyurl.com/FOG-2017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531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Project Time</a:t>
            </a:r>
            <a:endParaRPr lang="en-GB" dirty="0"/>
          </a:p>
        </p:txBody>
      </p:sp>
      <p:sp>
        <p:nvSpPr>
          <p:cNvPr id="35" name="Triangle 34"/>
          <p:cNvSpPr/>
          <p:nvPr/>
        </p:nvSpPr>
        <p:spPr>
          <a:xfrm rot="5400000" flipH="1">
            <a:off x="1823113" y="2958300"/>
            <a:ext cx="2143097" cy="1583052"/>
          </a:xfrm>
          <a:prstGeom prst="triangle">
            <a:avLst>
              <a:gd name="adj" fmla="val 4898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887690" y="3490765"/>
            <a:ext cx="518125" cy="51812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angle 32"/>
          <p:cNvSpPr/>
          <p:nvPr/>
        </p:nvSpPr>
        <p:spPr>
          <a:xfrm rot="16200000">
            <a:off x="4258658" y="2830104"/>
            <a:ext cx="2133757" cy="1839446"/>
          </a:xfrm>
          <a:prstGeom prst="triangl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angle 33"/>
          <p:cNvSpPr/>
          <p:nvPr/>
        </p:nvSpPr>
        <p:spPr>
          <a:xfrm rot="5400000" flipH="1">
            <a:off x="2135237" y="2938506"/>
            <a:ext cx="1882264" cy="162264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114465" y="2436774"/>
            <a:ext cx="223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“Bowtie of NGS”</a:t>
            </a:r>
            <a:endParaRPr lang="en-GB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43400" y="5119668"/>
            <a:ext cx="23599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9616" y="47093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time</a:t>
            </a:r>
            <a:endParaRPr lang="en-GB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2746" y="1850677"/>
            <a:ext cx="11482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/>
          </p:cNvSpPr>
          <p:nvPr/>
        </p:nvSpPr>
        <p:spPr>
          <a:xfrm rot="16200000" flipH="1">
            <a:off x="2777438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>
            <a:spLocks/>
          </p:cNvSpPr>
          <p:nvPr/>
        </p:nvSpPr>
        <p:spPr>
          <a:xfrm rot="16200000" flipH="1">
            <a:off x="4338611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>
            <a:spLocks/>
          </p:cNvSpPr>
          <p:nvPr/>
        </p:nvSpPr>
        <p:spPr>
          <a:xfrm rot="16200000" flipH="1">
            <a:off x="1123272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>
            <a:spLocks/>
          </p:cNvSpPr>
          <p:nvPr/>
        </p:nvSpPr>
        <p:spPr>
          <a:xfrm rot="16200000" flipH="1">
            <a:off x="6779033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>
            <a:spLocks/>
          </p:cNvSpPr>
          <p:nvPr/>
        </p:nvSpPr>
        <p:spPr>
          <a:xfrm rot="16200000" flipH="1">
            <a:off x="7968248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>
            <a:spLocks/>
          </p:cNvSpPr>
          <p:nvPr/>
        </p:nvSpPr>
        <p:spPr>
          <a:xfrm rot="16200000" flipH="1">
            <a:off x="897148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>
            <a:spLocks/>
          </p:cNvSpPr>
          <p:nvPr/>
        </p:nvSpPr>
        <p:spPr>
          <a:xfrm rot="16200000" flipH="1">
            <a:off x="10222687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/>
          </p:cNvSpPr>
          <p:nvPr/>
        </p:nvSpPr>
        <p:spPr>
          <a:xfrm rot="16200000" flipH="1">
            <a:off x="5589816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>
            <a:spLocks/>
          </p:cNvSpPr>
          <p:nvPr/>
        </p:nvSpPr>
        <p:spPr>
          <a:xfrm rot="16200000" flipH="1">
            <a:off x="1142740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 rot="21600000">
            <a:off x="349621" y="1289064"/>
            <a:ext cx="16845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Experimental Design</a:t>
            </a:r>
          </a:p>
        </p:txBody>
      </p:sp>
      <p:sp>
        <p:nvSpPr>
          <p:cNvPr id="48" name="TextBox 47"/>
          <p:cNvSpPr txBox="1"/>
          <p:nvPr/>
        </p:nvSpPr>
        <p:spPr>
          <a:xfrm rot="21600000">
            <a:off x="2107419" y="1289064"/>
            <a:ext cx="15865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Library Preparation</a:t>
            </a:r>
          </a:p>
        </p:txBody>
      </p:sp>
      <p:sp>
        <p:nvSpPr>
          <p:cNvPr id="49" name="TextBox 48"/>
          <p:cNvSpPr txBox="1"/>
          <p:nvPr/>
        </p:nvSpPr>
        <p:spPr>
          <a:xfrm rot="21600000">
            <a:off x="3767242" y="1289064"/>
            <a:ext cx="13625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Sample Tracking</a:t>
            </a:r>
          </a:p>
        </p:txBody>
      </p:sp>
      <p:sp>
        <p:nvSpPr>
          <p:cNvPr id="50" name="TextBox 49"/>
          <p:cNvSpPr txBox="1"/>
          <p:nvPr/>
        </p:nvSpPr>
        <p:spPr>
          <a:xfrm rot="21600000">
            <a:off x="5203092" y="1289064"/>
            <a:ext cx="10262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Sequencing</a:t>
            </a:r>
          </a:p>
        </p:txBody>
      </p:sp>
      <p:sp>
        <p:nvSpPr>
          <p:cNvPr id="51" name="TextBox 50"/>
          <p:cNvSpPr txBox="1"/>
          <p:nvPr/>
        </p:nvSpPr>
        <p:spPr>
          <a:xfrm rot="21600000">
            <a:off x="6302633" y="1289064"/>
            <a:ext cx="11170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Quantitation</a:t>
            </a:r>
          </a:p>
        </p:txBody>
      </p:sp>
      <p:sp>
        <p:nvSpPr>
          <p:cNvPr id="52" name="TextBox 51"/>
          <p:cNvSpPr txBox="1"/>
          <p:nvPr/>
        </p:nvSpPr>
        <p:spPr>
          <a:xfrm rot="21600000">
            <a:off x="7492968" y="1289064"/>
            <a:ext cx="10631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Comparison</a:t>
            </a:r>
          </a:p>
        </p:txBody>
      </p:sp>
      <p:sp>
        <p:nvSpPr>
          <p:cNvPr id="53" name="TextBox 52"/>
          <p:cNvSpPr txBox="1"/>
          <p:nvPr/>
        </p:nvSpPr>
        <p:spPr>
          <a:xfrm rot="21600000">
            <a:off x="8629378" y="1289064"/>
            <a:ext cx="82971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Statistics</a:t>
            </a:r>
          </a:p>
        </p:txBody>
      </p:sp>
      <p:sp>
        <p:nvSpPr>
          <p:cNvPr id="54" name="TextBox 53"/>
          <p:cNvSpPr txBox="1"/>
          <p:nvPr/>
        </p:nvSpPr>
        <p:spPr>
          <a:xfrm rot="21600000">
            <a:off x="9532390" y="1289064"/>
            <a:ext cx="158088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Functional Analysis</a:t>
            </a:r>
          </a:p>
        </p:txBody>
      </p:sp>
      <p:sp>
        <p:nvSpPr>
          <p:cNvPr id="55" name="TextBox 54"/>
          <p:cNvSpPr txBox="1"/>
          <p:nvPr/>
        </p:nvSpPr>
        <p:spPr>
          <a:xfrm rot="21600000">
            <a:off x="11186570" y="1289064"/>
            <a:ext cx="7073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8750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Project Time</a:t>
            </a:r>
            <a:endParaRPr lang="en-GB" dirty="0"/>
          </a:p>
        </p:txBody>
      </p:sp>
      <p:sp>
        <p:nvSpPr>
          <p:cNvPr id="35" name="Triangle 34"/>
          <p:cNvSpPr/>
          <p:nvPr/>
        </p:nvSpPr>
        <p:spPr>
          <a:xfrm rot="5400000" flipH="1">
            <a:off x="1823113" y="2958300"/>
            <a:ext cx="2143097" cy="1583052"/>
          </a:xfrm>
          <a:prstGeom prst="triangle">
            <a:avLst>
              <a:gd name="adj" fmla="val 4898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887690" y="3490765"/>
            <a:ext cx="518125" cy="51812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angle 32"/>
          <p:cNvSpPr/>
          <p:nvPr/>
        </p:nvSpPr>
        <p:spPr>
          <a:xfrm rot="16200000">
            <a:off x="4258658" y="2830104"/>
            <a:ext cx="2133757" cy="1839446"/>
          </a:xfrm>
          <a:prstGeom prst="triangl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angle 33"/>
          <p:cNvSpPr/>
          <p:nvPr/>
        </p:nvSpPr>
        <p:spPr>
          <a:xfrm rot="5400000" flipH="1">
            <a:off x="2135237" y="2938506"/>
            <a:ext cx="1882264" cy="162264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114465" y="2436774"/>
            <a:ext cx="223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“Bowtie of NGS”</a:t>
            </a:r>
            <a:endParaRPr lang="en-GB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43400" y="5119668"/>
            <a:ext cx="23599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9616" y="47093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time</a:t>
            </a:r>
            <a:endParaRPr lang="en-GB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2746" y="1850677"/>
            <a:ext cx="11482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/>
          </p:cNvSpPr>
          <p:nvPr/>
        </p:nvSpPr>
        <p:spPr>
          <a:xfrm rot="16200000" flipH="1">
            <a:off x="2777438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>
            <a:spLocks/>
          </p:cNvSpPr>
          <p:nvPr/>
        </p:nvSpPr>
        <p:spPr>
          <a:xfrm rot="16200000" flipH="1">
            <a:off x="4338611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>
            <a:spLocks/>
          </p:cNvSpPr>
          <p:nvPr/>
        </p:nvSpPr>
        <p:spPr>
          <a:xfrm rot="16200000" flipH="1">
            <a:off x="1123272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>
            <a:spLocks/>
          </p:cNvSpPr>
          <p:nvPr/>
        </p:nvSpPr>
        <p:spPr>
          <a:xfrm rot="16200000" flipH="1">
            <a:off x="6779033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>
            <a:spLocks/>
          </p:cNvSpPr>
          <p:nvPr/>
        </p:nvSpPr>
        <p:spPr>
          <a:xfrm rot="16200000" flipH="1">
            <a:off x="7968248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>
            <a:spLocks/>
          </p:cNvSpPr>
          <p:nvPr/>
        </p:nvSpPr>
        <p:spPr>
          <a:xfrm rot="16200000" flipH="1">
            <a:off x="897148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>
            <a:spLocks/>
          </p:cNvSpPr>
          <p:nvPr/>
        </p:nvSpPr>
        <p:spPr>
          <a:xfrm rot="16200000" flipH="1">
            <a:off x="10222687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/>
          </p:cNvSpPr>
          <p:nvPr/>
        </p:nvSpPr>
        <p:spPr>
          <a:xfrm rot="16200000" flipH="1">
            <a:off x="5589816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>
            <a:spLocks/>
          </p:cNvSpPr>
          <p:nvPr/>
        </p:nvSpPr>
        <p:spPr>
          <a:xfrm rot="16200000" flipH="1">
            <a:off x="1142740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 rot="21600000">
            <a:off x="349621" y="1289064"/>
            <a:ext cx="16845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Experimental Design</a:t>
            </a:r>
          </a:p>
        </p:txBody>
      </p:sp>
      <p:sp>
        <p:nvSpPr>
          <p:cNvPr id="48" name="TextBox 47"/>
          <p:cNvSpPr txBox="1"/>
          <p:nvPr/>
        </p:nvSpPr>
        <p:spPr>
          <a:xfrm rot="21600000">
            <a:off x="2107419" y="1289064"/>
            <a:ext cx="15865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Library Preparation</a:t>
            </a:r>
          </a:p>
        </p:txBody>
      </p:sp>
      <p:sp>
        <p:nvSpPr>
          <p:cNvPr id="49" name="TextBox 48"/>
          <p:cNvSpPr txBox="1"/>
          <p:nvPr/>
        </p:nvSpPr>
        <p:spPr>
          <a:xfrm rot="21600000">
            <a:off x="3767242" y="1289064"/>
            <a:ext cx="13625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Sample Tracking</a:t>
            </a:r>
          </a:p>
        </p:txBody>
      </p:sp>
      <p:sp>
        <p:nvSpPr>
          <p:cNvPr id="50" name="TextBox 49"/>
          <p:cNvSpPr txBox="1"/>
          <p:nvPr/>
        </p:nvSpPr>
        <p:spPr>
          <a:xfrm rot="21600000">
            <a:off x="5203092" y="1289064"/>
            <a:ext cx="10262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Sequencing</a:t>
            </a:r>
          </a:p>
        </p:txBody>
      </p:sp>
      <p:sp>
        <p:nvSpPr>
          <p:cNvPr id="51" name="TextBox 50"/>
          <p:cNvSpPr txBox="1"/>
          <p:nvPr/>
        </p:nvSpPr>
        <p:spPr>
          <a:xfrm rot="21600000">
            <a:off x="6302633" y="1289064"/>
            <a:ext cx="11170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Quantitation</a:t>
            </a:r>
          </a:p>
        </p:txBody>
      </p:sp>
      <p:sp>
        <p:nvSpPr>
          <p:cNvPr id="52" name="TextBox 51"/>
          <p:cNvSpPr txBox="1"/>
          <p:nvPr/>
        </p:nvSpPr>
        <p:spPr>
          <a:xfrm rot="21600000">
            <a:off x="7492968" y="1289064"/>
            <a:ext cx="10631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Comparison</a:t>
            </a:r>
          </a:p>
        </p:txBody>
      </p:sp>
      <p:sp>
        <p:nvSpPr>
          <p:cNvPr id="53" name="TextBox 52"/>
          <p:cNvSpPr txBox="1"/>
          <p:nvPr/>
        </p:nvSpPr>
        <p:spPr>
          <a:xfrm rot="21600000">
            <a:off x="8629378" y="1289064"/>
            <a:ext cx="82971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Statistics</a:t>
            </a:r>
          </a:p>
        </p:txBody>
      </p:sp>
      <p:sp>
        <p:nvSpPr>
          <p:cNvPr id="54" name="TextBox 53"/>
          <p:cNvSpPr txBox="1"/>
          <p:nvPr/>
        </p:nvSpPr>
        <p:spPr>
          <a:xfrm rot="21600000">
            <a:off x="9532390" y="1289064"/>
            <a:ext cx="158088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Functional Analysis</a:t>
            </a:r>
          </a:p>
        </p:txBody>
      </p:sp>
      <p:sp>
        <p:nvSpPr>
          <p:cNvPr id="55" name="TextBox 54"/>
          <p:cNvSpPr txBox="1"/>
          <p:nvPr/>
        </p:nvSpPr>
        <p:spPr>
          <a:xfrm rot="21600000">
            <a:off x="11186570" y="1289064"/>
            <a:ext cx="7073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Results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93920" y="3584448"/>
            <a:ext cx="0" cy="329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284720" y="2721655"/>
            <a:ext cx="0" cy="329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0112" y="2687918"/>
            <a:ext cx="213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Bug / Error </a:t>
            </a:r>
            <a:r>
              <a:rPr lang="en-GB" smtClean="0"/>
              <a:t>/ Mistake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2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Project Time</a:t>
            </a:r>
            <a:endParaRPr lang="en-GB" dirty="0"/>
          </a:p>
        </p:txBody>
      </p:sp>
      <p:sp>
        <p:nvSpPr>
          <p:cNvPr id="35" name="Triangle 34"/>
          <p:cNvSpPr/>
          <p:nvPr/>
        </p:nvSpPr>
        <p:spPr>
          <a:xfrm rot="5400000" flipH="1">
            <a:off x="1823113" y="2958300"/>
            <a:ext cx="2143097" cy="1583052"/>
          </a:xfrm>
          <a:prstGeom prst="triangle">
            <a:avLst>
              <a:gd name="adj" fmla="val 4898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887690" y="3490765"/>
            <a:ext cx="518125" cy="51812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angle 32"/>
          <p:cNvSpPr/>
          <p:nvPr/>
        </p:nvSpPr>
        <p:spPr>
          <a:xfrm rot="16200000">
            <a:off x="4258658" y="2830104"/>
            <a:ext cx="2133757" cy="1839446"/>
          </a:xfrm>
          <a:prstGeom prst="triangl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angle 33"/>
          <p:cNvSpPr/>
          <p:nvPr/>
        </p:nvSpPr>
        <p:spPr>
          <a:xfrm rot="5400000" flipH="1">
            <a:off x="2135237" y="2938506"/>
            <a:ext cx="1882264" cy="162264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114465" y="2436774"/>
            <a:ext cx="223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“Bowtie of NGS”</a:t>
            </a:r>
            <a:endParaRPr lang="en-GB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43400" y="5119668"/>
            <a:ext cx="23599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9616" y="47093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time</a:t>
            </a:r>
            <a:endParaRPr lang="en-GB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2746" y="1850677"/>
            <a:ext cx="11482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/>
          </p:cNvSpPr>
          <p:nvPr/>
        </p:nvSpPr>
        <p:spPr>
          <a:xfrm rot="16200000" flipH="1">
            <a:off x="2777438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>
            <a:spLocks/>
          </p:cNvSpPr>
          <p:nvPr/>
        </p:nvSpPr>
        <p:spPr>
          <a:xfrm rot="16200000" flipH="1">
            <a:off x="4338611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>
            <a:spLocks/>
          </p:cNvSpPr>
          <p:nvPr/>
        </p:nvSpPr>
        <p:spPr>
          <a:xfrm rot="16200000" flipH="1">
            <a:off x="1123272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>
            <a:spLocks/>
          </p:cNvSpPr>
          <p:nvPr/>
        </p:nvSpPr>
        <p:spPr>
          <a:xfrm rot="16200000" flipH="1">
            <a:off x="6779033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>
            <a:spLocks/>
          </p:cNvSpPr>
          <p:nvPr/>
        </p:nvSpPr>
        <p:spPr>
          <a:xfrm rot="16200000" flipH="1">
            <a:off x="7968248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>
            <a:spLocks/>
          </p:cNvSpPr>
          <p:nvPr/>
        </p:nvSpPr>
        <p:spPr>
          <a:xfrm rot="16200000" flipH="1">
            <a:off x="897148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>
            <a:spLocks/>
          </p:cNvSpPr>
          <p:nvPr/>
        </p:nvSpPr>
        <p:spPr>
          <a:xfrm rot="16200000" flipH="1">
            <a:off x="10222687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/>
          </p:cNvSpPr>
          <p:nvPr/>
        </p:nvSpPr>
        <p:spPr>
          <a:xfrm rot="16200000" flipH="1">
            <a:off x="5589816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>
            <a:spLocks/>
          </p:cNvSpPr>
          <p:nvPr/>
        </p:nvSpPr>
        <p:spPr>
          <a:xfrm rot="16200000" flipH="1">
            <a:off x="1142740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 rot="21600000">
            <a:off x="349621" y="1289064"/>
            <a:ext cx="16845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Experimental Design</a:t>
            </a:r>
          </a:p>
        </p:txBody>
      </p:sp>
      <p:sp>
        <p:nvSpPr>
          <p:cNvPr id="48" name="TextBox 47"/>
          <p:cNvSpPr txBox="1"/>
          <p:nvPr/>
        </p:nvSpPr>
        <p:spPr>
          <a:xfrm rot="21600000">
            <a:off x="2107419" y="1289064"/>
            <a:ext cx="15865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Library Preparation</a:t>
            </a:r>
          </a:p>
        </p:txBody>
      </p:sp>
      <p:sp>
        <p:nvSpPr>
          <p:cNvPr id="49" name="TextBox 48"/>
          <p:cNvSpPr txBox="1"/>
          <p:nvPr/>
        </p:nvSpPr>
        <p:spPr>
          <a:xfrm rot="21600000">
            <a:off x="3767242" y="1289064"/>
            <a:ext cx="13625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Sample Tracking</a:t>
            </a:r>
          </a:p>
        </p:txBody>
      </p:sp>
      <p:sp>
        <p:nvSpPr>
          <p:cNvPr id="50" name="TextBox 49"/>
          <p:cNvSpPr txBox="1"/>
          <p:nvPr/>
        </p:nvSpPr>
        <p:spPr>
          <a:xfrm rot="21600000">
            <a:off x="5203092" y="1289064"/>
            <a:ext cx="10262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Sequencing</a:t>
            </a:r>
          </a:p>
        </p:txBody>
      </p:sp>
      <p:sp>
        <p:nvSpPr>
          <p:cNvPr id="51" name="TextBox 50"/>
          <p:cNvSpPr txBox="1"/>
          <p:nvPr/>
        </p:nvSpPr>
        <p:spPr>
          <a:xfrm rot="21600000">
            <a:off x="6302633" y="1289064"/>
            <a:ext cx="11170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Quantitation</a:t>
            </a:r>
          </a:p>
        </p:txBody>
      </p:sp>
      <p:sp>
        <p:nvSpPr>
          <p:cNvPr id="52" name="TextBox 51"/>
          <p:cNvSpPr txBox="1"/>
          <p:nvPr/>
        </p:nvSpPr>
        <p:spPr>
          <a:xfrm rot="21600000">
            <a:off x="7492968" y="1289064"/>
            <a:ext cx="10631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Comparison</a:t>
            </a:r>
          </a:p>
        </p:txBody>
      </p:sp>
      <p:sp>
        <p:nvSpPr>
          <p:cNvPr id="53" name="TextBox 52"/>
          <p:cNvSpPr txBox="1"/>
          <p:nvPr/>
        </p:nvSpPr>
        <p:spPr>
          <a:xfrm rot="21600000">
            <a:off x="8629378" y="1289064"/>
            <a:ext cx="82971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Statistics</a:t>
            </a:r>
          </a:p>
        </p:txBody>
      </p:sp>
      <p:sp>
        <p:nvSpPr>
          <p:cNvPr id="54" name="TextBox 53"/>
          <p:cNvSpPr txBox="1"/>
          <p:nvPr/>
        </p:nvSpPr>
        <p:spPr>
          <a:xfrm rot="21600000">
            <a:off x="9532390" y="1289064"/>
            <a:ext cx="158088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Functional Analysis</a:t>
            </a:r>
          </a:p>
        </p:txBody>
      </p:sp>
      <p:sp>
        <p:nvSpPr>
          <p:cNvPr id="55" name="TextBox 54"/>
          <p:cNvSpPr txBox="1"/>
          <p:nvPr/>
        </p:nvSpPr>
        <p:spPr>
          <a:xfrm rot="21600000">
            <a:off x="11186570" y="1289064"/>
            <a:ext cx="7073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Results</a:t>
            </a:r>
          </a:p>
        </p:txBody>
      </p:sp>
      <p:sp>
        <p:nvSpPr>
          <p:cNvPr id="56" name="Triangle 55"/>
          <p:cNvSpPr/>
          <p:nvPr/>
        </p:nvSpPr>
        <p:spPr>
          <a:xfrm rot="16200000">
            <a:off x="4261485" y="2850611"/>
            <a:ext cx="2133757" cy="1839446"/>
          </a:xfrm>
          <a:prstGeom prst="triangle">
            <a:avLst/>
          </a:prstGeom>
          <a:solidFill>
            <a:srgbClr val="FF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riangle 56"/>
          <p:cNvSpPr/>
          <p:nvPr/>
        </p:nvSpPr>
        <p:spPr>
          <a:xfrm rot="16200000">
            <a:off x="4332815" y="3441576"/>
            <a:ext cx="792480" cy="645647"/>
          </a:xfrm>
          <a:prstGeom prst="triangl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22557" y="3011162"/>
            <a:ext cx="5489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Lost time</a:t>
            </a:r>
          </a:p>
          <a:p>
            <a:endParaRPr lang="en-GB" dirty="0"/>
          </a:p>
          <a:p>
            <a:r>
              <a:rPr lang="en-GB" dirty="0" smtClean="0"/>
              <a:t>Time could be spend on other projects</a:t>
            </a:r>
          </a:p>
          <a:p>
            <a:endParaRPr lang="en-GB" dirty="0"/>
          </a:p>
          <a:p>
            <a:r>
              <a:rPr lang="en-GB" dirty="0" smtClean="0"/>
              <a:t>Follow on work may be dependent on preliminary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Project Time</a:t>
            </a:r>
            <a:endParaRPr lang="en-GB" dirty="0"/>
          </a:p>
        </p:txBody>
      </p:sp>
      <p:sp>
        <p:nvSpPr>
          <p:cNvPr id="35" name="Triangle 34"/>
          <p:cNvSpPr/>
          <p:nvPr/>
        </p:nvSpPr>
        <p:spPr>
          <a:xfrm rot="5400000" flipH="1">
            <a:off x="1823113" y="2958300"/>
            <a:ext cx="2143097" cy="1583052"/>
          </a:xfrm>
          <a:prstGeom prst="triangle">
            <a:avLst>
              <a:gd name="adj" fmla="val 4898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887690" y="3490765"/>
            <a:ext cx="518125" cy="51812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angle 32"/>
          <p:cNvSpPr/>
          <p:nvPr/>
        </p:nvSpPr>
        <p:spPr>
          <a:xfrm rot="16200000">
            <a:off x="4151027" y="2169886"/>
            <a:ext cx="3653458" cy="3149533"/>
          </a:xfrm>
          <a:prstGeom prst="triangl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angle 33"/>
          <p:cNvSpPr/>
          <p:nvPr/>
        </p:nvSpPr>
        <p:spPr>
          <a:xfrm rot="5400000" flipH="1">
            <a:off x="2135237" y="2938506"/>
            <a:ext cx="1882264" cy="162264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114465" y="2436774"/>
            <a:ext cx="223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“Bowtie of NGS”</a:t>
            </a:r>
            <a:endParaRPr lang="en-GB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43400" y="5119668"/>
            <a:ext cx="23599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9616" y="47093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time</a:t>
            </a:r>
            <a:endParaRPr lang="en-GB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2746" y="1850677"/>
            <a:ext cx="11482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/>
          </p:cNvSpPr>
          <p:nvPr/>
        </p:nvSpPr>
        <p:spPr>
          <a:xfrm rot="16200000" flipH="1">
            <a:off x="2777438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>
            <a:spLocks/>
          </p:cNvSpPr>
          <p:nvPr/>
        </p:nvSpPr>
        <p:spPr>
          <a:xfrm rot="16200000" flipH="1">
            <a:off x="4338611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>
            <a:spLocks/>
          </p:cNvSpPr>
          <p:nvPr/>
        </p:nvSpPr>
        <p:spPr>
          <a:xfrm rot="16200000" flipH="1">
            <a:off x="1123272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>
            <a:spLocks/>
          </p:cNvSpPr>
          <p:nvPr/>
        </p:nvSpPr>
        <p:spPr>
          <a:xfrm rot="16200000" flipH="1">
            <a:off x="6779033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>
            <a:spLocks/>
          </p:cNvSpPr>
          <p:nvPr/>
        </p:nvSpPr>
        <p:spPr>
          <a:xfrm rot="16200000" flipH="1">
            <a:off x="7968248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>
            <a:spLocks/>
          </p:cNvSpPr>
          <p:nvPr/>
        </p:nvSpPr>
        <p:spPr>
          <a:xfrm rot="16200000" flipH="1">
            <a:off x="897148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>
            <a:spLocks/>
          </p:cNvSpPr>
          <p:nvPr/>
        </p:nvSpPr>
        <p:spPr>
          <a:xfrm rot="16200000" flipH="1">
            <a:off x="10222687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/>
          </p:cNvSpPr>
          <p:nvPr/>
        </p:nvSpPr>
        <p:spPr>
          <a:xfrm rot="16200000" flipH="1">
            <a:off x="5589816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>
            <a:spLocks/>
          </p:cNvSpPr>
          <p:nvPr/>
        </p:nvSpPr>
        <p:spPr>
          <a:xfrm rot="16200000" flipH="1">
            <a:off x="1142740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 rot="21600000">
            <a:off x="349621" y="1289064"/>
            <a:ext cx="16845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Experimental Design</a:t>
            </a:r>
          </a:p>
        </p:txBody>
      </p:sp>
      <p:sp>
        <p:nvSpPr>
          <p:cNvPr id="48" name="TextBox 47"/>
          <p:cNvSpPr txBox="1"/>
          <p:nvPr/>
        </p:nvSpPr>
        <p:spPr>
          <a:xfrm rot="21600000">
            <a:off x="2107419" y="1289064"/>
            <a:ext cx="15865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Library Preparation</a:t>
            </a:r>
          </a:p>
        </p:txBody>
      </p:sp>
      <p:sp>
        <p:nvSpPr>
          <p:cNvPr id="49" name="TextBox 48"/>
          <p:cNvSpPr txBox="1"/>
          <p:nvPr/>
        </p:nvSpPr>
        <p:spPr>
          <a:xfrm rot="21600000">
            <a:off x="3767242" y="1289064"/>
            <a:ext cx="13625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Sample Tracking</a:t>
            </a:r>
          </a:p>
        </p:txBody>
      </p:sp>
      <p:sp>
        <p:nvSpPr>
          <p:cNvPr id="50" name="TextBox 49"/>
          <p:cNvSpPr txBox="1"/>
          <p:nvPr/>
        </p:nvSpPr>
        <p:spPr>
          <a:xfrm rot="21600000">
            <a:off x="5203092" y="1289064"/>
            <a:ext cx="10262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Sequencing</a:t>
            </a:r>
          </a:p>
        </p:txBody>
      </p:sp>
      <p:sp>
        <p:nvSpPr>
          <p:cNvPr id="51" name="TextBox 50"/>
          <p:cNvSpPr txBox="1"/>
          <p:nvPr/>
        </p:nvSpPr>
        <p:spPr>
          <a:xfrm rot="21600000">
            <a:off x="6302633" y="1289064"/>
            <a:ext cx="11170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Quantitation</a:t>
            </a:r>
          </a:p>
        </p:txBody>
      </p:sp>
      <p:sp>
        <p:nvSpPr>
          <p:cNvPr id="52" name="TextBox 51"/>
          <p:cNvSpPr txBox="1"/>
          <p:nvPr/>
        </p:nvSpPr>
        <p:spPr>
          <a:xfrm rot="21600000">
            <a:off x="7492968" y="1289064"/>
            <a:ext cx="10631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Comparison</a:t>
            </a:r>
          </a:p>
        </p:txBody>
      </p:sp>
      <p:sp>
        <p:nvSpPr>
          <p:cNvPr id="53" name="TextBox 52"/>
          <p:cNvSpPr txBox="1"/>
          <p:nvPr/>
        </p:nvSpPr>
        <p:spPr>
          <a:xfrm rot="21600000">
            <a:off x="8629378" y="1289064"/>
            <a:ext cx="82971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Statistics</a:t>
            </a:r>
          </a:p>
        </p:txBody>
      </p:sp>
      <p:sp>
        <p:nvSpPr>
          <p:cNvPr id="54" name="TextBox 53"/>
          <p:cNvSpPr txBox="1"/>
          <p:nvPr/>
        </p:nvSpPr>
        <p:spPr>
          <a:xfrm rot="21600000">
            <a:off x="9532390" y="1289064"/>
            <a:ext cx="158088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Functional Analysis</a:t>
            </a:r>
          </a:p>
        </p:txBody>
      </p:sp>
      <p:sp>
        <p:nvSpPr>
          <p:cNvPr id="55" name="TextBox 54"/>
          <p:cNvSpPr txBox="1"/>
          <p:nvPr/>
        </p:nvSpPr>
        <p:spPr>
          <a:xfrm rot="21600000">
            <a:off x="11186570" y="1289064"/>
            <a:ext cx="7073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Results</a:t>
            </a:r>
          </a:p>
        </p:txBody>
      </p:sp>
      <p:sp>
        <p:nvSpPr>
          <p:cNvPr id="56" name="Triangle 55"/>
          <p:cNvSpPr/>
          <p:nvPr/>
        </p:nvSpPr>
        <p:spPr>
          <a:xfrm rot="16200000">
            <a:off x="4153854" y="2190394"/>
            <a:ext cx="3653457" cy="3149532"/>
          </a:xfrm>
          <a:prstGeom prst="triangle">
            <a:avLst/>
          </a:prstGeom>
          <a:solidFill>
            <a:srgbClr val="FF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riangle 56"/>
          <p:cNvSpPr/>
          <p:nvPr/>
        </p:nvSpPr>
        <p:spPr>
          <a:xfrm rot="16200000">
            <a:off x="4332815" y="3441576"/>
            <a:ext cx="792480" cy="645647"/>
          </a:xfrm>
          <a:prstGeom prst="triangl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616901" y="2667606"/>
            <a:ext cx="4526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Issues can lead to significant time delays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Can sometimes lead to interesting discoveries</a:t>
            </a:r>
          </a:p>
          <a:p>
            <a:endParaRPr lang="en-GB" dirty="0"/>
          </a:p>
          <a:p>
            <a:r>
              <a:rPr lang="en-GB" dirty="0" smtClean="0"/>
              <a:t>Can also make bioinformaticians cry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57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Costs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87428" y="150298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Experimental Design and 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7428" y="1993579"/>
            <a:ext cx="19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Library Preparation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7428" y="2484176"/>
            <a:ext cx="169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 Tracking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7428" y="2974773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Sequencing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7428" y="3465370"/>
            <a:ext cx="13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7428" y="39559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Comparison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7428" y="4446564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Statistics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87428" y="4937161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Functional Analysis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7428" y="5427758"/>
            <a:ext cx="8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778014" y="1490790"/>
            <a:ext cx="0" cy="42941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/>
          </p:cNvSpPr>
          <p:nvPr/>
        </p:nvSpPr>
        <p:spPr>
          <a:xfrm>
            <a:off x="1684400" y="2091967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1684400" y="2582862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1684400" y="1601072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1684400" y="3564652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1684400" y="405554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1684400" y="4546442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1684400" y="503733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>
            <a:spLocks/>
          </p:cNvSpPr>
          <p:nvPr/>
        </p:nvSpPr>
        <p:spPr>
          <a:xfrm>
            <a:off x="1684400" y="3073757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>
            <a:spLocks/>
          </p:cNvSpPr>
          <p:nvPr/>
        </p:nvSpPr>
        <p:spPr>
          <a:xfrm>
            <a:off x="1684400" y="552823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188178" y="1608914"/>
            <a:ext cx="72595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88178" y="2096068"/>
            <a:ext cx="502774" cy="18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188178" y="2579956"/>
            <a:ext cx="72595" cy="18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188178" y="3065825"/>
            <a:ext cx="1146976" cy="18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188178" y="3554532"/>
            <a:ext cx="685354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188178" y="4040169"/>
            <a:ext cx="36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188178" y="4522700"/>
            <a:ext cx="36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188178" y="5008337"/>
            <a:ext cx="36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188178" y="5493971"/>
            <a:ext cx="36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6155534" y="1114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$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7335154" y="1123765"/>
            <a:ext cx="13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$ </a:t>
            </a:r>
            <a:r>
              <a:rPr lang="en-GB" dirty="0" smtClean="0"/>
              <a:t>cumulative</a:t>
            </a:r>
            <a:endParaRPr lang="en-GB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6155534" y="1490790"/>
            <a:ext cx="0" cy="42941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408949" y="1490790"/>
            <a:ext cx="0" cy="42941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441592" y="1608914"/>
            <a:ext cx="72595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 flipH="1">
            <a:off x="7441592" y="2096068"/>
            <a:ext cx="612019" cy="180000"/>
            <a:chOff x="7441592" y="2096068"/>
            <a:chExt cx="612019" cy="180000"/>
          </a:xfrm>
        </p:grpSpPr>
        <p:sp>
          <p:nvSpPr>
            <p:cNvPr id="91" name="Rectangle 90"/>
            <p:cNvSpPr/>
            <p:nvPr/>
          </p:nvSpPr>
          <p:spPr>
            <a:xfrm>
              <a:off x="7441592" y="2096068"/>
              <a:ext cx="502774" cy="180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981016" y="2096068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/>
          <p:cNvGrpSpPr/>
          <p:nvPr/>
        </p:nvGrpSpPr>
        <p:grpSpPr>
          <a:xfrm flipH="1">
            <a:off x="7441592" y="2579956"/>
            <a:ext cx="720632" cy="180000"/>
            <a:chOff x="7441592" y="2579956"/>
            <a:chExt cx="720632" cy="180000"/>
          </a:xfrm>
        </p:grpSpPr>
        <p:sp>
          <p:nvSpPr>
            <p:cNvPr id="92" name="Rectangle 91"/>
            <p:cNvSpPr/>
            <p:nvPr/>
          </p:nvSpPr>
          <p:spPr>
            <a:xfrm>
              <a:off x="7441592" y="2579956"/>
              <a:ext cx="72595" cy="180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550521" y="2579956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089629" y="2579956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 flipH="1">
            <a:off x="7441592" y="3065825"/>
            <a:ext cx="1904087" cy="183035"/>
            <a:chOff x="7441592" y="3065825"/>
            <a:chExt cx="1904087" cy="183035"/>
          </a:xfrm>
        </p:grpSpPr>
        <p:sp>
          <p:nvSpPr>
            <p:cNvPr id="93" name="Rectangle 92"/>
            <p:cNvSpPr/>
            <p:nvPr/>
          </p:nvSpPr>
          <p:spPr>
            <a:xfrm>
              <a:off x="7441592" y="3065825"/>
              <a:ext cx="1146976" cy="180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624950" y="3067574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733927" y="3065825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273084" y="3068860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Group 135"/>
          <p:cNvGrpSpPr/>
          <p:nvPr/>
        </p:nvGrpSpPr>
        <p:grpSpPr>
          <a:xfrm flipH="1">
            <a:off x="7441592" y="3554532"/>
            <a:ext cx="2625758" cy="180000"/>
            <a:chOff x="7441592" y="3554532"/>
            <a:chExt cx="2625758" cy="180000"/>
          </a:xfrm>
        </p:grpSpPr>
        <p:sp>
          <p:nvSpPr>
            <p:cNvPr id="94" name="Rectangle 93"/>
            <p:cNvSpPr/>
            <p:nvPr/>
          </p:nvSpPr>
          <p:spPr>
            <a:xfrm>
              <a:off x="7441592" y="3554532"/>
              <a:ext cx="685354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163312" y="3554532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346654" y="3554532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455615" y="3554532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994755" y="3554532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5" name="Group 134"/>
          <p:cNvGrpSpPr/>
          <p:nvPr/>
        </p:nvGrpSpPr>
        <p:grpSpPr>
          <a:xfrm flipH="1">
            <a:off x="7441592" y="4040169"/>
            <a:ext cx="3025488" cy="180000"/>
            <a:chOff x="7441592" y="4040169"/>
            <a:chExt cx="3025488" cy="180000"/>
          </a:xfrm>
        </p:grpSpPr>
        <p:sp>
          <p:nvSpPr>
            <p:cNvPr id="95" name="Rectangle 94"/>
            <p:cNvSpPr/>
            <p:nvPr/>
          </p:nvSpPr>
          <p:spPr>
            <a:xfrm>
              <a:off x="7441592" y="4040169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838631" y="4040169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561024" y="4040169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745039" y="4040169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854673" y="4040169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0394485" y="4040169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7441592" y="4522700"/>
            <a:ext cx="3425218" cy="180000"/>
            <a:chOff x="7441592" y="4522700"/>
            <a:chExt cx="3425218" cy="180000"/>
          </a:xfrm>
        </p:grpSpPr>
        <p:sp>
          <p:nvSpPr>
            <p:cNvPr id="96" name="Rectangle 95"/>
            <p:cNvSpPr/>
            <p:nvPr/>
          </p:nvSpPr>
          <p:spPr>
            <a:xfrm>
              <a:off x="7441592" y="45227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839079" y="4522700"/>
              <a:ext cx="360000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8236566" y="4522700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959407" y="4522700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143870" y="4522700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253952" y="4522700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794215" y="4522700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7441592" y="5008337"/>
            <a:ext cx="3832036" cy="180000"/>
            <a:chOff x="7441592" y="5008337"/>
            <a:chExt cx="3832036" cy="180000"/>
          </a:xfrm>
        </p:grpSpPr>
        <p:sp>
          <p:nvSpPr>
            <p:cNvPr id="97" name="Rectangle 96"/>
            <p:cNvSpPr/>
            <p:nvPr/>
          </p:nvSpPr>
          <p:spPr>
            <a:xfrm>
              <a:off x="7441592" y="5008337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840412" y="5008337"/>
              <a:ext cx="360000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239232" y="5008337"/>
              <a:ext cx="360000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38052" y="5008337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362226" y="5008337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548022" y="5008337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0659437" y="5008337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1201033" y="5008337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7441592" y="5493971"/>
            <a:ext cx="4238854" cy="180000"/>
            <a:chOff x="7441592" y="5493971"/>
            <a:chExt cx="4238854" cy="180000"/>
          </a:xfrm>
        </p:grpSpPr>
        <p:sp>
          <p:nvSpPr>
            <p:cNvPr id="98" name="Rectangle 97"/>
            <p:cNvSpPr/>
            <p:nvPr/>
          </p:nvSpPr>
          <p:spPr>
            <a:xfrm>
              <a:off x="7441592" y="5493971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41412" y="5493971"/>
              <a:ext cx="360000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241232" y="5493971"/>
              <a:ext cx="360000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641052" y="5493971"/>
              <a:ext cx="360000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9040872" y="5493971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9766046" y="5493971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952842" y="5493971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1065257" y="5493971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1607851" y="5493971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21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Costs</a:t>
            </a:r>
            <a:endParaRPr lang="en-GB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8410198" y="1676659"/>
            <a:ext cx="0" cy="329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8605590" y="1642922"/>
            <a:ext cx="213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Bug / Error </a:t>
            </a:r>
            <a:r>
              <a:rPr lang="en-GB" smtClean="0"/>
              <a:t>/ Mistake</a:t>
            </a:r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735486" y="1142440"/>
            <a:ext cx="4345292" cy="4661133"/>
            <a:chOff x="1971303" y="1048306"/>
            <a:chExt cx="4345292" cy="4661133"/>
          </a:xfrm>
        </p:grpSpPr>
        <p:sp>
          <p:nvSpPr>
            <p:cNvPr id="87" name="TextBox 86"/>
            <p:cNvSpPr txBox="1"/>
            <p:nvPr/>
          </p:nvSpPr>
          <p:spPr>
            <a:xfrm>
              <a:off x="1971303" y="1048306"/>
              <a:ext cx="1389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$ </a:t>
              </a:r>
              <a:r>
                <a:rPr lang="en-GB" dirty="0" smtClean="0"/>
                <a:t>cumulative</a:t>
              </a:r>
              <a:endParaRPr lang="en-GB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045098" y="1415331"/>
              <a:ext cx="0" cy="42941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2077741" y="1533455"/>
              <a:ext cx="72595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9" name="Group 138"/>
            <p:cNvGrpSpPr/>
            <p:nvPr/>
          </p:nvGrpSpPr>
          <p:grpSpPr>
            <a:xfrm flipH="1">
              <a:off x="2077741" y="2020609"/>
              <a:ext cx="612019" cy="180000"/>
              <a:chOff x="7441592" y="2096068"/>
              <a:chExt cx="612019" cy="18000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7441592" y="2096068"/>
                <a:ext cx="502774" cy="18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981016" y="2096068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flipH="1">
              <a:off x="2077741" y="2504497"/>
              <a:ext cx="720632" cy="180000"/>
              <a:chOff x="7441592" y="2579956"/>
              <a:chExt cx="720632" cy="1800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7441592" y="2579956"/>
                <a:ext cx="72595" cy="18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50521" y="2579956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089629" y="2579956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flipH="1">
              <a:off x="2077741" y="2990366"/>
              <a:ext cx="1904087" cy="183035"/>
              <a:chOff x="7441592" y="3065825"/>
              <a:chExt cx="1904087" cy="18303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7441592" y="3065825"/>
                <a:ext cx="1146976" cy="18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624950" y="3067574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733927" y="3065825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273084" y="3068860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flipH="1">
              <a:off x="2077741" y="3479073"/>
              <a:ext cx="2625758" cy="180000"/>
              <a:chOff x="7441592" y="3554532"/>
              <a:chExt cx="2625758" cy="1800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441592" y="3554532"/>
                <a:ext cx="685354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163312" y="3554532"/>
                <a:ext cx="1146976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346654" y="3554532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455615" y="3554532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994755" y="3554532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flipH="1">
              <a:off x="2077741" y="3964710"/>
              <a:ext cx="3025488" cy="180000"/>
              <a:chOff x="7441592" y="4040169"/>
              <a:chExt cx="3025488" cy="1800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7441592" y="4040169"/>
                <a:ext cx="36000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838631" y="4040169"/>
                <a:ext cx="685354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561024" y="4040169"/>
                <a:ext cx="1146976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745039" y="4040169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854673" y="4040169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0394485" y="4040169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2077741" y="4447241"/>
              <a:ext cx="3425218" cy="180000"/>
              <a:chOff x="7441592" y="4522700"/>
              <a:chExt cx="3425218" cy="180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441592" y="4522700"/>
                <a:ext cx="36000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839079" y="4522700"/>
                <a:ext cx="360000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236566" y="4522700"/>
                <a:ext cx="685354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959407" y="4522700"/>
                <a:ext cx="1146976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0143870" y="4522700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0253952" y="4522700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0794215" y="4522700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flipH="1">
              <a:off x="2077741" y="4932878"/>
              <a:ext cx="3832036" cy="180000"/>
              <a:chOff x="7441592" y="5008337"/>
              <a:chExt cx="3832036" cy="1800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7441592" y="5008337"/>
                <a:ext cx="36000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840412" y="5008337"/>
                <a:ext cx="360000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8239232" y="5008337"/>
                <a:ext cx="360000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8638052" y="5008337"/>
                <a:ext cx="685354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362226" y="5008337"/>
                <a:ext cx="1146976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0548022" y="5008337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0659437" y="5008337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1201033" y="5008337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H="1">
              <a:off x="2077741" y="5418512"/>
              <a:ext cx="4238854" cy="180000"/>
              <a:chOff x="7441592" y="5493971"/>
              <a:chExt cx="4238854" cy="1800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7441592" y="5493971"/>
                <a:ext cx="36000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841412" y="5493971"/>
                <a:ext cx="360000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241232" y="5493971"/>
                <a:ext cx="360000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641052" y="5493971"/>
                <a:ext cx="360000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40872" y="5493971"/>
                <a:ext cx="685354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766046" y="5493971"/>
                <a:ext cx="1146976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0952842" y="5493971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065257" y="5493971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1607851" y="5493971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>
              <a:off x="4153394" y="3399338"/>
              <a:ext cx="0" cy="329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654610" y="1509465"/>
            <a:ext cx="2811297" cy="4306300"/>
            <a:chOff x="1684400" y="1490790"/>
            <a:chExt cx="2811297" cy="4306300"/>
          </a:xfrm>
        </p:grpSpPr>
        <p:sp>
          <p:nvSpPr>
            <p:cNvPr id="145" name="TextBox 144"/>
            <p:cNvSpPr txBox="1"/>
            <p:nvPr/>
          </p:nvSpPr>
          <p:spPr>
            <a:xfrm>
              <a:off x="2387428" y="1502982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Experimental </a:t>
              </a:r>
              <a:r>
                <a:rPr lang="en-GB" dirty="0" smtClean="0"/>
                <a:t>Design</a:t>
              </a:r>
              <a:endParaRPr lang="en-GB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387428" y="1993579"/>
              <a:ext cx="1982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Library Preparation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387428" y="2484176"/>
              <a:ext cx="1698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Sample Tracking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87428" y="2974773"/>
              <a:ext cx="1268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Sequencing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387428" y="3465370"/>
              <a:ext cx="1378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Quantitation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387428" y="3955967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Comparison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387428" y="4446564"/>
              <a:ext cx="1007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Statistics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387428" y="4937161"/>
              <a:ext cx="1974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Functional Analysis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387428" y="5427758"/>
              <a:ext cx="852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Results</a:t>
              </a:r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1778014" y="1490790"/>
              <a:ext cx="0" cy="42941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/>
            </p:cNvSpPr>
            <p:nvPr/>
          </p:nvSpPr>
          <p:spPr>
            <a:xfrm>
              <a:off x="1684400" y="2091967"/>
              <a:ext cx="180000" cy="180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/>
            <p:cNvSpPr>
              <a:spLocks/>
            </p:cNvSpPr>
            <p:nvPr/>
          </p:nvSpPr>
          <p:spPr>
            <a:xfrm>
              <a:off x="1684400" y="2582862"/>
              <a:ext cx="180000" cy="180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>
              <a:spLocks/>
            </p:cNvSpPr>
            <p:nvPr/>
          </p:nvSpPr>
          <p:spPr>
            <a:xfrm>
              <a:off x="1684400" y="16010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>
              <a:spLocks/>
            </p:cNvSpPr>
            <p:nvPr/>
          </p:nvSpPr>
          <p:spPr>
            <a:xfrm>
              <a:off x="1684400" y="356465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/>
            <p:cNvSpPr>
              <a:spLocks/>
            </p:cNvSpPr>
            <p:nvPr/>
          </p:nvSpPr>
          <p:spPr>
            <a:xfrm>
              <a:off x="1684400" y="405554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/>
            <p:cNvSpPr>
              <a:spLocks/>
            </p:cNvSpPr>
            <p:nvPr/>
          </p:nvSpPr>
          <p:spPr>
            <a:xfrm>
              <a:off x="1684400" y="454644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/>
            <p:cNvSpPr>
              <a:spLocks/>
            </p:cNvSpPr>
            <p:nvPr/>
          </p:nvSpPr>
          <p:spPr>
            <a:xfrm>
              <a:off x="1684400" y="503733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>
              <a:spLocks/>
            </p:cNvSpPr>
            <p:nvPr/>
          </p:nvSpPr>
          <p:spPr>
            <a:xfrm>
              <a:off x="1684400" y="3073757"/>
              <a:ext cx="180000" cy="180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>
              <a:spLocks/>
            </p:cNvSpPr>
            <p:nvPr/>
          </p:nvSpPr>
          <p:spPr>
            <a:xfrm>
              <a:off x="1684400" y="552823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559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Costs</a:t>
            </a:r>
            <a:endParaRPr lang="en-GB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7755961" y="1946529"/>
            <a:ext cx="0" cy="329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951353" y="1912792"/>
            <a:ext cx="213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Bug / Error / Mistake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674431" y="1186529"/>
            <a:ext cx="4345292" cy="4661133"/>
            <a:chOff x="1971303" y="1048306"/>
            <a:chExt cx="4345292" cy="4661133"/>
          </a:xfrm>
        </p:grpSpPr>
        <p:sp>
          <p:nvSpPr>
            <p:cNvPr id="87" name="TextBox 86"/>
            <p:cNvSpPr txBox="1"/>
            <p:nvPr/>
          </p:nvSpPr>
          <p:spPr>
            <a:xfrm>
              <a:off x="1971303" y="1048306"/>
              <a:ext cx="1389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$ </a:t>
              </a:r>
              <a:r>
                <a:rPr lang="en-GB" dirty="0" smtClean="0"/>
                <a:t>cumulative</a:t>
              </a:r>
              <a:endParaRPr lang="en-GB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045098" y="1415331"/>
              <a:ext cx="0" cy="42941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2077741" y="1533455"/>
              <a:ext cx="72595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9" name="Group 138"/>
            <p:cNvGrpSpPr/>
            <p:nvPr/>
          </p:nvGrpSpPr>
          <p:grpSpPr>
            <a:xfrm flipH="1">
              <a:off x="2077741" y="2020609"/>
              <a:ext cx="612019" cy="180000"/>
              <a:chOff x="7441592" y="2096068"/>
              <a:chExt cx="612019" cy="18000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7441592" y="2096068"/>
                <a:ext cx="502774" cy="18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981016" y="2096068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flipH="1">
              <a:off x="2077741" y="2504497"/>
              <a:ext cx="720632" cy="180000"/>
              <a:chOff x="7441592" y="2579956"/>
              <a:chExt cx="720632" cy="1800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7441592" y="2579956"/>
                <a:ext cx="72595" cy="18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50521" y="2579956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089629" y="2579956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flipH="1">
              <a:off x="2077741" y="2990366"/>
              <a:ext cx="1904087" cy="183035"/>
              <a:chOff x="7441592" y="3065825"/>
              <a:chExt cx="1904087" cy="18303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7441592" y="3065825"/>
                <a:ext cx="1146976" cy="18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624950" y="3067574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733927" y="3065825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273084" y="3068860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flipH="1">
              <a:off x="2077741" y="3479073"/>
              <a:ext cx="2625758" cy="180000"/>
              <a:chOff x="7441592" y="3554532"/>
              <a:chExt cx="2625758" cy="1800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441592" y="3554532"/>
                <a:ext cx="685354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163312" y="3554532"/>
                <a:ext cx="1146976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346654" y="3554532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455615" y="3554532"/>
                <a:ext cx="502774" cy="18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994755" y="3554532"/>
                <a:ext cx="72595" cy="180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 flipH="1">
              <a:off x="4743229" y="3964710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 flipH="1">
              <a:off x="4020836" y="3964710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2836821" y="3964710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2727187" y="3964710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2187374" y="3964710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 flipH="1">
              <a:off x="2077741" y="3964710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5142959" y="4447241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4745472" y="4447241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 flipH="1">
              <a:off x="4022631" y="4447241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flipH="1">
              <a:off x="2838168" y="4447241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2728086" y="4447241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 flipH="1">
              <a:off x="2187825" y="4447241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 flipH="1">
              <a:off x="2077741" y="4447241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 flipH="1">
              <a:off x="5549777" y="4932878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 flipH="1">
              <a:off x="5150957" y="4932878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 flipH="1">
              <a:off x="4752137" y="4932878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 flipH="1">
              <a:off x="4027963" y="4932878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 flipH="1">
              <a:off x="2842167" y="4932878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2730752" y="4932878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 flipH="1">
              <a:off x="2189158" y="4932878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 flipH="1">
              <a:off x="2077741" y="4932878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flipH="1">
              <a:off x="5956595" y="5418512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 flipH="1">
              <a:off x="5556775" y="5418512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 flipH="1">
              <a:off x="5156955" y="5418512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4757135" y="5418512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 flipH="1">
              <a:off x="4031961" y="5418512"/>
              <a:ext cx="685354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 flipH="1">
              <a:off x="2845165" y="5418512"/>
              <a:ext cx="1146976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 flipH="1">
              <a:off x="2732750" y="5418512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 flipH="1">
              <a:off x="2190156" y="5418512"/>
              <a:ext cx="502774" cy="18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 flipH="1">
              <a:off x="2077741" y="5418512"/>
              <a:ext cx="72595" cy="1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4153394" y="3399338"/>
              <a:ext cx="0" cy="329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 flipH="1">
              <a:off x="4143576" y="3961604"/>
              <a:ext cx="559923" cy="180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 flipH="1">
              <a:off x="4143576" y="4447241"/>
              <a:ext cx="559923" cy="180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 flipH="1">
              <a:off x="4153394" y="4932878"/>
              <a:ext cx="559923" cy="180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 flipH="1">
              <a:off x="4153394" y="5418512"/>
              <a:ext cx="559923" cy="180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63768" y="1541362"/>
            <a:ext cx="2864197" cy="4306300"/>
            <a:chOff x="1684400" y="1490790"/>
            <a:chExt cx="2864197" cy="4306300"/>
          </a:xfrm>
        </p:grpSpPr>
        <p:sp>
          <p:nvSpPr>
            <p:cNvPr id="72" name="TextBox 71"/>
            <p:cNvSpPr txBox="1"/>
            <p:nvPr/>
          </p:nvSpPr>
          <p:spPr>
            <a:xfrm>
              <a:off x="2387428" y="1502982"/>
              <a:ext cx="21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Experimental Design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87428" y="1993579"/>
              <a:ext cx="1982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Library Preparation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87428" y="2484176"/>
              <a:ext cx="1698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Sample Tracking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87428" y="2974773"/>
              <a:ext cx="1268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Sequencing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87428" y="3465370"/>
              <a:ext cx="1378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Quantitation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87428" y="3955967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Comparison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387428" y="4446564"/>
              <a:ext cx="1007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Statistics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387428" y="4937161"/>
              <a:ext cx="1974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Functional Analysis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87428" y="5427758"/>
              <a:ext cx="852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Results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778014" y="1490790"/>
              <a:ext cx="0" cy="42941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>
              <a:spLocks/>
            </p:cNvSpPr>
            <p:nvPr/>
          </p:nvSpPr>
          <p:spPr>
            <a:xfrm>
              <a:off x="1684400" y="2091967"/>
              <a:ext cx="180000" cy="180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>
              <a:spLocks/>
            </p:cNvSpPr>
            <p:nvPr/>
          </p:nvSpPr>
          <p:spPr>
            <a:xfrm>
              <a:off x="1684400" y="2582862"/>
              <a:ext cx="180000" cy="180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>
              <a:spLocks/>
            </p:cNvSpPr>
            <p:nvPr/>
          </p:nvSpPr>
          <p:spPr>
            <a:xfrm>
              <a:off x="1684400" y="16010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>
              <a:spLocks/>
            </p:cNvSpPr>
            <p:nvPr/>
          </p:nvSpPr>
          <p:spPr>
            <a:xfrm>
              <a:off x="1684400" y="356465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>
              <a:spLocks/>
            </p:cNvSpPr>
            <p:nvPr/>
          </p:nvSpPr>
          <p:spPr>
            <a:xfrm>
              <a:off x="1684400" y="405554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>
              <a:spLocks/>
            </p:cNvSpPr>
            <p:nvPr/>
          </p:nvSpPr>
          <p:spPr>
            <a:xfrm>
              <a:off x="1684400" y="454644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/>
            <p:cNvSpPr>
              <a:spLocks/>
            </p:cNvSpPr>
            <p:nvPr/>
          </p:nvSpPr>
          <p:spPr>
            <a:xfrm>
              <a:off x="1684400" y="503733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>
              <a:spLocks/>
            </p:cNvSpPr>
            <p:nvPr/>
          </p:nvSpPr>
          <p:spPr>
            <a:xfrm>
              <a:off x="1684400" y="3073757"/>
              <a:ext cx="180000" cy="180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>
              <a:spLocks/>
            </p:cNvSpPr>
            <p:nvPr/>
          </p:nvSpPr>
          <p:spPr>
            <a:xfrm>
              <a:off x="1684400" y="552823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8320441" y="3365431"/>
            <a:ext cx="361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Half the </a:t>
            </a:r>
            <a:r>
              <a:rPr lang="en-GB" smtClean="0"/>
              <a:t>project budget could be lost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80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Goals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2746" y="1850677"/>
            <a:ext cx="11482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/>
          </p:cNvSpPr>
          <p:nvPr/>
        </p:nvSpPr>
        <p:spPr>
          <a:xfrm rot="16200000" flipH="1">
            <a:off x="2777438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>
            <a:spLocks/>
          </p:cNvSpPr>
          <p:nvPr/>
        </p:nvSpPr>
        <p:spPr>
          <a:xfrm rot="16200000" flipH="1">
            <a:off x="4338611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>
            <a:spLocks/>
          </p:cNvSpPr>
          <p:nvPr/>
        </p:nvSpPr>
        <p:spPr>
          <a:xfrm rot="16200000" flipH="1">
            <a:off x="1123272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>
            <a:spLocks/>
          </p:cNvSpPr>
          <p:nvPr/>
        </p:nvSpPr>
        <p:spPr>
          <a:xfrm rot="16200000" flipH="1">
            <a:off x="6779033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>
            <a:spLocks/>
          </p:cNvSpPr>
          <p:nvPr/>
        </p:nvSpPr>
        <p:spPr>
          <a:xfrm rot="16200000" flipH="1">
            <a:off x="7968248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>
            <a:spLocks/>
          </p:cNvSpPr>
          <p:nvPr/>
        </p:nvSpPr>
        <p:spPr>
          <a:xfrm rot="16200000" flipH="1">
            <a:off x="897148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>
            <a:spLocks/>
          </p:cNvSpPr>
          <p:nvPr/>
        </p:nvSpPr>
        <p:spPr>
          <a:xfrm rot="16200000" flipH="1">
            <a:off x="10222687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>
            <a:spLocks/>
          </p:cNvSpPr>
          <p:nvPr/>
        </p:nvSpPr>
        <p:spPr>
          <a:xfrm rot="16200000" flipH="1">
            <a:off x="5589816" y="175153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>
            <a:spLocks/>
          </p:cNvSpPr>
          <p:nvPr/>
        </p:nvSpPr>
        <p:spPr>
          <a:xfrm rot="16200000" flipH="1">
            <a:off x="11427400" y="175153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 rot="21600000">
            <a:off x="349621" y="1289064"/>
            <a:ext cx="16845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Experimental Design</a:t>
            </a:r>
          </a:p>
        </p:txBody>
      </p:sp>
      <p:sp>
        <p:nvSpPr>
          <p:cNvPr id="41" name="TextBox 40"/>
          <p:cNvSpPr txBox="1"/>
          <p:nvPr/>
        </p:nvSpPr>
        <p:spPr>
          <a:xfrm rot="21600000">
            <a:off x="2107419" y="1289064"/>
            <a:ext cx="15865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Library Preparation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3767242" y="1289064"/>
            <a:ext cx="13625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Sample Tracking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5203092" y="1289064"/>
            <a:ext cx="10262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Sequencing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6302633" y="1289064"/>
            <a:ext cx="11170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Quantitation</a:t>
            </a:r>
          </a:p>
        </p:txBody>
      </p:sp>
      <p:sp>
        <p:nvSpPr>
          <p:cNvPr id="45" name="TextBox 44"/>
          <p:cNvSpPr txBox="1"/>
          <p:nvPr/>
        </p:nvSpPr>
        <p:spPr>
          <a:xfrm rot="21600000">
            <a:off x="7492968" y="1289064"/>
            <a:ext cx="10631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Comparison</a:t>
            </a:r>
          </a:p>
        </p:txBody>
      </p:sp>
      <p:sp>
        <p:nvSpPr>
          <p:cNvPr id="46" name="TextBox 45"/>
          <p:cNvSpPr txBox="1"/>
          <p:nvPr/>
        </p:nvSpPr>
        <p:spPr>
          <a:xfrm rot="21600000">
            <a:off x="8629378" y="1289064"/>
            <a:ext cx="82971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Statistics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9532390" y="1289064"/>
            <a:ext cx="158088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Functional Analysis</a:t>
            </a:r>
          </a:p>
        </p:txBody>
      </p:sp>
      <p:sp>
        <p:nvSpPr>
          <p:cNvPr id="48" name="TextBox 47"/>
          <p:cNvSpPr txBox="1"/>
          <p:nvPr/>
        </p:nvSpPr>
        <p:spPr>
          <a:xfrm rot="21600000">
            <a:off x="11186570" y="1289064"/>
            <a:ext cx="7073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3584" y="2302189"/>
            <a:ext cx="831201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Un-quantitated data exercise: 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Look at the raw data before you analyse</a:t>
            </a:r>
          </a:p>
          <a:p>
            <a:endParaRPr lang="en-GB" sz="2000" dirty="0" smtClean="0"/>
          </a:p>
          <a:p>
            <a:r>
              <a:rPr lang="en-GB" sz="2000" dirty="0" smtClean="0"/>
              <a:t>Expectations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What assumptions and expectations should you have for your data</a:t>
            </a:r>
          </a:p>
          <a:p>
            <a:endParaRPr lang="en-GB" sz="2000" dirty="0" smtClean="0"/>
          </a:p>
          <a:p>
            <a:r>
              <a:rPr lang="en-GB" sz="2000" dirty="0" smtClean="0"/>
              <a:t>Bias</a:t>
            </a:r>
          </a:p>
          <a:p>
            <a:r>
              <a:rPr lang="en-GB" sz="2000" dirty="0" smtClean="0"/>
              <a:t>	How to look for and identify them (examples and cases)</a:t>
            </a:r>
          </a:p>
          <a:p>
            <a:endParaRPr lang="en-GB" sz="2000" dirty="0" smtClean="0"/>
          </a:p>
          <a:p>
            <a:r>
              <a:rPr lang="en-GB" sz="2000" dirty="0" smtClean="0"/>
              <a:t>Software</a:t>
            </a:r>
          </a:p>
          <a:p>
            <a:r>
              <a:rPr lang="en-GB" sz="2000" dirty="0" smtClean="0"/>
              <a:t>	How to select bioinformatics tools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03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7059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Introduction 				Russell		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15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mins</a:t>
            </a:r>
          </a:p>
          <a:p>
            <a:pPr>
              <a:lnSpc>
                <a:spcPct val="150000"/>
              </a:lnSpc>
            </a:pPr>
            <a:r>
              <a:rPr lang="en-GB" dirty="0"/>
              <a:t>Un-quantitated Data Exercise 	</a:t>
            </a:r>
            <a:r>
              <a:rPr lang="en-GB" dirty="0" smtClean="0"/>
              <a:t>Christel</a:t>
            </a:r>
            <a:r>
              <a:rPr lang="en-GB" dirty="0"/>
              <a:t>		30 mins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Expectations 				Simon		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30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mins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Biases					Simon		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30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mins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Software					Russell		30 mins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Summary					Simon		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15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mins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587053" y="2338309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Coffee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0599168" y="3882510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bg1">
                    <a:lumMod val="65000"/>
                  </a:schemeClr>
                </a:solidFill>
              </a:rPr>
              <a:t>Coffee</a:t>
            </a:r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1381309" y="2522975"/>
            <a:ext cx="670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292316" y="4075058"/>
            <a:ext cx="3068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93424" y="4075058"/>
            <a:ext cx="6705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292316" y="2522975"/>
            <a:ext cx="306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5825" y="3703594"/>
            <a:ext cx="8761228" cy="15259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800" smtClean="0"/>
              <a:t>Course </a:t>
            </a:r>
            <a:r>
              <a:rPr lang="en-GB" sz="2800" dirty="0" smtClean="0"/>
              <a:t>Exercise Material:	</a:t>
            </a:r>
            <a:r>
              <a:rPr lang="en-GB" sz="2800" dirty="0">
                <a:hlinkClick r:id="rId2"/>
              </a:rPr>
              <a:t>http://</a:t>
            </a:r>
            <a:r>
              <a:rPr lang="en-GB" sz="2800" dirty="0" smtClean="0">
                <a:hlinkClick r:id="rId2"/>
              </a:rPr>
              <a:t>tinyurl.com/FOG-2017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78167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6707" y="1773488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Attribution-</a:t>
            </a:r>
            <a:r>
              <a:rPr lang="en-US" b="1" dirty="0" err="1"/>
              <a:t>NonCommercial</a:t>
            </a:r>
            <a:r>
              <a:rPr lang="en-US" b="1" dirty="0"/>
              <a:t>-</a:t>
            </a:r>
            <a:r>
              <a:rPr lang="en-US" b="1" dirty="0" err="1"/>
              <a:t>ShareAlike</a:t>
            </a:r>
            <a:r>
              <a:rPr lang="en-US" b="1" dirty="0"/>
              <a:t> 4.0 International </a:t>
            </a:r>
            <a:r>
              <a:rPr lang="en-US" b="1" dirty="0" smtClean="0"/>
              <a:t>(</a:t>
            </a:r>
            <a:r>
              <a:rPr lang="en-US" b="1" dirty="0"/>
              <a:t>CC BY-NC-SA 4.0</a:t>
            </a:r>
            <a:r>
              <a:rPr lang="en-US" b="1" dirty="0" smtClean="0"/>
              <a:t>)</a:t>
            </a:r>
          </a:p>
          <a:p>
            <a:pPr algn="ctr"/>
            <a:r>
              <a:rPr lang="en-GB" sz="1400" dirty="0"/>
              <a:t>https://</a:t>
            </a:r>
            <a:r>
              <a:rPr lang="en-GB" sz="1400" dirty="0" err="1" smtClean="0"/>
              <a:t>creativecommons.org</a:t>
            </a:r>
            <a:r>
              <a:rPr lang="en-GB" sz="1400" dirty="0" smtClean="0"/>
              <a:t>/licenses/by-</a:t>
            </a:r>
            <a:r>
              <a:rPr lang="en-GB" sz="1400" dirty="0" err="1" smtClean="0"/>
              <a:t>nc</a:t>
            </a:r>
            <a:r>
              <a:rPr lang="en-GB" sz="1400" dirty="0" smtClean="0"/>
              <a:t>-</a:t>
            </a:r>
            <a:r>
              <a:rPr lang="en-GB" sz="1400" dirty="0" err="1" smtClean="0"/>
              <a:t>sa</a:t>
            </a:r>
            <a:r>
              <a:rPr lang="en-GB" sz="1400" dirty="0" smtClean="0"/>
              <a:t>/2.0/</a:t>
            </a:r>
            <a:r>
              <a:rPr lang="en-GB" sz="1400" dirty="0" err="1" smtClean="0"/>
              <a:t>uk</a:t>
            </a:r>
            <a:r>
              <a:rPr lang="en-GB" sz="1400" dirty="0" smtClean="0"/>
              <a:t>/</a:t>
            </a:r>
            <a:r>
              <a:rPr lang="en-GB" sz="1400" dirty="0" err="1" smtClean="0"/>
              <a:t>legalcode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1" y="1653254"/>
            <a:ext cx="2802565" cy="825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220" t="22493" r="14474" b="20110"/>
          <a:stretch/>
        </p:blipFill>
        <p:spPr>
          <a:xfrm>
            <a:off x="1757484" y="2732566"/>
            <a:ext cx="1078299" cy="919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509" y="3906203"/>
            <a:ext cx="1010248" cy="101024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1727"/>
              </p:ext>
            </p:extLst>
          </p:nvPr>
        </p:nvGraphicFramePr>
        <p:xfrm>
          <a:off x="3977760" y="3006931"/>
          <a:ext cx="625076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3587"/>
                <a:gridCol w="2083587"/>
                <a:gridCol w="20835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@</a:t>
                      </a:r>
                      <a:r>
                        <a:rPr lang="en-GB" dirty="0" err="1" smtClean="0"/>
                        <a:t>babraham_bioinf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@</a:t>
                      </a:r>
                      <a:r>
                        <a:rPr lang="en-GB" dirty="0" err="1" smtClean="0"/>
                        <a:t>simon_andrews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@</a:t>
                      </a:r>
                      <a:r>
                        <a:rPr lang="en-GB" dirty="0" err="1" smtClean="0"/>
                        <a:t>drrshamilton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GenomicsFest</a:t>
                      </a:r>
                      <a:endParaRPr lang="en-GB" b="0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5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210" y="1498445"/>
            <a:ext cx="3325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Simon Andrews, </a:t>
            </a:r>
            <a:endParaRPr lang="en-GB" dirty="0" smtClean="0"/>
          </a:p>
          <a:p>
            <a:r>
              <a:rPr lang="en-GB" dirty="0" smtClean="0"/>
              <a:t>Head </a:t>
            </a:r>
            <a:r>
              <a:rPr lang="en-GB" dirty="0"/>
              <a:t>of Bioinformatics, </a:t>
            </a:r>
            <a:endParaRPr lang="en-GB" dirty="0" smtClean="0"/>
          </a:p>
          <a:p>
            <a:r>
              <a:rPr lang="en-GB" dirty="0" err="1" smtClean="0"/>
              <a:t>Babraham</a:t>
            </a:r>
            <a:r>
              <a:rPr lang="en-GB" dirty="0" smtClean="0"/>
              <a:t> </a:t>
            </a:r>
            <a:r>
              <a:rPr lang="en-GB" dirty="0"/>
              <a:t>Institute, </a:t>
            </a:r>
            <a:endParaRPr lang="en-GB" dirty="0" smtClean="0"/>
          </a:p>
          <a:p>
            <a:r>
              <a:rPr lang="en-GB" dirty="0" smtClean="0"/>
              <a:t>Cambridge</a:t>
            </a:r>
            <a:r>
              <a:rPr lang="en-GB" dirty="0"/>
              <a:t>, UK</a:t>
            </a:r>
          </a:p>
          <a:p>
            <a:r>
              <a:rPr lang="en-GB" dirty="0" err="1" smtClean="0"/>
              <a:t>simon.andrews@babraham.ac.uk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66" y="3347524"/>
            <a:ext cx="1216436" cy="1260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823" y="1607109"/>
            <a:ext cx="1147809" cy="1260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584" y="1607109"/>
            <a:ext cx="1260000" cy="1260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8102940" y="1498445"/>
            <a:ext cx="3759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Russell Hamilton, </a:t>
            </a:r>
            <a:endParaRPr lang="en-GB" dirty="0" smtClean="0"/>
          </a:p>
          <a:p>
            <a:r>
              <a:rPr lang="en-GB" dirty="0" smtClean="0"/>
              <a:t>Bioinformatics </a:t>
            </a:r>
            <a:r>
              <a:rPr lang="en-GB" dirty="0"/>
              <a:t>Core </a:t>
            </a:r>
            <a:r>
              <a:rPr lang="en-GB" dirty="0" smtClean="0"/>
              <a:t>Facility Manager, </a:t>
            </a:r>
            <a:endParaRPr lang="en-GB" dirty="0"/>
          </a:p>
          <a:p>
            <a:r>
              <a:rPr lang="en-GB" dirty="0"/>
              <a:t>Centre for Trophoblast Research, </a:t>
            </a:r>
            <a:endParaRPr lang="en-GB" dirty="0" smtClean="0"/>
          </a:p>
          <a:p>
            <a:r>
              <a:rPr lang="en-GB" dirty="0" smtClean="0"/>
              <a:t>Cambridge </a:t>
            </a:r>
            <a:r>
              <a:rPr lang="en-GB" dirty="0"/>
              <a:t>University, UK</a:t>
            </a:r>
          </a:p>
          <a:p>
            <a:r>
              <a:rPr lang="en-GB" dirty="0"/>
              <a:t>rsh46@cam.ac.uk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697210" y="3208276"/>
            <a:ext cx="3373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Christel Krueger, </a:t>
            </a:r>
          </a:p>
          <a:p>
            <a:r>
              <a:rPr lang="en-GB" dirty="0"/>
              <a:t>Bioinformatician, </a:t>
            </a:r>
          </a:p>
          <a:p>
            <a:r>
              <a:rPr lang="en-GB" dirty="0" err="1" smtClean="0"/>
              <a:t>Babraham</a:t>
            </a:r>
            <a:r>
              <a:rPr lang="en-GB" dirty="0" smtClean="0"/>
              <a:t> </a:t>
            </a:r>
            <a:r>
              <a:rPr lang="en-GB" dirty="0"/>
              <a:t>Institute, </a:t>
            </a:r>
            <a:endParaRPr lang="en-GB" dirty="0" smtClean="0"/>
          </a:p>
          <a:p>
            <a:r>
              <a:rPr lang="en-GB" dirty="0" smtClean="0"/>
              <a:t>Cambridge</a:t>
            </a:r>
            <a:r>
              <a:rPr lang="en-GB" dirty="0"/>
              <a:t>, UK</a:t>
            </a:r>
          </a:p>
          <a:p>
            <a:r>
              <a:rPr lang="en-GB" dirty="0" err="1"/>
              <a:t>christel.krueger@babraham.ac.uk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102940" y="3208276"/>
            <a:ext cx="3228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Malwina</a:t>
            </a:r>
            <a:r>
              <a:rPr lang="en-GB" dirty="0" smtClean="0"/>
              <a:t> </a:t>
            </a:r>
            <a:r>
              <a:rPr lang="en-GB" dirty="0" err="1" smtClean="0"/>
              <a:t>Prater</a:t>
            </a:r>
            <a:r>
              <a:rPr lang="en-GB" dirty="0" smtClean="0"/>
              <a:t>, </a:t>
            </a:r>
          </a:p>
          <a:p>
            <a:r>
              <a:rPr lang="en-GB" dirty="0" smtClean="0"/>
              <a:t>Bioinformatician, </a:t>
            </a:r>
            <a:endParaRPr lang="en-GB" dirty="0"/>
          </a:p>
          <a:p>
            <a:r>
              <a:rPr lang="en-GB" dirty="0"/>
              <a:t>Centre for Trophoblast Research, </a:t>
            </a:r>
            <a:endParaRPr lang="en-GB" dirty="0" smtClean="0"/>
          </a:p>
          <a:p>
            <a:r>
              <a:rPr lang="en-GB" dirty="0" smtClean="0"/>
              <a:t>Cambridge </a:t>
            </a:r>
            <a:r>
              <a:rPr lang="en-GB" dirty="0"/>
              <a:t>University, UK</a:t>
            </a:r>
          </a:p>
          <a:p>
            <a:r>
              <a:rPr lang="en-GB" dirty="0" smtClean="0"/>
              <a:t>mn367@cam.ac.uk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1955" b="16978"/>
          <a:stretch/>
        </p:blipFill>
        <p:spPr>
          <a:xfrm>
            <a:off x="6760011" y="3316940"/>
            <a:ext cx="1166621" cy="1260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861531" y="611906"/>
            <a:ext cx="244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Who </a:t>
            </a:r>
            <a:r>
              <a:rPr lang="en-GB" sz="3600" smtClean="0"/>
              <a:t>we are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4325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32" y="2563281"/>
            <a:ext cx="590844" cy="612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701" y="3227745"/>
            <a:ext cx="557507" cy="612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454" y="1898817"/>
            <a:ext cx="612000" cy="612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1955" b="16978"/>
          <a:stretch/>
        </p:blipFill>
        <p:spPr>
          <a:xfrm>
            <a:off x="1859131" y="3892208"/>
            <a:ext cx="566645" cy="612000"/>
          </a:xfrm>
          <a:prstGeom prst="ellipse">
            <a:avLst/>
          </a:prstGeom>
          <a:ln w="28575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3812" y="2183995"/>
            <a:ext cx="81910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 all work in Bioinformatics Core Facilities</a:t>
            </a:r>
          </a:p>
          <a:p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We see lots of different bioinformatics projects and people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We see the kinds of mistakes people commonly make</a:t>
            </a:r>
            <a:endParaRPr lang="en-GB" sz="2400" dirty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Collate a collection of common problems, biases and mistakes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531" y="611906"/>
            <a:ext cx="1041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And why do we care about misleading bioinformatics?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76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1531" y="611906"/>
            <a:ext cx="227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Why now?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861531" y="13751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Automation </a:t>
            </a:r>
            <a:r>
              <a:rPr lang="en-GB" sz="2400" dirty="0"/>
              <a:t>in analysis increasingly common</a:t>
            </a:r>
          </a:p>
        </p:txBody>
      </p:sp>
      <p:sp>
        <p:nvSpPr>
          <p:cNvPr id="10" name="Cube 9"/>
          <p:cNvSpPr/>
          <p:nvPr/>
        </p:nvSpPr>
        <p:spPr>
          <a:xfrm>
            <a:off x="4272546" y="1953672"/>
            <a:ext cx="3531751" cy="3531751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50335" y="3498111"/>
            <a:ext cx="2172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Raw sequences </a:t>
            </a:r>
          </a:p>
          <a:p>
            <a:r>
              <a:rPr lang="en-GB" sz="2400" dirty="0" smtClean="0"/>
              <a:t>(FASTQ)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39306" y="3498110"/>
            <a:ext cx="2677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List of </a:t>
            </a:r>
            <a:r>
              <a:rPr lang="en-GB" sz="2400" smtClean="0"/>
              <a:t>Differentially </a:t>
            </a:r>
          </a:p>
          <a:p>
            <a:r>
              <a:rPr lang="en-GB" sz="2400" dirty="0" smtClean="0"/>
              <a:t>Expressed Genes</a:t>
            </a:r>
            <a:endParaRPr lang="en-GB" sz="2400" dirty="0"/>
          </a:p>
        </p:txBody>
      </p:sp>
      <p:sp>
        <p:nvSpPr>
          <p:cNvPr id="4" name="Right Arrow 3"/>
          <p:cNvSpPr/>
          <p:nvPr/>
        </p:nvSpPr>
        <p:spPr>
          <a:xfrm>
            <a:off x="3491381" y="3479329"/>
            <a:ext cx="627321" cy="84977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7958141" y="3479329"/>
            <a:ext cx="627321" cy="84977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1531" y="611906"/>
            <a:ext cx="227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Why now?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861531" y="13751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Automation </a:t>
            </a:r>
            <a:r>
              <a:rPr lang="en-GB" sz="2400" dirty="0"/>
              <a:t>in analysis increasingly common</a:t>
            </a:r>
          </a:p>
        </p:txBody>
      </p:sp>
      <p:sp>
        <p:nvSpPr>
          <p:cNvPr id="10" name="Cube 9"/>
          <p:cNvSpPr/>
          <p:nvPr/>
        </p:nvSpPr>
        <p:spPr>
          <a:xfrm>
            <a:off x="4272546" y="1953672"/>
            <a:ext cx="3531751" cy="3531751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50335" y="3498111"/>
            <a:ext cx="2172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Raw sequences </a:t>
            </a:r>
          </a:p>
          <a:p>
            <a:r>
              <a:rPr lang="en-GB" sz="2400" dirty="0" smtClean="0"/>
              <a:t>(FASTQ)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39306" y="3498110"/>
            <a:ext cx="2677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List of </a:t>
            </a:r>
            <a:r>
              <a:rPr lang="en-GB" sz="2400" smtClean="0"/>
              <a:t>Differentially </a:t>
            </a:r>
          </a:p>
          <a:p>
            <a:r>
              <a:rPr lang="en-GB" sz="2400" dirty="0" smtClean="0"/>
              <a:t>Expressed Genes</a:t>
            </a:r>
            <a:endParaRPr lang="en-GB" sz="2400" dirty="0"/>
          </a:p>
        </p:txBody>
      </p:sp>
      <p:sp>
        <p:nvSpPr>
          <p:cNvPr id="4" name="Right Arrow 3"/>
          <p:cNvSpPr/>
          <p:nvPr/>
        </p:nvSpPr>
        <p:spPr>
          <a:xfrm>
            <a:off x="3491381" y="3479329"/>
            <a:ext cx="627321" cy="84977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7958141" y="3479329"/>
            <a:ext cx="627321" cy="84977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03" y="3404900"/>
            <a:ext cx="1378421" cy="137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8421" y="4970377"/>
            <a:ext cx="6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BAM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424317" y="4970377"/>
            <a:ext cx="13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 Counts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292077" y="2918683"/>
            <a:ext cx="16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Alignment Stats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260792" y="2066846"/>
            <a:ext cx="182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Duplication Rates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6853613" y="3150166"/>
            <a:ext cx="15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featureCounts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6294827" y="4166473"/>
            <a:ext cx="174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Read Error Rates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641865" y="2390887"/>
            <a:ext cx="24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Stranded Vs </a:t>
            </a:r>
            <a:r>
              <a:rPr lang="en-GB" dirty="0" err="1" smtClean="0"/>
              <a:t>Unstranded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854759" y="4064728"/>
            <a:ext cx="16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Sample Mix Ups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2330930">
            <a:off x="6112335" y="303317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Biases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142"/>
            <a:ext cx="10972800" cy="38330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Introduction 				Russell		15 mins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Un-quantitated Data Exercise 		Christel		30 mins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Expectations 				Simon			30 mins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Biases					Simon			30 mins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Software					Russell		30 mins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Summary					Simon			15 mins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87053" y="2338309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Coffee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599168" y="3882510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Coffee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381309" y="2522975"/>
            <a:ext cx="670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92316" y="4075058"/>
            <a:ext cx="306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393424" y="4075058"/>
            <a:ext cx="670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292316" y="2522975"/>
            <a:ext cx="306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7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Bioinformatics in a typical NGS project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49320" y="1417638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Experimental Design and 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9320" y="1908235"/>
            <a:ext cx="19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Library Preparation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320" y="2398832"/>
            <a:ext cx="169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 Tracking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9320" y="288942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Sequencing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9320" y="3380026"/>
            <a:ext cx="13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9320" y="387062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Comparison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9320" y="4361220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Statistics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9320" y="4851817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Functional Analysis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9320" y="5342414"/>
            <a:ext cx="8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31685" y="1417638"/>
            <a:ext cx="0" cy="42941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/>
          </p:cNvSpPr>
          <p:nvPr/>
        </p:nvSpPr>
        <p:spPr>
          <a:xfrm>
            <a:off x="1846292" y="200662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1846292" y="2497518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1846292" y="151572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1846292" y="347930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1846292" y="397020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1846292" y="446109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1846292" y="495199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>
            <a:spLocks/>
          </p:cNvSpPr>
          <p:nvPr/>
        </p:nvSpPr>
        <p:spPr>
          <a:xfrm>
            <a:off x="1846292" y="298841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>
            <a:spLocks/>
          </p:cNvSpPr>
          <p:nvPr/>
        </p:nvSpPr>
        <p:spPr>
          <a:xfrm>
            <a:off x="1846292" y="5442891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5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Bioinformatics in a typical NGS project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49320" y="1417638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Experimental Design and 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9320" y="1908235"/>
            <a:ext cx="19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Library Preparation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320" y="2398832"/>
            <a:ext cx="169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 Tracking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9320" y="288942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Sequencing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9320" y="3380026"/>
            <a:ext cx="13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9320" y="387062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Comparison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9320" y="4361220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Statistics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9320" y="4851817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Functional Analysis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9320" y="5342414"/>
            <a:ext cx="8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31685" y="1417638"/>
            <a:ext cx="0" cy="42941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/>
          </p:cNvSpPr>
          <p:nvPr/>
        </p:nvSpPr>
        <p:spPr>
          <a:xfrm>
            <a:off x="1846292" y="200662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1846292" y="2497518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1846292" y="151572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1846292" y="347930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1846292" y="397020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1846292" y="446109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1846292" y="495199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>
            <a:spLocks/>
          </p:cNvSpPr>
          <p:nvPr/>
        </p:nvSpPr>
        <p:spPr>
          <a:xfrm>
            <a:off x="1846292" y="298841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>
            <a:spLocks/>
          </p:cNvSpPr>
          <p:nvPr/>
        </p:nvSpPr>
        <p:spPr>
          <a:xfrm>
            <a:off x="1846292" y="5442891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4901609" y="3118772"/>
            <a:ext cx="223283" cy="1081072"/>
          </a:xfrm>
          <a:prstGeom prst="down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730949" y="3749358"/>
            <a:ext cx="637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NGS Pipeline automation increasingly common</a:t>
            </a:r>
          </a:p>
          <a:p>
            <a:endParaRPr lang="en-GB" dirty="0"/>
          </a:p>
          <a:p>
            <a:r>
              <a:rPr lang="en-GB" dirty="0" smtClean="0"/>
              <a:t>Many advantages, but errors, bias and bug need to be checked for</a:t>
            </a:r>
            <a:endParaRPr lang="en-GB" dirty="0"/>
          </a:p>
        </p:txBody>
      </p:sp>
      <p:sp>
        <p:nvSpPr>
          <p:cNvPr id="30" name="Down Arrow 29"/>
          <p:cNvSpPr/>
          <p:nvPr/>
        </p:nvSpPr>
        <p:spPr>
          <a:xfrm>
            <a:off x="5124892" y="3970203"/>
            <a:ext cx="223283" cy="1081072"/>
          </a:xfrm>
          <a:prstGeom prst="down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4829684" y="4630674"/>
            <a:ext cx="223283" cy="1081072"/>
          </a:xfrm>
          <a:prstGeom prst="down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19609"/>
      </p:ext>
    </p:extLst>
  </p:cSld>
  <p:clrMapOvr>
    <a:masterClrMapping/>
  </p:clrMapOvr>
</p:sld>
</file>

<file path=ppt/theme/theme1.xml><?xml version="1.0" encoding="utf-8"?>
<a:theme xmlns:a="http://schemas.openxmlformats.org/drawingml/2006/main" name="FO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OG_template.potx" id="{D44DC694-04D3-45B1-B1D6-675AB98152D6}" vid="{F431A3D5-D194-400C-A05F-CBCE85C49A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FOG_template</Template>
  <TotalTime>17717</TotalTime>
  <Words>489</Words>
  <Application>Microsoft Macintosh PowerPoint</Application>
  <PresentationFormat>Widescreen</PresentationFormat>
  <Paragraphs>223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FOG_template</vt:lpstr>
      <vt:lpstr>Misleading bioinformatics: Mistakes, Biases, Mis-interpretations and how to avoid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Outline</vt:lpstr>
      <vt:lpstr>Bioinformatics in a typical NGS project </vt:lpstr>
      <vt:lpstr>Bioinformatics in a typical NGS project </vt:lpstr>
      <vt:lpstr>Impact on Project Time</vt:lpstr>
      <vt:lpstr>Impact on Project Time</vt:lpstr>
      <vt:lpstr>Impact on Project Time</vt:lpstr>
      <vt:lpstr>Impact on Project Time</vt:lpstr>
      <vt:lpstr>Impact on Costs</vt:lpstr>
      <vt:lpstr>Impact on Costs</vt:lpstr>
      <vt:lpstr>Impact on Costs</vt:lpstr>
      <vt:lpstr>Workshop Goals</vt:lpstr>
      <vt:lpstr>Workshop Outline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R.S. Hamilton</dc:creator>
  <cp:lastModifiedBy>Dr R.S. Hamilton</cp:lastModifiedBy>
  <cp:revision>62</cp:revision>
  <cp:lastPrinted>2017-01-30T17:04:25Z</cp:lastPrinted>
  <dcterms:created xsi:type="dcterms:W3CDTF">2016-12-12T13:58:43Z</dcterms:created>
  <dcterms:modified xsi:type="dcterms:W3CDTF">2017-01-30T17:13:23Z</dcterms:modified>
</cp:coreProperties>
</file>