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6" r:id="rId2"/>
    <p:sldId id="387" r:id="rId3"/>
    <p:sldId id="402" r:id="rId4"/>
    <p:sldId id="403" r:id="rId5"/>
    <p:sldId id="404" r:id="rId6"/>
    <p:sldId id="407" r:id="rId7"/>
    <p:sldId id="388" r:id="rId8"/>
    <p:sldId id="389" r:id="rId9"/>
    <p:sldId id="390" r:id="rId10"/>
    <p:sldId id="392" r:id="rId11"/>
    <p:sldId id="391" r:id="rId12"/>
    <p:sldId id="393" r:id="rId13"/>
    <p:sldId id="394" r:id="rId14"/>
    <p:sldId id="408" r:id="rId15"/>
    <p:sldId id="395" r:id="rId16"/>
    <p:sldId id="411" r:id="rId17"/>
    <p:sldId id="396" r:id="rId18"/>
    <p:sldId id="397" r:id="rId19"/>
    <p:sldId id="398" r:id="rId20"/>
    <p:sldId id="399" r:id="rId21"/>
    <p:sldId id="412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66"/>
    <a:srgbClr val="3333FF"/>
    <a:srgbClr val="00FF00"/>
    <a:srgbClr val="F698A9"/>
    <a:srgbClr val="FF9999"/>
    <a:srgbClr val="EE6C00"/>
    <a:srgbClr val="FF9900"/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7096" autoAdjust="0"/>
    <p:restoredTop sz="94514" autoAdjust="0"/>
  </p:normalViewPr>
  <p:slideViewPr>
    <p:cSldViewPr>
      <p:cViewPr varScale="1">
        <p:scale>
          <a:sx n="104" d="100"/>
          <a:sy n="104" d="100"/>
        </p:scale>
        <p:origin x="4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93191-6449-48B8-80A2-7B37B9D9ABBF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04B19-8C95-4627-9F2D-24126D7B9E1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2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BB138-B9FA-4463-AC97-AA7F35CA78CE}" type="datetimeFigureOut">
              <a:rPr lang="en-GB" smtClean="0"/>
              <a:t>30/01/2017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4B29E-24DA-4A1A-97E1-B9D6540849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64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06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1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41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8C6353-79A1-4013-9BEE-D8D529F8C41F}" type="datetime1">
              <a:rPr lang="en-GB" smtClean="0"/>
              <a:t>30/01/2017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Creating Scientific Figures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3B7608-86A4-42BE-A531-097FA6353F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42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4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8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9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23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8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80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74410"/>
            <a:ext cx="1315615" cy="466958"/>
          </a:xfrm>
          <a:prstGeom prst="rect">
            <a:avLst/>
          </a:prstGeom>
        </p:spPr>
      </p:pic>
      <p:pic>
        <p:nvPicPr>
          <p:cNvPr id="5" name="Inhaltsplatzhalter 13" descr="BI-2010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51520" y="5557786"/>
            <a:ext cx="917813" cy="11115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447" y="6110080"/>
            <a:ext cx="2661105" cy="69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5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dirty="0" smtClean="0"/>
              <a:t>Understanding and Validating Experimental Expectations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2016224"/>
          </a:xfrm>
        </p:spPr>
        <p:txBody>
          <a:bodyPr>
            <a:normAutofit/>
          </a:bodyPr>
          <a:lstStyle/>
          <a:p>
            <a:r>
              <a:rPr lang="en-GB" sz="2700" dirty="0" smtClean="0"/>
              <a:t>Festival of Genomics 2017</a:t>
            </a:r>
          </a:p>
          <a:p>
            <a:endParaRPr lang="en-GB" sz="2000" dirty="0"/>
          </a:p>
          <a:p>
            <a:r>
              <a:rPr lang="en-GB" sz="2000" dirty="0" smtClean="0"/>
              <a:t>Simon Andrews</a:t>
            </a:r>
          </a:p>
          <a:p>
            <a:r>
              <a:rPr lang="en-GB" sz="2000" dirty="0" smtClean="0"/>
              <a:t>simon.andrews@babraham.ac.uk</a:t>
            </a:r>
          </a:p>
        </p:txBody>
      </p:sp>
    </p:spTree>
    <p:extLst>
      <p:ext uri="{BB962C8B-B14F-4D97-AF65-F5344CB8AC3E}">
        <p14:creationId xmlns:p14="http://schemas.microsoft.com/office/powerpoint/2010/main" val="84766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Compensation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0" y="1196690"/>
            <a:ext cx="4392610" cy="42909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53" y="1772770"/>
            <a:ext cx="4271652" cy="208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Biological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Heterozygous gene knockout</a:t>
            </a:r>
          </a:p>
          <a:p>
            <a:r>
              <a:rPr lang="en-GB" sz="2800" dirty="0" smtClean="0"/>
              <a:t>Giving very few hits through a standard pipeline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110" y="2715204"/>
            <a:ext cx="3600500" cy="33964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30" y="2715203"/>
            <a:ext cx="3600500" cy="339648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004060" y="3719161"/>
            <a:ext cx="288040" cy="28804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84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Changes 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2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The change will only directly affect a limited subset of genes</a:t>
            </a:r>
          </a:p>
          <a:p>
            <a:endParaRPr lang="en-GB" sz="2800" dirty="0" smtClean="0"/>
          </a:p>
          <a:p>
            <a:r>
              <a:rPr lang="en-GB" sz="2800" dirty="0" smtClean="0"/>
              <a:t>Genes which are highly affected by the change will be split between being downregulated and upregulated</a:t>
            </a:r>
          </a:p>
          <a:p>
            <a:endParaRPr lang="en-GB" sz="2800" dirty="0" smtClean="0"/>
          </a:p>
          <a:p>
            <a:r>
              <a:rPr lang="en-GB" sz="2800" dirty="0" smtClean="0"/>
              <a:t>The general patterning of transcript expression will not change</a:t>
            </a:r>
          </a:p>
          <a:p>
            <a:endParaRPr lang="en-GB" sz="2800" dirty="0"/>
          </a:p>
          <a:p>
            <a:r>
              <a:rPr lang="en-GB" sz="2800" dirty="0" smtClean="0"/>
              <a:t>The change will be similar in all biological replicates </a:t>
            </a:r>
          </a:p>
        </p:txBody>
      </p:sp>
    </p:spTree>
    <p:extLst>
      <p:ext uri="{BB962C8B-B14F-4D97-AF65-F5344CB8AC3E}">
        <p14:creationId xmlns:p14="http://schemas.microsoft.com/office/powerpoint/2010/main" val="11280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Quantitations come with Assumptions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10" y="1844780"/>
            <a:ext cx="3641602" cy="3435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0" y="1844780"/>
            <a:ext cx="3672510" cy="346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0" y="1844780"/>
            <a:ext cx="3672510" cy="3464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4926" y="1232972"/>
            <a:ext cx="6014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Standard Log2 Reads per Million Reads of Library Quantitation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9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Statistics come with 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80" y="1628750"/>
            <a:ext cx="4978920" cy="4525963"/>
          </a:xfrm>
        </p:spPr>
        <p:txBody>
          <a:bodyPr/>
          <a:lstStyle/>
          <a:p>
            <a:r>
              <a:rPr lang="en-GB" dirty="0" smtClean="0"/>
              <a:t>T-test</a:t>
            </a:r>
          </a:p>
          <a:p>
            <a:pPr lvl="1"/>
            <a:r>
              <a:rPr lang="en-GB" dirty="0" smtClean="0"/>
              <a:t>Data is normally distributed</a:t>
            </a:r>
          </a:p>
          <a:p>
            <a:pPr lvl="1"/>
            <a:r>
              <a:rPr lang="en-GB" dirty="0" smtClean="0"/>
              <a:t>Variances are equal</a:t>
            </a:r>
          </a:p>
          <a:p>
            <a:pPr lvl="1"/>
            <a:r>
              <a:rPr lang="en-GB" dirty="0" smtClean="0"/>
              <a:t>Replicates are consistent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391835"/>
              </p:ext>
            </p:extLst>
          </p:nvPr>
        </p:nvGraphicFramePr>
        <p:xfrm>
          <a:off x="4716020" y="2708900"/>
          <a:ext cx="4361999" cy="2952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rism 6" r:id="rId3" imgW="3585871" imgH="2427078" progId="Prism6.Document">
                  <p:embed/>
                </p:oleObj>
              </mc:Choice>
              <mc:Fallback>
                <p:oleObj name="Prism 6" r:id="rId3" imgW="3585871" imgH="2427078" progId="Prism6.Document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20" y="2708900"/>
                        <a:ext cx="4361999" cy="2952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83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335" y="2420860"/>
            <a:ext cx="4291430" cy="260909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Statistics come with </a:t>
            </a:r>
            <a:r>
              <a:rPr lang="en-GB" dirty="0"/>
              <a:t>A</a:t>
            </a:r>
            <a:r>
              <a:rPr lang="en-GB" dirty="0" smtClean="0"/>
              <a:t>ssumptions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400" y="2420860"/>
            <a:ext cx="37445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DESeq</a:t>
            </a:r>
            <a:r>
              <a:rPr lang="en-GB" sz="2400" dirty="0" smtClean="0"/>
              <a:t> / </a:t>
            </a:r>
            <a:r>
              <a:rPr lang="en-GB" sz="2400" dirty="0" err="1" smtClean="0"/>
              <a:t>EdgeR</a:t>
            </a:r>
            <a:r>
              <a:rPr lang="en-GB" sz="2400" dirty="0" smtClean="0"/>
              <a:t> / </a:t>
            </a:r>
            <a:r>
              <a:rPr lang="en-GB" sz="2400" dirty="0" err="1" smtClean="0"/>
              <a:t>BaySeq</a:t>
            </a:r>
            <a:r>
              <a:rPr lang="en-GB" sz="2400" dirty="0" smtClean="0"/>
              <a:t>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endParaRPr lang="en-GB" dirty="0"/>
          </a:p>
          <a:p>
            <a:r>
              <a:rPr lang="en-GB" dirty="0" smtClean="0"/>
              <a:t>Use variance information sharing between genes with similar expression levels on the assumption that they will exhibit similar variance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1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 Signals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516" y="1417638"/>
            <a:ext cx="5452967" cy="4525963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90" y="1484730"/>
            <a:ext cx="4104570" cy="38719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3760" y="3309719"/>
            <a:ext cx="5045805" cy="15696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dirty="0"/>
              <a:t>Hypertrophic </a:t>
            </a:r>
            <a:r>
              <a:rPr lang="en-GB" sz="2400" dirty="0" smtClean="0"/>
              <a:t>cardiomyopathy (p2e-14)</a:t>
            </a:r>
          </a:p>
          <a:p>
            <a:r>
              <a:rPr lang="en-GB" sz="2400" dirty="0" smtClean="0"/>
              <a:t>Cardiac Muscle Contraction (p2e-13)</a:t>
            </a:r>
          </a:p>
          <a:p>
            <a:r>
              <a:rPr lang="en-GB" sz="2400" dirty="0" smtClean="0"/>
              <a:t>Troponin Complex (p4e-6)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1208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Make sure you’re asking </a:t>
            </a:r>
            <a:br>
              <a:rPr lang="en-GB" dirty="0" smtClean="0"/>
            </a:br>
            <a:r>
              <a:rPr lang="en-GB" dirty="0" smtClean="0"/>
              <a:t>the right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Which points change between two conditions?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30" y="2276840"/>
            <a:ext cx="3888540" cy="366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0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Make sure you’re asking </a:t>
            </a:r>
            <a:br>
              <a:rPr lang="en-GB" dirty="0" smtClean="0"/>
            </a:br>
            <a:r>
              <a:rPr lang="en-GB" dirty="0" smtClean="0"/>
              <a:t>the right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Which points change between two conditions?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30" y="2276840"/>
            <a:ext cx="3888540" cy="366821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435400" cy="532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Which points change more  or less than you’d expect?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123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Make sure you’re asking </a:t>
            </a:r>
            <a:br>
              <a:rPr lang="en-GB" dirty="0" smtClean="0"/>
            </a:br>
            <a:r>
              <a:rPr lang="en-GB" dirty="0" smtClean="0"/>
              <a:t>the right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Which points change between two conditions?</a:t>
            </a: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435400" cy="532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/>
              <a:t>Which points are in the two groups?</a:t>
            </a:r>
            <a:endParaRPr lang="en-GB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390" y="2276840"/>
            <a:ext cx="3949880" cy="374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1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Expectation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77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Nature of samples 	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Human Male Liver</a:t>
            </a:r>
          </a:p>
          <a:p>
            <a:r>
              <a:rPr lang="en-GB" dirty="0" smtClean="0"/>
              <a:t>Nature of data		</a:t>
            </a:r>
            <a:r>
              <a:rPr lang="en-GB" dirty="0"/>
              <a:t>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RNA-</a:t>
            </a:r>
            <a:r>
              <a:rPr lang="en-GB" dirty="0" err="1" smtClean="0">
                <a:solidFill>
                  <a:schemeClr val="bg1">
                    <a:lumMod val="65000"/>
                  </a:schemeClr>
                </a:solidFill>
              </a:rPr>
              <a:t>Seq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/Genomic</a:t>
            </a:r>
          </a:p>
          <a:p>
            <a:r>
              <a:rPr lang="en-GB" dirty="0" smtClean="0"/>
              <a:t>Efficacy of processing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Equal losses</a:t>
            </a:r>
          </a:p>
          <a:p>
            <a:endParaRPr lang="en-GB" dirty="0"/>
          </a:p>
          <a:p>
            <a:r>
              <a:rPr lang="en-GB" dirty="0" smtClean="0"/>
              <a:t>Effect of interventions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Did they work</a:t>
            </a:r>
          </a:p>
          <a:p>
            <a:r>
              <a:rPr lang="en-GB" dirty="0" smtClean="0"/>
              <a:t>Nature of effects	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Global/Local</a:t>
            </a:r>
          </a:p>
          <a:p>
            <a:r>
              <a:rPr lang="en-GB" dirty="0" smtClean="0"/>
              <a:t>Sources of variation		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Any unexpected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Make sure you’re asking </a:t>
            </a:r>
            <a:br>
              <a:rPr lang="en-GB" dirty="0" smtClean="0"/>
            </a:br>
            <a:r>
              <a:rPr lang="en-GB" dirty="0" smtClean="0"/>
              <a:t>the right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Which points change between two conditions?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46" y="2323439"/>
            <a:ext cx="3900329" cy="36793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82" y="2286724"/>
            <a:ext cx="3939249" cy="37160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182" y="2286724"/>
            <a:ext cx="3873264" cy="3653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889" y="2315384"/>
            <a:ext cx="3873264" cy="36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8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Should We Validate?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Biological</a:t>
            </a:r>
          </a:p>
          <a:p>
            <a:pPr lvl="1"/>
            <a:r>
              <a:rPr lang="en-GB" dirty="0" smtClean="0"/>
              <a:t>Species</a:t>
            </a:r>
          </a:p>
          <a:p>
            <a:pPr lvl="1"/>
            <a:r>
              <a:rPr lang="en-GB" dirty="0" smtClean="0"/>
              <a:t>Sex</a:t>
            </a:r>
          </a:p>
          <a:p>
            <a:pPr lvl="1"/>
            <a:r>
              <a:rPr lang="en-GB" dirty="0" smtClean="0"/>
              <a:t>Genotype</a:t>
            </a:r>
          </a:p>
          <a:p>
            <a:r>
              <a:rPr lang="en-GB" dirty="0" smtClean="0"/>
              <a:t>Processing</a:t>
            </a:r>
          </a:p>
          <a:p>
            <a:pPr lvl="1"/>
            <a:r>
              <a:rPr lang="en-GB" dirty="0" smtClean="0"/>
              <a:t>Efficiency</a:t>
            </a:r>
          </a:p>
          <a:p>
            <a:pPr lvl="1"/>
            <a:r>
              <a:rPr lang="en-GB" dirty="0" smtClean="0"/>
              <a:t>Types of drop out</a:t>
            </a:r>
          </a:p>
          <a:p>
            <a:pPr lvl="1"/>
            <a:r>
              <a:rPr lang="en-GB" dirty="0" smtClean="0"/>
              <a:t>Categorised results</a:t>
            </a:r>
          </a:p>
          <a:p>
            <a:pPr lvl="1"/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Data</a:t>
            </a:r>
          </a:p>
          <a:p>
            <a:pPr lvl="1"/>
            <a:r>
              <a:rPr lang="en-GB" dirty="0" smtClean="0"/>
              <a:t>Genomic distribution</a:t>
            </a:r>
          </a:p>
          <a:p>
            <a:pPr lvl="1"/>
            <a:r>
              <a:rPr lang="en-GB" dirty="0" smtClean="0"/>
              <a:t>Expected effects</a:t>
            </a:r>
          </a:p>
          <a:p>
            <a:pPr lvl="1"/>
            <a:r>
              <a:rPr lang="en-GB" dirty="0" smtClean="0"/>
              <a:t>Sample clustering</a:t>
            </a:r>
          </a:p>
          <a:p>
            <a:pPr lvl="1"/>
            <a:r>
              <a:rPr lang="en-GB" dirty="0" smtClean="0"/>
              <a:t>Overall differences</a:t>
            </a:r>
          </a:p>
          <a:p>
            <a:pPr lvl="1"/>
            <a:r>
              <a:rPr lang="en-GB" dirty="0" smtClean="0"/>
              <a:t>Quantitation</a:t>
            </a:r>
          </a:p>
          <a:p>
            <a:pPr lvl="1"/>
            <a:r>
              <a:rPr lang="en-GB" dirty="0" smtClean="0"/>
              <a:t>Statistical assumptions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5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Data Expectation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0" y="1446112"/>
            <a:ext cx="7902780" cy="39917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0"/>
            <a:ext cx="9144000" cy="68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5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Data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Bisulphite Sequencing</a:t>
            </a:r>
          </a:p>
          <a:p>
            <a:pPr lvl="1"/>
            <a:r>
              <a:rPr lang="en-GB" dirty="0" smtClean="0"/>
              <a:t>Whole genome – all regions equally sampled</a:t>
            </a:r>
          </a:p>
          <a:p>
            <a:pPr lvl="1"/>
            <a:r>
              <a:rPr lang="en-GB" dirty="0" smtClean="0"/>
              <a:t>Both strands – no read level strand bias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0" y="3329345"/>
            <a:ext cx="9144000" cy="279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5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" y="1265512"/>
            <a:ext cx="6885224" cy="4213542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948330" y="1553552"/>
            <a:ext cx="144020" cy="50407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151541" y="1196690"/>
            <a:ext cx="1562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Calls</a:t>
            </a:r>
          </a:p>
          <a:p>
            <a:r>
              <a:rPr lang="en-GB" dirty="0" smtClean="0"/>
              <a:t>Red = meth</a:t>
            </a:r>
          </a:p>
          <a:p>
            <a:r>
              <a:rPr lang="en-GB" dirty="0" smtClean="0"/>
              <a:t>Blue = </a:t>
            </a:r>
            <a:r>
              <a:rPr lang="en-GB" dirty="0" err="1" smtClean="0"/>
              <a:t>unmeth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6948330" y="2129632"/>
            <a:ext cx="144020" cy="64809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151541" y="1985612"/>
            <a:ext cx="1819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Methylation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RNA-Contamination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Processing Expectations</a:t>
            </a:r>
            <a:br>
              <a:rPr lang="en-GB" dirty="0" smtClean="0"/>
            </a:br>
            <a:r>
              <a:rPr lang="en-GB" dirty="0" smtClean="0"/>
              <a:t>(Mouse RNA-</a:t>
            </a:r>
            <a:r>
              <a:rPr lang="en-GB" dirty="0" err="1" smtClean="0"/>
              <a:t>Seq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0" y="1484730"/>
            <a:ext cx="4562243" cy="472518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355970" y="4941210"/>
            <a:ext cx="216030" cy="21603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90" y="1596692"/>
            <a:ext cx="1652448" cy="438853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07380" y="1484730"/>
            <a:ext cx="3385854" cy="3253674"/>
            <a:chOff x="107380" y="1484730"/>
            <a:chExt cx="3385854" cy="325367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80" y="1484730"/>
              <a:ext cx="3385854" cy="32536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95403" y="1666213"/>
              <a:ext cx="14007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FastQ</a:t>
              </a:r>
              <a:r>
                <a:rPr lang="en-GB" dirty="0"/>
                <a:t> </a:t>
              </a:r>
              <a:r>
                <a:rPr lang="en-GB" dirty="0" smtClean="0"/>
                <a:t>Screen</a:t>
              </a:r>
              <a:endParaRPr lang="en-GB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195787" y="2856258"/>
            <a:ext cx="6752426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W</a:t>
            </a:r>
            <a:r>
              <a:rPr lang="en-GB" dirty="0" smtClean="0"/>
              <a:t>e </a:t>
            </a:r>
            <a:r>
              <a:rPr lang="en-GB" dirty="0"/>
              <a:t>were really shocked to see that the </a:t>
            </a:r>
            <a:r>
              <a:rPr lang="en-GB" dirty="0" smtClean="0"/>
              <a:t>mouse … cells are </a:t>
            </a:r>
            <a:r>
              <a:rPr lang="en-GB" dirty="0"/>
              <a:t>actually </a:t>
            </a:r>
            <a:r>
              <a:rPr lang="en-GB" dirty="0" smtClean="0"/>
              <a:t>rat. </a:t>
            </a:r>
          </a:p>
          <a:p>
            <a:pPr algn="ctr"/>
            <a:r>
              <a:rPr lang="en-GB" dirty="0" smtClean="0"/>
              <a:t>We </a:t>
            </a:r>
            <a:r>
              <a:rPr lang="en-GB" dirty="0"/>
              <a:t>bought them from a company</a:t>
            </a:r>
          </a:p>
        </p:txBody>
      </p:sp>
    </p:spTree>
    <p:extLst>
      <p:ext uri="{BB962C8B-B14F-4D97-AF65-F5344CB8AC3E}">
        <p14:creationId xmlns:p14="http://schemas.microsoft.com/office/powerpoint/2010/main" val="40889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Expectations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55470" y="2996940"/>
            <a:ext cx="6419120" cy="5993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battle plan survives contact with the enemy.”</a:t>
            </a:r>
          </a:p>
          <a:p>
            <a:pPr marL="0" indent="0" algn="ctr">
              <a:buNone/>
            </a:pP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156220" y="2737479"/>
            <a:ext cx="1800250" cy="1118293"/>
            <a:chOff x="4683234" y="188550"/>
            <a:chExt cx="3993336" cy="248061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320" y="188550"/>
              <a:ext cx="1800250" cy="2480612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683234" y="2206469"/>
              <a:ext cx="2159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Helmuth</a:t>
              </a:r>
              <a:r>
                <a: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von </a:t>
              </a:r>
              <a:r>
                <a:rPr lang="en-US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Moltke</a:t>
              </a:r>
              <a:endPara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98906" y="1148420"/>
            <a:ext cx="574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Your analysis plan is intrinsically linked to your expectations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1197760" y="2708900"/>
            <a:ext cx="5932022" cy="671383"/>
            <a:chOff x="1197760" y="2708900"/>
            <a:chExt cx="5932022" cy="671383"/>
          </a:xfrm>
        </p:grpSpPr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1197760" y="2708900"/>
              <a:ext cx="1429970" cy="5993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analysis</a:t>
              </a:r>
              <a:endPara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699812" y="2780910"/>
              <a:ext cx="1429970" cy="5993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data</a:t>
              </a:r>
              <a:endPara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 algn="ctr">
                <a:buFont typeface="Arial" panose="020B0604020202020204" pitchFamily="34" charset="0"/>
                <a:buNone/>
              </a:pPr>
              <a:endPara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508173" y="3284980"/>
              <a:ext cx="687497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020327" y="3284980"/>
              <a:ext cx="783983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604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 KO Biological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knockout experimental strategy worked as expected</a:t>
            </a:r>
          </a:p>
          <a:p>
            <a:endParaRPr lang="en-GB" sz="2800" dirty="0" smtClean="0"/>
          </a:p>
          <a:p>
            <a:r>
              <a:rPr lang="en-GB" sz="2800" dirty="0" smtClean="0"/>
              <a:t>The reduction in transcript is large enough to achieve a biological effect</a:t>
            </a:r>
          </a:p>
          <a:p>
            <a:endParaRPr lang="en-GB" sz="2800" dirty="0" smtClean="0"/>
          </a:p>
          <a:p>
            <a:r>
              <a:rPr lang="en-GB" sz="2800" dirty="0" smtClean="0"/>
              <a:t>The system didn’t find a simple way to compensate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091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Expected Effects</a:t>
            </a:r>
            <a:endParaRPr lang="en-GB" dirty="0"/>
          </a:p>
        </p:txBody>
      </p:sp>
      <p:pic>
        <p:nvPicPr>
          <p:cNvPr id="4" name="Picture 3" descr="C:\Users\andrewss\Desktop\knocko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81" y="1916882"/>
            <a:ext cx="853103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3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7424</TotalTime>
  <Words>364</Words>
  <Application>Microsoft Office PowerPoint</Application>
  <PresentationFormat>On-screen Show (4:3)</PresentationFormat>
  <Paragraphs>95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Prism 6</vt:lpstr>
      <vt:lpstr>Understanding and Validating Experimental Expectations</vt:lpstr>
      <vt:lpstr>Types of Expectation</vt:lpstr>
      <vt:lpstr>Raw Data Expectation</vt:lpstr>
      <vt:lpstr>Raw Data Expectations</vt:lpstr>
      <vt:lpstr>RNA-Contamination</vt:lpstr>
      <vt:lpstr>Processing Expectations (Mouse RNA-Seq)</vt:lpstr>
      <vt:lpstr>Expectations</vt:lpstr>
      <vt:lpstr>Gene KO Biological Assumptions</vt:lpstr>
      <vt:lpstr>Expected Effects</vt:lpstr>
      <vt:lpstr>Compensation</vt:lpstr>
      <vt:lpstr>Biological Relevance</vt:lpstr>
      <vt:lpstr>Expected Changes Assumptions</vt:lpstr>
      <vt:lpstr>Quantitations come with Assumptions</vt:lpstr>
      <vt:lpstr>Statistics come with Assumptions</vt:lpstr>
      <vt:lpstr>Statistics come with Assumptions</vt:lpstr>
      <vt:lpstr>Secondary Signals</vt:lpstr>
      <vt:lpstr>Make sure you’re asking  the right question</vt:lpstr>
      <vt:lpstr>Make sure you’re asking  the right question</vt:lpstr>
      <vt:lpstr>Make sure you’re asking  the right question</vt:lpstr>
      <vt:lpstr>Make sure you’re asking  the right question</vt:lpstr>
      <vt:lpstr>What Should We Validate?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 Virk</dc:creator>
  <cp:lastModifiedBy>Simon Andrews</cp:lastModifiedBy>
  <cp:revision>309</cp:revision>
  <cp:lastPrinted>2015-05-26T15:51:10Z</cp:lastPrinted>
  <dcterms:created xsi:type="dcterms:W3CDTF">2015-01-28T09:30:49Z</dcterms:created>
  <dcterms:modified xsi:type="dcterms:W3CDTF">2017-01-30T14:54:40Z</dcterms:modified>
</cp:coreProperties>
</file>