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61" r:id="rId3"/>
    <p:sldId id="367" r:id="rId4"/>
    <p:sldId id="368" r:id="rId5"/>
    <p:sldId id="369" r:id="rId6"/>
    <p:sldId id="291" r:id="rId7"/>
    <p:sldId id="294" r:id="rId8"/>
    <p:sldId id="295" r:id="rId9"/>
    <p:sldId id="296" r:id="rId10"/>
    <p:sldId id="297" r:id="rId11"/>
    <p:sldId id="303" r:id="rId12"/>
    <p:sldId id="281" r:id="rId13"/>
    <p:sldId id="302" r:id="rId14"/>
    <p:sldId id="332" r:id="rId15"/>
    <p:sldId id="333" r:id="rId16"/>
    <p:sldId id="304" r:id="rId17"/>
    <p:sldId id="350" r:id="rId18"/>
    <p:sldId id="372" r:id="rId19"/>
    <p:sldId id="3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C58BAE-7AEA-4197-ACAD-6376F8EB767A}">
          <p14:sldIdLst>
            <p14:sldId id="256"/>
            <p14:sldId id="361"/>
            <p14:sldId id="367"/>
            <p14:sldId id="368"/>
            <p14:sldId id="369"/>
            <p14:sldId id="291"/>
            <p14:sldId id="294"/>
            <p14:sldId id="295"/>
            <p14:sldId id="296"/>
            <p14:sldId id="297"/>
            <p14:sldId id="303"/>
            <p14:sldId id="281"/>
            <p14:sldId id="302"/>
            <p14:sldId id="332"/>
            <p14:sldId id="333"/>
            <p14:sldId id="304"/>
            <p14:sldId id="350"/>
            <p14:sldId id="372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3" autoAdjust="0"/>
    <p:restoredTop sz="89801" autoAdjust="0"/>
  </p:normalViewPr>
  <p:slideViewPr>
    <p:cSldViewPr>
      <p:cViewPr varScale="1">
        <p:scale>
          <a:sx n="79" d="100"/>
          <a:sy n="79" d="100"/>
        </p:scale>
        <p:origin x="170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F70D5-DA94-45FB-AFFC-637D6D6497D3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875F2-CE52-47AB-9DD2-A7FD93DB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10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Limitations of gene ontology – high proportion of computationally derived annotations, relies on these derived sets of genes</a:t>
            </a:r>
          </a:p>
          <a:p>
            <a:r>
              <a:rPr lang="en-GB" dirty="0" smtClean="0"/>
              <a:t>Limitations of pathway analysis - &gt; 85% of human Ensembl genes are not mapped to a KEGG pathway.</a:t>
            </a:r>
          </a:p>
          <a:p>
            <a:r>
              <a:rPr lang="en-GB" dirty="0" smtClean="0"/>
              <a:t>	Tells us lots about</a:t>
            </a:r>
            <a:r>
              <a:rPr lang="en-GB" baseline="0" dirty="0" smtClean="0"/>
              <a:t> what we already know but less about new and unexpected relationships between the genes (or pathways)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75F2-CE52-47AB-9DD2-A7FD93DB218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8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75F2-CE52-47AB-9DD2-A7FD93DB218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91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75F2-CE52-47AB-9DD2-A7FD93DB218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64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75F2-CE52-47AB-9DD2-A7FD93DB21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6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75F2-CE52-47AB-9DD2-A7FD93DB21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2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Screenshots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75F2-CE52-47AB-9DD2-A7FD93DB21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4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4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3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1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5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7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15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99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49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74410"/>
            <a:ext cx="1315615" cy="4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9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toscape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mani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hyperlink" Target="https://string-db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tring-db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Networks and Interactions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700" dirty="0" smtClean="0"/>
              <a:t>Laura Biggins, Boo Virk</a:t>
            </a:r>
          </a:p>
          <a:p>
            <a:r>
              <a:rPr lang="en-GB" sz="1700" dirty="0" smtClean="0"/>
              <a:t>laura.biggins@babraham.ac.uk</a:t>
            </a:r>
          </a:p>
          <a:p>
            <a:endParaRPr lang="en-GB" sz="2000" dirty="0" smtClean="0"/>
          </a:p>
          <a:p>
            <a:r>
              <a:rPr lang="en-GB" sz="2000" dirty="0" smtClean="0"/>
              <a:t>v2017-07</a:t>
            </a:r>
            <a:endParaRPr lang="en-GB" sz="2000" dirty="0"/>
          </a:p>
        </p:txBody>
      </p:sp>
      <p:pic>
        <p:nvPicPr>
          <p:cNvPr id="4" name="Inhaltsplatzhalter 13" descr="BI-2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557786"/>
            <a:ext cx="917813" cy="11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Other Types of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16624"/>
          </a:xfrm>
        </p:spPr>
        <p:txBody>
          <a:bodyPr>
            <a:normAutofit/>
          </a:bodyPr>
          <a:lstStyle/>
          <a:p>
            <a:r>
              <a:rPr lang="en-GB" sz="2600" b="1" dirty="0"/>
              <a:t>Shared protein </a:t>
            </a:r>
            <a:r>
              <a:rPr lang="en-GB" sz="2600" b="1" dirty="0" smtClean="0"/>
              <a:t>domain</a:t>
            </a:r>
          </a:p>
          <a:p>
            <a:pPr lvl="1"/>
            <a:r>
              <a:rPr lang="en-US" sz="2600" dirty="0" smtClean="0"/>
              <a:t>Two </a:t>
            </a:r>
            <a:r>
              <a:rPr lang="en-US" sz="2600" dirty="0"/>
              <a:t>gene </a:t>
            </a:r>
            <a:r>
              <a:rPr lang="en-US" sz="2600" dirty="0" smtClean="0"/>
              <a:t>products </a:t>
            </a:r>
            <a:r>
              <a:rPr lang="en-US" sz="2600" dirty="0"/>
              <a:t>linked </a:t>
            </a:r>
            <a:r>
              <a:rPr lang="en-US" sz="2600" dirty="0" smtClean="0"/>
              <a:t>if </a:t>
            </a:r>
            <a:r>
              <a:rPr lang="en-US" sz="2600" dirty="0"/>
              <a:t>have the same protein </a:t>
            </a:r>
            <a:r>
              <a:rPr lang="en-US" sz="2600" dirty="0" smtClean="0"/>
              <a:t>domain</a:t>
            </a:r>
          </a:p>
          <a:p>
            <a:pPr lvl="1"/>
            <a:endParaRPr lang="en-GB" sz="1200" dirty="0"/>
          </a:p>
          <a:p>
            <a:r>
              <a:rPr lang="en-GB" sz="2600" b="1" dirty="0" smtClean="0"/>
              <a:t>Co-localisation</a:t>
            </a:r>
          </a:p>
          <a:p>
            <a:pPr lvl="1"/>
            <a:r>
              <a:rPr lang="en-US" sz="2600" dirty="0" smtClean="0"/>
              <a:t>Two genes </a:t>
            </a:r>
            <a:r>
              <a:rPr lang="en-US" sz="2600" dirty="0"/>
              <a:t>linked </a:t>
            </a:r>
            <a:r>
              <a:rPr lang="en-US" sz="2600" dirty="0" smtClean="0"/>
              <a:t>if both are </a:t>
            </a:r>
            <a:r>
              <a:rPr lang="en-US" sz="2600" dirty="0"/>
              <a:t>expressed in the same </a:t>
            </a:r>
            <a:r>
              <a:rPr lang="en-US" sz="2600" dirty="0" smtClean="0"/>
              <a:t>tissue, </a:t>
            </a:r>
            <a:r>
              <a:rPr lang="en-US" sz="2600" dirty="0"/>
              <a:t>or if their gene products are both identified </a:t>
            </a:r>
            <a:r>
              <a:rPr lang="en-US" sz="2600" dirty="0" smtClean="0"/>
              <a:t>in </a:t>
            </a:r>
            <a:r>
              <a:rPr lang="en-US" sz="2600" dirty="0"/>
              <a:t>same cellular </a:t>
            </a:r>
            <a:r>
              <a:rPr lang="en-US" sz="2600" dirty="0" smtClean="0"/>
              <a:t>location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2677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1858031" cy="17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4617669" cy="469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Multiple Networks</a:t>
            </a:r>
            <a:endParaRPr lang="en-GB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6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Constructing Networks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461406"/>
            <a:ext cx="2452027" cy="1052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83" y="4874191"/>
            <a:ext cx="3106688" cy="95402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4" y="1279848"/>
            <a:ext cx="4752528" cy="172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ttp://www.cytoscape.org/images/logo/cy3logoOrange.svg"/>
          <p:cNvSpPr>
            <a:spLocks noChangeAspect="1" noChangeArrowheads="1"/>
          </p:cNvSpPr>
          <p:nvPr/>
        </p:nvSpPr>
        <p:spPr bwMode="auto">
          <a:xfrm>
            <a:off x="-3780928" y="8381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0" name="Picture 6" descr="Image result for innatedb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4" y="5240068"/>
            <a:ext cx="3600400" cy="10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0/04/Gephi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3643585" cy="14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regulon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83" y="2726784"/>
            <a:ext cx="3106688" cy="19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556"/>
            <a:ext cx="4752528" cy="172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7"/>
            <a:ext cx="8157592" cy="360040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O</a:t>
            </a:r>
            <a:r>
              <a:rPr lang="en-US" sz="2600" dirty="0" smtClean="0"/>
              <a:t>pen </a:t>
            </a:r>
            <a:r>
              <a:rPr lang="en-US" sz="2600" dirty="0"/>
              <a:t>source software </a:t>
            </a:r>
            <a:r>
              <a:rPr lang="en-US" sz="2600" dirty="0" smtClean="0"/>
              <a:t>platform</a:t>
            </a:r>
          </a:p>
          <a:p>
            <a:r>
              <a:rPr lang="en-US" sz="2600" dirty="0" smtClean="0"/>
              <a:t>Lots of functionality</a:t>
            </a:r>
          </a:p>
          <a:p>
            <a:r>
              <a:rPr lang="en-US" sz="2600" dirty="0"/>
              <a:t>V</a:t>
            </a:r>
            <a:r>
              <a:rPr lang="en-US" sz="2600" dirty="0" smtClean="0"/>
              <a:t>isualize</a:t>
            </a:r>
            <a:r>
              <a:rPr lang="en-US" sz="2600" dirty="0"/>
              <a:t> </a:t>
            </a:r>
            <a:r>
              <a:rPr lang="en-US" sz="2600" dirty="0" smtClean="0"/>
              <a:t>networks </a:t>
            </a:r>
            <a:r>
              <a:rPr lang="en-US" sz="2600" dirty="0"/>
              <a:t>and biological </a:t>
            </a:r>
            <a:r>
              <a:rPr lang="en-US" sz="2600" dirty="0" smtClean="0"/>
              <a:t>pathways</a:t>
            </a:r>
          </a:p>
          <a:p>
            <a:r>
              <a:rPr lang="en-US" sz="2600" dirty="0" smtClean="0"/>
              <a:t>Integrate </a:t>
            </a:r>
            <a:r>
              <a:rPr lang="en-US" sz="2600" dirty="0"/>
              <a:t>networks with annotations, gene expression </a:t>
            </a:r>
            <a:r>
              <a:rPr lang="en-US" sz="2600" dirty="0" smtClean="0"/>
              <a:t>profiles, </a:t>
            </a:r>
            <a:r>
              <a:rPr lang="en-GB" sz="2600" noProof="0" dirty="0" err="1" smtClean="0"/>
              <a:t>etc</a:t>
            </a:r>
            <a:endParaRPr lang="en-GB" sz="2600" noProof="0" dirty="0" smtClean="0"/>
          </a:p>
          <a:p>
            <a:r>
              <a:rPr lang="en-US" sz="2600" dirty="0" smtClean="0"/>
              <a:t>Can import, edit and </a:t>
            </a:r>
            <a:r>
              <a:rPr lang="en-US" sz="2600" b="1" dirty="0" err="1" smtClean="0"/>
              <a:t>analyse</a:t>
            </a:r>
            <a:r>
              <a:rPr lang="en-US" sz="2600" b="1" dirty="0" smtClean="0"/>
              <a:t> networks</a:t>
            </a:r>
            <a:endParaRPr lang="en-GB" sz="2600" b="1" dirty="0"/>
          </a:p>
          <a:p>
            <a:r>
              <a:rPr lang="en-GB" sz="2600" dirty="0" smtClean="0"/>
              <a:t>Lots of Apps!</a:t>
            </a:r>
          </a:p>
          <a:p>
            <a:r>
              <a:rPr lang="en-GB" sz="2600" dirty="0" smtClean="0"/>
              <a:t>Whole courses dedicated to </a:t>
            </a:r>
            <a:r>
              <a:rPr lang="en-GB" sz="2600" dirty="0" err="1" smtClean="0"/>
              <a:t>Cytoscape</a:t>
            </a:r>
            <a:r>
              <a:rPr lang="en-GB" sz="2600" dirty="0" smtClean="0"/>
              <a:t> – not covering it today</a:t>
            </a:r>
            <a:endParaRPr lang="en-US" sz="2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19672" y="1799807"/>
            <a:ext cx="56886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hlinkClick r:id="rId3"/>
              </a:rPr>
              <a:t>http://www.cytoscape.org</a:t>
            </a:r>
            <a:r>
              <a:rPr lang="en-GB" sz="2600" dirty="0" smtClean="0">
                <a:hlinkClick r:id="rId3"/>
              </a:rPr>
              <a:t>/</a:t>
            </a:r>
            <a:endParaRPr lang="en-GB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19872" y="1412776"/>
            <a:ext cx="2088232" cy="3686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3024336"/>
          </a:xfrm>
        </p:spPr>
        <p:txBody>
          <a:bodyPr>
            <a:normAutofit/>
          </a:bodyPr>
          <a:lstStyle/>
          <a:p>
            <a:r>
              <a:rPr lang="en-GB" sz="2600" dirty="0" smtClean="0"/>
              <a:t>Free and easy to use web resources for network </a:t>
            </a:r>
            <a:r>
              <a:rPr lang="en-GB" sz="2600" dirty="0"/>
              <a:t>analysis</a:t>
            </a:r>
          </a:p>
          <a:p>
            <a:r>
              <a:rPr lang="en-GB" sz="2600" dirty="0"/>
              <a:t>Used in the practical </a:t>
            </a:r>
            <a:r>
              <a:rPr lang="en-GB" sz="2600" dirty="0" smtClean="0"/>
              <a:t>today</a:t>
            </a:r>
          </a:p>
          <a:p>
            <a:endParaRPr lang="en-GB" sz="2600" dirty="0"/>
          </a:p>
          <a:p>
            <a:r>
              <a:rPr lang="en-GB" sz="2600" u="sng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en-GB" sz="2600" u="sng" dirty="0">
                <a:solidFill>
                  <a:srgbClr val="0000FF"/>
                </a:solidFill>
                <a:hlinkClick r:id="rId3"/>
              </a:rPr>
              <a:t>://www.genemania.org</a:t>
            </a:r>
            <a:r>
              <a:rPr lang="en-GB" sz="2600" u="sng" dirty="0" smtClean="0">
                <a:solidFill>
                  <a:srgbClr val="0000FF"/>
                </a:solidFill>
                <a:hlinkClick r:id="rId3"/>
              </a:rPr>
              <a:t>/</a:t>
            </a:r>
            <a:endParaRPr lang="en-GB" sz="2600" u="sng" dirty="0" smtClean="0">
              <a:solidFill>
                <a:srgbClr val="0000FF"/>
              </a:solidFill>
            </a:endParaRPr>
          </a:p>
          <a:p>
            <a:r>
              <a:rPr lang="en-GB" sz="2600" u="sng" dirty="0">
                <a:solidFill>
                  <a:srgbClr val="0000FF"/>
                </a:solidFill>
                <a:hlinkClick r:id="rId4"/>
              </a:rPr>
              <a:t>https://string-db.org</a:t>
            </a:r>
            <a:r>
              <a:rPr lang="en-GB" sz="2600" u="sng" dirty="0" smtClean="0">
                <a:solidFill>
                  <a:srgbClr val="0000FF"/>
                </a:solidFill>
                <a:hlinkClick r:id="rId4"/>
              </a:rPr>
              <a:t>/</a:t>
            </a:r>
            <a:endParaRPr lang="en-GB" sz="2600" u="sng" dirty="0" smtClean="0">
              <a:solidFill>
                <a:srgbClr val="0000FF"/>
              </a:solidFill>
            </a:endParaRPr>
          </a:p>
          <a:p>
            <a:endParaRPr 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692696"/>
            <a:ext cx="3106688" cy="954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692696"/>
            <a:ext cx="2808312" cy="12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8122493" cy="501021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err="1" smtClean="0"/>
              <a:t>Genemania</a:t>
            </a:r>
            <a:r>
              <a:rPr lang="en-GB" dirty="0" smtClean="0"/>
              <a:t> - 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8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96544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600" dirty="0" smtClean="0"/>
              <a:t>Free to use web resource</a:t>
            </a:r>
          </a:p>
          <a:p>
            <a:pPr marL="857250" lvl="2" indent="0">
              <a:buNone/>
            </a:pP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://string-db.org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 smtClean="0"/>
              <a:t>Direct and indirect associations from 4 sources:</a:t>
            </a:r>
          </a:p>
          <a:p>
            <a:pPr lvl="3"/>
            <a:r>
              <a:rPr lang="en-GB" sz="2400" dirty="0"/>
              <a:t>c</a:t>
            </a:r>
            <a:r>
              <a:rPr lang="en-GB" sz="2400" dirty="0" smtClean="0"/>
              <a:t>o-expression</a:t>
            </a:r>
          </a:p>
          <a:p>
            <a:pPr lvl="3"/>
            <a:r>
              <a:rPr lang="en-GB" sz="2400" dirty="0" smtClean="0"/>
              <a:t>genomic context, </a:t>
            </a:r>
          </a:p>
          <a:p>
            <a:pPr lvl="3"/>
            <a:r>
              <a:rPr lang="en-GB" sz="2400" dirty="0" smtClean="0"/>
              <a:t>high throughput experiments</a:t>
            </a:r>
          </a:p>
          <a:p>
            <a:pPr lvl="3"/>
            <a:r>
              <a:rPr lang="en-GB" sz="2400" dirty="0" smtClean="0"/>
              <a:t>published/previous knowledge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 smtClean="0"/>
              <a:t>Over 2000 organisms (some more studied than others though)</a:t>
            </a: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63018"/>
            <a:ext cx="2808312" cy="12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41153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21160"/>
            <a:ext cx="4248472" cy="496855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More protein-</a:t>
            </a:r>
            <a:r>
              <a:rPr lang="en-US" sz="1600" dirty="0" err="1" smtClean="0"/>
              <a:t>centred</a:t>
            </a:r>
            <a:endParaRPr lang="en-US" sz="1600" dirty="0" smtClean="0"/>
          </a:p>
          <a:p>
            <a:pPr marL="0" indent="0">
              <a:buNone/>
            </a:pPr>
            <a:r>
              <a:rPr lang="en-US" sz="1200" dirty="0" smtClean="0"/>
              <a:t>             Known interactions, predicted interactions, homology etc.</a:t>
            </a:r>
            <a:endParaRPr lang="en-US" sz="12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Over </a:t>
            </a:r>
            <a:r>
              <a:rPr lang="en-GB" sz="1600" dirty="0" smtClean="0"/>
              <a:t> </a:t>
            </a:r>
            <a:r>
              <a:rPr lang="en-GB" sz="1600" dirty="0"/>
              <a:t>2000 </a:t>
            </a:r>
            <a:r>
              <a:rPr lang="en-GB" sz="1600" dirty="0" smtClean="0"/>
              <a:t>organisms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O</a:t>
            </a:r>
            <a:r>
              <a:rPr lang="en-GB" sz="1600" dirty="0" smtClean="0"/>
              <a:t>verlay functional enrichment information – 1 term at a time</a:t>
            </a:r>
          </a:p>
          <a:p>
            <a:endParaRPr lang="en-GB" sz="1600" dirty="0" smtClean="0"/>
          </a:p>
          <a:p>
            <a:r>
              <a:rPr lang="en-GB" sz="1600" dirty="0" smtClean="0"/>
              <a:t>Control the number of inferred genes - bins</a:t>
            </a:r>
          </a:p>
          <a:p>
            <a:r>
              <a:rPr lang="en-GB" sz="1600" dirty="0" smtClean="0"/>
              <a:t>Export various types of files</a:t>
            </a:r>
          </a:p>
          <a:p>
            <a:r>
              <a:rPr lang="en-GB" sz="1600" dirty="0" smtClean="0"/>
              <a:t>Clustering options</a:t>
            </a:r>
          </a:p>
          <a:p>
            <a:r>
              <a:rPr lang="en-GB" sz="1600" dirty="0" smtClean="0"/>
              <a:t>Basic network </a:t>
            </a:r>
            <a:r>
              <a:rPr lang="en-GB" sz="1600" dirty="0" smtClean="0"/>
              <a:t>stats</a:t>
            </a:r>
          </a:p>
          <a:p>
            <a:r>
              <a:rPr lang="en-GB" sz="1600" dirty="0" smtClean="0"/>
              <a:t>Export tables and figures</a:t>
            </a:r>
            <a:endParaRPr lang="en-GB" sz="1600" dirty="0"/>
          </a:p>
          <a:p>
            <a:r>
              <a:rPr lang="en-GB" sz="1600" dirty="0" smtClean="0"/>
              <a:t>Adjust minimum interaction score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272480"/>
            <a:ext cx="3096344" cy="872480"/>
          </a:xfrm>
        </p:spPr>
        <p:txBody>
          <a:bodyPr>
            <a:normAutofit/>
          </a:bodyPr>
          <a:lstStyle/>
          <a:p>
            <a:r>
              <a:rPr lang="en-GB" dirty="0" err="1" smtClean="0"/>
              <a:t>Genemania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8024" y="137220"/>
            <a:ext cx="2880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String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421160"/>
            <a:ext cx="396882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Association data include:</a:t>
            </a:r>
          </a:p>
          <a:p>
            <a:pPr marL="457200" lvl="1" indent="0">
              <a:buNone/>
            </a:pPr>
            <a:r>
              <a:rPr lang="en-US" sz="1200" dirty="0"/>
              <a:t>Protein interactions, genetic interactions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/>
              <a:t>pathways, co-expression, co-localization</a:t>
            </a:r>
            <a:r>
              <a:rPr lang="en-US" sz="1200" dirty="0" smtClean="0"/>
              <a:t>,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600" dirty="0" smtClean="0"/>
          </a:p>
          <a:p>
            <a:r>
              <a:rPr lang="en-GB" sz="1600" dirty="0" smtClean="0"/>
              <a:t>9 Organisms available</a:t>
            </a:r>
          </a:p>
          <a:p>
            <a:pPr marL="457200" lvl="1" indent="0">
              <a:buNone/>
            </a:pPr>
            <a:r>
              <a:rPr lang="en-GB" sz="1200" dirty="0" smtClean="0"/>
              <a:t>human, mouse, rat, worm, fly, zebrafish, E. coli, Arabidopsis, yeast</a:t>
            </a:r>
          </a:p>
          <a:p>
            <a:pPr lvl="1"/>
            <a:endParaRPr lang="en-GB" sz="1600" dirty="0" smtClean="0"/>
          </a:p>
          <a:p>
            <a:r>
              <a:rPr lang="en-GB" sz="1600" dirty="0"/>
              <a:t>O</a:t>
            </a:r>
            <a:r>
              <a:rPr lang="en-GB" sz="1600" dirty="0" smtClean="0"/>
              <a:t>verlay functional enrichment information</a:t>
            </a:r>
          </a:p>
          <a:p>
            <a:endParaRPr lang="en-GB" sz="1600" dirty="0" smtClean="0"/>
          </a:p>
          <a:p>
            <a:r>
              <a:rPr lang="en-GB" sz="1600" dirty="0" smtClean="0"/>
              <a:t>Precisely control the number of inferred genes</a:t>
            </a:r>
          </a:p>
          <a:p>
            <a:r>
              <a:rPr lang="en-GB" sz="1600" dirty="0" smtClean="0"/>
              <a:t>No clustering options</a:t>
            </a:r>
          </a:p>
          <a:p>
            <a:r>
              <a:rPr lang="en-GB" sz="1600" dirty="0" smtClean="0"/>
              <a:t>No network stats</a:t>
            </a:r>
          </a:p>
          <a:p>
            <a:r>
              <a:rPr lang="en-GB" sz="1600" dirty="0" smtClean="0"/>
              <a:t>Export a </a:t>
            </a:r>
            <a:r>
              <a:rPr lang="en-GB" sz="1600" dirty="0"/>
              <a:t>report</a:t>
            </a:r>
          </a:p>
          <a:p>
            <a:endParaRPr lang="en-GB" sz="16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6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4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373616" cy="1359024"/>
          </a:xfrm>
        </p:spPr>
        <p:txBody>
          <a:bodyPr/>
          <a:lstStyle/>
          <a:p>
            <a:r>
              <a:rPr lang="en-GB" dirty="0" smtClean="0"/>
              <a:t>Network Practical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59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Networks?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30" y="1784960"/>
            <a:ext cx="3178695" cy="4493096"/>
          </a:xfrm>
        </p:spPr>
        <p:txBody>
          <a:bodyPr>
            <a:normAutofit/>
          </a:bodyPr>
          <a:lstStyle/>
          <a:p>
            <a:r>
              <a:rPr lang="en-GB" sz="2000" dirty="0"/>
              <a:t>B</a:t>
            </a:r>
            <a:r>
              <a:rPr lang="en-GB" sz="2000" dirty="0" smtClean="0"/>
              <a:t>iological </a:t>
            </a:r>
            <a:r>
              <a:rPr lang="en-GB" sz="2000" dirty="0"/>
              <a:t>processes </a:t>
            </a:r>
            <a:r>
              <a:rPr lang="en-GB" sz="2000" dirty="0" smtClean="0"/>
              <a:t>are often controlled by </a:t>
            </a:r>
            <a:r>
              <a:rPr lang="en-GB" sz="2000" dirty="0"/>
              <a:t>a complex network </a:t>
            </a:r>
            <a:r>
              <a:rPr lang="en-GB" sz="2000" dirty="0" smtClean="0"/>
              <a:t>of </a:t>
            </a:r>
            <a:r>
              <a:rPr lang="en-GB" sz="2000" dirty="0"/>
              <a:t>molecular </a:t>
            </a:r>
            <a:r>
              <a:rPr lang="en-GB" sz="2000" dirty="0" smtClean="0"/>
              <a:t>interactions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May </a:t>
            </a:r>
            <a:r>
              <a:rPr lang="en-GB" sz="2000" dirty="0"/>
              <a:t>identify important </a:t>
            </a:r>
            <a:r>
              <a:rPr lang="en-GB" sz="2000" dirty="0" smtClean="0"/>
              <a:t>genes ‘missing’ </a:t>
            </a:r>
            <a:r>
              <a:rPr lang="en-GB" sz="2000" dirty="0" smtClean="0"/>
              <a:t>from </a:t>
            </a:r>
            <a:r>
              <a:rPr lang="en-GB" sz="2000" dirty="0" smtClean="0"/>
              <a:t>analysis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May identify hub and bottleneck genes that are particularly important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060848"/>
            <a:ext cx="2782158" cy="3126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014" y="1388960"/>
            <a:ext cx="2332876" cy="2431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521" y="4031508"/>
            <a:ext cx="2711392" cy="20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9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25576" cy="99412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Network Analysis: Approach 1</a:t>
            </a:r>
            <a:endParaRPr lang="en-GB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6952" y="3330864"/>
            <a:ext cx="8085488" cy="282884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50"/>
              </a:buClr>
            </a:pPr>
            <a:r>
              <a:rPr lang="en-GB" dirty="0" smtClean="0"/>
              <a:t>Does </a:t>
            </a:r>
            <a:r>
              <a:rPr lang="en-GB" dirty="0"/>
              <a:t>not rely on published </a:t>
            </a:r>
            <a:r>
              <a:rPr lang="en-GB" dirty="0" smtClean="0"/>
              <a:t>and curated data</a:t>
            </a:r>
            <a:endParaRPr lang="en-GB" dirty="0"/>
          </a:p>
          <a:p>
            <a:pPr>
              <a:buClr>
                <a:srgbClr val="00B050"/>
              </a:buClr>
            </a:pPr>
            <a:r>
              <a:rPr lang="en-GB" dirty="0"/>
              <a:t>Can find novel interactions</a:t>
            </a:r>
          </a:p>
          <a:p>
            <a:pPr>
              <a:buClr>
                <a:srgbClr val="00B050"/>
              </a:buClr>
            </a:pPr>
            <a:r>
              <a:rPr lang="en-GB" dirty="0"/>
              <a:t>Various algorithms available</a:t>
            </a:r>
          </a:p>
          <a:p>
            <a:pPr marL="0" indent="0">
              <a:buClr>
                <a:srgbClr val="00B050"/>
              </a:buClr>
              <a:buNone/>
            </a:pPr>
            <a:endParaRPr lang="en-GB" dirty="0"/>
          </a:p>
          <a:p>
            <a:pPr>
              <a:buClr>
                <a:srgbClr val="C00000"/>
              </a:buClr>
            </a:pPr>
            <a:r>
              <a:rPr lang="en-GB" dirty="0"/>
              <a:t>Computationally </a:t>
            </a:r>
            <a:r>
              <a:rPr lang="en-GB" dirty="0" smtClean="0"/>
              <a:t>intensive and complex</a:t>
            </a:r>
            <a:endParaRPr lang="en-GB" dirty="0"/>
          </a:p>
          <a:p>
            <a:pPr>
              <a:buClr>
                <a:srgbClr val="C00000"/>
              </a:buClr>
            </a:pPr>
            <a:r>
              <a:rPr lang="en-GB" dirty="0"/>
              <a:t>Beyond the scope of this course</a:t>
            </a:r>
          </a:p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46952" y="1268760"/>
            <a:ext cx="8085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Infer </a:t>
            </a:r>
            <a:r>
              <a:rPr lang="en-GB" sz="3200" dirty="0"/>
              <a:t>the network directly from the data </a:t>
            </a:r>
            <a:r>
              <a:rPr lang="en-GB" sz="3200" dirty="0" smtClean="0"/>
              <a:t>generated</a:t>
            </a:r>
          </a:p>
          <a:p>
            <a:r>
              <a:rPr lang="en-GB" sz="3200" dirty="0" smtClean="0"/>
              <a:t>Algorithms used to generate novel networks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3184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25576" cy="994122"/>
          </a:xfrm>
        </p:spPr>
        <p:txBody>
          <a:bodyPr>
            <a:normAutofit/>
          </a:bodyPr>
          <a:lstStyle/>
          <a:p>
            <a:r>
              <a:rPr lang="en-GB" sz="4000" dirty="0"/>
              <a:t>Network Analysis: Approach </a:t>
            </a:r>
            <a:r>
              <a:rPr lang="en-GB" sz="4000" dirty="0" smtClean="0"/>
              <a:t>2</a:t>
            </a:r>
            <a:endParaRPr lang="en-GB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90000" y="3356992"/>
            <a:ext cx="8042440" cy="288032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50"/>
              </a:buClr>
            </a:pPr>
            <a:r>
              <a:rPr lang="en-GB" sz="3000" dirty="0" smtClean="0"/>
              <a:t>A number of user-friendly software tools are available</a:t>
            </a:r>
          </a:p>
          <a:p>
            <a:pPr>
              <a:buClr>
                <a:srgbClr val="00B050"/>
              </a:buClr>
            </a:pPr>
            <a:r>
              <a:rPr lang="en-GB" sz="3000" dirty="0" smtClean="0"/>
              <a:t>Simple and fast </a:t>
            </a:r>
            <a:r>
              <a:rPr lang="en-GB" sz="3000" dirty="0"/>
              <a:t>to perform </a:t>
            </a:r>
            <a:r>
              <a:rPr lang="en-GB" sz="3000" dirty="0" smtClean="0"/>
              <a:t>analysis</a:t>
            </a:r>
          </a:p>
          <a:p>
            <a:pPr>
              <a:buClr>
                <a:srgbClr val="00B050"/>
              </a:buClr>
            </a:pPr>
            <a:r>
              <a:rPr lang="en-GB" sz="3000" dirty="0" smtClean="0"/>
              <a:t>Various databases exist of different types of interactions </a:t>
            </a:r>
          </a:p>
          <a:p>
            <a:pPr>
              <a:buClr>
                <a:srgbClr val="00B050"/>
              </a:buClr>
            </a:pPr>
            <a:endParaRPr lang="en-GB" sz="3000" dirty="0"/>
          </a:p>
          <a:p>
            <a:pPr>
              <a:buClr>
                <a:srgbClr val="C00000"/>
              </a:buClr>
            </a:pPr>
            <a:r>
              <a:rPr lang="en-GB" sz="3000" dirty="0"/>
              <a:t>R</a:t>
            </a:r>
            <a:r>
              <a:rPr lang="en-GB" sz="3000" dirty="0" smtClean="0"/>
              <a:t>elies </a:t>
            </a:r>
            <a:r>
              <a:rPr lang="en-GB" sz="3000" dirty="0"/>
              <a:t>on </a:t>
            </a:r>
            <a:r>
              <a:rPr lang="en-GB" sz="3000" dirty="0" smtClean="0"/>
              <a:t>published and curated </a:t>
            </a:r>
            <a:r>
              <a:rPr lang="en-GB" sz="3000" dirty="0"/>
              <a:t>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90000" y="1268760"/>
            <a:ext cx="804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Use </a:t>
            </a:r>
            <a:r>
              <a:rPr lang="en-GB" sz="3200" dirty="0"/>
              <a:t>existing experimentally-supported (and computationally derived) interactions </a:t>
            </a:r>
            <a:r>
              <a:rPr lang="en-GB" sz="3200" dirty="0" smtClean="0"/>
              <a:t>and relationships. Overlay data on to these.</a:t>
            </a:r>
          </a:p>
        </p:txBody>
      </p:sp>
    </p:spTree>
    <p:extLst>
      <p:ext uri="{BB962C8B-B14F-4D97-AF65-F5344CB8AC3E}">
        <p14:creationId xmlns:p14="http://schemas.microsoft.com/office/powerpoint/2010/main" val="31897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30" y="1340768"/>
            <a:ext cx="4617669" cy="469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Types of interactions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97" y="4545882"/>
            <a:ext cx="1858031" cy="17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0759" y="2060849"/>
            <a:ext cx="3139154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Multiple sources and types of interaction data </a:t>
            </a:r>
          </a:p>
        </p:txBody>
      </p:sp>
    </p:spTree>
    <p:extLst>
      <p:ext uri="{BB962C8B-B14F-4D97-AF65-F5344CB8AC3E}">
        <p14:creationId xmlns:p14="http://schemas.microsoft.com/office/powerpoint/2010/main" val="5009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Gene Co-expression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4680520" cy="3312368"/>
          </a:xfrm>
        </p:spPr>
        <p:txBody>
          <a:bodyPr>
            <a:normAutofit/>
          </a:bodyPr>
          <a:lstStyle/>
          <a:p>
            <a:r>
              <a:rPr lang="en-US" sz="2800" dirty="0"/>
              <a:t>Gene expression </a:t>
            </a:r>
            <a:r>
              <a:rPr lang="en-US" sz="2800" dirty="0" smtClean="0"/>
              <a:t>data</a:t>
            </a:r>
          </a:p>
          <a:p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dirty="0"/>
              <a:t>genes are linked if their expression levels </a:t>
            </a:r>
            <a:r>
              <a:rPr lang="en-US" sz="2800" dirty="0" smtClean="0"/>
              <a:t>were </a:t>
            </a:r>
            <a:r>
              <a:rPr lang="en-US" sz="2800" dirty="0"/>
              <a:t>similar across conditions in a gene expression </a:t>
            </a:r>
            <a:r>
              <a:rPr lang="en-US" sz="2800" dirty="0" smtClean="0"/>
              <a:t>study</a:t>
            </a:r>
            <a:endParaRPr lang="en-GB" sz="2800" dirty="0"/>
          </a:p>
        </p:txBody>
      </p:sp>
      <p:pic>
        <p:nvPicPr>
          <p:cNvPr id="6" name="Picture 5" descr="http://www.ncbi.nlm.nih.gov/corecgi/tileshop/tileshop.fcgi?p=PMC3&amp;id=428066&amp;s=47&amp;r=1&amp;c=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 r="43407" b="20539"/>
          <a:stretch/>
        </p:blipFill>
        <p:spPr bwMode="auto">
          <a:xfrm>
            <a:off x="5724128" y="1916832"/>
            <a:ext cx="2557950" cy="348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Physical Interaction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Protein-protein interaction (PPI) data </a:t>
            </a:r>
          </a:p>
          <a:p>
            <a:r>
              <a:rPr lang="en-US" sz="2600" dirty="0" smtClean="0"/>
              <a:t>Two </a:t>
            </a:r>
            <a:r>
              <a:rPr lang="en-US" sz="2600" dirty="0"/>
              <a:t>gene </a:t>
            </a:r>
            <a:r>
              <a:rPr lang="en-US" sz="2600" dirty="0" smtClean="0"/>
              <a:t>products </a:t>
            </a:r>
            <a:r>
              <a:rPr lang="en-US" sz="2600" dirty="0"/>
              <a:t>linked if </a:t>
            </a:r>
            <a:r>
              <a:rPr lang="en-US" sz="2600" dirty="0" smtClean="0"/>
              <a:t>found </a:t>
            </a:r>
            <a:r>
              <a:rPr lang="en-US" sz="2600" dirty="0"/>
              <a:t>to interact </a:t>
            </a:r>
            <a:r>
              <a:rPr lang="en-US" sz="2600" dirty="0" smtClean="0"/>
              <a:t>in </a:t>
            </a:r>
            <a:r>
              <a:rPr lang="en-US" sz="2600" dirty="0"/>
              <a:t>protein-protein interaction </a:t>
            </a:r>
            <a:r>
              <a:rPr lang="en-US" sz="2600" dirty="0" smtClean="0"/>
              <a:t>study</a:t>
            </a:r>
          </a:p>
          <a:p>
            <a:endParaRPr lang="en-US" sz="2600" dirty="0"/>
          </a:p>
          <a:p>
            <a:endParaRPr lang="en-GB" sz="2600" dirty="0"/>
          </a:p>
        </p:txBody>
      </p:sp>
      <p:pic>
        <p:nvPicPr>
          <p:cNvPr id="1026" name="Picture 2" descr="http://compbio.pbworks.com/f/1166443190/2prote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8216"/>
            <a:ext cx="2016224" cy="17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18246"/>
            <a:ext cx="3863702" cy="272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581128"/>
            <a:ext cx="2317400" cy="197997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284730" y="4203309"/>
            <a:ext cx="957157" cy="467903"/>
          </a:xfrm>
          <a:prstGeom prst="rightArrow">
            <a:avLst/>
          </a:prstGeom>
          <a:solidFill>
            <a:schemeClr val="tx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6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Genetic Interaction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</a:t>
            </a:r>
            <a:r>
              <a:rPr lang="en-US" sz="2400" dirty="0"/>
              <a:t>genes are functionally associated if the effects of perturbing one gene were found to be modified by perturbations to a second </a:t>
            </a:r>
            <a:r>
              <a:rPr lang="en-US" sz="2400" dirty="0" smtClean="0"/>
              <a:t>gene</a:t>
            </a:r>
          </a:p>
          <a:p>
            <a:r>
              <a:rPr lang="en-US" sz="2400" dirty="0" smtClean="0"/>
              <a:t>i.e. phenotype of </a:t>
            </a:r>
            <a:r>
              <a:rPr lang="en-US" sz="2400" dirty="0"/>
              <a:t>double mutant differs from </a:t>
            </a:r>
            <a:r>
              <a:rPr lang="en-US" sz="2400" dirty="0" smtClean="0"/>
              <a:t>that expected </a:t>
            </a:r>
            <a:r>
              <a:rPr lang="en-US" sz="2400" dirty="0"/>
              <a:t>from each individual mutant</a:t>
            </a:r>
            <a:endParaRPr lang="en-GB" sz="2400" dirty="0"/>
          </a:p>
          <a:p>
            <a:endParaRPr lang="en-GB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263687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369"/>
            <a:ext cx="8229600" cy="181180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Two </a:t>
            </a:r>
            <a:r>
              <a:rPr lang="en-US" sz="2600" dirty="0"/>
              <a:t>gene </a:t>
            </a:r>
            <a:r>
              <a:rPr lang="en-US" sz="2600" dirty="0" smtClean="0"/>
              <a:t>products are linked if they participate </a:t>
            </a:r>
            <a:r>
              <a:rPr lang="en-US" sz="2600" dirty="0"/>
              <a:t>in </a:t>
            </a:r>
            <a:r>
              <a:rPr lang="en-US" sz="2600" dirty="0" smtClean="0"/>
              <a:t>the same </a:t>
            </a:r>
            <a:r>
              <a:rPr lang="en-US" sz="2600" dirty="0"/>
              <a:t>reaction within a </a:t>
            </a:r>
            <a:r>
              <a:rPr lang="en-US" sz="2600" dirty="0" smtClean="0"/>
              <a:t>pathway</a:t>
            </a:r>
          </a:p>
          <a:p>
            <a:r>
              <a:rPr lang="en-US" sz="2600" dirty="0" smtClean="0"/>
              <a:t>Unlike physical networks they don’t have to directly interact</a:t>
            </a: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5650" y="4445803"/>
            <a:ext cx="3781343" cy="451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00407" y="4717033"/>
            <a:ext cx="3024336" cy="448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178" y="2708920"/>
            <a:ext cx="2574235" cy="34860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96864" y="4290012"/>
            <a:ext cx="957157" cy="467903"/>
          </a:xfrm>
          <a:prstGeom prst="rightArrow">
            <a:avLst/>
          </a:prstGeom>
          <a:solidFill>
            <a:schemeClr val="tx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6401</TotalTime>
  <Words>534</Words>
  <Application>Microsoft Office PowerPoint</Application>
  <PresentationFormat>On-screen Show (4:3)</PresentationFormat>
  <Paragraphs>120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Networks and Interactions</vt:lpstr>
      <vt:lpstr>Why Networks?</vt:lpstr>
      <vt:lpstr>Network Analysis: Approach 1</vt:lpstr>
      <vt:lpstr>Network Analysis: Approach 2</vt:lpstr>
      <vt:lpstr>PowerPoint Presentation</vt:lpstr>
      <vt:lpstr>Gene Co-expression</vt:lpstr>
      <vt:lpstr>Physical Interaction</vt:lpstr>
      <vt:lpstr>Genetic Interaction</vt:lpstr>
      <vt:lpstr>Pathway</vt:lpstr>
      <vt:lpstr>Other Types of Network</vt:lpstr>
      <vt:lpstr>PowerPoint Presentation</vt:lpstr>
      <vt:lpstr>Constructing Networks</vt:lpstr>
      <vt:lpstr>PowerPoint Presentation</vt:lpstr>
      <vt:lpstr>PowerPoint Presentation</vt:lpstr>
      <vt:lpstr>Genemania - demo</vt:lpstr>
      <vt:lpstr>PowerPoint Presentation</vt:lpstr>
      <vt:lpstr>PowerPoint Presentation</vt:lpstr>
      <vt:lpstr>Genemania</vt:lpstr>
      <vt:lpstr>Network Practical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and Interactions</dc:title>
  <dc:creator>Bhupinder Virk</dc:creator>
  <cp:lastModifiedBy>Laura Biggins</cp:lastModifiedBy>
  <cp:revision>181</cp:revision>
  <dcterms:created xsi:type="dcterms:W3CDTF">2015-04-21T08:16:19Z</dcterms:created>
  <dcterms:modified xsi:type="dcterms:W3CDTF">2017-07-17T13:13:14Z</dcterms:modified>
</cp:coreProperties>
</file>