
<file path=[Content_Types].xml><?xml version="1.0" encoding="utf-8"?>
<Types xmlns="http://schemas.openxmlformats.org/package/2006/content-types">
  <Default Extension="png" ContentType="image/png"/>
  <Default Extension="tmp"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6"/>
  </p:notesMasterIdLst>
  <p:handoutMasterIdLst>
    <p:handoutMasterId r:id="rId127"/>
  </p:handoutMasterIdLst>
  <p:sldIdLst>
    <p:sldId id="256" r:id="rId2"/>
    <p:sldId id="468" r:id="rId3"/>
    <p:sldId id="409" r:id="rId4"/>
    <p:sldId id="435" r:id="rId5"/>
    <p:sldId id="456" r:id="rId6"/>
    <p:sldId id="471" r:id="rId7"/>
    <p:sldId id="401" r:id="rId8"/>
    <p:sldId id="259" r:id="rId9"/>
    <p:sldId id="436" r:id="rId10"/>
    <p:sldId id="462" r:id="rId11"/>
    <p:sldId id="383" r:id="rId12"/>
    <p:sldId id="411" r:id="rId13"/>
    <p:sldId id="412" r:id="rId14"/>
    <p:sldId id="438" r:id="rId15"/>
    <p:sldId id="470" r:id="rId16"/>
    <p:sldId id="442" r:id="rId17"/>
    <p:sldId id="406" r:id="rId18"/>
    <p:sldId id="407" r:id="rId19"/>
    <p:sldId id="391" r:id="rId20"/>
    <p:sldId id="443" r:id="rId21"/>
    <p:sldId id="408" r:id="rId22"/>
    <p:sldId id="457" r:id="rId23"/>
    <p:sldId id="458" r:id="rId24"/>
    <p:sldId id="444" r:id="rId25"/>
    <p:sldId id="448" r:id="rId26"/>
    <p:sldId id="392" r:id="rId27"/>
    <p:sldId id="426" r:id="rId28"/>
    <p:sldId id="445" r:id="rId29"/>
    <p:sldId id="446" r:id="rId30"/>
    <p:sldId id="447" r:id="rId31"/>
    <p:sldId id="469" r:id="rId32"/>
    <p:sldId id="449" r:id="rId33"/>
    <p:sldId id="450" r:id="rId34"/>
    <p:sldId id="451" r:id="rId35"/>
    <p:sldId id="452" r:id="rId36"/>
    <p:sldId id="453" r:id="rId37"/>
    <p:sldId id="472" r:id="rId38"/>
    <p:sldId id="473" r:id="rId39"/>
    <p:sldId id="474" r:id="rId40"/>
    <p:sldId id="455" r:id="rId41"/>
    <p:sldId id="395" r:id="rId42"/>
    <p:sldId id="424" r:id="rId43"/>
    <p:sldId id="358" r:id="rId44"/>
    <p:sldId id="466" r:id="rId45"/>
    <p:sldId id="467" r:id="rId46"/>
    <p:sldId id="460" r:id="rId47"/>
    <p:sldId id="459" r:id="rId48"/>
    <p:sldId id="429" r:id="rId49"/>
    <p:sldId id="461" r:id="rId50"/>
    <p:sldId id="463" r:id="rId51"/>
    <p:sldId id="464" r:id="rId52"/>
    <p:sldId id="257" r:id="rId53"/>
    <p:sldId id="338" r:id="rId54"/>
    <p:sldId id="341" r:id="rId55"/>
    <p:sldId id="290" r:id="rId56"/>
    <p:sldId id="342" r:id="rId57"/>
    <p:sldId id="320" r:id="rId58"/>
    <p:sldId id="331" r:id="rId59"/>
    <p:sldId id="294" r:id="rId60"/>
    <p:sldId id="270" r:id="rId61"/>
    <p:sldId id="276" r:id="rId62"/>
    <p:sldId id="326" r:id="rId63"/>
    <p:sldId id="281" r:id="rId64"/>
    <p:sldId id="344" r:id="rId65"/>
    <p:sldId id="345" r:id="rId66"/>
    <p:sldId id="346" r:id="rId67"/>
    <p:sldId id="343" r:id="rId68"/>
    <p:sldId id="299" r:id="rId69"/>
    <p:sldId id="475" r:id="rId70"/>
    <p:sldId id="476" r:id="rId71"/>
    <p:sldId id="477" r:id="rId72"/>
    <p:sldId id="437" r:id="rId73"/>
    <p:sldId id="478" r:id="rId74"/>
    <p:sldId id="439" r:id="rId75"/>
    <p:sldId id="440" r:id="rId76"/>
    <p:sldId id="479" r:id="rId77"/>
    <p:sldId id="441" r:id="rId78"/>
    <p:sldId id="480" r:id="rId79"/>
    <p:sldId id="481" r:id="rId80"/>
    <p:sldId id="482" r:id="rId81"/>
    <p:sldId id="454" r:id="rId82"/>
    <p:sldId id="483" r:id="rId83"/>
    <p:sldId id="484" r:id="rId84"/>
    <p:sldId id="485" r:id="rId85"/>
    <p:sldId id="486" r:id="rId86"/>
    <p:sldId id="488" r:id="rId87"/>
    <p:sldId id="489" r:id="rId88"/>
    <p:sldId id="490" r:id="rId89"/>
    <p:sldId id="491" r:id="rId90"/>
    <p:sldId id="492" r:id="rId91"/>
    <p:sldId id="493" r:id="rId92"/>
    <p:sldId id="494" r:id="rId93"/>
    <p:sldId id="495" r:id="rId94"/>
    <p:sldId id="496" r:id="rId95"/>
    <p:sldId id="497" r:id="rId96"/>
    <p:sldId id="258" r:id="rId97"/>
    <p:sldId id="498" r:id="rId98"/>
    <p:sldId id="260" r:id="rId99"/>
    <p:sldId id="261" r:id="rId100"/>
    <p:sldId id="262" r:id="rId101"/>
    <p:sldId id="273" r:id="rId102"/>
    <p:sldId id="274" r:id="rId103"/>
    <p:sldId id="275" r:id="rId104"/>
    <p:sldId id="499" r:id="rId105"/>
    <p:sldId id="277" r:id="rId106"/>
    <p:sldId id="264" r:id="rId107"/>
    <p:sldId id="265" r:id="rId108"/>
    <p:sldId id="263" r:id="rId109"/>
    <p:sldId id="286" r:id="rId110"/>
    <p:sldId id="266" r:id="rId111"/>
    <p:sldId id="267" r:id="rId112"/>
    <p:sldId id="268" r:id="rId113"/>
    <p:sldId id="269" r:id="rId114"/>
    <p:sldId id="500" r:id="rId115"/>
    <p:sldId id="271" r:id="rId116"/>
    <p:sldId id="272" r:id="rId117"/>
    <p:sldId id="278" r:id="rId118"/>
    <p:sldId id="279" r:id="rId119"/>
    <p:sldId id="280" r:id="rId120"/>
    <p:sldId id="501" r:id="rId121"/>
    <p:sldId id="283" r:id="rId122"/>
    <p:sldId id="288" r:id="rId123"/>
    <p:sldId id="285" r:id="rId124"/>
    <p:sldId id="287" r:id="rId12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1F497D"/>
    <a:srgbClr val="80000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41" autoAdjust="0"/>
    <p:restoredTop sz="94660"/>
  </p:normalViewPr>
  <p:slideViewPr>
    <p:cSldViewPr>
      <p:cViewPr varScale="1">
        <p:scale>
          <a:sx n="70" d="100"/>
          <a:sy n="70" d="100"/>
        </p:scale>
        <p:origin x="96" y="438"/>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2BD59415-4332-4473-81A6-D93B65D5DD0A}" type="datetimeFigureOut">
              <a:rPr lang="en-GB" smtClean="0"/>
              <a:t>28/11/2024</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CEA0E1AE-75D4-40E4-A94A-C43C1D1C18AF}" type="slidenum">
              <a:rPr lang="en-GB" smtClean="0"/>
              <a:t>‹#›</a:t>
            </a:fld>
            <a:endParaRPr lang="en-GB"/>
          </a:p>
        </p:txBody>
      </p:sp>
    </p:spTree>
    <p:extLst>
      <p:ext uri="{BB962C8B-B14F-4D97-AF65-F5344CB8AC3E}">
        <p14:creationId xmlns:p14="http://schemas.microsoft.com/office/powerpoint/2010/main" val="3314755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2733518E-A829-412C-ADF3-4645F71B1437}" type="datetimeFigureOut">
              <a:rPr lang="en-GB" smtClean="0"/>
              <a:t>28/11/2024</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28F6FB34-1EE5-4EB0-BEFC-DA491FCF2BD3}" type="slidenum">
              <a:rPr lang="en-GB" smtClean="0"/>
              <a:t>‹#›</a:t>
            </a:fld>
            <a:endParaRPr lang="en-GB"/>
          </a:p>
        </p:txBody>
      </p:sp>
    </p:spTree>
    <p:extLst>
      <p:ext uri="{BB962C8B-B14F-4D97-AF65-F5344CB8AC3E}">
        <p14:creationId xmlns:p14="http://schemas.microsoft.com/office/powerpoint/2010/main" val="2832218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4911CBB-D886-4DF0-9B90-3E4514E8F44C}" type="slidenum">
              <a:rPr lang="en-GB" smtClean="0"/>
              <a:t>53</a:t>
            </a:fld>
            <a:endParaRPr lang="en-GB"/>
          </a:p>
        </p:txBody>
      </p:sp>
    </p:spTree>
    <p:extLst>
      <p:ext uri="{BB962C8B-B14F-4D97-AF65-F5344CB8AC3E}">
        <p14:creationId xmlns:p14="http://schemas.microsoft.com/office/powerpoint/2010/main" val="1561931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4911CBB-D886-4DF0-9B90-3E4514E8F44C}" type="slidenum">
              <a:rPr lang="en-GB" smtClean="0"/>
              <a:t>63</a:t>
            </a:fld>
            <a:endParaRPr lang="en-GB"/>
          </a:p>
        </p:txBody>
      </p:sp>
    </p:spTree>
    <p:extLst>
      <p:ext uri="{BB962C8B-B14F-4D97-AF65-F5344CB8AC3E}">
        <p14:creationId xmlns:p14="http://schemas.microsoft.com/office/powerpoint/2010/main" val="2558108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4911CBB-D886-4DF0-9B90-3E4514E8F44C}" type="slidenum">
              <a:rPr lang="en-GB" smtClean="0"/>
              <a:t>54</a:t>
            </a:fld>
            <a:endParaRPr lang="en-GB"/>
          </a:p>
        </p:txBody>
      </p:sp>
    </p:spTree>
    <p:extLst>
      <p:ext uri="{BB962C8B-B14F-4D97-AF65-F5344CB8AC3E}">
        <p14:creationId xmlns:p14="http://schemas.microsoft.com/office/powerpoint/2010/main" val="3263951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GB" baseline="0" dirty="0"/>
              <a:t>.</a:t>
            </a:r>
            <a:endParaRPr lang="en-GB" dirty="0"/>
          </a:p>
          <a:p>
            <a:pPr marL="0" indent="0">
              <a:buNone/>
            </a:pPr>
            <a:endParaRPr lang="en-GB" dirty="0"/>
          </a:p>
        </p:txBody>
      </p:sp>
      <p:sp>
        <p:nvSpPr>
          <p:cNvPr id="4" name="Slide Number Placeholder 3"/>
          <p:cNvSpPr>
            <a:spLocks noGrp="1"/>
          </p:cNvSpPr>
          <p:nvPr>
            <p:ph type="sldNum" sz="quarter" idx="10"/>
          </p:nvPr>
        </p:nvSpPr>
        <p:spPr/>
        <p:txBody>
          <a:bodyPr/>
          <a:lstStyle/>
          <a:p>
            <a:fld id="{64911CBB-D886-4DF0-9B90-3E4514E8F44C}" type="slidenum">
              <a:rPr lang="en-GB" smtClean="0"/>
              <a:t>55</a:t>
            </a:fld>
            <a:endParaRPr lang="en-GB"/>
          </a:p>
        </p:txBody>
      </p:sp>
    </p:spTree>
    <p:extLst>
      <p:ext uri="{BB962C8B-B14F-4D97-AF65-F5344CB8AC3E}">
        <p14:creationId xmlns:p14="http://schemas.microsoft.com/office/powerpoint/2010/main" val="640912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4911CBB-D886-4DF0-9B90-3E4514E8F44C}" type="slidenum">
              <a:rPr lang="en-GB" smtClean="0"/>
              <a:t>57</a:t>
            </a:fld>
            <a:endParaRPr lang="en-GB"/>
          </a:p>
        </p:txBody>
      </p:sp>
    </p:spTree>
    <p:extLst>
      <p:ext uri="{BB962C8B-B14F-4D97-AF65-F5344CB8AC3E}">
        <p14:creationId xmlns:p14="http://schemas.microsoft.com/office/powerpoint/2010/main" val="1202662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Parent</a:t>
            </a:r>
            <a:r>
              <a:rPr lang="en-GB" baseline="0" dirty="0"/>
              <a:t> child redundancy – a gene is placed in the most specific category and will also appear in all the parent categories.</a:t>
            </a:r>
            <a:endParaRPr lang="en-GB" dirty="0"/>
          </a:p>
        </p:txBody>
      </p:sp>
      <p:sp>
        <p:nvSpPr>
          <p:cNvPr id="4" name="Slide Number Placeholder 3"/>
          <p:cNvSpPr>
            <a:spLocks noGrp="1"/>
          </p:cNvSpPr>
          <p:nvPr>
            <p:ph type="sldNum" sz="quarter" idx="10"/>
          </p:nvPr>
        </p:nvSpPr>
        <p:spPr/>
        <p:txBody>
          <a:bodyPr/>
          <a:lstStyle/>
          <a:p>
            <a:fld id="{64911CBB-D886-4DF0-9B90-3E4514E8F44C}" type="slidenum">
              <a:rPr lang="en-GB" smtClean="0"/>
              <a:t>58</a:t>
            </a:fld>
            <a:endParaRPr lang="en-GB"/>
          </a:p>
        </p:txBody>
      </p:sp>
    </p:spTree>
    <p:extLst>
      <p:ext uri="{BB962C8B-B14F-4D97-AF65-F5344CB8AC3E}">
        <p14:creationId xmlns:p14="http://schemas.microsoft.com/office/powerpoint/2010/main" val="683225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aseline="0" dirty="0" err="1"/>
              <a:t>david</a:t>
            </a:r>
            <a:r>
              <a:rPr lang="en-GB" baseline="0" dirty="0"/>
              <a:t> clusters by overlapping genes</a:t>
            </a:r>
            <a:endParaRPr lang="en-GB" dirty="0"/>
          </a:p>
        </p:txBody>
      </p:sp>
      <p:sp>
        <p:nvSpPr>
          <p:cNvPr id="4" name="Slide Number Placeholder 3"/>
          <p:cNvSpPr>
            <a:spLocks noGrp="1"/>
          </p:cNvSpPr>
          <p:nvPr>
            <p:ph type="sldNum" sz="quarter" idx="10"/>
          </p:nvPr>
        </p:nvSpPr>
        <p:spPr/>
        <p:txBody>
          <a:bodyPr/>
          <a:lstStyle/>
          <a:p>
            <a:fld id="{64911CBB-D886-4DF0-9B90-3E4514E8F44C}" type="slidenum">
              <a:rPr lang="en-GB" smtClean="0"/>
              <a:t>59</a:t>
            </a:fld>
            <a:endParaRPr lang="en-GB"/>
          </a:p>
        </p:txBody>
      </p:sp>
    </p:spTree>
    <p:extLst>
      <p:ext uri="{BB962C8B-B14F-4D97-AF65-F5344CB8AC3E}">
        <p14:creationId xmlns:p14="http://schemas.microsoft.com/office/powerpoint/2010/main" val="3666334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Good thing about </a:t>
            </a:r>
            <a:r>
              <a:rPr lang="en-GB" dirty="0" err="1"/>
              <a:t>GOrilla</a:t>
            </a:r>
            <a:r>
              <a:rPr lang="en-GB" baseline="0" dirty="0"/>
              <a:t> – shows the hierarchy of the GO terms</a:t>
            </a:r>
          </a:p>
          <a:p>
            <a:endParaRPr lang="en-GB" baseline="0" dirty="0"/>
          </a:p>
          <a:p>
            <a:r>
              <a:rPr lang="en-GB" baseline="0" dirty="0"/>
              <a:t>Also a way of presenting results</a:t>
            </a:r>
            <a:endParaRPr lang="en-GB" dirty="0"/>
          </a:p>
        </p:txBody>
      </p:sp>
      <p:sp>
        <p:nvSpPr>
          <p:cNvPr id="4" name="Slide Number Placeholder 3"/>
          <p:cNvSpPr>
            <a:spLocks noGrp="1"/>
          </p:cNvSpPr>
          <p:nvPr>
            <p:ph type="sldNum" sz="quarter" idx="10"/>
          </p:nvPr>
        </p:nvSpPr>
        <p:spPr/>
        <p:txBody>
          <a:bodyPr/>
          <a:lstStyle/>
          <a:p>
            <a:fld id="{64911CBB-D886-4DF0-9B90-3E4514E8F44C}" type="slidenum">
              <a:rPr lang="en-GB" smtClean="0"/>
              <a:t>60</a:t>
            </a:fld>
            <a:endParaRPr lang="en-GB"/>
          </a:p>
        </p:txBody>
      </p:sp>
    </p:spTree>
    <p:extLst>
      <p:ext uri="{BB962C8B-B14F-4D97-AF65-F5344CB8AC3E}">
        <p14:creationId xmlns:p14="http://schemas.microsoft.com/office/powerpoint/2010/main" val="4227111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But – if lots of info, difficult to interpret.</a:t>
            </a:r>
          </a:p>
          <a:p>
            <a:endParaRPr lang="en-GB" dirty="0"/>
          </a:p>
          <a:p>
            <a:r>
              <a:rPr lang="en-GB" dirty="0"/>
              <a:t>Can see that we don’t just have a neat parent-child relationships</a:t>
            </a:r>
          </a:p>
        </p:txBody>
      </p:sp>
      <p:sp>
        <p:nvSpPr>
          <p:cNvPr id="4" name="Slide Number Placeholder 3"/>
          <p:cNvSpPr>
            <a:spLocks noGrp="1"/>
          </p:cNvSpPr>
          <p:nvPr>
            <p:ph type="sldNum" sz="quarter" idx="10"/>
          </p:nvPr>
        </p:nvSpPr>
        <p:spPr/>
        <p:txBody>
          <a:bodyPr/>
          <a:lstStyle/>
          <a:p>
            <a:fld id="{64911CBB-D886-4DF0-9B90-3E4514E8F44C}" type="slidenum">
              <a:rPr lang="en-GB" smtClean="0"/>
              <a:t>61</a:t>
            </a:fld>
            <a:endParaRPr lang="en-GB"/>
          </a:p>
        </p:txBody>
      </p:sp>
    </p:spTree>
    <p:extLst>
      <p:ext uri="{BB962C8B-B14F-4D97-AF65-F5344CB8AC3E}">
        <p14:creationId xmlns:p14="http://schemas.microsoft.com/office/powerpoint/2010/main" val="910915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The </a:t>
            </a:r>
            <a:r>
              <a:rPr lang="en-GB" dirty="0" err="1"/>
              <a:t>heatmap</a:t>
            </a:r>
            <a:r>
              <a:rPr lang="en-GB" dirty="0"/>
              <a:t> - </a:t>
            </a:r>
            <a:r>
              <a:rPr lang="en-GB" baseline="0" dirty="0"/>
              <a:t>(</a:t>
            </a:r>
            <a:r>
              <a:rPr lang="en-GB" baseline="0" dirty="0" err="1"/>
              <a:t>clustergram</a:t>
            </a:r>
            <a:r>
              <a:rPr lang="en-GB" baseline="0" dirty="0"/>
              <a:t> as they call it) is quite a nice way of exploring the categories. It has some options to play around with the display </a:t>
            </a:r>
          </a:p>
          <a:p>
            <a:endParaRPr lang="en-GB" baseline="0" dirty="0"/>
          </a:p>
          <a:p>
            <a:r>
              <a:rPr lang="en-US" sz="1200" b="0" i="0" kern="1200" dirty="0">
                <a:solidFill>
                  <a:schemeClr val="tx1"/>
                </a:solidFill>
                <a:effectLst/>
                <a:latin typeface="+mn-lt"/>
                <a:ea typeface="+mn-ea"/>
                <a:cs typeface="+mn-cs"/>
              </a:rPr>
              <a:t>The network may not be available for all gene-set libraries.</a:t>
            </a:r>
          </a:p>
          <a:p>
            <a:r>
              <a:rPr lang="en-US" sz="1200" b="0" i="0" kern="1200" dirty="0">
                <a:solidFill>
                  <a:schemeClr val="tx1"/>
                </a:solidFill>
                <a:effectLst/>
                <a:latin typeface="+mn-lt"/>
                <a:ea typeface="+mn-ea"/>
                <a:cs typeface="+mn-cs"/>
              </a:rPr>
              <a:t>Each node represents a term and a link between two nodes means that the two terms have some gene content similarity.</a:t>
            </a:r>
          </a:p>
          <a:p>
            <a:r>
              <a:rPr lang="en-US" sz="1200" b="0" i="0" kern="1200" dirty="0">
                <a:solidFill>
                  <a:schemeClr val="tx1"/>
                </a:solidFill>
                <a:effectLst/>
                <a:latin typeface="+mn-lt"/>
                <a:ea typeface="+mn-ea"/>
                <a:cs typeface="+mn-cs"/>
              </a:rPr>
              <a:t>Initially, the network is force directed, but if you drag the node to a fixed position, it will stay there.</a:t>
            </a:r>
          </a:p>
          <a:p>
            <a:r>
              <a:rPr lang="en-US" sz="1200" b="0" i="0" kern="1200" dirty="0">
                <a:solidFill>
                  <a:schemeClr val="tx1"/>
                </a:solidFill>
                <a:effectLst/>
                <a:latin typeface="+mn-lt"/>
                <a:ea typeface="+mn-ea"/>
                <a:cs typeface="+mn-cs"/>
              </a:rPr>
              <a:t>Like the other SVG figures, the network can be exported in three image formats.</a:t>
            </a:r>
          </a:p>
          <a:p>
            <a:endParaRPr lang="en-GB" baseline="0" dirty="0"/>
          </a:p>
          <a:p>
            <a:endParaRPr lang="en-GB" baseline="0" dirty="0"/>
          </a:p>
          <a:p>
            <a:r>
              <a:rPr lang="en-US" sz="1200" b="0" i="0" kern="1200" dirty="0">
                <a:solidFill>
                  <a:schemeClr val="tx1"/>
                </a:solidFill>
                <a:effectLst/>
                <a:latin typeface="+mn-lt"/>
                <a:ea typeface="+mn-ea"/>
                <a:cs typeface="+mn-cs"/>
              </a:rPr>
              <a:t>The grid may not be available for all gene-set libraries.</a:t>
            </a:r>
          </a:p>
          <a:p>
            <a:r>
              <a:rPr lang="en-US" sz="1200" b="0" i="0" kern="1200" dirty="0">
                <a:solidFill>
                  <a:schemeClr val="tx1"/>
                </a:solidFill>
                <a:effectLst/>
                <a:latin typeface="+mn-lt"/>
                <a:ea typeface="+mn-ea"/>
                <a:cs typeface="+mn-cs"/>
              </a:rPr>
              <a:t>Each grid square represents a term and is arranged based on its gene-set similarity with other terms. It shows only the top 10 terms sorted by combined score. The brighter the square, the more significant that term is. Clicking on the grid allows you to toggle to an alternate view that colors the grid based on its correlation score with neighbors with white dots representing the significant terms.</a:t>
            </a:r>
          </a:p>
          <a:p>
            <a:r>
              <a:rPr lang="en-US" sz="1200" b="0" i="0" kern="1200" dirty="0">
                <a:solidFill>
                  <a:schemeClr val="tx1"/>
                </a:solidFill>
                <a:effectLst/>
                <a:latin typeface="+mn-lt"/>
                <a:ea typeface="+mn-ea"/>
                <a:cs typeface="+mn-cs"/>
              </a:rPr>
              <a:t>The z-score and p-value is a measure of how clustered the top 10 terms are on the grid.</a:t>
            </a:r>
          </a:p>
          <a:p>
            <a:endParaRPr lang="en-GB" baseline="0" dirty="0"/>
          </a:p>
          <a:p>
            <a:endParaRPr lang="en-GB" baseline="0" dirty="0"/>
          </a:p>
          <a:p>
            <a:r>
              <a:rPr lang="en-GB" baseline="0" dirty="0"/>
              <a:t> </a:t>
            </a:r>
            <a:endParaRPr lang="en-GB" dirty="0"/>
          </a:p>
        </p:txBody>
      </p:sp>
      <p:sp>
        <p:nvSpPr>
          <p:cNvPr id="4" name="Slide Number Placeholder 3"/>
          <p:cNvSpPr>
            <a:spLocks noGrp="1"/>
          </p:cNvSpPr>
          <p:nvPr>
            <p:ph type="sldNum" sz="quarter" idx="10"/>
          </p:nvPr>
        </p:nvSpPr>
        <p:spPr/>
        <p:txBody>
          <a:bodyPr/>
          <a:lstStyle/>
          <a:p>
            <a:fld id="{64911CBB-D886-4DF0-9B90-3E4514E8F44C}" type="slidenum">
              <a:rPr lang="en-GB" smtClean="0"/>
              <a:t>62</a:t>
            </a:fld>
            <a:endParaRPr lang="en-GB"/>
          </a:p>
        </p:txBody>
      </p:sp>
    </p:spTree>
    <p:extLst>
      <p:ext uri="{BB962C8B-B14F-4D97-AF65-F5344CB8AC3E}">
        <p14:creationId xmlns:p14="http://schemas.microsoft.com/office/powerpoint/2010/main" val="2927770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3182571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61528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65034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73640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9733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89080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93110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86821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229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48415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7976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60648"/>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28662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34.gif"/><Relationship Id="rId5" Type="http://schemas.openxmlformats.org/officeDocument/2006/relationships/image" Target="../media/image133.png"/><Relationship Id="rId4" Type="http://schemas.openxmlformats.org/officeDocument/2006/relationships/image" Target="../media/image132.png"/></Relationships>
</file>

<file path=ppt/slides/_rels/slide11.xml.rels><?xml version="1.0" encoding="UTF-8" standalone="yes"?>
<Relationships xmlns="http://schemas.openxmlformats.org/package/2006/relationships"><Relationship Id="rId8" Type="http://schemas.openxmlformats.org/officeDocument/2006/relationships/image" Target="../media/image19.tmp"/><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tmp"/><Relationship Id="rId5" Type="http://schemas.openxmlformats.org/officeDocument/2006/relationships/image" Target="../media/image16.png"/><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xml"/><Relationship Id="rId4" Type="http://schemas.openxmlformats.org/officeDocument/2006/relationships/image" Target="../media/image150.png"/></Relationships>
</file>

<file path=ppt/slides/_rels/slide123.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tmp"/><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9.tmp"/><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tmp"/></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tmp"/><Relationship Id="rId7" Type="http://schemas.openxmlformats.org/officeDocument/2006/relationships/image" Target="../media/image58.jpg"/><Relationship Id="rId12" Type="http://schemas.openxmlformats.org/officeDocument/2006/relationships/image" Target="../media/image62.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gif"/><Relationship Id="rId11" Type="http://schemas.openxmlformats.org/officeDocument/2006/relationships/image" Target="../media/image14.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7.gif"/><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7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9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8082" y="1082604"/>
            <a:ext cx="13548164" cy="2562420"/>
          </a:xfrm>
        </p:spPr>
        <p:txBody>
          <a:bodyPr>
            <a:normAutofit/>
          </a:bodyPr>
          <a:lstStyle/>
          <a:p>
            <a:pPr algn="ctr"/>
            <a:r>
              <a:rPr lang="en-GB" sz="5400" dirty="0"/>
              <a:t>Extracting Biological Information</a:t>
            </a:r>
            <a:br>
              <a:rPr lang="en-GB" sz="5400" dirty="0"/>
            </a:br>
            <a:r>
              <a:rPr lang="en-GB" sz="5400" dirty="0"/>
              <a:t>from Gene Lists</a:t>
            </a:r>
          </a:p>
        </p:txBody>
      </p:sp>
      <p:sp>
        <p:nvSpPr>
          <p:cNvPr id="3" name="Subtitle 2"/>
          <p:cNvSpPr>
            <a:spLocks noGrp="1"/>
          </p:cNvSpPr>
          <p:nvPr>
            <p:ph type="subTitle" idx="1"/>
          </p:nvPr>
        </p:nvSpPr>
        <p:spPr>
          <a:xfrm>
            <a:off x="2895600" y="3886200"/>
            <a:ext cx="6400800" cy="2135088"/>
          </a:xfrm>
        </p:spPr>
        <p:txBody>
          <a:bodyPr>
            <a:noAutofit/>
          </a:bodyPr>
          <a:lstStyle/>
          <a:p>
            <a:r>
              <a:rPr lang="en-GB" sz="2400" dirty="0"/>
              <a:t>Simon Andrews, Laura Biggins, Boo Virk</a:t>
            </a:r>
          </a:p>
          <a:p>
            <a:endParaRPr lang="en-GB" sz="2400" dirty="0"/>
          </a:p>
          <a:p>
            <a:r>
              <a:rPr lang="en-GB" sz="2400" dirty="0"/>
              <a:t> simon.andrews@babraham.ac.uk</a:t>
            </a:r>
          </a:p>
          <a:p>
            <a:r>
              <a:rPr lang="en-GB" sz="2400" dirty="0"/>
              <a:t>laura.biggins@babraham.ac.uk</a:t>
            </a:r>
          </a:p>
          <a:p>
            <a:endParaRPr lang="en-GB" sz="2400" dirty="0"/>
          </a:p>
          <a:p>
            <a:r>
              <a:rPr lang="en-GB" sz="2400" dirty="0"/>
              <a:t>v2024-11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2372" y="5517232"/>
            <a:ext cx="3141966" cy="1113608"/>
          </a:xfrm>
          <a:prstGeom prst="rect">
            <a:avLst/>
          </a:prstGeom>
        </p:spPr>
      </p:pic>
    </p:spTree>
    <p:extLst>
      <p:ext uri="{BB962C8B-B14F-4D97-AF65-F5344CB8AC3E}">
        <p14:creationId xmlns:p14="http://schemas.microsoft.com/office/powerpoint/2010/main" val="658324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Nothing is ever straight forward…</a:t>
            </a:r>
          </a:p>
        </p:txBody>
      </p:sp>
      <p:sp>
        <p:nvSpPr>
          <p:cNvPr id="3" name="Content Placeholder 2"/>
          <p:cNvSpPr>
            <a:spLocks noGrp="1"/>
          </p:cNvSpPr>
          <p:nvPr>
            <p:ph idx="1"/>
          </p:nvPr>
        </p:nvSpPr>
        <p:spPr>
          <a:xfrm>
            <a:off x="1981200" y="2636913"/>
            <a:ext cx="8229600" cy="3921299"/>
          </a:xfrm>
        </p:spPr>
        <p:txBody>
          <a:bodyPr>
            <a:normAutofit fontScale="55000" lnSpcReduction="20000"/>
          </a:bodyPr>
          <a:lstStyle/>
          <a:p>
            <a:r>
              <a:rPr lang="en-GB" dirty="0"/>
              <a:t>name: DNA methylation</a:t>
            </a:r>
          </a:p>
          <a:p>
            <a:r>
              <a:rPr lang="en-GB" dirty="0" err="1"/>
              <a:t>datasource</a:t>
            </a:r>
            <a:r>
              <a:rPr lang="en-GB" dirty="0"/>
              <a:t>: </a:t>
            </a:r>
            <a:r>
              <a:rPr lang="en-GB" dirty="0" err="1"/>
              <a:t>reactome</a:t>
            </a:r>
            <a:endParaRPr lang="en-GB" dirty="0"/>
          </a:p>
          <a:p>
            <a:r>
              <a:rPr lang="en-GB" dirty="0"/>
              <a:t>organism: Human</a:t>
            </a:r>
          </a:p>
          <a:p>
            <a:r>
              <a:rPr lang="en-GB" dirty="0" err="1"/>
              <a:t>idtype</a:t>
            </a:r>
            <a:r>
              <a:rPr lang="en-GB" dirty="0"/>
              <a:t>: </a:t>
            </a:r>
            <a:r>
              <a:rPr lang="en-GB" dirty="0" err="1"/>
              <a:t>hgnc</a:t>
            </a:r>
            <a:r>
              <a:rPr lang="en-GB" dirty="0"/>
              <a:t> symbol</a:t>
            </a:r>
          </a:p>
          <a:p>
            <a:r>
              <a:rPr lang="en-GB" dirty="0"/>
              <a:t>Genes: </a:t>
            </a:r>
          </a:p>
          <a:p>
            <a:r>
              <a:rPr lang="en-GB" dirty="0" err="1"/>
              <a:t>Methyltransferases</a:t>
            </a:r>
            <a:r>
              <a:rPr lang="en-GB" dirty="0"/>
              <a:t>: DNMT1 DNMT3A DNMT3B DNMT3L </a:t>
            </a:r>
          </a:p>
          <a:p>
            <a:r>
              <a:rPr lang="en-GB" dirty="0" err="1"/>
              <a:t>Methyltransferase</a:t>
            </a:r>
            <a:r>
              <a:rPr lang="en-GB" dirty="0"/>
              <a:t> targeting protein: UHRF1</a:t>
            </a:r>
          </a:p>
          <a:p>
            <a:r>
              <a:rPr lang="en-GB" dirty="0">
                <a:solidFill>
                  <a:srgbClr val="FF0000"/>
                </a:solidFill>
              </a:rPr>
              <a:t>Histones!!! </a:t>
            </a:r>
            <a:r>
              <a:rPr lang="en-GB" dirty="0"/>
              <a:t>H2AFB1 H2AFJ H2AFV H2AFX H2AFZ H2BFS H3F3A H3F3B HIST1H2AB HIST1H2AC HIST1H2AD HIST1H2AE HIST1H2AJ HIST1H2BA HIST1H2BB HIST1H2BC HIST1H2BD HIST1H2BE HIST1H2BF HIST1H2BG HIST1H2BH HIST1H2BI HIST1H2BJ HIST1H2BK HIST1H2BL HIST1H2BM HIST1H2BN HIST1H2BO HIST1H3A HIST1H3B HIST1H3C HIST1H3D HIST1H3E HIST1H3F HIST1H3G HIST1H3H HIST1H3I HIST1H3J HIST1H4A HIST1H4B HIST1H4C HIST1H4D HIST1H4E HIST1H4F HIST1H4H HIST1H4I HIST1H4J HIST1H4K HIST1H4L HIST2H2AA3 HIST2H2AA4 HIST2H2AC HIST2H2BE HIST2H3A HIST2H3C HIST2H3D HIST2H4A HIST2H4B HIST3H2BB HIST4H4</a:t>
            </a:r>
          </a:p>
        </p:txBody>
      </p:sp>
      <p:sp>
        <p:nvSpPr>
          <p:cNvPr id="4" name="TextBox 3"/>
          <p:cNvSpPr txBox="1"/>
          <p:nvPr/>
        </p:nvSpPr>
        <p:spPr>
          <a:xfrm>
            <a:off x="1559496" y="1556792"/>
            <a:ext cx="7416824" cy="584775"/>
          </a:xfrm>
          <a:prstGeom prst="rect">
            <a:avLst/>
          </a:prstGeom>
          <a:noFill/>
        </p:spPr>
        <p:txBody>
          <a:bodyPr wrap="square" rtlCol="0">
            <a:spAutoFit/>
          </a:bodyPr>
          <a:lstStyle/>
          <a:p>
            <a:r>
              <a:rPr lang="en-GB" sz="3200" dirty="0"/>
              <a:t>Best hit: 	“DNA Methylation” 	p&lt;2e-10 </a:t>
            </a:r>
          </a:p>
        </p:txBody>
      </p:sp>
    </p:spTree>
    <p:extLst>
      <p:ext uri="{BB962C8B-B14F-4D97-AF65-F5344CB8AC3E}">
        <p14:creationId xmlns:p14="http://schemas.microsoft.com/office/powerpoint/2010/main" val="283000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Extracting Sequence</a:t>
            </a:r>
          </a:p>
        </p:txBody>
      </p:sp>
      <p:sp>
        <p:nvSpPr>
          <p:cNvPr id="3" name="Content Placeholder 2"/>
          <p:cNvSpPr>
            <a:spLocks noGrp="1"/>
          </p:cNvSpPr>
          <p:nvPr>
            <p:ph idx="1"/>
          </p:nvPr>
        </p:nvSpPr>
        <p:spPr>
          <a:xfrm>
            <a:off x="2495600" y="1412777"/>
            <a:ext cx="7499176" cy="4525963"/>
          </a:xfrm>
        </p:spPr>
        <p:txBody>
          <a:bodyPr/>
          <a:lstStyle/>
          <a:p>
            <a:r>
              <a:rPr lang="en-GB" dirty="0"/>
              <a:t>From positions</a:t>
            </a:r>
          </a:p>
          <a:p>
            <a:pPr lvl="1"/>
            <a:r>
              <a:rPr lang="en-GB" dirty="0" err="1"/>
              <a:t>BEDTools</a:t>
            </a:r>
            <a:endParaRPr lang="en-GB" dirty="0"/>
          </a:p>
          <a:p>
            <a:pPr lvl="1"/>
            <a:r>
              <a:rPr lang="en-GB" dirty="0"/>
              <a:t>Genome Browsers*</a:t>
            </a:r>
          </a:p>
          <a:p>
            <a:pPr lvl="1"/>
            <a:r>
              <a:rPr lang="en-GB" dirty="0"/>
              <a:t>Custom scripts</a:t>
            </a:r>
          </a:p>
          <a:p>
            <a:endParaRPr lang="en-GB" dirty="0"/>
          </a:p>
          <a:p>
            <a:r>
              <a:rPr lang="en-GB" dirty="0"/>
              <a:t>From features</a:t>
            </a:r>
          </a:p>
          <a:p>
            <a:pPr lvl="1"/>
            <a:r>
              <a:rPr lang="en-GB" dirty="0"/>
              <a:t>Genome Browsers*</a:t>
            </a:r>
          </a:p>
          <a:p>
            <a:pPr lvl="1"/>
            <a:r>
              <a:rPr lang="en-GB" dirty="0" err="1"/>
              <a:t>BioMart</a:t>
            </a:r>
            <a:endParaRPr lang="en-GB" dirty="0"/>
          </a:p>
        </p:txBody>
      </p:sp>
      <p:sp>
        <p:nvSpPr>
          <p:cNvPr id="5" name="TextBox 4"/>
          <p:cNvSpPr txBox="1"/>
          <p:nvPr/>
        </p:nvSpPr>
        <p:spPr>
          <a:xfrm>
            <a:off x="7523822" y="6457499"/>
            <a:ext cx="4643387" cy="369332"/>
          </a:xfrm>
          <a:prstGeom prst="rect">
            <a:avLst/>
          </a:prstGeom>
          <a:noFill/>
        </p:spPr>
        <p:txBody>
          <a:bodyPr wrap="none" rtlCol="0">
            <a:spAutoFit/>
          </a:bodyPr>
          <a:lstStyle/>
          <a:p>
            <a:r>
              <a:rPr lang="en-GB" dirty="0"/>
              <a:t>*not easily automatable for multiple sequences</a:t>
            </a:r>
          </a:p>
        </p:txBody>
      </p:sp>
    </p:spTree>
    <p:extLst>
      <p:ext uri="{BB962C8B-B14F-4D97-AF65-F5344CB8AC3E}">
        <p14:creationId xmlns:p14="http://schemas.microsoft.com/office/powerpoint/2010/main" val="28151422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77412"/>
            <a:ext cx="8229600" cy="1143000"/>
          </a:xfrm>
        </p:spPr>
        <p:txBody>
          <a:bodyPr/>
          <a:lstStyle/>
          <a:p>
            <a:r>
              <a:rPr lang="en-GB" dirty="0" err="1"/>
              <a:t>BioMart</a:t>
            </a:r>
            <a:r>
              <a:rPr lang="en-GB" dirty="0"/>
              <a:t> – Selecting Assembly</a:t>
            </a:r>
          </a:p>
        </p:txBody>
      </p:sp>
      <p:sp>
        <p:nvSpPr>
          <p:cNvPr id="3" name="TextBox 2"/>
          <p:cNvSpPr txBox="1"/>
          <p:nvPr/>
        </p:nvSpPr>
        <p:spPr>
          <a:xfrm>
            <a:off x="2703500" y="6250414"/>
            <a:ext cx="6784999" cy="584775"/>
          </a:xfrm>
          <a:prstGeom prst="rect">
            <a:avLst/>
          </a:prstGeom>
          <a:noFill/>
        </p:spPr>
        <p:txBody>
          <a:bodyPr wrap="none" rtlCol="0">
            <a:spAutoFit/>
          </a:bodyPr>
          <a:lstStyle/>
          <a:p>
            <a:r>
              <a:rPr lang="en-GB" sz="3200" dirty="0"/>
              <a:t>https://ensembl.org/biomart/martview</a:t>
            </a:r>
          </a:p>
        </p:txBody>
      </p:sp>
      <p:pic>
        <p:nvPicPr>
          <p:cNvPr id="5" name="Picture 4"/>
          <p:cNvPicPr>
            <a:picLocks noChangeAspect="1"/>
          </p:cNvPicPr>
          <p:nvPr/>
        </p:nvPicPr>
        <p:blipFill>
          <a:blip r:embed="rId2"/>
          <a:stretch>
            <a:fillRect/>
          </a:stretch>
        </p:blipFill>
        <p:spPr>
          <a:xfrm>
            <a:off x="2346412" y="1220412"/>
            <a:ext cx="7499176" cy="4873414"/>
          </a:xfrm>
          <a:prstGeom prst="rect">
            <a:avLst/>
          </a:prstGeom>
        </p:spPr>
      </p:pic>
    </p:spTree>
    <p:extLst>
      <p:ext uri="{BB962C8B-B14F-4D97-AF65-F5344CB8AC3E}">
        <p14:creationId xmlns:p14="http://schemas.microsoft.com/office/powerpoint/2010/main" val="18049742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25779" y="1179020"/>
            <a:ext cx="7340443" cy="4770260"/>
          </a:xfrm>
          <a:prstGeom prst="rect">
            <a:avLst/>
          </a:prstGeom>
        </p:spPr>
      </p:pic>
      <p:sp>
        <p:nvSpPr>
          <p:cNvPr id="5" name="Oval 4"/>
          <p:cNvSpPr/>
          <p:nvPr/>
        </p:nvSpPr>
        <p:spPr>
          <a:xfrm>
            <a:off x="2495600" y="2933535"/>
            <a:ext cx="504056" cy="28803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4178527" y="3698880"/>
            <a:ext cx="252028" cy="21602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6672901" y="3662876"/>
            <a:ext cx="1728192" cy="28803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p:cNvSpPr>
            <a:spLocks noGrp="1"/>
          </p:cNvSpPr>
          <p:nvPr>
            <p:ph type="title"/>
          </p:nvPr>
        </p:nvSpPr>
        <p:spPr>
          <a:xfrm>
            <a:off x="479376" y="36020"/>
            <a:ext cx="8229600" cy="1143000"/>
          </a:xfrm>
        </p:spPr>
        <p:txBody>
          <a:bodyPr/>
          <a:lstStyle/>
          <a:p>
            <a:r>
              <a:rPr lang="en-GB" dirty="0" err="1"/>
              <a:t>BioMart</a:t>
            </a:r>
            <a:r>
              <a:rPr lang="en-GB" dirty="0"/>
              <a:t> – Specifying features</a:t>
            </a:r>
          </a:p>
        </p:txBody>
      </p:sp>
    </p:spTree>
    <p:extLst>
      <p:ext uri="{BB962C8B-B14F-4D97-AF65-F5344CB8AC3E}">
        <p14:creationId xmlns:p14="http://schemas.microsoft.com/office/powerpoint/2010/main" val="349833897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79376" y="216443"/>
            <a:ext cx="8229600" cy="1143000"/>
          </a:xfrm>
        </p:spPr>
        <p:txBody>
          <a:bodyPr/>
          <a:lstStyle/>
          <a:p>
            <a:r>
              <a:rPr lang="en-GB" dirty="0" err="1"/>
              <a:t>BioMart</a:t>
            </a:r>
            <a:r>
              <a:rPr lang="en-GB" dirty="0"/>
              <a:t> – selecting </a:t>
            </a:r>
            <a:r>
              <a:rPr lang="en-GB" dirty="0" err="1"/>
              <a:t>seq</a:t>
            </a:r>
            <a:r>
              <a:rPr lang="en-GB" dirty="0"/>
              <a:t> region</a:t>
            </a:r>
          </a:p>
        </p:txBody>
      </p:sp>
      <p:pic>
        <p:nvPicPr>
          <p:cNvPr id="2" name="Picture 1"/>
          <p:cNvPicPr>
            <a:picLocks noChangeAspect="1"/>
          </p:cNvPicPr>
          <p:nvPr/>
        </p:nvPicPr>
        <p:blipFill>
          <a:blip r:embed="rId2"/>
          <a:stretch>
            <a:fillRect/>
          </a:stretch>
        </p:blipFill>
        <p:spPr>
          <a:xfrm>
            <a:off x="2423592" y="1655022"/>
            <a:ext cx="7272808" cy="4726306"/>
          </a:xfrm>
          <a:prstGeom prst="rect">
            <a:avLst/>
          </a:prstGeom>
        </p:spPr>
      </p:pic>
      <p:sp>
        <p:nvSpPr>
          <p:cNvPr id="6" name="Oval 5"/>
          <p:cNvSpPr/>
          <p:nvPr/>
        </p:nvSpPr>
        <p:spPr>
          <a:xfrm>
            <a:off x="2495600" y="3802150"/>
            <a:ext cx="648072" cy="28803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4943872" y="3645135"/>
            <a:ext cx="252028" cy="21602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4151784" y="5138564"/>
            <a:ext cx="252028" cy="21602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4142731" y="5768530"/>
            <a:ext cx="252028" cy="21602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5069113" y="5777583"/>
            <a:ext cx="252028" cy="21602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175018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51384" y="125760"/>
            <a:ext cx="8229600" cy="1143000"/>
          </a:xfrm>
        </p:spPr>
        <p:txBody>
          <a:bodyPr/>
          <a:lstStyle/>
          <a:p>
            <a:r>
              <a:rPr lang="en-GB" dirty="0" err="1"/>
              <a:t>BioMart</a:t>
            </a:r>
            <a:r>
              <a:rPr lang="en-GB" dirty="0"/>
              <a:t> – header info</a:t>
            </a:r>
          </a:p>
        </p:txBody>
      </p:sp>
      <p:pic>
        <p:nvPicPr>
          <p:cNvPr id="2" name="Picture 1"/>
          <p:cNvPicPr>
            <a:picLocks noChangeAspect="1"/>
          </p:cNvPicPr>
          <p:nvPr/>
        </p:nvPicPr>
        <p:blipFill>
          <a:blip r:embed="rId2"/>
          <a:stretch>
            <a:fillRect/>
          </a:stretch>
        </p:blipFill>
        <p:spPr>
          <a:xfrm>
            <a:off x="2269625" y="1412776"/>
            <a:ext cx="7652750" cy="4973216"/>
          </a:xfrm>
          <a:prstGeom prst="rect">
            <a:avLst/>
          </a:prstGeom>
        </p:spPr>
      </p:pic>
      <p:sp>
        <p:nvSpPr>
          <p:cNvPr id="6" name="Oval 5"/>
          <p:cNvSpPr/>
          <p:nvPr/>
        </p:nvSpPr>
        <p:spPr>
          <a:xfrm>
            <a:off x="4082175" y="3745025"/>
            <a:ext cx="252028" cy="21602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4906548" y="2574235"/>
            <a:ext cx="252028" cy="21602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4103237" y="5373216"/>
            <a:ext cx="252028" cy="21602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117500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23392" y="188640"/>
            <a:ext cx="8229600" cy="1143000"/>
          </a:xfrm>
        </p:spPr>
        <p:txBody>
          <a:bodyPr/>
          <a:lstStyle/>
          <a:p>
            <a:r>
              <a:rPr lang="en-GB" dirty="0" err="1"/>
              <a:t>BioMart</a:t>
            </a:r>
            <a:r>
              <a:rPr lang="en-GB" dirty="0"/>
              <a:t> - exporting</a:t>
            </a:r>
          </a:p>
        </p:txBody>
      </p:sp>
      <p:pic>
        <p:nvPicPr>
          <p:cNvPr id="2" name="Picture 1"/>
          <p:cNvPicPr>
            <a:picLocks noChangeAspect="1"/>
          </p:cNvPicPr>
          <p:nvPr/>
        </p:nvPicPr>
        <p:blipFill>
          <a:blip r:embed="rId2"/>
          <a:stretch>
            <a:fillRect/>
          </a:stretch>
        </p:blipFill>
        <p:spPr>
          <a:xfrm>
            <a:off x="2351584" y="1484784"/>
            <a:ext cx="7488832" cy="4866692"/>
          </a:xfrm>
          <a:prstGeom prst="rect">
            <a:avLst/>
          </a:prstGeom>
        </p:spPr>
      </p:pic>
    </p:spTree>
    <p:extLst>
      <p:ext uri="{BB962C8B-B14F-4D97-AF65-F5344CB8AC3E}">
        <p14:creationId xmlns:p14="http://schemas.microsoft.com/office/powerpoint/2010/main" val="42373864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Deciding on a comparison</a:t>
            </a:r>
          </a:p>
        </p:txBody>
      </p:sp>
      <p:sp>
        <p:nvSpPr>
          <p:cNvPr id="5" name="Rectangle 4"/>
          <p:cNvSpPr/>
          <p:nvPr/>
        </p:nvSpPr>
        <p:spPr>
          <a:xfrm>
            <a:off x="4079776" y="1700808"/>
            <a:ext cx="180020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Single Dataset</a:t>
            </a:r>
          </a:p>
        </p:txBody>
      </p:sp>
      <p:grpSp>
        <p:nvGrpSpPr>
          <p:cNvPr id="20" name="Group 19">
            <a:extLst>
              <a:ext uri="{FF2B5EF4-FFF2-40B4-BE49-F238E27FC236}">
                <a16:creationId xmlns:a16="http://schemas.microsoft.com/office/drawing/2014/main" id="{DD6C145B-4D7E-4EC5-873A-3E5073522435}"/>
              </a:ext>
            </a:extLst>
          </p:cNvPr>
          <p:cNvGrpSpPr/>
          <p:nvPr/>
        </p:nvGrpSpPr>
        <p:grpSpPr>
          <a:xfrm>
            <a:off x="6600056" y="1700808"/>
            <a:ext cx="3744416" cy="792088"/>
            <a:chOff x="6600056" y="1700808"/>
            <a:chExt cx="3744416" cy="792088"/>
          </a:xfrm>
        </p:grpSpPr>
        <p:sp>
          <p:nvSpPr>
            <p:cNvPr id="11" name="Rectangle 10"/>
            <p:cNvSpPr/>
            <p:nvPr/>
          </p:nvSpPr>
          <p:spPr>
            <a:xfrm>
              <a:off x="6600056" y="1700808"/>
              <a:ext cx="180020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Dataset 1</a:t>
              </a:r>
            </a:p>
          </p:txBody>
        </p:sp>
        <p:sp>
          <p:nvSpPr>
            <p:cNvPr id="12" name="Rectangle 11"/>
            <p:cNvSpPr/>
            <p:nvPr/>
          </p:nvSpPr>
          <p:spPr>
            <a:xfrm>
              <a:off x="8544272" y="1700808"/>
              <a:ext cx="180020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Dataset 2</a:t>
              </a:r>
            </a:p>
          </p:txBody>
        </p:sp>
      </p:grpSp>
      <p:grpSp>
        <p:nvGrpSpPr>
          <p:cNvPr id="18" name="Group 17">
            <a:extLst>
              <a:ext uri="{FF2B5EF4-FFF2-40B4-BE49-F238E27FC236}">
                <a16:creationId xmlns:a16="http://schemas.microsoft.com/office/drawing/2014/main" id="{C6799C37-BD67-4780-B0BF-F71EFA8FA428}"/>
              </a:ext>
            </a:extLst>
          </p:cNvPr>
          <p:cNvGrpSpPr/>
          <p:nvPr/>
        </p:nvGrpSpPr>
        <p:grpSpPr>
          <a:xfrm>
            <a:off x="2387588" y="2492896"/>
            <a:ext cx="2592288" cy="2304256"/>
            <a:chOff x="2387588" y="2492896"/>
            <a:chExt cx="2592288" cy="2304256"/>
          </a:xfrm>
        </p:grpSpPr>
        <p:cxnSp>
          <p:nvCxnSpPr>
            <p:cNvPr id="8" name="Straight Arrow Connector 7"/>
            <p:cNvCxnSpPr>
              <a:cxnSpLocks/>
              <a:stCxn id="5" idx="2"/>
            </p:cNvCxnSpPr>
            <p:nvPr/>
          </p:nvCxnSpPr>
          <p:spPr>
            <a:xfrm flipH="1">
              <a:off x="3650527" y="2492896"/>
              <a:ext cx="1329349" cy="60749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a:stCxn id="6" idx="2"/>
            </p:cNvCxnSpPr>
            <p:nvPr/>
          </p:nvCxnSpPr>
          <p:spPr>
            <a:xfrm>
              <a:off x="2387588" y="2499963"/>
              <a:ext cx="1262939" cy="6004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650527" y="3100390"/>
              <a:ext cx="0" cy="8326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750427" y="4005064"/>
              <a:ext cx="1800200" cy="79208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Enrichment</a:t>
              </a:r>
            </a:p>
          </p:txBody>
        </p:sp>
      </p:grpSp>
      <p:grpSp>
        <p:nvGrpSpPr>
          <p:cNvPr id="22" name="Group 21">
            <a:extLst>
              <a:ext uri="{FF2B5EF4-FFF2-40B4-BE49-F238E27FC236}">
                <a16:creationId xmlns:a16="http://schemas.microsoft.com/office/drawing/2014/main" id="{3C03325B-AFE0-4E81-BF11-CA789823FC07}"/>
              </a:ext>
            </a:extLst>
          </p:cNvPr>
          <p:cNvGrpSpPr/>
          <p:nvPr/>
        </p:nvGrpSpPr>
        <p:grpSpPr>
          <a:xfrm>
            <a:off x="7500156" y="2492896"/>
            <a:ext cx="1944216" cy="2304256"/>
            <a:chOff x="7500156" y="2492896"/>
            <a:chExt cx="1944216" cy="2304256"/>
          </a:xfrm>
        </p:grpSpPr>
        <p:cxnSp>
          <p:nvCxnSpPr>
            <p:cNvPr id="14" name="Straight Arrow Connector 13"/>
            <p:cNvCxnSpPr>
              <a:stCxn id="11" idx="2"/>
            </p:cNvCxnSpPr>
            <p:nvPr/>
          </p:nvCxnSpPr>
          <p:spPr>
            <a:xfrm>
              <a:off x="7500156" y="2492896"/>
              <a:ext cx="972108" cy="5760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2" idx="2"/>
            </p:cNvCxnSpPr>
            <p:nvPr/>
          </p:nvCxnSpPr>
          <p:spPr>
            <a:xfrm flipH="1">
              <a:off x="8472264" y="2492896"/>
              <a:ext cx="972108" cy="5760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8472264" y="3103183"/>
              <a:ext cx="0" cy="8326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573945" y="4005064"/>
              <a:ext cx="1800200" cy="79208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Enrichment</a:t>
              </a:r>
            </a:p>
          </p:txBody>
        </p:sp>
      </p:grpSp>
      <p:sp>
        <p:nvSpPr>
          <p:cNvPr id="3" name="TextBox 2">
            <a:extLst>
              <a:ext uri="{FF2B5EF4-FFF2-40B4-BE49-F238E27FC236}">
                <a16:creationId xmlns:a16="http://schemas.microsoft.com/office/drawing/2014/main" id="{D148C2EA-C0D3-4B9C-9B74-04B24710695A}"/>
              </a:ext>
            </a:extLst>
          </p:cNvPr>
          <p:cNvSpPr txBox="1"/>
          <p:nvPr/>
        </p:nvSpPr>
        <p:spPr>
          <a:xfrm>
            <a:off x="2328457" y="5733255"/>
            <a:ext cx="2782557" cy="584775"/>
          </a:xfrm>
          <a:prstGeom prst="rect">
            <a:avLst/>
          </a:prstGeom>
          <a:noFill/>
        </p:spPr>
        <p:txBody>
          <a:bodyPr wrap="none" rtlCol="0">
            <a:spAutoFit/>
          </a:bodyPr>
          <a:lstStyle/>
          <a:p>
            <a:r>
              <a:rPr lang="en-GB" sz="3200" dirty="0"/>
              <a:t>Single Input Set</a:t>
            </a:r>
          </a:p>
        </p:txBody>
      </p:sp>
      <p:sp>
        <p:nvSpPr>
          <p:cNvPr id="17" name="TextBox 16">
            <a:extLst>
              <a:ext uri="{FF2B5EF4-FFF2-40B4-BE49-F238E27FC236}">
                <a16:creationId xmlns:a16="http://schemas.microsoft.com/office/drawing/2014/main" id="{E4117CED-D65A-494A-9B42-7B01507BC1CC}"/>
              </a:ext>
            </a:extLst>
          </p:cNvPr>
          <p:cNvSpPr txBox="1"/>
          <p:nvPr/>
        </p:nvSpPr>
        <p:spPr>
          <a:xfrm>
            <a:off x="7048798" y="5733254"/>
            <a:ext cx="2990947" cy="584775"/>
          </a:xfrm>
          <a:prstGeom prst="rect">
            <a:avLst/>
          </a:prstGeom>
          <a:noFill/>
        </p:spPr>
        <p:txBody>
          <a:bodyPr wrap="none" rtlCol="0">
            <a:spAutoFit/>
          </a:bodyPr>
          <a:lstStyle/>
          <a:p>
            <a:r>
              <a:rPr lang="en-GB" sz="3200" dirty="0"/>
              <a:t>Double Input Set</a:t>
            </a:r>
          </a:p>
        </p:txBody>
      </p:sp>
      <p:grpSp>
        <p:nvGrpSpPr>
          <p:cNvPr id="15" name="Group 14">
            <a:extLst>
              <a:ext uri="{FF2B5EF4-FFF2-40B4-BE49-F238E27FC236}">
                <a16:creationId xmlns:a16="http://schemas.microsoft.com/office/drawing/2014/main" id="{60C211F9-0DB8-4EEF-A6B1-BE27DD71F375}"/>
              </a:ext>
            </a:extLst>
          </p:cNvPr>
          <p:cNvGrpSpPr/>
          <p:nvPr/>
        </p:nvGrpSpPr>
        <p:grpSpPr>
          <a:xfrm>
            <a:off x="1487488" y="1707875"/>
            <a:ext cx="2592288" cy="792088"/>
            <a:chOff x="1487488" y="1707875"/>
            <a:chExt cx="2592288" cy="792088"/>
          </a:xfrm>
        </p:grpSpPr>
        <p:sp>
          <p:nvSpPr>
            <p:cNvPr id="6" name="Rectangle 5"/>
            <p:cNvSpPr/>
            <p:nvPr/>
          </p:nvSpPr>
          <p:spPr>
            <a:xfrm>
              <a:off x="1487488" y="1707875"/>
              <a:ext cx="1800200" cy="79208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Shuffled Data</a:t>
              </a:r>
            </a:p>
          </p:txBody>
        </p:sp>
        <p:cxnSp>
          <p:nvCxnSpPr>
            <p:cNvPr id="19" name="Straight Arrow Connector 18">
              <a:extLst>
                <a:ext uri="{FF2B5EF4-FFF2-40B4-BE49-F238E27FC236}">
                  <a16:creationId xmlns:a16="http://schemas.microsoft.com/office/drawing/2014/main" id="{8E1DCE23-F67C-4510-9354-0DB91F8058E0}"/>
                </a:ext>
              </a:extLst>
            </p:cNvPr>
            <p:cNvCxnSpPr>
              <a:cxnSpLocks/>
              <a:stCxn id="5" idx="1"/>
              <a:endCxn id="6" idx="3"/>
            </p:cNvCxnSpPr>
            <p:nvPr/>
          </p:nvCxnSpPr>
          <p:spPr>
            <a:xfrm flipH="1">
              <a:off x="3287688" y="2096852"/>
              <a:ext cx="792088" cy="706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199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Filtering list of hits</a:t>
            </a:r>
          </a:p>
        </p:txBody>
      </p:sp>
      <p:sp>
        <p:nvSpPr>
          <p:cNvPr id="10" name="Content Placeholder 9"/>
          <p:cNvSpPr>
            <a:spLocks noGrp="1"/>
          </p:cNvSpPr>
          <p:nvPr>
            <p:ph sz="half" idx="2"/>
          </p:nvPr>
        </p:nvSpPr>
        <p:spPr>
          <a:xfrm>
            <a:off x="983432" y="2583366"/>
            <a:ext cx="4104456" cy="3201219"/>
          </a:xfrm>
        </p:spPr>
        <p:txBody>
          <a:bodyPr/>
          <a:lstStyle/>
          <a:p>
            <a:r>
              <a:rPr lang="en-GB" sz="2800" dirty="0"/>
              <a:t>High specificity</a:t>
            </a:r>
          </a:p>
          <a:p>
            <a:r>
              <a:rPr lang="en-GB" sz="2800" dirty="0"/>
              <a:t>Quick run times</a:t>
            </a:r>
          </a:p>
          <a:p>
            <a:r>
              <a:rPr lang="en-GB" sz="2800" dirty="0"/>
              <a:t>Potentially lower power</a:t>
            </a:r>
          </a:p>
          <a:p>
            <a:r>
              <a:rPr lang="en-GB" sz="2800" dirty="0"/>
              <a:t>Highest hit artefacts</a:t>
            </a:r>
          </a:p>
        </p:txBody>
      </p:sp>
      <p:sp>
        <p:nvSpPr>
          <p:cNvPr id="12" name="Content Placeholder 11"/>
          <p:cNvSpPr>
            <a:spLocks noGrp="1"/>
          </p:cNvSpPr>
          <p:nvPr>
            <p:ph sz="quarter" idx="4"/>
          </p:nvPr>
        </p:nvSpPr>
        <p:spPr>
          <a:xfrm>
            <a:off x="7601616" y="2583366"/>
            <a:ext cx="3626336" cy="1512169"/>
          </a:xfrm>
        </p:spPr>
        <p:txBody>
          <a:bodyPr>
            <a:noAutofit/>
          </a:bodyPr>
          <a:lstStyle/>
          <a:p>
            <a:r>
              <a:rPr lang="en-GB" sz="2800" dirty="0"/>
              <a:t>More power</a:t>
            </a:r>
          </a:p>
          <a:p>
            <a:r>
              <a:rPr lang="en-GB" sz="2800" dirty="0"/>
              <a:t>Long run times</a:t>
            </a:r>
          </a:p>
          <a:p>
            <a:r>
              <a:rPr lang="en-GB" sz="2800" dirty="0"/>
              <a:t>More noise</a:t>
            </a:r>
          </a:p>
        </p:txBody>
      </p:sp>
      <p:grpSp>
        <p:nvGrpSpPr>
          <p:cNvPr id="3" name="Group 2"/>
          <p:cNvGrpSpPr/>
          <p:nvPr/>
        </p:nvGrpSpPr>
        <p:grpSpPr>
          <a:xfrm>
            <a:off x="651230" y="1299858"/>
            <a:ext cx="10313476" cy="1121030"/>
            <a:chOff x="2495600" y="1500333"/>
            <a:chExt cx="6624736" cy="720080"/>
          </a:xfrm>
        </p:grpSpPr>
        <p:sp>
          <p:nvSpPr>
            <p:cNvPr id="6" name="Right Arrow 5"/>
            <p:cNvSpPr/>
            <p:nvPr/>
          </p:nvSpPr>
          <p:spPr>
            <a:xfrm>
              <a:off x="6960096" y="1500333"/>
              <a:ext cx="2160240" cy="72008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Large list</a:t>
              </a:r>
            </a:p>
          </p:txBody>
        </p:sp>
        <p:sp>
          <p:nvSpPr>
            <p:cNvPr id="7" name="Right Arrow 6"/>
            <p:cNvSpPr/>
            <p:nvPr/>
          </p:nvSpPr>
          <p:spPr>
            <a:xfrm flipH="1">
              <a:off x="2495600" y="1500333"/>
              <a:ext cx="2160240" cy="72008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Small list</a:t>
              </a:r>
            </a:p>
          </p:txBody>
        </p:sp>
        <p:sp>
          <p:nvSpPr>
            <p:cNvPr id="8" name="Rectangle 7"/>
            <p:cNvSpPr/>
            <p:nvPr/>
          </p:nvSpPr>
          <p:spPr>
            <a:xfrm>
              <a:off x="4655840" y="1680353"/>
              <a:ext cx="230425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ontent Placeholder 11"/>
          <p:cNvSpPr txBox="1">
            <a:spLocks/>
          </p:cNvSpPr>
          <p:nvPr/>
        </p:nvSpPr>
        <p:spPr>
          <a:xfrm>
            <a:off x="2027548" y="5190978"/>
            <a:ext cx="8136904" cy="151216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GB" sz="2800" dirty="0"/>
              <a:t>Don’t need all hits to generate motifs</a:t>
            </a:r>
          </a:p>
          <a:p>
            <a:r>
              <a:rPr lang="en-GB" sz="2800" dirty="0"/>
              <a:t>Often better to have a smaller, cleaner sequence set</a:t>
            </a:r>
          </a:p>
        </p:txBody>
      </p:sp>
    </p:spTree>
    <p:extLst>
      <p:ext uri="{BB962C8B-B14F-4D97-AF65-F5344CB8AC3E}">
        <p14:creationId xmlns:p14="http://schemas.microsoft.com/office/powerpoint/2010/main" val="36924502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Artefacts</a:t>
            </a:r>
          </a:p>
        </p:txBody>
      </p:sp>
      <p:sp>
        <p:nvSpPr>
          <p:cNvPr id="18" name="Content Placeholder 17"/>
          <p:cNvSpPr>
            <a:spLocks noGrp="1"/>
          </p:cNvSpPr>
          <p:nvPr>
            <p:ph idx="1"/>
          </p:nvPr>
        </p:nvSpPr>
        <p:spPr>
          <a:xfrm>
            <a:off x="609600" y="3068960"/>
            <a:ext cx="10166920" cy="2797771"/>
          </a:xfrm>
        </p:spPr>
        <p:txBody>
          <a:bodyPr>
            <a:noAutofit/>
          </a:bodyPr>
          <a:lstStyle/>
          <a:p>
            <a:r>
              <a:rPr lang="en-GB" sz="2800" dirty="0"/>
              <a:t>Exclude common repeats</a:t>
            </a:r>
          </a:p>
          <a:p>
            <a:pPr lvl="1"/>
            <a:r>
              <a:rPr lang="en-GB" sz="2400" dirty="0"/>
              <a:t>Simple repeats (poly-A, </a:t>
            </a:r>
            <a:r>
              <a:rPr lang="en-GB" sz="2400" dirty="0" err="1"/>
              <a:t>SerThr</a:t>
            </a:r>
            <a:r>
              <a:rPr lang="en-GB" sz="2400" dirty="0"/>
              <a:t> repeats </a:t>
            </a:r>
            <a:r>
              <a:rPr lang="en-GB" sz="2400" dirty="0" err="1"/>
              <a:t>etc</a:t>
            </a:r>
            <a:r>
              <a:rPr lang="en-GB" sz="2400" dirty="0"/>
              <a:t>)</a:t>
            </a:r>
          </a:p>
          <a:p>
            <a:pPr lvl="1"/>
            <a:r>
              <a:rPr lang="en-GB" sz="2400" dirty="0"/>
              <a:t>Complex repeats (retroviral etc)</a:t>
            </a:r>
          </a:p>
          <a:p>
            <a:pPr marL="457200" lvl="1" indent="0">
              <a:buNone/>
            </a:pPr>
            <a:endParaRPr lang="en-GB" sz="2400" dirty="0"/>
          </a:p>
          <a:p>
            <a:r>
              <a:rPr lang="en-GB" sz="2800" dirty="0"/>
              <a:t>Check composition</a:t>
            </a:r>
          </a:p>
          <a:p>
            <a:pPr lvl="1"/>
            <a:r>
              <a:rPr lang="en-GB" sz="2400" dirty="0"/>
              <a:t>Analyse compositionally biased regions explicitly</a:t>
            </a:r>
          </a:p>
          <a:p>
            <a:endParaRPr lang="en-GB" sz="2800" dirty="0"/>
          </a:p>
        </p:txBody>
      </p:sp>
      <p:grpSp>
        <p:nvGrpSpPr>
          <p:cNvPr id="3" name="Group 2"/>
          <p:cNvGrpSpPr/>
          <p:nvPr/>
        </p:nvGrpSpPr>
        <p:grpSpPr>
          <a:xfrm>
            <a:off x="2135560" y="1412776"/>
            <a:ext cx="7560840" cy="1368152"/>
            <a:chOff x="2135560" y="1639340"/>
            <a:chExt cx="7560840" cy="1368152"/>
          </a:xfrm>
        </p:grpSpPr>
        <p:cxnSp>
          <p:nvCxnSpPr>
            <p:cNvPr id="16" name="Straight Connector 15"/>
            <p:cNvCxnSpPr/>
            <p:nvPr/>
          </p:nvCxnSpPr>
          <p:spPr>
            <a:xfrm>
              <a:off x="2135560" y="2279938"/>
              <a:ext cx="75608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135560" y="2863476"/>
              <a:ext cx="75608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135560" y="1774972"/>
              <a:ext cx="7560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907868" y="1639340"/>
              <a:ext cx="100811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Hit</a:t>
              </a:r>
            </a:p>
          </p:txBody>
        </p:sp>
        <p:sp>
          <p:nvSpPr>
            <p:cNvPr id="9" name="Rectangle 8"/>
            <p:cNvSpPr/>
            <p:nvPr/>
          </p:nvSpPr>
          <p:spPr>
            <a:xfrm>
              <a:off x="4223792" y="2143396"/>
              <a:ext cx="1008112" cy="2880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LINE</a:t>
              </a:r>
            </a:p>
          </p:txBody>
        </p:sp>
        <p:sp>
          <p:nvSpPr>
            <p:cNvPr id="10" name="Rectangle 9"/>
            <p:cNvSpPr/>
            <p:nvPr/>
          </p:nvSpPr>
          <p:spPr>
            <a:xfrm>
              <a:off x="6816080" y="2143396"/>
              <a:ext cx="1008112" cy="2880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LINE</a:t>
              </a:r>
            </a:p>
          </p:txBody>
        </p:sp>
        <p:sp>
          <p:nvSpPr>
            <p:cNvPr id="11" name="Rectangle 10"/>
            <p:cNvSpPr/>
            <p:nvPr/>
          </p:nvSpPr>
          <p:spPr>
            <a:xfrm>
              <a:off x="2351584" y="2143396"/>
              <a:ext cx="1008112" cy="2880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LINE</a:t>
              </a:r>
            </a:p>
          </p:txBody>
        </p:sp>
        <p:sp>
          <p:nvSpPr>
            <p:cNvPr id="12" name="Rectangle 11"/>
            <p:cNvSpPr/>
            <p:nvPr/>
          </p:nvSpPr>
          <p:spPr>
            <a:xfrm>
              <a:off x="7896200" y="2143396"/>
              <a:ext cx="1008112" cy="2880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LINE</a:t>
              </a:r>
            </a:p>
          </p:txBody>
        </p:sp>
        <p:sp>
          <p:nvSpPr>
            <p:cNvPr id="13" name="Rectangle 12"/>
            <p:cNvSpPr/>
            <p:nvPr/>
          </p:nvSpPr>
          <p:spPr>
            <a:xfrm>
              <a:off x="5591944" y="2719460"/>
              <a:ext cx="576064" cy="2880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t>CGI</a:t>
              </a:r>
            </a:p>
          </p:txBody>
        </p:sp>
        <p:sp>
          <p:nvSpPr>
            <p:cNvPr id="14" name="Rectangle 13"/>
            <p:cNvSpPr/>
            <p:nvPr/>
          </p:nvSpPr>
          <p:spPr>
            <a:xfrm>
              <a:off x="8976320" y="2719460"/>
              <a:ext cx="576064" cy="2880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t>CGI</a:t>
              </a:r>
            </a:p>
          </p:txBody>
        </p:sp>
        <p:sp>
          <p:nvSpPr>
            <p:cNvPr id="15" name="Rectangle 14"/>
            <p:cNvSpPr/>
            <p:nvPr/>
          </p:nvSpPr>
          <p:spPr>
            <a:xfrm>
              <a:off x="2279576" y="2719460"/>
              <a:ext cx="576064" cy="2880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t>CGI</a:t>
              </a:r>
            </a:p>
          </p:txBody>
        </p:sp>
      </p:grpSp>
      <p:pic>
        <p:nvPicPr>
          <p:cNvPr id="4" name="Picture 3">
            <a:extLst>
              <a:ext uri="{FF2B5EF4-FFF2-40B4-BE49-F238E27FC236}">
                <a16:creationId xmlns:a16="http://schemas.microsoft.com/office/drawing/2014/main" id="{685CD4D8-B1FC-43F2-AB55-B14E50A975AA}"/>
              </a:ext>
            </a:extLst>
          </p:cNvPr>
          <p:cNvPicPr>
            <a:picLocks noChangeAspect="1"/>
          </p:cNvPicPr>
          <p:nvPr/>
        </p:nvPicPr>
        <p:blipFill>
          <a:blip r:embed="rId2"/>
          <a:stretch>
            <a:fillRect/>
          </a:stretch>
        </p:blipFill>
        <p:spPr>
          <a:xfrm>
            <a:off x="7824192" y="3455459"/>
            <a:ext cx="4280334" cy="902341"/>
          </a:xfrm>
          <a:prstGeom prst="rect">
            <a:avLst/>
          </a:prstGeom>
        </p:spPr>
      </p:pic>
      <p:pic>
        <p:nvPicPr>
          <p:cNvPr id="5" name="Picture 4">
            <a:extLst>
              <a:ext uri="{FF2B5EF4-FFF2-40B4-BE49-F238E27FC236}">
                <a16:creationId xmlns:a16="http://schemas.microsoft.com/office/drawing/2014/main" id="{5099CE7F-9A8C-4A9D-A0C2-85CFA657411D}"/>
              </a:ext>
            </a:extLst>
          </p:cNvPr>
          <p:cNvPicPr>
            <a:picLocks noChangeAspect="1"/>
          </p:cNvPicPr>
          <p:nvPr/>
        </p:nvPicPr>
        <p:blipFill>
          <a:blip r:embed="rId3"/>
          <a:stretch>
            <a:fillRect/>
          </a:stretch>
        </p:blipFill>
        <p:spPr>
          <a:xfrm>
            <a:off x="7824192" y="5056392"/>
            <a:ext cx="4280334" cy="1064652"/>
          </a:xfrm>
          <a:prstGeom prst="rect">
            <a:avLst/>
          </a:prstGeom>
        </p:spPr>
      </p:pic>
    </p:spTree>
    <p:extLst>
      <p:ext uri="{BB962C8B-B14F-4D97-AF65-F5344CB8AC3E}">
        <p14:creationId xmlns:p14="http://schemas.microsoft.com/office/powerpoint/2010/main" val="13965195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Software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5562" y="1708710"/>
            <a:ext cx="2592287" cy="489206"/>
          </a:xfrm>
          <a:prstGeom prst="rect">
            <a:avLst/>
          </a:prstGeom>
        </p:spPr>
      </p:pic>
      <p:sp>
        <p:nvSpPr>
          <p:cNvPr id="6" name="TextBox 5"/>
          <p:cNvSpPr txBox="1"/>
          <p:nvPr/>
        </p:nvSpPr>
        <p:spPr>
          <a:xfrm>
            <a:off x="5735960" y="1691703"/>
            <a:ext cx="2500236" cy="523220"/>
          </a:xfrm>
          <a:prstGeom prst="rect">
            <a:avLst/>
          </a:prstGeom>
          <a:noFill/>
        </p:spPr>
        <p:txBody>
          <a:bodyPr wrap="none" rtlCol="0">
            <a:spAutoFit/>
          </a:bodyPr>
          <a:lstStyle/>
          <a:p>
            <a:r>
              <a:rPr lang="en-GB" sz="2800" dirty="0"/>
              <a:t>meme-suite.org</a:t>
            </a:r>
          </a:p>
        </p:txBody>
      </p:sp>
      <p:pic>
        <p:nvPicPr>
          <p:cNvPr id="5122" name="Picture 2" descr="C:\Users\andrewss\Desktop\xxmoti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5914" y="2428791"/>
            <a:ext cx="2161895" cy="7877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914" y="3508911"/>
            <a:ext cx="2171429" cy="469841"/>
          </a:xfrm>
          <a:prstGeom prst="rect">
            <a:avLst/>
          </a:prstGeom>
        </p:spPr>
      </p:pic>
      <p:sp>
        <p:nvSpPr>
          <p:cNvPr id="8" name="Rectangle 7"/>
          <p:cNvSpPr/>
          <p:nvPr/>
        </p:nvSpPr>
        <p:spPr>
          <a:xfrm>
            <a:off x="5735961" y="3566587"/>
            <a:ext cx="4139595" cy="461665"/>
          </a:xfrm>
          <a:prstGeom prst="rect">
            <a:avLst/>
          </a:prstGeom>
        </p:spPr>
        <p:txBody>
          <a:bodyPr wrap="none">
            <a:spAutoFit/>
          </a:bodyPr>
          <a:lstStyle/>
          <a:p>
            <a:r>
              <a:rPr lang="en-GB" sz="2400" dirty="0"/>
              <a:t>lgsun.grc.nia.nih.gov/</a:t>
            </a:r>
            <a:r>
              <a:rPr lang="en-GB" sz="2400" dirty="0" err="1"/>
              <a:t>CisFinder</a:t>
            </a:r>
            <a:r>
              <a:rPr lang="en-GB" sz="2400" dirty="0"/>
              <a:t>/</a:t>
            </a:r>
          </a:p>
        </p:txBody>
      </p:sp>
      <p:sp>
        <p:nvSpPr>
          <p:cNvPr id="9" name="Rectangle 8"/>
          <p:cNvSpPr/>
          <p:nvPr/>
        </p:nvSpPr>
        <p:spPr>
          <a:xfrm>
            <a:off x="5735961" y="2591825"/>
            <a:ext cx="3753913" cy="461665"/>
          </a:xfrm>
          <a:prstGeom prst="rect">
            <a:avLst/>
          </a:prstGeom>
        </p:spPr>
        <p:txBody>
          <a:bodyPr wrap="none">
            <a:spAutoFit/>
          </a:bodyPr>
          <a:lstStyle/>
          <a:p>
            <a:r>
              <a:rPr lang="en-GB" sz="2400" dirty="0"/>
              <a:t>xxmotif.genzentrum.lmu.de/</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5914" y="4300999"/>
            <a:ext cx="2171429" cy="575429"/>
          </a:xfrm>
          <a:prstGeom prst="rect">
            <a:avLst/>
          </a:prstGeom>
        </p:spPr>
      </p:pic>
      <p:sp>
        <p:nvSpPr>
          <p:cNvPr id="12" name="Rectangle 11"/>
          <p:cNvSpPr/>
          <p:nvPr/>
        </p:nvSpPr>
        <p:spPr>
          <a:xfrm>
            <a:off x="5735961" y="4404047"/>
            <a:ext cx="3015313" cy="461665"/>
          </a:xfrm>
          <a:prstGeom prst="rect">
            <a:avLst/>
          </a:prstGeom>
        </p:spPr>
        <p:txBody>
          <a:bodyPr wrap="none">
            <a:spAutoFit/>
          </a:bodyPr>
          <a:lstStyle/>
          <a:p>
            <a:r>
              <a:rPr lang="en-GB" sz="2400" dirty="0"/>
              <a:t>cb.utdallas.edu/</a:t>
            </a:r>
            <a:r>
              <a:rPr lang="en-GB" sz="2400" dirty="0" err="1"/>
              <a:t>cread</a:t>
            </a:r>
            <a:r>
              <a:rPr lang="en-GB" sz="2400" dirty="0"/>
              <a:t>/</a:t>
            </a: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5913" y="5093087"/>
            <a:ext cx="805968" cy="784185"/>
          </a:xfrm>
          <a:prstGeom prst="rect">
            <a:avLst/>
          </a:prstGeom>
        </p:spPr>
      </p:pic>
      <p:sp>
        <p:nvSpPr>
          <p:cNvPr id="14" name="Rectangle 13"/>
          <p:cNvSpPr/>
          <p:nvPr/>
        </p:nvSpPr>
        <p:spPr>
          <a:xfrm>
            <a:off x="5735960" y="5300513"/>
            <a:ext cx="3954416" cy="461665"/>
          </a:xfrm>
          <a:prstGeom prst="rect">
            <a:avLst/>
          </a:prstGeom>
        </p:spPr>
        <p:txBody>
          <a:bodyPr wrap="none">
            <a:spAutoFit/>
          </a:bodyPr>
          <a:lstStyle/>
          <a:p>
            <a:r>
              <a:rPr lang="en-GB" sz="2400" dirty="0"/>
              <a:t>homer.salk.edu/homer/motif/</a:t>
            </a:r>
          </a:p>
        </p:txBody>
      </p:sp>
      <p:sp>
        <p:nvSpPr>
          <p:cNvPr id="15" name="TextBox 14"/>
          <p:cNvSpPr txBox="1"/>
          <p:nvPr/>
        </p:nvSpPr>
        <p:spPr>
          <a:xfrm>
            <a:off x="2999657" y="5239540"/>
            <a:ext cx="1180131" cy="461665"/>
          </a:xfrm>
          <a:prstGeom prst="rect">
            <a:avLst/>
          </a:prstGeom>
          <a:noFill/>
        </p:spPr>
        <p:txBody>
          <a:bodyPr wrap="none" rtlCol="0">
            <a:spAutoFit/>
          </a:bodyPr>
          <a:lstStyle/>
          <a:p>
            <a:r>
              <a:rPr lang="en-GB" sz="2400" b="1" dirty="0"/>
              <a:t>HOMER</a:t>
            </a:r>
          </a:p>
        </p:txBody>
      </p:sp>
    </p:spTree>
    <p:extLst>
      <p:ext uri="{BB962C8B-B14F-4D97-AF65-F5344CB8AC3E}">
        <p14:creationId xmlns:p14="http://schemas.microsoft.com/office/powerpoint/2010/main" val="3856650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665" y="116632"/>
            <a:ext cx="10378080" cy="1143000"/>
          </a:xfrm>
        </p:spPr>
        <p:txBody>
          <a:bodyPr>
            <a:normAutofit/>
          </a:bodyPr>
          <a:lstStyle/>
          <a:p>
            <a:r>
              <a:rPr lang="en-GB" dirty="0"/>
              <a:t>Sources of functional gene lists</a:t>
            </a:r>
          </a:p>
        </p:txBody>
      </p:sp>
      <p:sp>
        <p:nvSpPr>
          <p:cNvPr id="3" name="Content Placeholder 2"/>
          <p:cNvSpPr>
            <a:spLocks noGrp="1"/>
          </p:cNvSpPr>
          <p:nvPr>
            <p:ph idx="1"/>
          </p:nvPr>
        </p:nvSpPr>
        <p:spPr>
          <a:xfrm>
            <a:off x="479376" y="1259632"/>
            <a:ext cx="8219256" cy="4525963"/>
          </a:xfrm>
        </p:spPr>
        <p:txBody>
          <a:bodyPr>
            <a:noAutofit/>
          </a:bodyPr>
          <a:lstStyle/>
          <a:p>
            <a:r>
              <a:rPr lang="en-GB" sz="2400" dirty="0"/>
              <a:t>Human curated</a:t>
            </a:r>
          </a:p>
          <a:p>
            <a:pPr lvl="1"/>
            <a:r>
              <a:rPr lang="en-GB" sz="2400" dirty="0"/>
              <a:t>Gene Ontology</a:t>
            </a:r>
          </a:p>
          <a:p>
            <a:pPr lvl="1"/>
            <a:r>
              <a:rPr lang="en-GB" sz="2400" dirty="0"/>
              <a:t>Biological Pathways</a:t>
            </a:r>
          </a:p>
          <a:p>
            <a:pPr lvl="1"/>
            <a:endParaRPr lang="en-GB" sz="2400" dirty="0"/>
          </a:p>
          <a:p>
            <a:r>
              <a:rPr lang="en-GB" sz="2400" dirty="0"/>
              <a:t>Domains / Patterns</a:t>
            </a:r>
          </a:p>
          <a:p>
            <a:pPr lvl="1"/>
            <a:r>
              <a:rPr lang="en-GB" sz="2400" dirty="0"/>
              <a:t>Protein functional domains</a:t>
            </a:r>
          </a:p>
          <a:p>
            <a:pPr lvl="1"/>
            <a:r>
              <a:rPr lang="en-GB" sz="2400" dirty="0"/>
              <a:t>Transcription factor regulated</a:t>
            </a:r>
          </a:p>
          <a:p>
            <a:endParaRPr lang="en-GB" sz="2400" dirty="0"/>
          </a:p>
          <a:p>
            <a:r>
              <a:rPr lang="en-GB" sz="2400" dirty="0"/>
              <a:t>Experimental</a:t>
            </a:r>
          </a:p>
          <a:p>
            <a:pPr lvl="1"/>
            <a:r>
              <a:rPr lang="en-GB" sz="2400" dirty="0"/>
              <a:t>Co-expressed genes</a:t>
            </a:r>
          </a:p>
          <a:p>
            <a:pPr lvl="1"/>
            <a:r>
              <a:rPr lang="en-GB" sz="2400" dirty="0"/>
              <a:t>Interactions</a:t>
            </a:r>
          </a:p>
          <a:p>
            <a:pPr lvl="1"/>
            <a:r>
              <a:rPr lang="en-GB" sz="2400" dirty="0"/>
              <a:t>Hits from other studies</a:t>
            </a:r>
          </a:p>
          <a:p>
            <a:endParaRPr lang="en-GB" sz="2400" dirty="0"/>
          </a:p>
          <a:p>
            <a:pPr marL="0" indent="0">
              <a:buNone/>
            </a:pPr>
            <a:endParaRPr lang="en-US" sz="2400" dirty="0"/>
          </a:p>
          <a:p>
            <a:pPr marL="0" indent="0">
              <a:buNone/>
            </a:pPr>
            <a:endParaRPr lang="en-GB" sz="2400" dirty="0"/>
          </a:p>
          <a:p>
            <a:pPr marL="0" indent="0">
              <a:buNone/>
            </a:pPr>
            <a:endParaRPr lang="en-GB" sz="2400" dirty="0"/>
          </a:p>
          <a:p>
            <a:pPr marL="457200" lvl="1" indent="0">
              <a:buNone/>
            </a:pPr>
            <a:endParaRPr lang="en-GB" sz="2400" dirty="0"/>
          </a:p>
        </p:txBody>
      </p:sp>
      <p:pic>
        <p:nvPicPr>
          <p:cNvPr id="4" name="Picture 3">
            <a:extLst>
              <a:ext uri="{FF2B5EF4-FFF2-40B4-BE49-F238E27FC236}">
                <a16:creationId xmlns:a16="http://schemas.microsoft.com/office/drawing/2014/main" id="{B2EB3185-D176-4CC4-B23C-F7690C2A21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0903" y="1259632"/>
            <a:ext cx="3888432" cy="1001832"/>
          </a:xfrm>
          <a:prstGeom prst="rect">
            <a:avLst/>
          </a:prstGeom>
        </p:spPr>
      </p:pic>
      <p:pic>
        <p:nvPicPr>
          <p:cNvPr id="5" name="Picture 4">
            <a:extLst>
              <a:ext uri="{FF2B5EF4-FFF2-40B4-BE49-F238E27FC236}">
                <a16:creationId xmlns:a16="http://schemas.microsoft.com/office/drawing/2014/main" id="{B9BCD9CD-9EF6-49EC-B076-DF0B094D0050}"/>
              </a:ext>
            </a:extLst>
          </p:cNvPr>
          <p:cNvPicPr>
            <a:picLocks noChangeAspect="1"/>
          </p:cNvPicPr>
          <p:nvPr/>
        </p:nvPicPr>
        <p:blipFill>
          <a:blip r:embed="rId3"/>
          <a:stretch>
            <a:fillRect/>
          </a:stretch>
        </p:blipFill>
        <p:spPr>
          <a:xfrm>
            <a:off x="7809209" y="2401638"/>
            <a:ext cx="4251819" cy="1085034"/>
          </a:xfrm>
          <a:prstGeom prst="rect">
            <a:avLst/>
          </a:prstGeom>
        </p:spPr>
      </p:pic>
      <p:pic>
        <p:nvPicPr>
          <p:cNvPr id="6" name="Picture 5">
            <a:extLst>
              <a:ext uri="{FF2B5EF4-FFF2-40B4-BE49-F238E27FC236}">
                <a16:creationId xmlns:a16="http://schemas.microsoft.com/office/drawing/2014/main" id="{834AEFFA-B813-47CF-A07F-84BAA868FA45}"/>
              </a:ext>
            </a:extLst>
          </p:cNvPr>
          <p:cNvPicPr>
            <a:picLocks noChangeAspect="1"/>
          </p:cNvPicPr>
          <p:nvPr/>
        </p:nvPicPr>
        <p:blipFill>
          <a:blip r:embed="rId4"/>
          <a:stretch>
            <a:fillRect/>
          </a:stretch>
        </p:blipFill>
        <p:spPr>
          <a:xfrm>
            <a:off x="5663663" y="1388993"/>
            <a:ext cx="1943141" cy="1744941"/>
          </a:xfrm>
          <a:prstGeom prst="rect">
            <a:avLst/>
          </a:prstGeom>
        </p:spPr>
      </p:pic>
      <p:pic>
        <p:nvPicPr>
          <p:cNvPr id="7" name="Picture 8" descr="logo_interpro_white_342.png (342×64)">
            <a:extLst>
              <a:ext uri="{FF2B5EF4-FFF2-40B4-BE49-F238E27FC236}">
                <a16:creationId xmlns:a16="http://schemas.microsoft.com/office/drawing/2014/main" id="{F8C54058-5161-4053-9505-5FB9325FA6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4980" y="3489923"/>
            <a:ext cx="4068458" cy="7613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creen Clipping">
            <a:extLst>
              <a:ext uri="{FF2B5EF4-FFF2-40B4-BE49-F238E27FC236}">
                <a16:creationId xmlns:a16="http://schemas.microsoft.com/office/drawing/2014/main" id="{D25BBD47-8F5B-4225-8E82-7593E7D9EF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7668" y="5013175"/>
            <a:ext cx="2913620" cy="1740701"/>
          </a:xfrm>
          <a:prstGeom prst="rect">
            <a:avLst/>
          </a:prstGeom>
        </p:spPr>
      </p:pic>
      <p:pic>
        <p:nvPicPr>
          <p:cNvPr id="9" name="Picture 8">
            <a:extLst>
              <a:ext uri="{FF2B5EF4-FFF2-40B4-BE49-F238E27FC236}">
                <a16:creationId xmlns:a16="http://schemas.microsoft.com/office/drawing/2014/main" id="{E74A4F33-B717-4303-84F9-D780EB71FBA8}"/>
              </a:ext>
            </a:extLst>
          </p:cNvPr>
          <p:cNvPicPr>
            <a:picLocks noChangeAspect="1"/>
          </p:cNvPicPr>
          <p:nvPr/>
        </p:nvPicPr>
        <p:blipFill>
          <a:blip r:embed="rId7"/>
          <a:stretch>
            <a:fillRect/>
          </a:stretch>
        </p:blipFill>
        <p:spPr>
          <a:xfrm>
            <a:off x="5774980" y="4652386"/>
            <a:ext cx="2797869" cy="803281"/>
          </a:xfrm>
          <a:prstGeom prst="rect">
            <a:avLst/>
          </a:prstGeom>
        </p:spPr>
      </p:pic>
      <p:pic>
        <p:nvPicPr>
          <p:cNvPr id="10" name="Picture 9" descr="Screen Clipping">
            <a:extLst>
              <a:ext uri="{FF2B5EF4-FFF2-40B4-BE49-F238E27FC236}">
                <a16:creationId xmlns:a16="http://schemas.microsoft.com/office/drawing/2014/main" id="{C9D98966-28A1-4A59-A42E-4CD809C4F6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40739" y="5629438"/>
            <a:ext cx="3282379" cy="1068458"/>
          </a:xfrm>
          <a:prstGeom prst="rect">
            <a:avLst/>
          </a:prstGeom>
        </p:spPr>
      </p:pic>
    </p:spTree>
    <p:extLst>
      <p:ext uri="{BB962C8B-B14F-4D97-AF65-F5344CB8AC3E}">
        <p14:creationId xmlns:p14="http://schemas.microsoft.com/office/powerpoint/2010/main" val="10603568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MEME Suite</a:t>
            </a:r>
          </a:p>
        </p:txBody>
      </p:sp>
      <p:pic>
        <p:nvPicPr>
          <p:cNvPr id="3" name="Picture 2">
            <a:extLst>
              <a:ext uri="{FF2B5EF4-FFF2-40B4-BE49-F238E27FC236}">
                <a16:creationId xmlns:a16="http://schemas.microsoft.com/office/drawing/2014/main" id="{080FE30F-72D9-4319-BFE2-D7F0382FE187}"/>
              </a:ext>
            </a:extLst>
          </p:cNvPr>
          <p:cNvPicPr>
            <a:picLocks noChangeAspect="1"/>
          </p:cNvPicPr>
          <p:nvPr/>
        </p:nvPicPr>
        <p:blipFill>
          <a:blip r:embed="rId2"/>
          <a:stretch>
            <a:fillRect/>
          </a:stretch>
        </p:blipFill>
        <p:spPr>
          <a:xfrm>
            <a:off x="547783" y="1758826"/>
            <a:ext cx="11096433" cy="4824536"/>
          </a:xfrm>
          <a:prstGeom prst="rect">
            <a:avLst/>
          </a:prstGeom>
        </p:spPr>
      </p:pic>
    </p:spTree>
    <p:extLst>
      <p:ext uri="{BB962C8B-B14F-4D97-AF65-F5344CB8AC3E}">
        <p14:creationId xmlns:p14="http://schemas.microsoft.com/office/powerpoint/2010/main" val="14537291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MEME Motif Discovery</a:t>
            </a:r>
          </a:p>
        </p:txBody>
      </p:sp>
      <p:sp>
        <p:nvSpPr>
          <p:cNvPr id="3" name="Content Placeholder 2"/>
          <p:cNvSpPr>
            <a:spLocks noGrp="1"/>
          </p:cNvSpPr>
          <p:nvPr>
            <p:ph idx="1"/>
          </p:nvPr>
        </p:nvSpPr>
        <p:spPr>
          <a:xfrm>
            <a:off x="609600" y="1600201"/>
            <a:ext cx="10972800" cy="4983161"/>
          </a:xfrm>
        </p:spPr>
        <p:txBody>
          <a:bodyPr>
            <a:normAutofit fontScale="77500" lnSpcReduction="20000"/>
          </a:bodyPr>
          <a:lstStyle/>
          <a:p>
            <a:r>
              <a:rPr lang="en-GB" dirty="0"/>
              <a:t>MEME</a:t>
            </a:r>
          </a:p>
          <a:p>
            <a:pPr lvl="1"/>
            <a:r>
              <a:rPr lang="en-GB" dirty="0"/>
              <a:t>Original motif enrichment program</a:t>
            </a:r>
          </a:p>
          <a:p>
            <a:pPr lvl="1"/>
            <a:r>
              <a:rPr lang="en-GB" dirty="0"/>
              <a:t>PWM based motifs</a:t>
            </a:r>
          </a:p>
          <a:p>
            <a:pPr lvl="1"/>
            <a:r>
              <a:rPr lang="en-GB" dirty="0"/>
              <a:t>Long </a:t>
            </a:r>
            <a:r>
              <a:rPr lang="en-GB" dirty="0" err="1"/>
              <a:t>ungapped</a:t>
            </a:r>
            <a:r>
              <a:rPr lang="en-GB" dirty="0"/>
              <a:t> motifs, sensitive search, slow!</a:t>
            </a:r>
          </a:p>
          <a:p>
            <a:pPr lvl="1"/>
            <a:endParaRPr lang="en-GB" dirty="0"/>
          </a:p>
          <a:p>
            <a:r>
              <a:rPr lang="en-GB" dirty="0"/>
              <a:t>STREME/XSTREME</a:t>
            </a:r>
          </a:p>
          <a:p>
            <a:pPr lvl="1"/>
            <a:r>
              <a:rPr lang="en-GB" dirty="0"/>
              <a:t>Short </a:t>
            </a:r>
            <a:r>
              <a:rPr lang="en-GB" dirty="0" err="1"/>
              <a:t>ungapped</a:t>
            </a:r>
            <a:r>
              <a:rPr lang="en-GB" dirty="0"/>
              <a:t> discriminatory motifs</a:t>
            </a:r>
          </a:p>
          <a:p>
            <a:pPr lvl="2"/>
            <a:r>
              <a:rPr lang="en-GB" dirty="0"/>
              <a:t>STREME when you expect the motif to be positioned within your sequence (</a:t>
            </a:r>
            <a:r>
              <a:rPr lang="en-GB" dirty="0" err="1"/>
              <a:t>ie</a:t>
            </a:r>
            <a:r>
              <a:rPr lang="en-GB" dirty="0"/>
              <a:t> </a:t>
            </a:r>
            <a:r>
              <a:rPr lang="en-GB" dirty="0" err="1"/>
              <a:t>ChIP</a:t>
            </a:r>
            <a:r>
              <a:rPr lang="en-GB" dirty="0"/>
              <a:t> peaks)</a:t>
            </a:r>
          </a:p>
          <a:p>
            <a:pPr lvl="2"/>
            <a:r>
              <a:rPr lang="en-GB" dirty="0"/>
              <a:t>XSTREME when you don't expect the motif to be positioned (</a:t>
            </a:r>
            <a:r>
              <a:rPr lang="en-GB" dirty="0" err="1"/>
              <a:t>eg</a:t>
            </a:r>
            <a:r>
              <a:rPr lang="en-GB" dirty="0"/>
              <a:t> Promoters)</a:t>
            </a:r>
          </a:p>
          <a:p>
            <a:pPr lvl="1"/>
            <a:r>
              <a:rPr lang="en-GB" dirty="0"/>
              <a:t>Degeneracy based motifs</a:t>
            </a:r>
          </a:p>
          <a:p>
            <a:pPr lvl="1"/>
            <a:r>
              <a:rPr lang="en-GB" dirty="0"/>
              <a:t>Quick!</a:t>
            </a:r>
          </a:p>
          <a:p>
            <a:pPr lvl="1"/>
            <a:endParaRPr lang="en-GB" dirty="0"/>
          </a:p>
          <a:p>
            <a:r>
              <a:rPr lang="en-GB" dirty="0"/>
              <a:t>GLAM2</a:t>
            </a:r>
          </a:p>
          <a:p>
            <a:pPr lvl="1"/>
            <a:r>
              <a:rPr lang="en-GB" dirty="0"/>
              <a:t>Gapped motifs</a:t>
            </a:r>
          </a:p>
        </p:txBody>
      </p:sp>
    </p:spTree>
    <p:extLst>
      <p:ext uri="{BB962C8B-B14F-4D97-AF65-F5344CB8AC3E}">
        <p14:creationId xmlns:p14="http://schemas.microsoft.com/office/powerpoint/2010/main" val="368463813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960096" y="476673"/>
            <a:ext cx="5231904" cy="5262979"/>
          </a:xfrm>
          <a:prstGeom prst="rect">
            <a:avLst/>
          </a:prstGeom>
          <a:noFill/>
        </p:spPr>
        <p:txBody>
          <a:bodyPr wrap="square" rtlCol="0">
            <a:spAutoFit/>
          </a:bodyPr>
          <a:lstStyle/>
          <a:p>
            <a:r>
              <a:rPr lang="en-GB" sz="2400" dirty="0"/>
              <a:t>Main Parameters:</a:t>
            </a:r>
          </a:p>
          <a:p>
            <a:pPr marL="285750" indent="-285750">
              <a:buFont typeface="Arial" panose="020B0604020202020204" pitchFamily="34" charset="0"/>
              <a:buChar char="•"/>
            </a:pPr>
            <a:r>
              <a:rPr lang="en-GB" sz="2400" dirty="0"/>
              <a:t>Sequences (multi-</a:t>
            </a:r>
            <a:r>
              <a:rPr lang="en-GB" sz="2400" dirty="0" err="1"/>
              <a:t>fasta</a:t>
            </a:r>
            <a:r>
              <a:rPr lang="en-GB" sz="2400" dirty="0"/>
              <a:t>)</a:t>
            </a:r>
          </a:p>
          <a:p>
            <a:pPr marL="285750" indent="-285750">
              <a:buFont typeface="Arial" panose="020B0604020202020204" pitchFamily="34" charset="0"/>
              <a:buChar char="•"/>
            </a:pPr>
            <a:r>
              <a:rPr lang="en-GB" sz="2400" dirty="0"/>
              <a:t>Expected sites</a:t>
            </a:r>
          </a:p>
          <a:p>
            <a:pPr marL="285750" indent="-285750">
              <a:buFont typeface="Arial" panose="020B0604020202020204" pitchFamily="34" charset="0"/>
              <a:buChar char="•"/>
            </a:pPr>
            <a:r>
              <a:rPr lang="en-GB" sz="2400" dirty="0"/>
              <a:t>How many motifs to find</a:t>
            </a:r>
          </a:p>
          <a:p>
            <a:pPr marL="285750" indent="-285750">
              <a:buFont typeface="Arial" panose="020B0604020202020204" pitchFamily="34" charset="0"/>
              <a:buChar char="•"/>
            </a:pPr>
            <a:endParaRPr lang="en-GB" sz="2400" dirty="0"/>
          </a:p>
          <a:p>
            <a:r>
              <a:rPr lang="en-GB" sz="2400" dirty="0"/>
              <a:t>Advanced</a:t>
            </a:r>
          </a:p>
          <a:p>
            <a:pPr marL="285750" indent="-285750">
              <a:buFont typeface="Arial" panose="020B0604020202020204" pitchFamily="34" charset="0"/>
              <a:buChar char="•"/>
            </a:pPr>
            <a:r>
              <a:rPr lang="en-GB" sz="2400" dirty="0"/>
              <a:t>Custom background</a:t>
            </a:r>
          </a:p>
          <a:p>
            <a:pPr marL="285750" indent="-285750">
              <a:buFont typeface="Arial" panose="020B0604020202020204" pitchFamily="34" charset="0"/>
              <a:buChar char="•"/>
            </a:pPr>
            <a:r>
              <a:rPr lang="en-GB" sz="2400" dirty="0"/>
              <a:t>Negative set</a:t>
            </a:r>
          </a:p>
          <a:p>
            <a:pPr marL="285750" indent="-285750">
              <a:buFont typeface="Arial" panose="020B0604020202020204" pitchFamily="34" charset="0"/>
              <a:buChar char="•"/>
            </a:pPr>
            <a:r>
              <a:rPr lang="en-GB" sz="2400" dirty="0"/>
              <a:t>Motif size restriction</a:t>
            </a:r>
          </a:p>
          <a:p>
            <a:pPr marL="285750" indent="-285750">
              <a:buFont typeface="Arial" panose="020B0604020202020204" pitchFamily="34" charset="0"/>
              <a:buChar char="•"/>
            </a:pPr>
            <a:endParaRPr lang="en-GB" sz="2400" dirty="0"/>
          </a:p>
          <a:p>
            <a:r>
              <a:rPr lang="en-GB" sz="2400" dirty="0"/>
              <a:t>NB: Query size limited to 60kb</a:t>
            </a:r>
          </a:p>
          <a:p>
            <a:endParaRPr lang="en-GB" sz="2400" dirty="0"/>
          </a:p>
          <a:p>
            <a:r>
              <a:rPr lang="en-GB" sz="2400" dirty="0"/>
              <a:t>Local installations don’t have this limit</a:t>
            </a:r>
          </a:p>
          <a:p>
            <a:pPr marL="285750" indent="-285750">
              <a:buFont typeface="Arial" panose="020B0604020202020204" pitchFamily="34" charset="0"/>
              <a:buChar char="•"/>
            </a:pPr>
            <a:endParaRPr lang="en-GB" sz="2400" dirty="0"/>
          </a:p>
        </p:txBody>
      </p:sp>
      <p:pic>
        <p:nvPicPr>
          <p:cNvPr id="2" name="Picture 1">
            <a:extLst>
              <a:ext uri="{FF2B5EF4-FFF2-40B4-BE49-F238E27FC236}">
                <a16:creationId xmlns:a16="http://schemas.microsoft.com/office/drawing/2014/main" id="{E142A116-2CEE-490F-9E3E-360A27FC638B}"/>
              </a:ext>
            </a:extLst>
          </p:cNvPr>
          <p:cNvPicPr>
            <a:picLocks noChangeAspect="1"/>
          </p:cNvPicPr>
          <p:nvPr/>
        </p:nvPicPr>
        <p:blipFill>
          <a:blip r:embed="rId2"/>
          <a:stretch>
            <a:fillRect/>
          </a:stretch>
        </p:blipFill>
        <p:spPr>
          <a:xfrm>
            <a:off x="407368" y="4890"/>
            <a:ext cx="5938242" cy="6858000"/>
          </a:xfrm>
          <a:prstGeom prst="rect">
            <a:avLst/>
          </a:prstGeom>
        </p:spPr>
      </p:pic>
    </p:spTree>
    <p:extLst>
      <p:ext uri="{BB962C8B-B14F-4D97-AF65-F5344CB8AC3E}">
        <p14:creationId xmlns:p14="http://schemas.microsoft.com/office/powerpoint/2010/main" val="24720354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15" t="15292" r="2525" b="2880"/>
          <a:stretch/>
        </p:blipFill>
        <p:spPr bwMode="auto">
          <a:xfrm>
            <a:off x="1703512" y="764704"/>
            <a:ext cx="8939336" cy="6116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7948419" y="4121625"/>
            <a:ext cx="375920" cy="3759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5644637" y="4151537"/>
            <a:ext cx="822978" cy="274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p:cNvSpPr>
            <a:spLocks noGrp="1"/>
          </p:cNvSpPr>
          <p:nvPr>
            <p:ph type="title"/>
          </p:nvPr>
        </p:nvSpPr>
        <p:spPr>
          <a:xfrm>
            <a:off x="695400" y="0"/>
            <a:ext cx="7534200" cy="1143000"/>
          </a:xfrm>
        </p:spPr>
        <p:txBody>
          <a:bodyPr/>
          <a:lstStyle/>
          <a:p>
            <a:r>
              <a:rPr lang="en-GB" dirty="0"/>
              <a:t>Good Result</a:t>
            </a:r>
          </a:p>
        </p:txBody>
      </p:sp>
    </p:spTree>
    <p:extLst>
      <p:ext uri="{BB962C8B-B14F-4D97-AF65-F5344CB8AC3E}">
        <p14:creationId xmlns:p14="http://schemas.microsoft.com/office/powerpoint/2010/main" val="369845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0"/>
            <a:ext cx="8229600" cy="1143000"/>
          </a:xfrm>
        </p:spPr>
        <p:txBody>
          <a:bodyPr/>
          <a:lstStyle/>
          <a:p>
            <a:r>
              <a:rPr lang="en-GB" dirty="0"/>
              <a:t>Good Result - Motif</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57" t="15760" r="3283" b="897"/>
          <a:stretch/>
        </p:blipFill>
        <p:spPr bwMode="auto">
          <a:xfrm>
            <a:off x="1703512" y="908720"/>
            <a:ext cx="8496944" cy="5755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986012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063" y="49188"/>
            <a:ext cx="8229600" cy="1143000"/>
          </a:xfrm>
        </p:spPr>
        <p:txBody>
          <a:bodyPr/>
          <a:lstStyle/>
          <a:p>
            <a:r>
              <a:rPr lang="en-GB" dirty="0"/>
              <a:t>Good Result - Positioning</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05" t="17637" r="2848" b="1724"/>
          <a:stretch/>
        </p:blipFill>
        <p:spPr bwMode="auto">
          <a:xfrm>
            <a:off x="191344" y="1167368"/>
            <a:ext cx="8535106" cy="5069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08168" y="5085184"/>
            <a:ext cx="4212165" cy="1015663"/>
          </a:xfrm>
          <a:prstGeom prst="rect">
            <a:avLst/>
          </a:prstGeom>
          <a:noFill/>
        </p:spPr>
        <p:txBody>
          <a:bodyPr wrap="square" rtlCol="0">
            <a:spAutoFit/>
          </a:bodyPr>
          <a:lstStyle/>
          <a:p>
            <a:r>
              <a:rPr lang="en-GB" sz="2000" dirty="0"/>
              <a:t>For ‘peak’ data, expect motifs to be roughly centred. For promoter data there may be no pattern.</a:t>
            </a:r>
          </a:p>
        </p:txBody>
      </p:sp>
    </p:spTree>
    <p:extLst>
      <p:ext uri="{BB962C8B-B14F-4D97-AF65-F5344CB8AC3E}">
        <p14:creationId xmlns:p14="http://schemas.microsoft.com/office/powerpoint/2010/main" val="937683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8406" y="-35174"/>
            <a:ext cx="8229600" cy="1143000"/>
          </a:xfrm>
        </p:spPr>
        <p:txBody>
          <a:bodyPr/>
          <a:lstStyle/>
          <a:p>
            <a:r>
              <a:rPr lang="en-GB" dirty="0" err="1"/>
              <a:t>Artefactual</a:t>
            </a:r>
            <a:r>
              <a:rPr lang="en-GB" dirty="0"/>
              <a:t> Result - Composition</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53" t="13466" r="2184" b="918"/>
          <a:stretch/>
        </p:blipFill>
        <p:spPr bwMode="auto">
          <a:xfrm>
            <a:off x="191344" y="937099"/>
            <a:ext cx="7891043" cy="5804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137936" y="1196752"/>
            <a:ext cx="4145728" cy="923330"/>
          </a:xfrm>
          <a:prstGeom prst="rect">
            <a:avLst/>
          </a:prstGeom>
          <a:noFill/>
        </p:spPr>
        <p:txBody>
          <a:bodyPr wrap="square" rtlCol="0">
            <a:spAutoFit/>
          </a:bodyPr>
          <a:lstStyle/>
          <a:p>
            <a:pPr algn="ctr"/>
            <a:r>
              <a:rPr lang="en-GB" dirty="0"/>
              <a:t>MEME tends to favour long compositionally biased motifs</a:t>
            </a:r>
          </a:p>
          <a:p>
            <a:pPr algn="ctr"/>
            <a:r>
              <a:rPr lang="en-GB" dirty="0"/>
              <a:t>Real motifs can be further down the list</a:t>
            </a:r>
          </a:p>
        </p:txBody>
      </p:sp>
    </p:spTree>
    <p:extLst>
      <p:ext uri="{BB962C8B-B14F-4D97-AF65-F5344CB8AC3E}">
        <p14:creationId xmlns:p14="http://schemas.microsoft.com/office/powerpoint/2010/main" val="109196315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0" t="19579" r="1583" b="10924"/>
          <a:stretch/>
        </p:blipFill>
        <p:spPr bwMode="auto">
          <a:xfrm>
            <a:off x="291295" y="1727521"/>
            <a:ext cx="11609407" cy="3402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2"/>
          <p:cNvSpPr txBox="1">
            <a:spLocks/>
          </p:cNvSpPr>
          <p:nvPr/>
        </p:nvSpPr>
        <p:spPr>
          <a:xfrm>
            <a:off x="1981647" y="19776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err="1"/>
              <a:t>Artefactual</a:t>
            </a:r>
            <a:r>
              <a:rPr lang="en-GB" dirty="0"/>
              <a:t> Result - Duplication</a:t>
            </a:r>
          </a:p>
        </p:txBody>
      </p:sp>
      <p:sp>
        <p:nvSpPr>
          <p:cNvPr id="3" name="TextBox 2"/>
          <p:cNvSpPr txBox="1"/>
          <p:nvPr/>
        </p:nvSpPr>
        <p:spPr>
          <a:xfrm>
            <a:off x="2758066" y="5752022"/>
            <a:ext cx="6675867" cy="954107"/>
          </a:xfrm>
          <a:prstGeom prst="rect">
            <a:avLst/>
          </a:prstGeom>
          <a:noFill/>
        </p:spPr>
        <p:txBody>
          <a:bodyPr wrap="none" rtlCol="0">
            <a:spAutoFit/>
          </a:bodyPr>
          <a:lstStyle/>
          <a:p>
            <a:pPr algn="ctr"/>
            <a:r>
              <a:rPr lang="en-GB" sz="2800" dirty="0"/>
              <a:t>Multiple transcripts with the same promoter</a:t>
            </a:r>
          </a:p>
          <a:p>
            <a:pPr algn="ctr"/>
            <a:r>
              <a:rPr lang="en-GB" sz="2800" dirty="0"/>
              <a:t>Overlapping regions</a:t>
            </a:r>
          </a:p>
        </p:txBody>
      </p:sp>
    </p:spTree>
    <p:extLst>
      <p:ext uri="{BB962C8B-B14F-4D97-AF65-F5344CB8AC3E}">
        <p14:creationId xmlns:p14="http://schemas.microsoft.com/office/powerpoint/2010/main" val="104772270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AME – Known motif search</a:t>
            </a:r>
          </a:p>
        </p:txBody>
      </p:sp>
      <p:sp>
        <p:nvSpPr>
          <p:cNvPr id="4" name="Content Placeholder 3"/>
          <p:cNvSpPr>
            <a:spLocks noGrp="1"/>
          </p:cNvSpPr>
          <p:nvPr>
            <p:ph idx="1"/>
          </p:nvPr>
        </p:nvSpPr>
        <p:spPr/>
        <p:txBody>
          <a:bodyPr/>
          <a:lstStyle/>
          <a:p>
            <a:r>
              <a:rPr lang="en-GB" dirty="0"/>
              <a:t>Quicker / easier than de-novo discovery</a:t>
            </a:r>
          </a:p>
          <a:p>
            <a:r>
              <a:rPr lang="en-GB" dirty="0"/>
              <a:t>Limited to characterised binding sites</a:t>
            </a:r>
          </a:p>
          <a:p>
            <a:r>
              <a:rPr lang="en-GB" dirty="0"/>
              <a:t>Can choose from common motif sources</a:t>
            </a:r>
          </a:p>
          <a:p>
            <a:r>
              <a:rPr lang="en-GB" dirty="0"/>
              <a:t>Good place to start</a:t>
            </a:r>
          </a:p>
        </p:txBody>
      </p:sp>
      <p:pic>
        <p:nvPicPr>
          <p:cNvPr id="2" name="Picture 1">
            <a:extLst>
              <a:ext uri="{FF2B5EF4-FFF2-40B4-BE49-F238E27FC236}">
                <a16:creationId xmlns:a16="http://schemas.microsoft.com/office/drawing/2014/main" id="{F40D52BD-FC9A-4B79-9DB2-C136A3F8F0BD}"/>
              </a:ext>
            </a:extLst>
          </p:cNvPr>
          <p:cNvPicPr>
            <a:picLocks noChangeAspect="1"/>
          </p:cNvPicPr>
          <p:nvPr/>
        </p:nvPicPr>
        <p:blipFill>
          <a:blip r:embed="rId2"/>
          <a:stretch>
            <a:fillRect/>
          </a:stretch>
        </p:blipFill>
        <p:spPr>
          <a:xfrm>
            <a:off x="7536160" y="476672"/>
            <a:ext cx="4534480" cy="1302817"/>
          </a:xfrm>
          <a:prstGeom prst="rect">
            <a:avLst/>
          </a:prstGeom>
        </p:spPr>
      </p:pic>
    </p:spTree>
    <p:extLst>
      <p:ext uri="{BB962C8B-B14F-4D97-AF65-F5344CB8AC3E}">
        <p14:creationId xmlns:p14="http://schemas.microsoft.com/office/powerpoint/2010/main" val="263181680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AF495A-6B72-40DD-96A8-B533A7172CC1}"/>
              </a:ext>
            </a:extLst>
          </p:cNvPr>
          <p:cNvPicPr>
            <a:picLocks noChangeAspect="1"/>
          </p:cNvPicPr>
          <p:nvPr/>
        </p:nvPicPr>
        <p:blipFill>
          <a:blip r:embed="rId2"/>
          <a:stretch>
            <a:fillRect/>
          </a:stretch>
        </p:blipFill>
        <p:spPr>
          <a:xfrm>
            <a:off x="0" y="0"/>
            <a:ext cx="2552700" cy="733425"/>
          </a:xfrm>
          <a:prstGeom prst="rect">
            <a:avLst/>
          </a:prstGeom>
        </p:spPr>
      </p:pic>
      <p:pic>
        <p:nvPicPr>
          <p:cNvPr id="4" name="Picture 3">
            <a:extLst>
              <a:ext uri="{FF2B5EF4-FFF2-40B4-BE49-F238E27FC236}">
                <a16:creationId xmlns:a16="http://schemas.microsoft.com/office/drawing/2014/main" id="{B11CD27E-2FE1-4BCC-8318-D8C27CA88AE1}"/>
              </a:ext>
            </a:extLst>
          </p:cNvPr>
          <p:cNvPicPr>
            <a:picLocks noChangeAspect="1"/>
          </p:cNvPicPr>
          <p:nvPr/>
        </p:nvPicPr>
        <p:blipFill>
          <a:blip r:embed="rId3"/>
          <a:stretch>
            <a:fillRect/>
          </a:stretch>
        </p:blipFill>
        <p:spPr>
          <a:xfrm>
            <a:off x="623392" y="724965"/>
            <a:ext cx="5677902" cy="6124575"/>
          </a:xfrm>
          <a:prstGeom prst="rect">
            <a:avLst/>
          </a:prstGeom>
        </p:spPr>
      </p:pic>
      <p:pic>
        <p:nvPicPr>
          <p:cNvPr id="7" name="Picture 6">
            <a:extLst>
              <a:ext uri="{FF2B5EF4-FFF2-40B4-BE49-F238E27FC236}">
                <a16:creationId xmlns:a16="http://schemas.microsoft.com/office/drawing/2014/main" id="{AC2D214C-C9C0-4F15-B0C8-1D6489ACB793}"/>
              </a:ext>
            </a:extLst>
          </p:cNvPr>
          <p:cNvPicPr>
            <a:picLocks noChangeAspect="1"/>
          </p:cNvPicPr>
          <p:nvPr/>
        </p:nvPicPr>
        <p:blipFill>
          <a:blip r:embed="rId4"/>
          <a:stretch>
            <a:fillRect/>
          </a:stretch>
        </p:blipFill>
        <p:spPr>
          <a:xfrm>
            <a:off x="6278965" y="16584"/>
            <a:ext cx="3672408" cy="4129954"/>
          </a:xfrm>
          <a:prstGeom prst="rect">
            <a:avLst/>
          </a:prstGeom>
        </p:spPr>
      </p:pic>
      <p:pic>
        <p:nvPicPr>
          <p:cNvPr id="8" name="Picture 7">
            <a:extLst>
              <a:ext uri="{FF2B5EF4-FFF2-40B4-BE49-F238E27FC236}">
                <a16:creationId xmlns:a16="http://schemas.microsoft.com/office/drawing/2014/main" id="{62399BCD-EDD2-4185-841A-631BC17B1486}"/>
              </a:ext>
            </a:extLst>
          </p:cNvPr>
          <p:cNvPicPr>
            <a:picLocks noChangeAspect="1"/>
          </p:cNvPicPr>
          <p:nvPr/>
        </p:nvPicPr>
        <p:blipFill>
          <a:blip r:embed="rId5"/>
          <a:stretch>
            <a:fillRect/>
          </a:stretch>
        </p:blipFill>
        <p:spPr>
          <a:xfrm>
            <a:off x="9048328" y="4243304"/>
            <a:ext cx="3030066" cy="2525055"/>
          </a:xfrm>
          <a:prstGeom prst="rect">
            <a:avLst/>
          </a:prstGeom>
        </p:spPr>
      </p:pic>
    </p:spTree>
    <p:extLst>
      <p:ext uri="{BB962C8B-B14F-4D97-AF65-F5344CB8AC3E}">
        <p14:creationId xmlns:p14="http://schemas.microsoft.com/office/powerpoint/2010/main" val="3281025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1344" y="37830"/>
            <a:ext cx="11551912" cy="1143000"/>
          </a:xfrm>
        </p:spPr>
        <p:txBody>
          <a:bodyPr>
            <a:normAutofit fontScale="90000"/>
          </a:bodyPr>
          <a:lstStyle/>
          <a:p>
            <a:r>
              <a:rPr lang="en-GB" dirty="0"/>
              <a:t>Gene Ontology is a human curated functional database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9696" y="5157192"/>
            <a:ext cx="5865772" cy="151128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280" y="1052736"/>
            <a:ext cx="8389440" cy="3980956"/>
          </a:xfrm>
          <a:prstGeom prst="rect">
            <a:avLst/>
          </a:prstGeom>
        </p:spPr>
      </p:pic>
    </p:spTree>
    <p:extLst>
      <p:ext uri="{BB962C8B-B14F-4D97-AF65-F5344CB8AC3E}">
        <p14:creationId xmlns:p14="http://schemas.microsoft.com/office/powerpoint/2010/main" val="3418010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a:xfrm>
            <a:off x="649914" y="0"/>
            <a:ext cx="2712719" cy="1143000"/>
          </a:xfrm>
        </p:spPr>
        <p:txBody>
          <a:bodyPr>
            <a:normAutofit fontScale="90000"/>
          </a:bodyPr>
          <a:lstStyle/>
          <a:p>
            <a:pPr algn="l"/>
            <a:r>
              <a:rPr lang="en-GB" dirty="0"/>
              <a:t>AME Result</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5" t="10656" r="2380" b="1536"/>
          <a:stretch/>
        </p:blipFill>
        <p:spPr bwMode="auto">
          <a:xfrm>
            <a:off x="4375230" y="787079"/>
            <a:ext cx="6099859" cy="5926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1" name="Group 20"/>
          <p:cNvGrpSpPr/>
          <p:nvPr/>
        </p:nvGrpSpPr>
        <p:grpSpPr>
          <a:xfrm>
            <a:off x="1631505" y="3933056"/>
            <a:ext cx="4183959" cy="2808312"/>
            <a:chOff x="107504" y="3933056"/>
            <a:chExt cx="4183959" cy="2808312"/>
          </a:xfrm>
        </p:grpSpPr>
        <p:sp>
          <p:nvSpPr>
            <p:cNvPr id="5" name="TextBox 4"/>
            <p:cNvSpPr txBox="1"/>
            <p:nvPr/>
          </p:nvSpPr>
          <p:spPr>
            <a:xfrm>
              <a:off x="107504" y="3933056"/>
              <a:ext cx="2212337" cy="646331"/>
            </a:xfrm>
            <a:prstGeom prst="rect">
              <a:avLst/>
            </a:prstGeom>
            <a:noFill/>
          </p:spPr>
          <p:txBody>
            <a:bodyPr wrap="none" rtlCol="0">
              <a:spAutoFit/>
            </a:bodyPr>
            <a:lstStyle/>
            <a:p>
              <a:r>
                <a:rPr lang="en-GB" dirty="0"/>
                <a:t>Beware similar motifs</a:t>
              </a:r>
            </a:p>
            <a:p>
              <a:r>
                <a:rPr lang="en-GB" dirty="0"/>
                <a:t>from different factors</a:t>
              </a:r>
            </a:p>
          </p:txBody>
        </p:sp>
        <p:grpSp>
          <p:nvGrpSpPr>
            <p:cNvPr id="20" name="Group 19"/>
            <p:cNvGrpSpPr/>
            <p:nvPr/>
          </p:nvGrpSpPr>
          <p:grpSpPr>
            <a:xfrm>
              <a:off x="2319841" y="4161128"/>
              <a:ext cx="1971622" cy="2580240"/>
              <a:chOff x="2319841" y="4161128"/>
              <a:chExt cx="1971622" cy="2580240"/>
            </a:xfrm>
          </p:grpSpPr>
          <p:grpSp>
            <p:nvGrpSpPr>
              <p:cNvPr id="19" name="Group 18"/>
              <p:cNvGrpSpPr/>
              <p:nvPr/>
            </p:nvGrpSpPr>
            <p:grpSpPr>
              <a:xfrm>
                <a:off x="2915816" y="4161128"/>
                <a:ext cx="1375647" cy="2580240"/>
                <a:chOff x="2915816" y="4161128"/>
                <a:chExt cx="1375647" cy="2580240"/>
              </a:xfrm>
            </p:grpSpPr>
            <p:sp>
              <p:nvSpPr>
                <p:cNvPr id="6" name="Oval 5"/>
                <p:cNvSpPr/>
                <p:nvPr/>
              </p:nvSpPr>
              <p:spPr>
                <a:xfrm>
                  <a:off x="2915816" y="4161128"/>
                  <a:ext cx="1296144" cy="50405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953291" y="4978643"/>
                  <a:ext cx="1008112" cy="50405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3283351" y="5847292"/>
                  <a:ext cx="1008112" cy="50405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002814" y="6237312"/>
                  <a:ext cx="1008112" cy="50405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p:cNvGrpSpPr/>
              <p:nvPr/>
            </p:nvGrpSpPr>
            <p:grpSpPr>
              <a:xfrm>
                <a:off x="2319841" y="4256222"/>
                <a:ext cx="963510" cy="2233118"/>
                <a:chOff x="2319841" y="4256222"/>
                <a:chExt cx="963510" cy="2233118"/>
              </a:xfrm>
            </p:grpSpPr>
            <p:cxnSp>
              <p:nvCxnSpPr>
                <p:cNvPr id="11" name="Straight Connector 10"/>
                <p:cNvCxnSpPr>
                  <a:stCxn id="5" idx="3"/>
                  <a:endCxn id="6" idx="2"/>
                </p:cNvCxnSpPr>
                <p:nvPr/>
              </p:nvCxnSpPr>
              <p:spPr>
                <a:xfrm>
                  <a:off x="2319841" y="4256222"/>
                  <a:ext cx="595975" cy="15693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5" idx="3"/>
                  <a:endCxn id="8" idx="2"/>
                </p:cNvCxnSpPr>
                <p:nvPr/>
              </p:nvCxnSpPr>
              <p:spPr>
                <a:xfrm>
                  <a:off x="2319841" y="4256222"/>
                  <a:ext cx="633450" cy="97444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5" idx="3"/>
                  <a:endCxn id="9" idx="2"/>
                </p:cNvCxnSpPr>
                <p:nvPr/>
              </p:nvCxnSpPr>
              <p:spPr>
                <a:xfrm>
                  <a:off x="2319841" y="4256222"/>
                  <a:ext cx="963510" cy="184309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5" idx="3"/>
                  <a:endCxn id="10" idx="2"/>
                </p:cNvCxnSpPr>
                <p:nvPr/>
              </p:nvCxnSpPr>
              <p:spPr>
                <a:xfrm>
                  <a:off x="2319841" y="4256222"/>
                  <a:ext cx="682973" cy="22331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23" name="TextBox 22"/>
          <p:cNvSpPr txBox="1"/>
          <p:nvPr/>
        </p:nvSpPr>
        <p:spPr>
          <a:xfrm>
            <a:off x="146304" y="1282718"/>
            <a:ext cx="3719940" cy="1569660"/>
          </a:xfrm>
          <a:prstGeom prst="rect">
            <a:avLst/>
          </a:prstGeom>
          <a:noFill/>
        </p:spPr>
        <p:txBody>
          <a:bodyPr wrap="square" rtlCol="0">
            <a:spAutoFit/>
          </a:bodyPr>
          <a:lstStyle/>
          <a:p>
            <a:r>
              <a:rPr lang="en-GB" sz="2400" dirty="0"/>
              <a:t>No additional detail</a:t>
            </a:r>
          </a:p>
          <a:p>
            <a:endParaRPr lang="en-GB" sz="2400" dirty="0"/>
          </a:p>
          <a:p>
            <a:r>
              <a:rPr lang="en-GB" sz="2400" dirty="0"/>
              <a:t>Could check for positional bias with </a:t>
            </a:r>
            <a:r>
              <a:rPr lang="en-GB" sz="2400" dirty="0" err="1"/>
              <a:t>CentriMo</a:t>
            </a:r>
            <a:endParaRPr lang="en-GB" sz="2400" dirty="0"/>
          </a:p>
        </p:txBody>
      </p:sp>
    </p:spTree>
    <p:extLst>
      <p:ext uri="{BB962C8B-B14F-4D97-AF65-F5344CB8AC3E}">
        <p14:creationId xmlns:p14="http://schemas.microsoft.com/office/powerpoint/2010/main" val="74968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26D529-918C-416A-A843-B694A7310F53}"/>
              </a:ext>
            </a:extLst>
          </p:cNvPr>
          <p:cNvPicPr>
            <a:picLocks noChangeAspect="1"/>
          </p:cNvPicPr>
          <p:nvPr/>
        </p:nvPicPr>
        <p:blipFill rotWithShape="1">
          <a:blip r:embed="rId2"/>
          <a:srcRect l="703" t="11983" r="1147"/>
          <a:stretch/>
        </p:blipFill>
        <p:spPr>
          <a:xfrm>
            <a:off x="2515876" y="0"/>
            <a:ext cx="6768752" cy="6827668"/>
          </a:xfrm>
          <a:prstGeom prst="rect">
            <a:avLst/>
          </a:prstGeom>
        </p:spPr>
      </p:pic>
      <p:sp>
        <p:nvSpPr>
          <p:cNvPr id="8" name="Oval 7"/>
          <p:cNvSpPr/>
          <p:nvPr/>
        </p:nvSpPr>
        <p:spPr>
          <a:xfrm>
            <a:off x="5651824" y="2348880"/>
            <a:ext cx="248428" cy="2484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935760" y="2928151"/>
            <a:ext cx="3168352" cy="37264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935760" y="3557209"/>
            <a:ext cx="3168352" cy="37264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794256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1B5EB2-D3EA-4DCD-8979-11EF72CAE5F3}"/>
              </a:ext>
            </a:extLst>
          </p:cNvPr>
          <p:cNvSpPr>
            <a:spLocks noGrp="1"/>
          </p:cNvSpPr>
          <p:nvPr>
            <p:ph type="sldNum" sz="quarter" idx="12"/>
          </p:nvPr>
        </p:nvSpPr>
        <p:spPr/>
        <p:txBody>
          <a:bodyPr/>
          <a:lstStyle/>
          <a:p>
            <a:fld id="{63EB7327-185C-43B4-B992-A31AE9A942A0}" type="slidenum">
              <a:rPr lang="en-GB" smtClean="0"/>
              <a:t>122</a:t>
            </a:fld>
            <a:endParaRPr lang="en-GB"/>
          </a:p>
        </p:txBody>
      </p:sp>
      <p:pic>
        <p:nvPicPr>
          <p:cNvPr id="3" name="Picture 2">
            <a:extLst>
              <a:ext uri="{FF2B5EF4-FFF2-40B4-BE49-F238E27FC236}">
                <a16:creationId xmlns:a16="http://schemas.microsoft.com/office/drawing/2014/main" id="{A967DD3A-4167-4340-A7BE-597AAE5BCE06}"/>
              </a:ext>
            </a:extLst>
          </p:cNvPr>
          <p:cNvPicPr>
            <a:picLocks noChangeAspect="1"/>
          </p:cNvPicPr>
          <p:nvPr/>
        </p:nvPicPr>
        <p:blipFill>
          <a:blip r:embed="rId2"/>
          <a:stretch>
            <a:fillRect/>
          </a:stretch>
        </p:blipFill>
        <p:spPr>
          <a:xfrm>
            <a:off x="0" y="122695"/>
            <a:ext cx="12192000" cy="6612610"/>
          </a:xfrm>
          <a:prstGeom prst="rect">
            <a:avLst/>
          </a:prstGeom>
        </p:spPr>
      </p:pic>
      <p:pic>
        <p:nvPicPr>
          <p:cNvPr id="4" name="Picture 3">
            <a:extLst>
              <a:ext uri="{FF2B5EF4-FFF2-40B4-BE49-F238E27FC236}">
                <a16:creationId xmlns:a16="http://schemas.microsoft.com/office/drawing/2014/main" id="{1A10C10F-B849-4F1B-9EC2-C045862D2A26}"/>
              </a:ext>
            </a:extLst>
          </p:cNvPr>
          <p:cNvPicPr>
            <a:picLocks noChangeAspect="1"/>
          </p:cNvPicPr>
          <p:nvPr/>
        </p:nvPicPr>
        <p:blipFill>
          <a:blip r:embed="rId3"/>
          <a:stretch>
            <a:fillRect/>
          </a:stretch>
        </p:blipFill>
        <p:spPr>
          <a:xfrm>
            <a:off x="191344" y="2132856"/>
            <a:ext cx="9857095" cy="3168352"/>
          </a:xfrm>
          <a:prstGeom prst="rect">
            <a:avLst/>
          </a:prstGeom>
        </p:spPr>
      </p:pic>
      <p:pic>
        <p:nvPicPr>
          <p:cNvPr id="5" name="Picture 4">
            <a:extLst>
              <a:ext uri="{FF2B5EF4-FFF2-40B4-BE49-F238E27FC236}">
                <a16:creationId xmlns:a16="http://schemas.microsoft.com/office/drawing/2014/main" id="{7521CE65-E793-4400-98EA-710315FBD3CF}"/>
              </a:ext>
            </a:extLst>
          </p:cNvPr>
          <p:cNvPicPr>
            <a:picLocks noChangeAspect="1"/>
          </p:cNvPicPr>
          <p:nvPr/>
        </p:nvPicPr>
        <p:blipFill>
          <a:blip r:embed="rId4"/>
          <a:stretch>
            <a:fillRect/>
          </a:stretch>
        </p:blipFill>
        <p:spPr>
          <a:xfrm>
            <a:off x="5375050" y="2957070"/>
            <a:ext cx="6725099" cy="3817895"/>
          </a:xfrm>
          <a:prstGeom prst="rect">
            <a:avLst/>
          </a:prstGeom>
        </p:spPr>
      </p:pic>
    </p:spTree>
    <p:extLst>
      <p:ext uri="{BB962C8B-B14F-4D97-AF65-F5344CB8AC3E}">
        <p14:creationId xmlns:p14="http://schemas.microsoft.com/office/powerpoint/2010/main" val="104796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81" t="12159" r="2848" b="1362"/>
          <a:stretch/>
        </p:blipFill>
        <p:spPr bwMode="auto">
          <a:xfrm>
            <a:off x="2135560" y="0"/>
            <a:ext cx="7344816" cy="6819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323067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pPr algn="ctr"/>
            <a:r>
              <a:rPr lang="en-GB" sz="6000" dirty="0"/>
              <a:t>Motif Searching Exercise</a:t>
            </a:r>
          </a:p>
        </p:txBody>
      </p:sp>
      <p:pic>
        <p:nvPicPr>
          <p:cNvPr id="5" name="Picture 2" descr="C:\Users\andrewss\Desktop\bioinformatics_logo.pn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739203" y="5539563"/>
            <a:ext cx="3354554" cy="119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029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84207"/>
            <a:ext cx="11665296" cy="1143000"/>
          </a:xfrm>
        </p:spPr>
        <p:txBody>
          <a:bodyPr>
            <a:normAutofit/>
          </a:bodyPr>
          <a:lstStyle/>
          <a:p>
            <a:r>
              <a:rPr lang="en-GB" dirty="0"/>
              <a:t>GO has three domains and a hierarchical structure</a:t>
            </a:r>
          </a:p>
        </p:txBody>
      </p:sp>
      <p:sp>
        <p:nvSpPr>
          <p:cNvPr id="3" name="Content Placeholder 2"/>
          <p:cNvSpPr>
            <a:spLocks noGrp="1"/>
          </p:cNvSpPr>
          <p:nvPr>
            <p:ph idx="1"/>
          </p:nvPr>
        </p:nvSpPr>
        <p:spPr>
          <a:xfrm>
            <a:off x="1981200" y="1044253"/>
            <a:ext cx="8229600" cy="5073427"/>
          </a:xfrm>
        </p:spPr>
        <p:txBody>
          <a:bodyPr>
            <a:normAutofit/>
          </a:bodyPr>
          <a:lstStyle/>
          <a:p>
            <a:pPr marL="0" indent="0">
              <a:buNone/>
            </a:pPr>
            <a:endParaRPr lang="en-GB" sz="2600" dirty="0"/>
          </a:p>
          <a:p>
            <a:pPr marL="0" indent="0">
              <a:buNone/>
            </a:pPr>
            <a:endParaRPr lang="en-GB" sz="2600" dirty="0"/>
          </a:p>
        </p:txBody>
      </p:sp>
      <p:grpSp>
        <p:nvGrpSpPr>
          <p:cNvPr id="4" name="Group 3"/>
          <p:cNvGrpSpPr/>
          <p:nvPr/>
        </p:nvGrpSpPr>
        <p:grpSpPr>
          <a:xfrm>
            <a:off x="2063552" y="1533444"/>
            <a:ext cx="8856984" cy="5207924"/>
            <a:chOff x="107504" y="1484784"/>
            <a:chExt cx="8856984" cy="5207924"/>
          </a:xfrm>
        </p:grpSpPr>
        <p:grpSp>
          <p:nvGrpSpPr>
            <p:cNvPr id="9" name="Group 8"/>
            <p:cNvGrpSpPr/>
            <p:nvPr/>
          </p:nvGrpSpPr>
          <p:grpSpPr>
            <a:xfrm>
              <a:off x="107504" y="1628800"/>
              <a:ext cx="6190198" cy="5063908"/>
              <a:chOff x="107504" y="1628800"/>
              <a:chExt cx="6190198" cy="5063908"/>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628800"/>
                <a:ext cx="5902166" cy="5063908"/>
              </a:xfrm>
              <a:prstGeom prst="rect">
                <a:avLst/>
              </a:prstGeom>
            </p:spPr>
          </p:pic>
          <p:sp>
            <p:nvSpPr>
              <p:cNvPr id="8" name="Rectangle 7"/>
              <p:cNvSpPr/>
              <p:nvPr/>
            </p:nvSpPr>
            <p:spPr>
              <a:xfrm>
                <a:off x="107504" y="1988840"/>
                <a:ext cx="792088" cy="5040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
          <p:nvSpPr>
            <p:cNvPr id="5" name="TextBox 4"/>
            <p:cNvSpPr txBox="1"/>
            <p:nvPr/>
          </p:nvSpPr>
          <p:spPr>
            <a:xfrm>
              <a:off x="5940152" y="1640413"/>
              <a:ext cx="2952328" cy="492443"/>
            </a:xfrm>
            <a:prstGeom prst="rect">
              <a:avLst/>
            </a:prstGeom>
            <a:noFill/>
            <a:ln w="28575">
              <a:noFill/>
            </a:ln>
          </p:spPr>
          <p:txBody>
            <a:bodyPr wrap="square" rtlCol="0">
              <a:spAutoFit/>
            </a:bodyPr>
            <a:lstStyle/>
            <a:p>
              <a:r>
                <a:rPr lang="en-GB" sz="2600" dirty="0"/>
                <a:t>Root ontology terms</a:t>
              </a:r>
            </a:p>
          </p:txBody>
        </p:sp>
        <p:sp>
          <p:nvSpPr>
            <p:cNvPr id="10" name="Rectangle 9"/>
            <p:cNvSpPr/>
            <p:nvPr/>
          </p:nvSpPr>
          <p:spPr>
            <a:xfrm>
              <a:off x="539552" y="1484784"/>
              <a:ext cx="8424936" cy="7560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TextBox 10"/>
            <p:cNvSpPr txBox="1"/>
            <p:nvPr/>
          </p:nvSpPr>
          <p:spPr>
            <a:xfrm>
              <a:off x="581894" y="1526852"/>
              <a:ext cx="432048" cy="369332"/>
            </a:xfrm>
            <a:prstGeom prst="rect">
              <a:avLst/>
            </a:prstGeom>
            <a:noFill/>
          </p:spPr>
          <p:txBody>
            <a:bodyPr wrap="square" rtlCol="0">
              <a:spAutoFit/>
            </a:bodyPr>
            <a:lstStyle/>
            <a:p>
              <a:r>
                <a:rPr lang="en-GB" dirty="0"/>
                <a:t>1</a:t>
              </a:r>
            </a:p>
          </p:txBody>
        </p:sp>
        <p:sp>
          <p:nvSpPr>
            <p:cNvPr id="12" name="TextBox 11"/>
            <p:cNvSpPr txBox="1"/>
            <p:nvPr/>
          </p:nvSpPr>
          <p:spPr>
            <a:xfrm>
              <a:off x="2051720" y="1526852"/>
              <a:ext cx="432048" cy="369332"/>
            </a:xfrm>
            <a:prstGeom prst="rect">
              <a:avLst/>
            </a:prstGeom>
            <a:noFill/>
          </p:spPr>
          <p:txBody>
            <a:bodyPr wrap="square" rtlCol="0">
              <a:spAutoFit/>
            </a:bodyPr>
            <a:lstStyle/>
            <a:p>
              <a:r>
                <a:rPr lang="en-GB" dirty="0"/>
                <a:t>2</a:t>
              </a:r>
            </a:p>
          </p:txBody>
        </p:sp>
        <p:sp>
          <p:nvSpPr>
            <p:cNvPr id="13" name="TextBox 12"/>
            <p:cNvSpPr txBox="1"/>
            <p:nvPr/>
          </p:nvSpPr>
          <p:spPr>
            <a:xfrm>
              <a:off x="4323243" y="1526852"/>
              <a:ext cx="392773" cy="369332"/>
            </a:xfrm>
            <a:prstGeom prst="rect">
              <a:avLst/>
            </a:prstGeom>
            <a:noFill/>
          </p:spPr>
          <p:txBody>
            <a:bodyPr wrap="square" rtlCol="0">
              <a:spAutoFit/>
            </a:bodyPr>
            <a:lstStyle/>
            <a:p>
              <a:r>
                <a:rPr lang="en-GB" dirty="0"/>
                <a:t>3</a:t>
              </a:r>
            </a:p>
          </p:txBody>
        </p:sp>
        <p:grpSp>
          <p:nvGrpSpPr>
            <p:cNvPr id="22" name="Group 21"/>
            <p:cNvGrpSpPr/>
            <p:nvPr/>
          </p:nvGrpSpPr>
          <p:grpSpPr>
            <a:xfrm>
              <a:off x="6372200" y="2246674"/>
              <a:ext cx="2088232" cy="3979025"/>
              <a:chOff x="6372200" y="2246674"/>
              <a:chExt cx="2088232" cy="3979025"/>
            </a:xfrm>
          </p:grpSpPr>
          <p:sp>
            <p:nvSpPr>
              <p:cNvPr id="14" name="TextBox 13"/>
              <p:cNvSpPr txBox="1"/>
              <p:nvPr/>
            </p:nvSpPr>
            <p:spPr>
              <a:xfrm>
                <a:off x="6372200" y="2246674"/>
                <a:ext cx="2088232" cy="492443"/>
              </a:xfrm>
              <a:prstGeom prst="rect">
                <a:avLst/>
              </a:prstGeom>
              <a:noFill/>
            </p:spPr>
            <p:txBody>
              <a:bodyPr wrap="square" rtlCol="0">
                <a:spAutoFit/>
              </a:bodyPr>
              <a:lstStyle/>
              <a:p>
                <a:pPr algn="ctr"/>
                <a:r>
                  <a:rPr lang="en-GB" sz="2600" dirty="0"/>
                  <a:t>general</a:t>
                </a:r>
              </a:p>
            </p:txBody>
          </p:sp>
          <p:sp>
            <p:nvSpPr>
              <p:cNvPr id="16" name="TextBox 15"/>
              <p:cNvSpPr txBox="1"/>
              <p:nvPr/>
            </p:nvSpPr>
            <p:spPr>
              <a:xfrm>
                <a:off x="6372200" y="5733256"/>
                <a:ext cx="2088232" cy="492443"/>
              </a:xfrm>
              <a:prstGeom prst="rect">
                <a:avLst/>
              </a:prstGeom>
              <a:noFill/>
            </p:spPr>
            <p:txBody>
              <a:bodyPr wrap="square" rtlCol="0">
                <a:spAutoFit/>
              </a:bodyPr>
              <a:lstStyle/>
              <a:p>
                <a:pPr algn="ctr"/>
                <a:r>
                  <a:rPr lang="en-GB" sz="2600" dirty="0"/>
                  <a:t>specific</a:t>
                </a:r>
              </a:p>
            </p:txBody>
          </p:sp>
          <p:cxnSp>
            <p:nvCxnSpPr>
              <p:cNvPr id="19" name="Straight Arrow Connector 18"/>
              <p:cNvCxnSpPr>
                <a:stCxn id="14" idx="2"/>
              </p:cNvCxnSpPr>
              <p:nvPr/>
            </p:nvCxnSpPr>
            <p:spPr>
              <a:xfrm>
                <a:off x="7416316" y="2739117"/>
                <a:ext cx="0" cy="2994139"/>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4139952" y="4653136"/>
              <a:ext cx="2376264" cy="1728192"/>
              <a:chOff x="4139952" y="4653136"/>
              <a:chExt cx="2376264" cy="1728192"/>
            </a:xfrm>
          </p:grpSpPr>
          <p:grpSp>
            <p:nvGrpSpPr>
              <p:cNvPr id="25" name="Group 24"/>
              <p:cNvGrpSpPr/>
              <p:nvPr/>
            </p:nvGrpSpPr>
            <p:grpSpPr>
              <a:xfrm>
                <a:off x="4211960" y="4653136"/>
                <a:ext cx="2304256" cy="864096"/>
                <a:chOff x="4211960" y="4653136"/>
                <a:chExt cx="2304256" cy="864096"/>
              </a:xfrm>
            </p:grpSpPr>
            <p:sp>
              <p:nvSpPr>
                <p:cNvPr id="20" name="Oval 19"/>
                <p:cNvSpPr/>
                <p:nvPr/>
              </p:nvSpPr>
              <p:spPr>
                <a:xfrm>
                  <a:off x="4211960" y="4653136"/>
                  <a:ext cx="1152128" cy="8640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xtBox 22"/>
                <p:cNvSpPr txBox="1"/>
                <p:nvPr/>
              </p:nvSpPr>
              <p:spPr>
                <a:xfrm>
                  <a:off x="5436096" y="4808765"/>
                  <a:ext cx="1080120" cy="492443"/>
                </a:xfrm>
                <a:prstGeom prst="rect">
                  <a:avLst/>
                </a:prstGeom>
                <a:solidFill>
                  <a:schemeClr val="bg1"/>
                </a:solidFill>
              </p:spPr>
              <p:txBody>
                <a:bodyPr wrap="square" rtlCol="0">
                  <a:spAutoFit/>
                </a:bodyPr>
                <a:lstStyle/>
                <a:p>
                  <a:r>
                    <a:rPr lang="en-GB" sz="2600" dirty="0"/>
                    <a:t>Parent</a:t>
                  </a:r>
                </a:p>
              </p:txBody>
            </p:sp>
          </p:grpSp>
          <p:grpSp>
            <p:nvGrpSpPr>
              <p:cNvPr id="26" name="Group 25"/>
              <p:cNvGrpSpPr/>
              <p:nvPr/>
            </p:nvGrpSpPr>
            <p:grpSpPr>
              <a:xfrm>
                <a:off x="4139952" y="5769260"/>
                <a:ext cx="2160240" cy="612068"/>
                <a:chOff x="4139952" y="5769260"/>
                <a:chExt cx="2160240" cy="612068"/>
              </a:xfrm>
            </p:grpSpPr>
            <p:sp>
              <p:nvSpPr>
                <p:cNvPr id="21" name="Oval 20"/>
                <p:cNvSpPr/>
                <p:nvPr/>
              </p:nvSpPr>
              <p:spPr>
                <a:xfrm>
                  <a:off x="4139952" y="5769260"/>
                  <a:ext cx="1008112" cy="6120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4" name="TextBox 23"/>
                <p:cNvSpPr txBox="1"/>
                <p:nvPr/>
              </p:nvSpPr>
              <p:spPr>
                <a:xfrm>
                  <a:off x="5220072" y="5816877"/>
                  <a:ext cx="1080120" cy="492443"/>
                </a:xfrm>
                <a:prstGeom prst="rect">
                  <a:avLst/>
                </a:prstGeom>
                <a:solidFill>
                  <a:schemeClr val="bg1"/>
                </a:solidFill>
              </p:spPr>
              <p:txBody>
                <a:bodyPr wrap="square" rtlCol="0">
                  <a:spAutoFit/>
                </a:bodyPr>
                <a:lstStyle/>
                <a:p>
                  <a:r>
                    <a:rPr lang="en-GB" sz="2600" dirty="0"/>
                    <a:t>Child</a:t>
                  </a:r>
                </a:p>
              </p:txBody>
            </p:sp>
          </p:grpSp>
        </p:grpSp>
      </p:grpSp>
      <p:sp>
        <p:nvSpPr>
          <p:cNvPr id="28" name="TextBox 27"/>
          <p:cNvSpPr txBox="1"/>
          <p:nvPr/>
        </p:nvSpPr>
        <p:spPr>
          <a:xfrm>
            <a:off x="589239" y="2382184"/>
            <a:ext cx="2088232" cy="492443"/>
          </a:xfrm>
          <a:prstGeom prst="rect">
            <a:avLst/>
          </a:prstGeom>
          <a:noFill/>
        </p:spPr>
        <p:txBody>
          <a:bodyPr wrap="square" rtlCol="0">
            <a:spAutoFit/>
          </a:bodyPr>
          <a:lstStyle/>
          <a:p>
            <a:pPr algn="ctr"/>
            <a:r>
              <a:rPr lang="en-GB" sz="2600" dirty="0"/>
              <a:t>big</a:t>
            </a:r>
          </a:p>
        </p:txBody>
      </p:sp>
      <p:sp>
        <p:nvSpPr>
          <p:cNvPr id="29" name="TextBox 28"/>
          <p:cNvSpPr txBox="1"/>
          <p:nvPr/>
        </p:nvSpPr>
        <p:spPr>
          <a:xfrm>
            <a:off x="589239" y="5868766"/>
            <a:ext cx="2088232" cy="492443"/>
          </a:xfrm>
          <a:prstGeom prst="rect">
            <a:avLst/>
          </a:prstGeom>
          <a:noFill/>
        </p:spPr>
        <p:txBody>
          <a:bodyPr wrap="square" rtlCol="0">
            <a:spAutoFit/>
          </a:bodyPr>
          <a:lstStyle/>
          <a:p>
            <a:pPr algn="ctr"/>
            <a:r>
              <a:rPr lang="en-GB" sz="2600" dirty="0"/>
              <a:t>small</a:t>
            </a:r>
          </a:p>
        </p:txBody>
      </p:sp>
      <p:cxnSp>
        <p:nvCxnSpPr>
          <p:cNvPr id="30" name="Straight Arrow Connector 29"/>
          <p:cNvCxnSpPr>
            <a:stCxn id="28" idx="2"/>
          </p:cNvCxnSpPr>
          <p:nvPr/>
        </p:nvCxnSpPr>
        <p:spPr>
          <a:xfrm>
            <a:off x="1633355" y="2874627"/>
            <a:ext cx="0" cy="2994139"/>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4095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048" y="157610"/>
            <a:ext cx="11068544" cy="1143000"/>
          </a:xfrm>
        </p:spPr>
        <p:txBody>
          <a:bodyPr>
            <a:normAutofit/>
          </a:bodyPr>
          <a:lstStyle/>
          <a:p>
            <a:r>
              <a:rPr lang="en-GB" dirty="0"/>
              <a:t>Genes are specifically placed into each domain</a:t>
            </a:r>
          </a:p>
        </p:txBody>
      </p:sp>
      <p:sp>
        <p:nvSpPr>
          <p:cNvPr id="3" name="Content Placeholder 2"/>
          <p:cNvSpPr>
            <a:spLocks noGrp="1"/>
          </p:cNvSpPr>
          <p:nvPr>
            <p:ph sz="half" idx="1"/>
          </p:nvPr>
        </p:nvSpPr>
        <p:spPr>
          <a:xfrm>
            <a:off x="263352" y="2071390"/>
            <a:ext cx="5760640" cy="4525963"/>
          </a:xfrm>
        </p:spPr>
        <p:txBody>
          <a:bodyPr>
            <a:normAutofit/>
          </a:bodyPr>
          <a:lstStyle/>
          <a:p>
            <a:r>
              <a:rPr lang="en-GB" sz="2000" b="1" dirty="0"/>
              <a:t>Cellular Component</a:t>
            </a:r>
          </a:p>
          <a:p>
            <a:pPr marL="457200" lvl="1" indent="0">
              <a:buNone/>
            </a:pPr>
            <a:r>
              <a:rPr lang="en-GB" sz="1800" dirty="0"/>
              <a:t>GO:0005634 nucleus	</a:t>
            </a:r>
          </a:p>
          <a:p>
            <a:pPr marL="457200" lvl="1" indent="0">
              <a:buNone/>
            </a:pPr>
            <a:r>
              <a:rPr lang="en-GB" sz="1800" dirty="0"/>
              <a:t>GO:0005654 nucleoplasm</a:t>
            </a:r>
          </a:p>
          <a:p>
            <a:pPr marL="457200" lvl="1" indent="0">
              <a:buNone/>
            </a:pPr>
            <a:r>
              <a:rPr lang="en-GB" sz="1800" dirty="0"/>
              <a:t>GO:0005730	nucleolus</a:t>
            </a:r>
          </a:p>
          <a:p>
            <a:endParaRPr lang="en-GB" sz="2000" dirty="0"/>
          </a:p>
          <a:p>
            <a:r>
              <a:rPr lang="en-GB" sz="2000" b="1" dirty="0"/>
              <a:t>Molecular Function</a:t>
            </a:r>
          </a:p>
          <a:p>
            <a:pPr marL="457200" lvl="1" indent="0">
              <a:buNone/>
            </a:pPr>
            <a:r>
              <a:rPr lang="en-GB" sz="1800" dirty="0"/>
              <a:t>GO:0003677	DNA binding</a:t>
            </a:r>
          </a:p>
          <a:p>
            <a:pPr marL="457200" lvl="1" indent="0">
              <a:buNone/>
            </a:pPr>
            <a:r>
              <a:rPr lang="en-GB" sz="1800" dirty="0"/>
              <a:t>GO:0003700	transcription factor activity</a:t>
            </a:r>
          </a:p>
          <a:p>
            <a:pPr marL="457200" lvl="1" indent="0">
              <a:buNone/>
            </a:pPr>
            <a:r>
              <a:rPr lang="en-GB" sz="1800" dirty="0"/>
              <a:t>GO:0003714	transcription corepressor activity</a:t>
            </a:r>
          </a:p>
          <a:p>
            <a:pPr marL="457200" lvl="1" indent="0">
              <a:buNone/>
            </a:pPr>
            <a:r>
              <a:rPr lang="en-GB" sz="1800" dirty="0"/>
              <a:t>GO:0005515	protein binding</a:t>
            </a:r>
          </a:p>
          <a:p>
            <a:pPr marL="457200" lvl="1" indent="0">
              <a:buNone/>
            </a:pPr>
            <a:r>
              <a:rPr lang="en-GB" sz="1800" dirty="0"/>
              <a:t>GO:0043565	sequence-specific DNA binding</a:t>
            </a:r>
          </a:p>
          <a:p>
            <a:pPr lvl="1"/>
            <a:endParaRPr lang="en-GB" sz="1800" dirty="0"/>
          </a:p>
          <a:p>
            <a:pPr lvl="2"/>
            <a:endParaRPr lang="en-GB" sz="1600" dirty="0"/>
          </a:p>
        </p:txBody>
      </p:sp>
      <p:sp>
        <p:nvSpPr>
          <p:cNvPr id="5" name="Content Placeholder 4"/>
          <p:cNvSpPr>
            <a:spLocks noGrp="1"/>
          </p:cNvSpPr>
          <p:nvPr>
            <p:ph sz="half" idx="2"/>
          </p:nvPr>
        </p:nvSpPr>
        <p:spPr>
          <a:xfrm>
            <a:off x="5303912" y="2071390"/>
            <a:ext cx="6834608" cy="4525963"/>
          </a:xfrm>
        </p:spPr>
        <p:txBody>
          <a:bodyPr>
            <a:normAutofit/>
          </a:bodyPr>
          <a:lstStyle/>
          <a:p>
            <a:r>
              <a:rPr lang="en-GB" sz="2000" b="1" dirty="0"/>
              <a:t>Biological Process</a:t>
            </a:r>
          </a:p>
          <a:p>
            <a:pPr marL="457200" lvl="1" indent="0">
              <a:buNone/>
            </a:pPr>
            <a:r>
              <a:rPr lang="en-GB" sz="1800" dirty="0"/>
              <a:t>GO:0001714	endodermal cell fate specification</a:t>
            </a:r>
          </a:p>
          <a:p>
            <a:pPr marL="457200" lvl="1" indent="0">
              <a:buNone/>
            </a:pPr>
            <a:r>
              <a:rPr lang="en-GB" sz="1800" dirty="0"/>
              <a:t>GO:0006351	transcription, DNA-</a:t>
            </a:r>
            <a:r>
              <a:rPr lang="en-GB" sz="1800" dirty="0" err="1"/>
              <a:t>templated</a:t>
            </a:r>
            <a:endParaRPr lang="en-GB" sz="1800" dirty="0"/>
          </a:p>
          <a:p>
            <a:pPr marL="457200" lvl="1" indent="0">
              <a:buNone/>
            </a:pPr>
            <a:r>
              <a:rPr lang="en-GB" sz="1800" dirty="0"/>
              <a:t>GO:0006355	regulation of transcription, DNA-templated</a:t>
            </a:r>
          </a:p>
          <a:p>
            <a:pPr marL="457200" lvl="1" indent="0">
              <a:buNone/>
            </a:pPr>
            <a:r>
              <a:rPr lang="en-GB" sz="1800" dirty="0"/>
              <a:t>GO:0007275	multicellular organism development</a:t>
            </a:r>
          </a:p>
          <a:p>
            <a:pPr marL="457200" lvl="1" indent="0">
              <a:buNone/>
            </a:pPr>
            <a:r>
              <a:rPr lang="en-GB" sz="1800" dirty="0"/>
              <a:t>GO:0008283	cell proliferation</a:t>
            </a:r>
          </a:p>
          <a:p>
            <a:pPr marL="457200" lvl="1" indent="0">
              <a:buNone/>
            </a:pPr>
            <a:r>
              <a:rPr lang="en-GB" sz="1800" dirty="0"/>
              <a:t>GO:0019827	stem cell population maintenance</a:t>
            </a:r>
          </a:p>
          <a:p>
            <a:pPr marL="457200" lvl="1" indent="0">
              <a:buNone/>
            </a:pPr>
            <a:r>
              <a:rPr lang="en-GB" sz="1800" dirty="0"/>
              <a:t>GO:0030154	cell differentiation</a:t>
            </a:r>
          </a:p>
          <a:p>
            <a:pPr marL="457200" lvl="1" indent="0">
              <a:buNone/>
            </a:pPr>
            <a:r>
              <a:rPr lang="en-GB" sz="1800" dirty="0"/>
              <a:t>GO:0035019	somatic stem cell population maintenance</a:t>
            </a:r>
          </a:p>
          <a:p>
            <a:pPr marL="457200" lvl="1" indent="0">
              <a:buNone/>
            </a:pPr>
            <a:r>
              <a:rPr lang="en-GB" sz="1800" dirty="0"/>
              <a:t>GO:0045595	regulation of cell differentiation</a:t>
            </a:r>
          </a:p>
          <a:p>
            <a:pPr marL="457200" lvl="1" indent="0">
              <a:buNone/>
            </a:pPr>
            <a:r>
              <a:rPr lang="en-GB" sz="1800" dirty="0"/>
              <a:t>GO:0045944	positive regulation of transcription from RNA pol2</a:t>
            </a:r>
          </a:p>
          <a:p>
            <a:pPr marL="457200" lvl="1" indent="0">
              <a:buNone/>
            </a:pPr>
            <a:r>
              <a:rPr lang="en-GB" sz="1800" dirty="0"/>
              <a:t>GO:1903507	negative regulation of nucleic acid-templated transcription</a:t>
            </a:r>
          </a:p>
        </p:txBody>
      </p:sp>
      <p:sp>
        <p:nvSpPr>
          <p:cNvPr id="6" name="Rectangle 5"/>
          <p:cNvSpPr/>
          <p:nvPr/>
        </p:nvSpPr>
        <p:spPr>
          <a:xfrm>
            <a:off x="4086737" y="1362834"/>
            <a:ext cx="3607166" cy="646331"/>
          </a:xfrm>
          <a:prstGeom prst="rect">
            <a:avLst/>
          </a:prstGeom>
        </p:spPr>
        <p:txBody>
          <a:bodyPr wrap="square">
            <a:spAutoFit/>
          </a:bodyPr>
          <a:lstStyle/>
          <a:p>
            <a:r>
              <a:rPr lang="en-GB" sz="3600" dirty="0"/>
              <a:t>Nanog homeobox</a:t>
            </a:r>
            <a:endParaRPr lang="en-GB" sz="2000" dirty="0"/>
          </a:p>
        </p:txBody>
      </p:sp>
    </p:spTree>
    <p:extLst>
      <p:ext uri="{BB962C8B-B14F-4D97-AF65-F5344CB8AC3E}">
        <p14:creationId xmlns:p14="http://schemas.microsoft.com/office/powerpoint/2010/main" val="103060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C9DF-36EF-40CB-8333-661E8DFF9C38}"/>
              </a:ext>
            </a:extLst>
          </p:cNvPr>
          <p:cNvSpPr>
            <a:spLocks noGrp="1"/>
          </p:cNvSpPr>
          <p:nvPr>
            <p:ph type="title"/>
          </p:nvPr>
        </p:nvSpPr>
        <p:spPr/>
        <p:txBody>
          <a:bodyPr/>
          <a:lstStyle/>
          <a:p>
            <a:r>
              <a:rPr lang="en-GB" dirty="0"/>
              <a:t>GO Annotations come with evidence</a:t>
            </a:r>
          </a:p>
        </p:txBody>
      </p:sp>
      <p:sp>
        <p:nvSpPr>
          <p:cNvPr id="3" name="Content Placeholder 2">
            <a:extLst>
              <a:ext uri="{FF2B5EF4-FFF2-40B4-BE49-F238E27FC236}">
                <a16:creationId xmlns:a16="http://schemas.microsoft.com/office/drawing/2014/main" id="{BC4CAE00-A5BA-4D1E-8FA0-330D7922DAA4}"/>
              </a:ext>
            </a:extLst>
          </p:cNvPr>
          <p:cNvSpPr>
            <a:spLocks noGrp="1"/>
          </p:cNvSpPr>
          <p:nvPr>
            <p:ph sz="half" idx="1"/>
          </p:nvPr>
        </p:nvSpPr>
        <p:spPr/>
        <p:txBody>
          <a:bodyPr>
            <a:normAutofit fontScale="92500" lnSpcReduction="10000"/>
          </a:bodyPr>
          <a:lstStyle/>
          <a:p>
            <a:r>
              <a:rPr lang="en-GB" dirty="0"/>
              <a:t>Experimental</a:t>
            </a:r>
          </a:p>
          <a:p>
            <a:pPr lvl="1"/>
            <a:r>
              <a:rPr lang="en-GB" dirty="0"/>
              <a:t>Experiment (EXP)</a:t>
            </a:r>
          </a:p>
          <a:p>
            <a:pPr lvl="1"/>
            <a:r>
              <a:rPr lang="en-GB" dirty="0"/>
              <a:t>Direct Assay (IDA)</a:t>
            </a:r>
          </a:p>
          <a:p>
            <a:pPr lvl="1"/>
            <a:r>
              <a:rPr lang="en-GB" dirty="0"/>
              <a:t>Physical Interaction (IPI)</a:t>
            </a:r>
          </a:p>
          <a:p>
            <a:pPr lvl="1"/>
            <a:r>
              <a:rPr lang="en-GB" dirty="0"/>
              <a:t>Mutant Phenotype (IMP)</a:t>
            </a:r>
          </a:p>
          <a:p>
            <a:r>
              <a:rPr lang="en-GB" dirty="0"/>
              <a:t>Computational</a:t>
            </a:r>
            <a:endParaRPr lang="en-US" dirty="0"/>
          </a:p>
          <a:p>
            <a:pPr lvl="1"/>
            <a:r>
              <a:rPr lang="en-US" dirty="0"/>
              <a:t>Sequence Similarity (ISS)</a:t>
            </a:r>
          </a:p>
          <a:p>
            <a:pPr lvl="1"/>
            <a:r>
              <a:rPr lang="en-US" dirty="0"/>
              <a:t>Sequence Model (ISM)</a:t>
            </a:r>
          </a:p>
          <a:p>
            <a:pPr lvl="1"/>
            <a:r>
              <a:rPr lang="en-US" dirty="0"/>
              <a:t>Genomic Context (IGC)</a:t>
            </a:r>
          </a:p>
          <a:p>
            <a:pPr lvl="1"/>
            <a:r>
              <a:rPr lang="en-US" dirty="0"/>
              <a:t>Biological aspect of Ancestor (IBA)</a:t>
            </a:r>
          </a:p>
          <a:p>
            <a:pPr lvl="1"/>
            <a:r>
              <a:rPr lang="en-US" dirty="0"/>
              <a:t>Key Residues (IKR)</a:t>
            </a:r>
          </a:p>
          <a:p>
            <a:pPr marL="457200" lvl="1" indent="0">
              <a:buNone/>
            </a:pPr>
            <a:endParaRPr lang="en-GB" dirty="0"/>
          </a:p>
        </p:txBody>
      </p:sp>
      <p:sp>
        <p:nvSpPr>
          <p:cNvPr id="4" name="Content Placeholder 3">
            <a:extLst>
              <a:ext uri="{FF2B5EF4-FFF2-40B4-BE49-F238E27FC236}">
                <a16:creationId xmlns:a16="http://schemas.microsoft.com/office/drawing/2014/main" id="{EA644701-FE5E-4EFD-835B-7FF669D11284}"/>
              </a:ext>
            </a:extLst>
          </p:cNvPr>
          <p:cNvSpPr>
            <a:spLocks noGrp="1"/>
          </p:cNvSpPr>
          <p:nvPr>
            <p:ph sz="half" idx="2"/>
          </p:nvPr>
        </p:nvSpPr>
        <p:spPr>
          <a:xfrm>
            <a:off x="6571931" y="1600200"/>
            <a:ext cx="5384800" cy="4525963"/>
          </a:xfrm>
        </p:spPr>
        <p:txBody>
          <a:bodyPr>
            <a:normAutofit fontScale="92500" lnSpcReduction="10000"/>
          </a:bodyPr>
          <a:lstStyle/>
          <a:p>
            <a:r>
              <a:rPr lang="en-GB" dirty="0"/>
              <a:t>Publications</a:t>
            </a:r>
          </a:p>
          <a:p>
            <a:r>
              <a:rPr lang="en-GB" dirty="0"/>
              <a:t>Curators</a:t>
            </a:r>
          </a:p>
          <a:p>
            <a:endParaRPr lang="en-GB" dirty="0"/>
          </a:p>
        </p:txBody>
      </p:sp>
      <p:pic>
        <p:nvPicPr>
          <p:cNvPr id="5" name="Picture 4">
            <a:extLst>
              <a:ext uri="{FF2B5EF4-FFF2-40B4-BE49-F238E27FC236}">
                <a16:creationId xmlns:a16="http://schemas.microsoft.com/office/drawing/2014/main" id="{96A25E12-3AED-40F8-A4C7-E4060B1B2CA7}"/>
              </a:ext>
            </a:extLst>
          </p:cNvPr>
          <p:cNvPicPr>
            <a:picLocks noChangeAspect="1"/>
          </p:cNvPicPr>
          <p:nvPr/>
        </p:nvPicPr>
        <p:blipFill>
          <a:blip r:embed="rId2"/>
          <a:stretch>
            <a:fillRect/>
          </a:stretch>
        </p:blipFill>
        <p:spPr>
          <a:xfrm>
            <a:off x="5910712" y="3216874"/>
            <a:ext cx="6046019" cy="2913187"/>
          </a:xfrm>
          <a:prstGeom prst="rect">
            <a:avLst/>
          </a:prstGeom>
        </p:spPr>
      </p:pic>
    </p:spTree>
    <p:extLst>
      <p:ext uri="{BB962C8B-B14F-4D97-AF65-F5344CB8AC3E}">
        <p14:creationId xmlns:p14="http://schemas.microsoft.com/office/powerpoint/2010/main" val="3495323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Annotations come with evidence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1628800"/>
            <a:ext cx="11394957" cy="4883553"/>
          </a:xfrm>
          <a:prstGeom prst="rect">
            <a:avLst/>
          </a:prstGeom>
        </p:spPr>
      </p:pic>
      <p:sp>
        <p:nvSpPr>
          <p:cNvPr id="6" name="Rectangle 5"/>
          <p:cNvSpPr/>
          <p:nvPr/>
        </p:nvSpPr>
        <p:spPr>
          <a:xfrm>
            <a:off x="1097466" y="4859224"/>
            <a:ext cx="10255461" cy="16661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TextBox 4"/>
          <p:cNvSpPr txBox="1"/>
          <p:nvPr/>
        </p:nvSpPr>
        <p:spPr>
          <a:xfrm>
            <a:off x="2088670" y="4857658"/>
            <a:ext cx="1385124" cy="1077218"/>
          </a:xfrm>
          <a:prstGeom prst="rect">
            <a:avLst/>
          </a:prstGeom>
          <a:noFill/>
        </p:spPr>
        <p:txBody>
          <a:bodyPr wrap="square" rtlCol="0">
            <a:spAutoFit/>
          </a:bodyPr>
          <a:lstStyle/>
          <a:p>
            <a:pPr algn="ctr"/>
            <a:r>
              <a:rPr lang="en-GB" sz="1600" dirty="0"/>
              <a:t>It looks like something which  is annotated</a:t>
            </a:r>
          </a:p>
        </p:txBody>
      </p:sp>
      <p:sp>
        <p:nvSpPr>
          <p:cNvPr id="7" name="TextBox 6"/>
          <p:cNvSpPr txBox="1"/>
          <p:nvPr/>
        </p:nvSpPr>
        <p:spPr>
          <a:xfrm>
            <a:off x="3406339" y="4859224"/>
            <a:ext cx="1517936" cy="830997"/>
          </a:xfrm>
          <a:prstGeom prst="rect">
            <a:avLst/>
          </a:prstGeom>
          <a:noFill/>
        </p:spPr>
        <p:txBody>
          <a:bodyPr wrap="square" rtlCol="0">
            <a:spAutoFit/>
          </a:bodyPr>
          <a:lstStyle/>
          <a:p>
            <a:pPr algn="ctr"/>
            <a:r>
              <a:rPr lang="en-GB" sz="1600" dirty="0"/>
              <a:t>Actual experimental</a:t>
            </a:r>
          </a:p>
          <a:p>
            <a:pPr algn="ctr"/>
            <a:r>
              <a:rPr lang="en-GB" sz="1600" dirty="0"/>
              <a:t>evidence</a:t>
            </a:r>
          </a:p>
        </p:txBody>
      </p:sp>
      <p:sp>
        <p:nvSpPr>
          <p:cNvPr id="8" name="TextBox 7"/>
          <p:cNvSpPr txBox="1"/>
          <p:nvPr/>
        </p:nvSpPr>
        <p:spPr>
          <a:xfrm>
            <a:off x="4811092" y="4857658"/>
            <a:ext cx="1884415" cy="728728"/>
          </a:xfrm>
          <a:prstGeom prst="rect">
            <a:avLst/>
          </a:prstGeom>
          <a:noFill/>
        </p:spPr>
        <p:txBody>
          <a:bodyPr wrap="square" rtlCol="0">
            <a:spAutoFit/>
          </a:bodyPr>
          <a:lstStyle/>
          <a:p>
            <a:pPr algn="ctr"/>
            <a:r>
              <a:rPr lang="en-GB" sz="1600" dirty="0"/>
              <a:t>Curator</a:t>
            </a:r>
          </a:p>
          <a:p>
            <a:pPr algn="ctr"/>
            <a:r>
              <a:rPr lang="en-GB" sz="1600" dirty="0"/>
              <a:t>Interpretation</a:t>
            </a:r>
          </a:p>
        </p:txBody>
      </p:sp>
      <p:sp>
        <p:nvSpPr>
          <p:cNvPr id="9" name="TextBox 8"/>
          <p:cNvSpPr txBox="1"/>
          <p:nvPr/>
        </p:nvSpPr>
        <p:spPr>
          <a:xfrm>
            <a:off x="6655377" y="4857962"/>
            <a:ext cx="1096808" cy="584775"/>
          </a:xfrm>
          <a:prstGeom prst="rect">
            <a:avLst/>
          </a:prstGeom>
          <a:noFill/>
        </p:spPr>
        <p:txBody>
          <a:bodyPr wrap="square" rtlCol="0">
            <a:spAutoFit/>
          </a:bodyPr>
          <a:lstStyle/>
          <a:p>
            <a:pPr algn="ctr"/>
            <a:r>
              <a:rPr lang="en-GB" sz="1600" dirty="0"/>
              <a:t>Claimed in a paper</a:t>
            </a:r>
          </a:p>
        </p:txBody>
      </p:sp>
      <p:sp>
        <p:nvSpPr>
          <p:cNvPr id="10" name="TextBox 9"/>
          <p:cNvSpPr txBox="1"/>
          <p:nvPr/>
        </p:nvSpPr>
        <p:spPr>
          <a:xfrm>
            <a:off x="7961823" y="4863318"/>
            <a:ext cx="1158514" cy="584775"/>
          </a:xfrm>
          <a:prstGeom prst="rect">
            <a:avLst/>
          </a:prstGeom>
          <a:noFill/>
        </p:spPr>
        <p:txBody>
          <a:bodyPr wrap="square" rtlCol="0">
            <a:spAutoFit/>
          </a:bodyPr>
          <a:lstStyle/>
          <a:p>
            <a:pPr algn="ctr"/>
            <a:r>
              <a:rPr lang="en-GB" sz="1600" dirty="0"/>
              <a:t>Mixture of sources</a:t>
            </a:r>
          </a:p>
        </p:txBody>
      </p:sp>
      <p:sp>
        <p:nvSpPr>
          <p:cNvPr id="11" name="TextBox 10"/>
          <p:cNvSpPr txBox="1"/>
          <p:nvPr/>
        </p:nvSpPr>
        <p:spPr>
          <a:xfrm>
            <a:off x="9366453" y="4879442"/>
            <a:ext cx="1884415" cy="1342394"/>
          </a:xfrm>
          <a:prstGeom prst="rect">
            <a:avLst/>
          </a:prstGeom>
          <a:noFill/>
        </p:spPr>
        <p:txBody>
          <a:bodyPr wrap="square" rtlCol="0">
            <a:spAutoFit/>
          </a:bodyPr>
          <a:lstStyle/>
          <a:p>
            <a:pPr algn="ctr"/>
            <a:r>
              <a:rPr lang="en-GB" sz="1600" dirty="0"/>
              <a:t>Annotated based on where it is in the genome</a:t>
            </a:r>
          </a:p>
        </p:txBody>
      </p:sp>
    </p:spTree>
    <p:extLst>
      <p:ext uri="{BB962C8B-B14F-4D97-AF65-F5344CB8AC3E}">
        <p14:creationId xmlns:p14="http://schemas.microsoft.com/office/powerpoint/2010/main" val="3425877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094" y="341784"/>
            <a:ext cx="11089232" cy="1143000"/>
          </a:xfrm>
        </p:spPr>
        <p:txBody>
          <a:bodyPr>
            <a:normAutofit fontScale="90000"/>
          </a:bodyPr>
          <a:lstStyle/>
          <a:p>
            <a:r>
              <a:rPr lang="en-GB" dirty="0"/>
              <a:t>Pathway databases trace metabolic pathways and their regulation</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7584" y="2435218"/>
            <a:ext cx="2648110" cy="1898646"/>
          </a:xfrm>
          <a:prstGeom prst="rect">
            <a:avLst/>
          </a:prstGeom>
        </p:spPr>
      </p:pic>
      <p:pic>
        <p:nvPicPr>
          <p:cNvPr id="4" name="Picture 3"/>
          <p:cNvPicPr>
            <a:picLocks noChangeAspect="1"/>
          </p:cNvPicPr>
          <p:nvPr/>
        </p:nvPicPr>
        <p:blipFill>
          <a:blip r:embed="rId3"/>
          <a:stretch>
            <a:fillRect/>
          </a:stretch>
        </p:blipFill>
        <p:spPr>
          <a:xfrm>
            <a:off x="191344" y="5004048"/>
            <a:ext cx="6772099" cy="1728192"/>
          </a:xfrm>
          <a:prstGeom prst="rect">
            <a:avLst/>
          </a:prstGeom>
        </p:spPr>
      </p:pic>
      <p:pic>
        <p:nvPicPr>
          <p:cNvPr id="3" name="Picture 2">
            <a:extLst>
              <a:ext uri="{FF2B5EF4-FFF2-40B4-BE49-F238E27FC236}">
                <a16:creationId xmlns:a16="http://schemas.microsoft.com/office/drawing/2014/main" id="{08F1A0F0-3D18-4017-8CF9-1E6E8F3F8F9A}"/>
              </a:ext>
            </a:extLst>
          </p:cNvPr>
          <p:cNvPicPr>
            <a:picLocks noChangeAspect="1"/>
          </p:cNvPicPr>
          <p:nvPr/>
        </p:nvPicPr>
        <p:blipFill>
          <a:blip r:embed="rId4"/>
          <a:stretch>
            <a:fillRect/>
          </a:stretch>
        </p:blipFill>
        <p:spPr>
          <a:xfrm>
            <a:off x="375094" y="2188073"/>
            <a:ext cx="2475408" cy="2222918"/>
          </a:xfrm>
          <a:prstGeom prst="rect">
            <a:avLst/>
          </a:prstGeom>
        </p:spPr>
      </p:pic>
      <p:pic>
        <p:nvPicPr>
          <p:cNvPr id="5" name="Picture 4">
            <a:extLst>
              <a:ext uri="{FF2B5EF4-FFF2-40B4-BE49-F238E27FC236}">
                <a16:creationId xmlns:a16="http://schemas.microsoft.com/office/drawing/2014/main" id="{CDC852C8-A8F3-4269-9F57-E58453663958}"/>
              </a:ext>
            </a:extLst>
          </p:cNvPr>
          <p:cNvPicPr>
            <a:picLocks noChangeAspect="1"/>
          </p:cNvPicPr>
          <p:nvPr/>
        </p:nvPicPr>
        <p:blipFill>
          <a:blip r:embed="rId5"/>
          <a:stretch>
            <a:fillRect/>
          </a:stretch>
        </p:blipFill>
        <p:spPr>
          <a:xfrm>
            <a:off x="6460563" y="1199549"/>
            <a:ext cx="5610405" cy="4173667"/>
          </a:xfrm>
          <a:prstGeom prst="rect">
            <a:avLst/>
          </a:prstGeom>
        </p:spPr>
      </p:pic>
    </p:spTree>
    <p:extLst>
      <p:ext uri="{BB962C8B-B14F-4D97-AF65-F5344CB8AC3E}">
        <p14:creationId xmlns:p14="http://schemas.microsoft.com/office/powerpoint/2010/main" val="1575339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Protein Domain databases annotate functional subdomains within proteins</a:t>
            </a:r>
          </a:p>
        </p:txBody>
      </p:sp>
      <p:pic>
        <p:nvPicPr>
          <p:cNvPr id="5" name="Picture 6" descr="new_logo2.png (432×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400" y="3554033"/>
            <a:ext cx="7110263" cy="11521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logo_interpro_white_342.png (342×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0" y="1936064"/>
            <a:ext cx="6156690" cy="11521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62E50E7-BEB1-401C-A25E-0F39E010368E}"/>
              </a:ext>
            </a:extLst>
          </p:cNvPr>
          <p:cNvPicPr>
            <a:picLocks noChangeAspect="1"/>
          </p:cNvPicPr>
          <p:nvPr/>
        </p:nvPicPr>
        <p:blipFill>
          <a:blip r:embed="rId4"/>
          <a:stretch>
            <a:fillRect/>
          </a:stretch>
        </p:blipFill>
        <p:spPr>
          <a:xfrm>
            <a:off x="4581525" y="4905375"/>
            <a:ext cx="7610475" cy="1952625"/>
          </a:xfrm>
          <a:prstGeom prst="rect">
            <a:avLst/>
          </a:prstGeom>
        </p:spPr>
      </p:pic>
      <p:pic>
        <p:nvPicPr>
          <p:cNvPr id="7" name="Picture 6">
            <a:extLst>
              <a:ext uri="{FF2B5EF4-FFF2-40B4-BE49-F238E27FC236}">
                <a16:creationId xmlns:a16="http://schemas.microsoft.com/office/drawing/2014/main" id="{D0F00BDA-A787-4DB3-B876-C179FEB7EFAC}"/>
              </a:ext>
            </a:extLst>
          </p:cNvPr>
          <p:cNvPicPr>
            <a:picLocks noChangeAspect="1"/>
          </p:cNvPicPr>
          <p:nvPr/>
        </p:nvPicPr>
        <p:blipFill>
          <a:blip r:embed="rId5"/>
          <a:stretch>
            <a:fillRect/>
          </a:stretch>
        </p:blipFill>
        <p:spPr>
          <a:xfrm>
            <a:off x="7968208" y="1891259"/>
            <a:ext cx="3958580" cy="2526505"/>
          </a:xfrm>
          <a:prstGeom prst="rect">
            <a:avLst/>
          </a:prstGeom>
        </p:spPr>
      </p:pic>
    </p:spTree>
    <p:extLst>
      <p:ext uri="{BB962C8B-B14F-4D97-AF65-F5344CB8AC3E}">
        <p14:creationId xmlns:p14="http://schemas.microsoft.com/office/powerpoint/2010/main" val="4214413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464" y="308636"/>
            <a:ext cx="10592063" cy="1143000"/>
          </a:xfrm>
        </p:spPr>
        <p:txBody>
          <a:bodyPr>
            <a:normAutofit fontScale="90000"/>
          </a:bodyPr>
          <a:lstStyle/>
          <a:p>
            <a:r>
              <a:rPr lang="en-GB" dirty="0"/>
              <a:t>Transcription Factor databases group genes by the motifs in their promoters</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1398" y="2666239"/>
            <a:ext cx="4222295" cy="2522550"/>
          </a:xfrm>
          <a:prstGeom prst="rect">
            <a:avLst/>
          </a:prstGeom>
        </p:spPr>
      </p:pic>
      <p:pic>
        <p:nvPicPr>
          <p:cNvPr id="3" name="Picture 2"/>
          <p:cNvPicPr>
            <a:picLocks noChangeAspect="1"/>
          </p:cNvPicPr>
          <p:nvPr/>
        </p:nvPicPr>
        <p:blipFill>
          <a:blip r:embed="rId3"/>
          <a:stretch>
            <a:fillRect/>
          </a:stretch>
        </p:blipFill>
        <p:spPr>
          <a:xfrm>
            <a:off x="7953375" y="5507310"/>
            <a:ext cx="4238625" cy="1162050"/>
          </a:xfrm>
          <a:prstGeom prst="rect">
            <a:avLst/>
          </a:prstGeom>
        </p:spPr>
      </p:pic>
      <p:grpSp>
        <p:nvGrpSpPr>
          <p:cNvPr id="13" name="Group 12">
            <a:extLst>
              <a:ext uri="{FF2B5EF4-FFF2-40B4-BE49-F238E27FC236}">
                <a16:creationId xmlns:a16="http://schemas.microsoft.com/office/drawing/2014/main" id="{DC5D2D7F-ED43-4237-8F0D-E583A3B972CE}"/>
              </a:ext>
            </a:extLst>
          </p:cNvPr>
          <p:cNvGrpSpPr/>
          <p:nvPr/>
        </p:nvGrpSpPr>
        <p:grpSpPr>
          <a:xfrm>
            <a:off x="8756403" y="2527588"/>
            <a:ext cx="3176137" cy="2668189"/>
            <a:chOff x="8756403" y="2527588"/>
            <a:chExt cx="3176137" cy="2668189"/>
          </a:xfrm>
        </p:grpSpPr>
        <p:pic>
          <p:nvPicPr>
            <p:cNvPr id="11" name="Picture 10">
              <a:extLst>
                <a:ext uri="{FF2B5EF4-FFF2-40B4-BE49-F238E27FC236}">
                  <a16:creationId xmlns:a16="http://schemas.microsoft.com/office/drawing/2014/main" id="{B4BC9ECC-A642-44F2-8424-6B55F99118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264352" y="2019639"/>
              <a:ext cx="2160240" cy="3176137"/>
            </a:xfrm>
            <a:prstGeom prst="rect">
              <a:avLst/>
            </a:prstGeom>
          </p:spPr>
        </p:pic>
        <p:sp>
          <p:nvSpPr>
            <p:cNvPr id="12" name="Rectangle 11">
              <a:extLst>
                <a:ext uri="{FF2B5EF4-FFF2-40B4-BE49-F238E27FC236}">
                  <a16:creationId xmlns:a16="http://schemas.microsoft.com/office/drawing/2014/main" id="{A97657D5-D1EF-47B1-B3CA-11A155FBC3DE}"/>
                </a:ext>
              </a:extLst>
            </p:cNvPr>
            <p:cNvSpPr/>
            <p:nvPr/>
          </p:nvSpPr>
          <p:spPr>
            <a:xfrm>
              <a:off x="8936137" y="4426336"/>
              <a:ext cx="2816669" cy="769441"/>
            </a:xfrm>
            <a:prstGeom prst="rect">
              <a:avLst/>
            </a:prstGeom>
          </p:spPr>
          <p:txBody>
            <a:bodyPr wrap="none">
              <a:spAutoFit/>
            </a:bodyPr>
            <a:lstStyle/>
            <a:p>
              <a:r>
                <a:rPr lang="en-GB" sz="4400" b="1" dirty="0" err="1"/>
                <a:t>Factorbook</a:t>
              </a:r>
              <a:endParaRPr lang="en-GB" sz="4400" b="1" dirty="0"/>
            </a:p>
          </p:txBody>
        </p:sp>
      </p:grpSp>
      <p:pic>
        <p:nvPicPr>
          <p:cNvPr id="14" name="Picture 13">
            <a:extLst>
              <a:ext uri="{FF2B5EF4-FFF2-40B4-BE49-F238E27FC236}">
                <a16:creationId xmlns:a16="http://schemas.microsoft.com/office/drawing/2014/main" id="{D818BE7B-F3F3-4FFF-9E98-F981D60F31CC}"/>
              </a:ext>
            </a:extLst>
          </p:cNvPr>
          <p:cNvPicPr>
            <a:picLocks noChangeAspect="1"/>
          </p:cNvPicPr>
          <p:nvPr/>
        </p:nvPicPr>
        <p:blipFill>
          <a:blip r:embed="rId5"/>
          <a:stretch>
            <a:fillRect/>
          </a:stretch>
        </p:blipFill>
        <p:spPr>
          <a:xfrm>
            <a:off x="452240" y="5661248"/>
            <a:ext cx="4257675" cy="676275"/>
          </a:xfrm>
          <a:prstGeom prst="rect">
            <a:avLst/>
          </a:prstGeom>
        </p:spPr>
      </p:pic>
      <p:pic>
        <p:nvPicPr>
          <p:cNvPr id="16" name="Picture 15">
            <a:extLst>
              <a:ext uri="{FF2B5EF4-FFF2-40B4-BE49-F238E27FC236}">
                <a16:creationId xmlns:a16="http://schemas.microsoft.com/office/drawing/2014/main" id="{12C878A4-AE4A-4613-84BE-5F99D1B937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288" y="2843356"/>
            <a:ext cx="3600400" cy="1404156"/>
          </a:xfrm>
          <a:prstGeom prst="rect">
            <a:avLst/>
          </a:prstGeom>
        </p:spPr>
      </p:pic>
    </p:spTree>
    <p:extLst>
      <p:ext uri="{BB962C8B-B14F-4D97-AF65-F5344CB8AC3E}">
        <p14:creationId xmlns:p14="http://schemas.microsoft.com/office/powerpoint/2010/main" val="2841704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260648"/>
            <a:ext cx="10310936" cy="1143000"/>
          </a:xfrm>
        </p:spPr>
        <p:txBody>
          <a:bodyPr>
            <a:normAutofit/>
          </a:bodyPr>
          <a:lstStyle/>
          <a:p>
            <a:r>
              <a:rPr lang="en-GB" sz="5400" dirty="0"/>
              <a:t>Programme</a:t>
            </a:r>
          </a:p>
        </p:txBody>
      </p:sp>
      <p:sp>
        <p:nvSpPr>
          <p:cNvPr id="3" name="Content Placeholder 2"/>
          <p:cNvSpPr>
            <a:spLocks noGrp="1"/>
          </p:cNvSpPr>
          <p:nvPr>
            <p:ph idx="1"/>
          </p:nvPr>
        </p:nvSpPr>
        <p:spPr>
          <a:xfrm>
            <a:off x="1703512" y="1844824"/>
            <a:ext cx="10310936" cy="4525963"/>
          </a:xfrm>
        </p:spPr>
        <p:txBody>
          <a:bodyPr/>
          <a:lstStyle/>
          <a:p>
            <a:r>
              <a:rPr lang="en-GB" dirty="0"/>
              <a:t>The theory and practice of gene set enrichment</a:t>
            </a:r>
          </a:p>
          <a:p>
            <a:r>
              <a:rPr lang="en-GB" dirty="0"/>
              <a:t>Gene set enrichment practical</a:t>
            </a:r>
          </a:p>
          <a:p>
            <a:r>
              <a:rPr lang="en-GB" dirty="0"/>
              <a:t>Presenting results</a:t>
            </a:r>
          </a:p>
          <a:p>
            <a:r>
              <a:rPr lang="en-GB" dirty="0"/>
              <a:t>Dealing with artefacts and biases</a:t>
            </a:r>
          </a:p>
          <a:p>
            <a:r>
              <a:rPr lang="en-GB" dirty="0"/>
              <a:t>Motif analysis</a:t>
            </a:r>
          </a:p>
          <a:p>
            <a:r>
              <a:rPr lang="en-GB" dirty="0"/>
              <a:t>Motif analysis practical</a:t>
            </a:r>
          </a:p>
        </p:txBody>
      </p:sp>
    </p:spTree>
    <p:extLst>
      <p:ext uri="{BB962C8B-B14F-4D97-AF65-F5344CB8AC3E}">
        <p14:creationId xmlns:p14="http://schemas.microsoft.com/office/powerpoint/2010/main" val="2207424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803" y="53970"/>
            <a:ext cx="10972800" cy="1627603"/>
          </a:xfrm>
        </p:spPr>
        <p:txBody>
          <a:bodyPr>
            <a:normAutofit/>
          </a:bodyPr>
          <a:lstStyle/>
          <a:p>
            <a:r>
              <a:rPr lang="en-GB" dirty="0"/>
              <a:t>Interaction databases map out interactions between genes / proteins</a:t>
            </a:r>
          </a:p>
        </p:txBody>
      </p:sp>
      <p:sp>
        <p:nvSpPr>
          <p:cNvPr id="6" name="Content Placeholder 5">
            <a:extLst>
              <a:ext uri="{FF2B5EF4-FFF2-40B4-BE49-F238E27FC236}">
                <a16:creationId xmlns:a16="http://schemas.microsoft.com/office/drawing/2014/main" id="{3AB6F6B4-C2E1-4410-8CF7-183DECB620B4}"/>
              </a:ext>
            </a:extLst>
          </p:cNvPr>
          <p:cNvSpPr>
            <a:spLocks noGrp="1"/>
          </p:cNvSpPr>
          <p:nvPr>
            <p:ph idx="1"/>
          </p:nvPr>
        </p:nvSpPr>
        <p:spPr>
          <a:xfrm>
            <a:off x="3791745" y="2276871"/>
            <a:ext cx="7358608" cy="3713357"/>
          </a:xfrm>
        </p:spPr>
        <p:txBody>
          <a:bodyPr/>
          <a:lstStyle/>
          <a:p>
            <a:r>
              <a:rPr lang="en-GB" dirty="0"/>
              <a:t>Physical interaction</a:t>
            </a:r>
          </a:p>
          <a:p>
            <a:r>
              <a:rPr lang="en-GB" dirty="0"/>
              <a:t>Genetic interaction</a:t>
            </a:r>
          </a:p>
          <a:p>
            <a:r>
              <a:rPr lang="en-GB" dirty="0"/>
              <a:t>Gene fusions</a:t>
            </a:r>
          </a:p>
          <a:p>
            <a:r>
              <a:rPr lang="en-GB" dirty="0"/>
              <a:t>Literature mentions</a:t>
            </a:r>
          </a:p>
          <a:p>
            <a:r>
              <a:rPr lang="en-GB" dirty="0"/>
              <a:t>Genome neighbourhood</a:t>
            </a:r>
          </a:p>
        </p:txBody>
      </p:sp>
      <p:pic>
        <p:nvPicPr>
          <p:cNvPr id="10" name="Picture 5" descr="intact_logo_high_1.png (2000×103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803" y="1798347"/>
            <a:ext cx="2377628" cy="12339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biogrid_logo.png (320×1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234" y="3921567"/>
            <a:ext cx="2797869" cy="12765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345803" y="3032335"/>
            <a:ext cx="2797869" cy="803281"/>
          </a:xfrm>
          <a:prstGeom prst="rect">
            <a:avLst/>
          </a:prstGeom>
        </p:spPr>
      </p:pic>
      <p:pic>
        <p:nvPicPr>
          <p:cNvPr id="5" name="Picture 4">
            <a:extLst>
              <a:ext uri="{FF2B5EF4-FFF2-40B4-BE49-F238E27FC236}">
                <a16:creationId xmlns:a16="http://schemas.microsoft.com/office/drawing/2014/main" id="{AE67BA37-29CE-40EB-A566-5AA9D728D6FD}"/>
              </a:ext>
            </a:extLst>
          </p:cNvPr>
          <p:cNvPicPr>
            <a:picLocks noChangeAspect="1"/>
          </p:cNvPicPr>
          <p:nvPr/>
        </p:nvPicPr>
        <p:blipFill rotWithShape="1">
          <a:blip r:embed="rId5">
            <a:extLst>
              <a:ext uri="{28A0092B-C50C-407E-A947-70E740481C1C}">
                <a14:useLocalDpi xmlns:a14="http://schemas.microsoft.com/office/drawing/2010/main" val="0"/>
              </a:ext>
            </a:extLst>
          </a:blip>
          <a:srcRect l="31389" r="25960"/>
          <a:stretch/>
        </p:blipFill>
        <p:spPr>
          <a:xfrm>
            <a:off x="8258227" y="2179274"/>
            <a:ext cx="3960440" cy="3095238"/>
          </a:xfrm>
          <a:prstGeom prst="rect">
            <a:avLst/>
          </a:prstGeom>
        </p:spPr>
      </p:pic>
    </p:spTree>
    <p:extLst>
      <p:ext uri="{BB962C8B-B14F-4D97-AF65-F5344CB8AC3E}">
        <p14:creationId xmlns:p14="http://schemas.microsoft.com/office/powerpoint/2010/main" val="4286966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269776"/>
            <a:ext cx="11161240" cy="1143000"/>
          </a:xfrm>
        </p:spPr>
        <p:txBody>
          <a:bodyPr>
            <a:normAutofit fontScale="90000"/>
          </a:bodyPr>
          <a:lstStyle/>
          <a:p>
            <a:r>
              <a:rPr lang="en-GB" dirty="0"/>
              <a:t>Co-expression databases group genes which are expressed together</a:t>
            </a: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9326" y="3573016"/>
            <a:ext cx="3981847" cy="1296144"/>
          </a:xfrm>
          <a:prstGeom prst="rect">
            <a:avLst/>
          </a:prstGeom>
        </p:spPr>
      </p:pic>
      <p:grpSp>
        <p:nvGrpSpPr>
          <p:cNvPr id="7" name="Group 6"/>
          <p:cNvGrpSpPr/>
          <p:nvPr/>
        </p:nvGrpSpPr>
        <p:grpSpPr>
          <a:xfrm>
            <a:off x="2725703" y="1628800"/>
            <a:ext cx="2509096" cy="1835288"/>
            <a:chOff x="4716016" y="4365104"/>
            <a:chExt cx="2509096" cy="1835288"/>
          </a:xfrm>
        </p:grpSpPr>
        <p:pic>
          <p:nvPicPr>
            <p:cNvPr id="5" name="Picture 2" descr="logo_rnaseq.png (273×2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4236" y="4365104"/>
              <a:ext cx="1572655" cy="12961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6" y="5661248"/>
              <a:ext cx="2509096" cy="539144"/>
            </a:xfrm>
            <a:prstGeom prst="rect">
              <a:avLst/>
            </a:prstGeom>
          </p:spPr>
        </p:pic>
      </p:grpSp>
      <p:pic>
        <p:nvPicPr>
          <p:cNvPr id="8" name="Picture 4" descr="http://circgenetics.ahajournals.org/content/4/1/26/F5.lar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9972" y="1412776"/>
            <a:ext cx="3671908" cy="48008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1989326" y="5301208"/>
            <a:ext cx="4010025" cy="1066800"/>
          </a:xfrm>
          <a:prstGeom prst="rect">
            <a:avLst/>
          </a:prstGeom>
        </p:spPr>
      </p:pic>
    </p:spTree>
    <p:extLst>
      <p:ext uri="{BB962C8B-B14F-4D97-AF65-F5344CB8AC3E}">
        <p14:creationId xmlns:p14="http://schemas.microsoft.com/office/powerpoint/2010/main" val="3121796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27A642-4760-49F7-BFEC-4A958B03C261}"/>
              </a:ext>
            </a:extLst>
          </p:cNvPr>
          <p:cNvPicPr>
            <a:picLocks noChangeAspect="1"/>
          </p:cNvPicPr>
          <p:nvPr/>
        </p:nvPicPr>
        <p:blipFill>
          <a:blip r:embed="rId2"/>
          <a:stretch>
            <a:fillRect/>
          </a:stretch>
        </p:blipFill>
        <p:spPr>
          <a:xfrm>
            <a:off x="335360" y="404664"/>
            <a:ext cx="4885466" cy="1512168"/>
          </a:xfrm>
          <a:prstGeom prst="rect">
            <a:avLst/>
          </a:prstGeom>
        </p:spPr>
      </p:pic>
      <p:sp>
        <p:nvSpPr>
          <p:cNvPr id="7" name="Rectangle 6">
            <a:extLst>
              <a:ext uri="{FF2B5EF4-FFF2-40B4-BE49-F238E27FC236}">
                <a16:creationId xmlns:a16="http://schemas.microsoft.com/office/drawing/2014/main" id="{DD8F744A-8258-4CF4-A748-A37E09634BE6}"/>
              </a:ext>
            </a:extLst>
          </p:cNvPr>
          <p:cNvSpPr/>
          <p:nvPr/>
        </p:nvSpPr>
        <p:spPr>
          <a:xfrm>
            <a:off x="1462327" y="6021288"/>
            <a:ext cx="9267345" cy="707886"/>
          </a:xfrm>
          <a:prstGeom prst="rect">
            <a:avLst/>
          </a:prstGeom>
        </p:spPr>
        <p:txBody>
          <a:bodyPr wrap="none">
            <a:spAutoFit/>
          </a:bodyPr>
          <a:lstStyle/>
          <a:p>
            <a:r>
              <a:rPr lang="en-GB" sz="4000" dirty="0"/>
              <a:t>https://www.gsea-msigdb.org/gsea/msigdb</a:t>
            </a:r>
          </a:p>
        </p:txBody>
      </p:sp>
      <p:pic>
        <p:nvPicPr>
          <p:cNvPr id="8" name="Picture 7">
            <a:extLst>
              <a:ext uri="{FF2B5EF4-FFF2-40B4-BE49-F238E27FC236}">
                <a16:creationId xmlns:a16="http://schemas.microsoft.com/office/drawing/2014/main" id="{1CD3A49F-5D2C-4CE8-ADFE-D5F53DF3D3E5}"/>
              </a:ext>
            </a:extLst>
          </p:cNvPr>
          <p:cNvPicPr>
            <a:picLocks noChangeAspect="1"/>
          </p:cNvPicPr>
          <p:nvPr/>
        </p:nvPicPr>
        <p:blipFill>
          <a:blip r:embed="rId3"/>
          <a:stretch>
            <a:fillRect/>
          </a:stretch>
        </p:blipFill>
        <p:spPr>
          <a:xfrm>
            <a:off x="6227003" y="1612079"/>
            <a:ext cx="5760638" cy="3730534"/>
          </a:xfrm>
          <a:prstGeom prst="rect">
            <a:avLst/>
          </a:prstGeom>
        </p:spPr>
      </p:pic>
      <p:pic>
        <p:nvPicPr>
          <p:cNvPr id="9" name="Picture 8">
            <a:extLst>
              <a:ext uri="{FF2B5EF4-FFF2-40B4-BE49-F238E27FC236}">
                <a16:creationId xmlns:a16="http://schemas.microsoft.com/office/drawing/2014/main" id="{14E2C9BA-7835-4B18-AA77-ABE47E257AE3}"/>
              </a:ext>
            </a:extLst>
          </p:cNvPr>
          <p:cNvPicPr>
            <a:picLocks noChangeAspect="1"/>
          </p:cNvPicPr>
          <p:nvPr/>
        </p:nvPicPr>
        <p:blipFill>
          <a:blip r:embed="rId4"/>
          <a:stretch>
            <a:fillRect/>
          </a:stretch>
        </p:blipFill>
        <p:spPr>
          <a:xfrm>
            <a:off x="204359" y="3338537"/>
            <a:ext cx="5734612" cy="2004076"/>
          </a:xfrm>
          <a:prstGeom prst="rect">
            <a:avLst/>
          </a:prstGeom>
        </p:spPr>
      </p:pic>
    </p:spTree>
    <p:extLst>
      <p:ext uri="{BB962C8B-B14F-4D97-AF65-F5344CB8AC3E}">
        <p14:creationId xmlns:p14="http://schemas.microsoft.com/office/powerpoint/2010/main" val="3629366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pPr algn="ctr"/>
            <a:r>
              <a:rPr lang="en-GB" dirty="0"/>
              <a:t>Testing for enriched gene sets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41590" y="5924550"/>
            <a:ext cx="1992747" cy="706290"/>
          </a:xfrm>
          <a:prstGeom prst="rect">
            <a:avLst/>
          </a:prstGeom>
        </p:spPr>
      </p:pic>
    </p:spTree>
    <p:extLst>
      <p:ext uri="{BB962C8B-B14F-4D97-AF65-F5344CB8AC3E}">
        <p14:creationId xmlns:p14="http://schemas.microsoft.com/office/powerpoint/2010/main" val="104266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There are two basic ways to test for enrichment</a:t>
            </a:r>
          </a:p>
        </p:txBody>
      </p:sp>
      <p:sp>
        <p:nvSpPr>
          <p:cNvPr id="4" name="Content Placeholder 3"/>
          <p:cNvSpPr>
            <a:spLocks noGrp="1"/>
          </p:cNvSpPr>
          <p:nvPr>
            <p:ph sz="half" idx="1"/>
          </p:nvPr>
        </p:nvSpPr>
        <p:spPr>
          <a:xfrm>
            <a:off x="588252" y="2071388"/>
            <a:ext cx="5328592" cy="4525963"/>
          </a:xfrm>
        </p:spPr>
        <p:txBody>
          <a:bodyPr>
            <a:normAutofit/>
          </a:bodyPr>
          <a:lstStyle/>
          <a:p>
            <a:r>
              <a:rPr lang="en-GB" sz="3200" dirty="0"/>
              <a:t>Categorical</a:t>
            </a:r>
          </a:p>
          <a:p>
            <a:pPr lvl="1"/>
            <a:r>
              <a:rPr lang="en-GB" sz="2800" dirty="0"/>
              <a:t>Start from a list of hit genes</a:t>
            </a:r>
          </a:p>
          <a:p>
            <a:pPr lvl="1"/>
            <a:r>
              <a:rPr lang="en-GB" sz="2800" dirty="0"/>
              <a:t>Count overlaps between hit list and functional list</a:t>
            </a:r>
          </a:p>
          <a:p>
            <a:pPr lvl="1"/>
            <a:r>
              <a:rPr lang="en-GB" sz="2800" dirty="0"/>
              <a:t>Find Functional lists where the degree of overlap is statistically unlikely</a:t>
            </a:r>
          </a:p>
        </p:txBody>
      </p:sp>
      <p:sp>
        <p:nvSpPr>
          <p:cNvPr id="5" name="Content Placeholder 4"/>
          <p:cNvSpPr>
            <a:spLocks noGrp="1"/>
          </p:cNvSpPr>
          <p:nvPr>
            <p:ph sz="half" idx="2"/>
          </p:nvPr>
        </p:nvSpPr>
        <p:spPr>
          <a:xfrm>
            <a:off x="6384032" y="2071389"/>
            <a:ext cx="5328592" cy="4525963"/>
          </a:xfrm>
        </p:spPr>
        <p:txBody>
          <a:bodyPr/>
          <a:lstStyle/>
          <a:p>
            <a:r>
              <a:rPr lang="en-GB" sz="3200" dirty="0"/>
              <a:t>Quantitative</a:t>
            </a:r>
          </a:p>
          <a:p>
            <a:pPr lvl="1"/>
            <a:r>
              <a:rPr lang="en-GB" sz="2800" dirty="0"/>
              <a:t>Start with all genes</a:t>
            </a:r>
          </a:p>
          <a:p>
            <a:pPr lvl="1"/>
            <a:r>
              <a:rPr lang="en-GB" sz="2800" dirty="0"/>
              <a:t>Associate a value with each gene</a:t>
            </a:r>
          </a:p>
          <a:p>
            <a:pPr lvl="1"/>
            <a:r>
              <a:rPr lang="en-GB" sz="2800" dirty="0"/>
              <a:t>Look for functional sets with unusual distributions of values</a:t>
            </a:r>
          </a:p>
        </p:txBody>
      </p:sp>
    </p:spTree>
    <p:extLst>
      <p:ext uri="{BB962C8B-B14F-4D97-AF65-F5344CB8AC3E}">
        <p14:creationId xmlns:p14="http://schemas.microsoft.com/office/powerpoint/2010/main" val="60790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pPr algn="ctr"/>
            <a:r>
              <a:rPr lang="en-GB" dirty="0"/>
              <a:t>Categorical Enrichment Analysis</a:t>
            </a:r>
          </a:p>
        </p:txBody>
      </p:sp>
    </p:spTree>
    <p:extLst>
      <p:ext uri="{BB962C8B-B14F-4D97-AF65-F5344CB8AC3E}">
        <p14:creationId xmlns:p14="http://schemas.microsoft.com/office/powerpoint/2010/main" val="319747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1981200" y="197768"/>
            <a:ext cx="8229600" cy="1143001"/>
          </a:xfrm>
        </p:spPr>
        <p:txBody>
          <a:bodyPr>
            <a:normAutofit fontScale="90000"/>
          </a:bodyPr>
          <a:lstStyle/>
          <a:p>
            <a:r>
              <a:rPr lang="en-US" dirty="0"/>
              <a:t>Categorical tests for enrichment</a:t>
            </a:r>
            <a:br>
              <a:rPr lang="en-US" dirty="0"/>
            </a:br>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0590" y="1772816"/>
            <a:ext cx="1310220"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8512" t="30086" r="41461" b="36281"/>
          <a:stretch/>
        </p:blipFill>
        <p:spPr bwMode="auto">
          <a:xfrm>
            <a:off x="5689346" y="2760526"/>
            <a:ext cx="1155700" cy="1192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9399" r="4755" b="79699"/>
          <a:stretch/>
        </p:blipFill>
        <p:spPr bwMode="auto">
          <a:xfrm>
            <a:off x="8522934" y="1484784"/>
            <a:ext cx="914401"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8594" t="40551" r="3580" b="19562"/>
          <a:stretch/>
        </p:blipFill>
        <p:spPr bwMode="auto">
          <a:xfrm>
            <a:off x="8453085" y="3526408"/>
            <a:ext cx="1028700" cy="1414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540078" y="2411596"/>
            <a:ext cx="1454236" cy="369332"/>
          </a:xfrm>
          <a:prstGeom prst="rect">
            <a:avLst/>
          </a:prstGeom>
          <a:noFill/>
        </p:spPr>
        <p:txBody>
          <a:bodyPr wrap="square" rtlCol="0">
            <a:spAutoFit/>
          </a:bodyPr>
          <a:lstStyle/>
          <a:p>
            <a:pPr algn="ctr"/>
            <a:r>
              <a:rPr lang="en-GB" dirty="0"/>
              <a:t>Gene List</a:t>
            </a:r>
          </a:p>
        </p:txBody>
      </p:sp>
      <p:sp>
        <p:nvSpPr>
          <p:cNvPr id="11" name="TextBox 10"/>
          <p:cNvSpPr txBox="1"/>
          <p:nvPr/>
        </p:nvSpPr>
        <p:spPr>
          <a:xfrm>
            <a:off x="2495600" y="4942909"/>
            <a:ext cx="1800200" cy="1477328"/>
          </a:xfrm>
          <a:prstGeom prst="rect">
            <a:avLst/>
          </a:prstGeom>
          <a:noFill/>
        </p:spPr>
        <p:txBody>
          <a:bodyPr wrap="square" rtlCol="0">
            <a:spAutoFit/>
          </a:bodyPr>
          <a:lstStyle/>
          <a:p>
            <a:pPr algn="ctr"/>
            <a:r>
              <a:rPr lang="en-GB" dirty="0"/>
              <a:t>3005 genes related to disease</a:t>
            </a:r>
          </a:p>
          <a:p>
            <a:pPr algn="ctr"/>
            <a:r>
              <a:rPr lang="en-GB" dirty="0"/>
              <a:t>3005/13,101=</a:t>
            </a:r>
          </a:p>
          <a:p>
            <a:pPr algn="ctr"/>
            <a:r>
              <a:rPr lang="en-GB" dirty="0"/>
              <a:t>23.1%</a:t>
            </a:r>
          </a:p>
        </p:txBody>
      </p:sp>
      <p:sp>
        <p:nvSpPr>
          <p:cNvPr id="5" name="Right Arrow 4"/>
          <p:cNvSpPr/>
          <p:nvPr/>
        </p:nvSpPr>
        <p:spPr>
          <a:xfrm>
            <a:off x="4540790" y="3087542"/>
            <a:ext cx="720080" cy="269450"/>
          </a:xfrm>
          <a:prstGeom prst="rightArrow">
            <a:avLst/>
          </a:prstGeom>
          <a:solidFill>
            <a:schemeClr val="tx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3" name="Right Arrow 12"/>
          <p:cNvSpPr/>
          <p:nvPr/>
        </p:nvSpPr>
        <p:spPr>
          <a:xfrm>
            <a:off x="7205086" y="3087542"/>
            <a:ext cx="720080" cy="269450"/>
          </a:xfrm>
          <a:prstGeom prst="rightArrow">
            <a:avLst/>
          </a:prstGeom>
          <a:solidFill>
            <a:schemeClr val="tx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5" name="TextBox 14"/>
          <p:cNvSpPr txBox="1"/>
          <p:nvPr/>
        </p:nvSpPr>
        <p:spPr>
          <a:xfrm>
            <a:off x="2668582" y="1124745"/>
            <a:ext cx="1454236" cy="646331"/>
          </a:xfrm>
          <a:prstGeom prst="rect">
            <a:avLst/>
          </a:prstGeom>
          <a:noFill/>
        </p:spPr>
        <p:txBody>
          <a:bodyPr wrap="square" rtlCol="0">
            <a:spAutoFit/>
          </a:bodyPr>
          <a:lstStyle/>
          <a:p>
            <a:pPr algn="ctr"/>
            <a:r>
              <a:rPr lang="en-GB" dirty="0"/>
              <a:t>13,101 genes on chip</a:t>
            </a:r>
          </a:p>
        </p:txBody>
      </p:sp>
      <p:sp>
        <p:nvSpPr>
          <p:cNvPr id="16" name="TextBox 15"/>
          <p:cNvSpPr txBox="1"/>
          <p:nvPr/>
        </p:nvSpPr>
        <p:spPr>
          <a:xfrm>
            <a:off x="8240317" y="2255243"/>
            <a:ext cx="1701073" cy="1200329"/>
          </a:xfrm>
          <a:prstGeom prst="rect">
            <a:avLst/>
          </a:prstGeom>
          <a:noFill/>
        </p:spPr>
        <p:txBody>
          <a:bodyPr wrap="square" rtlCol="0">
            <a:spAutoFit/>
          </a:bodyPr>
          <a:lstStyle/>
          <a:p>
            <a:pPr algn="ctr"/>
            <a:r>
              <a:rPr lang="en-GB" dirty="0"/>
              <a:t>Related to disease</a:t>
            </a:r>
          </a:p>
          <a:p>
            <a:pPr algn="ctr"/>
            <a:r>
              <a:rPr lang="en-GB" dirty="0"/>
              <a:t>260/747 = 34.8%</a:t>
            </a:r>
          </a:p>
        </p:txBody>
      </p:sp>
      <p:sp>
        <p:nvSpPr>
          <p:cNvPr id="17" name="TextBox 16"/>
          <p:cNvSpPr txBox="1"/>
          <p:nvPr/>
        </p:nvSpPr>
        <p:spPr>
          <a:xfrm>
            <a:off x="8238599" y="4941169"/>
            <a:ext cx="1701073" cy="646331"/>
          </a:xfrm>
          <a:prstGeom prst="rect">
            <a:avLst/>
          </a:prstGeom>
          <a:noFill/>
        </p:spPr>
        <p:txBody>
          <a:bodyPr wrap="square" rtlCol="0">
            <a:spAutoFit/>
          </a:bodyPr>
          <a:lstStyle/>
          <a:p>
            <a:pPr algn="ctr"/>
            <a:r>
              <a:rPr lang="en-GB" dirty="0"/>
              <a:t>Not related to disease</a:t>
            </a:r>
          </a:p>
        </p:txBody>
      </p:sp>
      <p:sp>
        <p:nvSpPr>
          <p:cNvPr id="10" name="Oval 9"/>
          <p:cNvSpPr/>
          <p:nvPr/>
        </p:nvSpPr>
        <p:spPr>
          <a:xfrm>
            <a:off x="2884606" y="6043354"/>
            <a:ext cx="936104" cy="40998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0" name="Oval 19"/>
          <p:cNvSpPr/>
          <p:nvPr/>
        </p:nvSpPr>
        <p:spPr>
          <a:xfrm>
            <a:off x="8599433" y="3091026"/>
            <a:ext cx="936104" cy="40998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aphicFrame>
        <p:nvGraphicFramePr>
          <p:cNvPr id="19" name="Content Placeholder 4"/>
          <p:cNvGraphicFramePr>
            <a:graphicFrameLocks noGrp="1"/>
          </p:cNvGraphicFramePr>
          <p:nvPr>
            <p:ph idx="1"/>
            <p:extLst>
              <p:ext uri="{D42A27DB-BD31-4B8C-83A1-F6EECF244321}">
                <p14:modId xmlns:p14="http://schemas.microsoft.com/office/powerpoint/2010/main" val="2021585440"/>
              </p:ext>
            </p:extLst>
          </p:nvPr>
        </p:nvGraphicFramePr>
        <p:xfrm>
          <a:off x="4295800" y="4437112"/>
          <a:ext cx="3989406" cy="1767840"/>
        </p:xfrm>
        <a:graphic>
          <a:graphicData uri="http://schemas.openxmlformats.org/drawingml/2006/table">
            <a:tbl>
              <a:tblPr firstRow="1" bandRow="1">
                <a:tableStyleId>{93296810-A885-4BE3-A3E7-6D5BEEA58F35}</a:tableStyleId>
              </a:tblPr>
              <a:tblGrid>
                <a:gridCol w="1329802">
                  <a:extLst>
                    <a:ext uri="{9D8B030D-6E8A-4147-A177-3AD203B41FA5}">
                      <a16:colId xmlns:a16="http://schemas.microsoft.com/office/drawing/2014/main" val="20000"/>
                    </a:ext>
                  </a:extLst>
                </a:gridCol>
                <a:gridCol w="1309094">
                  <a:extLst>
                    <a:ext uri="{9D8B030D-6E8A-4147-A177-3AD203B41FA5}">
                      <a16:colId xmlns:a16="http://schemas.microsoft.com/office/drawing/2014/main" val="20001"/>
                    </a:ext>
                  </a:extLst>
                </a:gridCol>
                <a:gridCol w="1350510">
                  <a:extLst>
                    <a:ext uri="{9D8B030D-6E8A-4147-A177-3AD203B41FA5}">
                      <a16:colId xmlns:a16="http://schemas.microsoft.com/office/drawing/2014/main" val="20002"/>
                    </a:ext>
                  </a:extLst>
                </a:gridCol>
              </a:tblGrid>
              <a:tr h="201400">
                <a:tc>
                  <a:txBody>
                    <a:bodyPr/>
                    <a:lstStyle/>
                    <a:p>
                      <a:endParaRPr lang="en-GB" sz="1400" dirty="0"/>
                    </a:p>
                  </a:txBody>
                  <a:tcPr/>
                </a:tc>
                <a:tc>
                  <a:txBody>
                    <a:bodyPr/>
                    <a:lstStyle/>
                    <a:p>
                      <a:pPr algn="ctr"/>
                      <a:r>
                        <a:rPr lang="en-GB" sz="1400" dirty="0"/>
                        <a:t>Gene List</a:t>
                      </a:r>
                    </a:p>
                  </a:txBody>
                  <a:tcPr/>
                </a:tc>
                <a:tc>
                  <a:txBody>
                    <a:bodyPr/>
                    <a:lstStyle/>
                    <a:p>
                      <a:pPr algn="ctr"/>
                      <a:r>
                        <a:rPr lang="en-GB" sz="1400" dirty="0"/>
                        <a:t>Background</a:t>
                      </a:r>
                    </a:p>
                  </a:txBody>
                  <a:tcPr/>
                </a:tc>
                <a:extLst>
                  <a:ext uri="{0D108BD9-81ED-4DB2-BD59-A6C34878D82A}">
                    <a16:rowId xmlns:a16="http://schemas.microsoft.com/office/drawing/2014/main" val="10000"/>
                  </a:ext>
                </a:extLst>
              </a:tr>
              <a:tr h="342381">
                <a:tc>
                  <a:txBody>
                    <a:bodyPr/>
                    <a:lstStyle/>
                    <a:p>
                      <a:r>
                        <a:rPr lang="en-GB" sz="1400" dirty="0"/>
                        <a:t>In disease</a:t>
                      </a:r>
                      <a:r>
                        <a:rPr lang="en-GB" sz="1400" baseline="0" dirty="0"/>
                        <a:t> annotated group</a:t>
                      </a:r>
                      <a:endParaRPr lang="en-GB" sz="1400" dirty="0"/>
                    </a:p>
                  </a:txBody>
                  <a:tcPr/>
                </a:tc>
                <a:tc>
                  <a:txBody>
                    <a:bodyPr/>
                    <a:lstStyle/>
                    <a:p>
                      <a:pPr algn="ctr"/>
                      <a:endParaRPr lang="en-GB" sz="1400" dirty="0"/>
                    </a:p>
                    <a:p>
                      <a:pPr algn="ctr"/>
                      <a:r>
                        <a:rPr lang="en-GB" sz="1400" dirty="0"/>
                        <a:t>260</a:t>
                      </a:r>
                    </a:p>
                  </a:txBody>
                  <a:tcPr/>
                </a:tc>
                <a:tc>
                  <a:txBody>
                    <a:bodyPr/>
                    <a:lstStyle/>
                    <a:p>
                      <a:pPr algn="ctr"/>
                      <a:endParaRPr lang="en-GB" sz="1400" dirty="0"/>
                    </a:p>
                    <a:p>
                      <a:pPr algn="ctr"/>
                      <a:r>
                        <a:rPr lang="en-GB" sz="1400" dirty="0"/>
                        <a:t>3005</a:t>
                      </a:r>
                    </a:p>
                  </a:txBody>
                  <a:tcPr/>
                </a:tc>
                <a:extLst>
                  <a:ext uri="{0D108BD9-81ED-4DB2-BD59-A6C34878D82A}">
                    <a16:rowId xmlns:a16="http://schemas.microsoft.com/office/drawing/2014/main" val="10001"/>
                  </a:ext>
                </a:extLst>
              </a:tr>
              <a:tr h="342381">
                <a:tc>
                  <a:txBody>
                    <a:bodyPr/>
                    <a:lstStyle/>
                    <a:p>
                      <a:r>
                        <a:rPr lang="en-GB" sz="1400" dirty="0"/>
                        <a:t>Not in disease annotated group</a:t>
                      </a:r>
                    </a:p>
                  </a:txBody>
                  <a:tcPr/>
                </a:tc>
                <a:tc>
                  <a:txBody>
                    <a:bodyPr/>
                    <a:lstStyle/>
                    <a:p>
                      <a:pPr algn="ctr"/>
                      <a:endParaRPr lang="en-GB" sz="1400" dirty="0"/>
                    </a:p>
                    <a:p>
                      <a:pPr algn="ctr"/>
                      <a:r>
                        <a:rPr lang="en-GB" sz="1400" dirty="0"/>
                        <a:t>487</a:t>
                      </a:r>
                    </a:p>
                  </a:txBody>
                  <a:tcPr/>
                </a:tc>
                <a:tc>
                  <a:txBody>
                    <a:bodyPr/>
                    <a:lstStyle/>
                    <a:p>
                      <a:pPr algn="ctr"/>
                      <a:endParaRPr lang="en-GB" sz="1400" dirty="0"/>
                    </a:p>
                    <a:p>
                      <a:pPr algn="ctr"/>
                      <a:r>
                        <a:rPr lang="en-GB" sz="1400" dirty="0"/>
                        <a:t>10096</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9257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p:bldP spid="10"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GB" dirty="0"/>
              <a:t>Fisher’s Exact test</a:t>
            </a:r>
          </a:p>
        </p:txBody>
      </p:sp>
      <p:graphicFrame>
        <p:nvGraphicFramePr>
          <p:cNvPr id="10" name="Content Placeholder 4"/>
          <p:cNvGraphicFramePr>
            <a:graphicFrameLocks/>
          </p:cNvGraphicFramePr>
          <p:nvPr>
            <p:extLst>
              <p:ext uri="{D42A27DB-BD31-4B8C-83A1-F6EECF244321}">
                <p14:modId xmlns:p14="http://schemas.microsoft.com/office/powerpoint/2010/main" val="415488905"/>
              </p:ext>
            </p:extLst>
          </p:nvPr>
        </p:nvGraphicFramePr>
        <p:xfrm>
          <a:off x="3614737" y="1105420"/>
          <a:ext cx="4824536" cy="2323581"/>
        </p:xfrm>
        <a:graphic>
          <a:graphicData uri="http://schemas.openxmlformats.org/drawingml/2006/table">
            <a:tbl>
              <a:tblPr firstRow="1" bandRow="1">
                <a:tableStyleId>{93296810-A885-4BE3-A3E7-6D5BEEA58F35}</a:tableStyleId>
              </a:tblPr>
              <a:tblGrid>
                <a:gridCol w="1201457">
                  <a:extLst>
                    <a:ext uri="{9D8B030D-6E8A-4147-A177-3AD203B41FA5}">
                      <a16:colId xmlns:a16="http://schemas.microsoft.com/office/drawing/2014/main" val="20000"/>
                    </a:ext>
                  </a:extLst>
                </a:gridCol>
                <a:gridCol w="1182747">
                  <a:extLst>
                    <a:ext uri="{9D8B030D-6E8A-4147-A177-3AD203B41FA5}">
                      <a16:colId xmlns:a16="http://schemas.microsoft.com/office/drawing/2014/main" val="20001"/>
                    </a:ext>
                  </a:extLst>
                </a:gridCol>
                <a:gridCol w="1220166">
                  <a:extLst>
                    <a:ext uri="{9D8B030D-6E8A-4147-A177-3AD203B41FA5}">
                      <a16:colId xmlns:a16="http://schemas.microsoft.com/office/drawing/2014/main" val="20002"/>
                    </a:ext>
                  </a:extLst>
                </a:gridCol>
                <a:gridCol w="1220166">
                  <a:extLst>
                    <a:ext uri="{9D8B030D-6E8A-4147-A177-3AD203B41FA5}">
                      <a16:colId xmlns:a16="http://schemas.microsoft.com/office/drawing/2014/main" val="20003"/>
                    </a:ext>
                  </a:extLst>
                </a:gridCol>
              </a:tblGrid>
              <a:tr h="201400">
                <a:tc>
                  <a:txBody>
                    <a:bodyPr/>
                    <a:lstStyle/>
                    <a:p>
                      <a:endParaRPr lang="en-GB" sz="1400" dirty="0"/>
                    </a:p>
                  </a:txBody>
                  <a:tcPr/>
                </a:tc>
                <a:tc>
                  <a:txBody>
                    <a:bodyPr/>
                    <a:lstStyle/>
                    <a:p>
                      <a:pPr algn="ctr"/>
                      <a:r>
                        <a:rPr lang="en-GB" sz="1400" dirty="0"/>
                        <a:t>Gene List</a:t>
                      </a:r>
                    </a:p>
                  </a:txBody>
                  <a:tcPr/>
                </a:tc>
                <a:tc>
                  <a:txBody>
                    <a:bodyPr/>
                    <a:lstStyle/>
                    <a:p>
                      <a:pPr algn="ctr"/>
                      <a:r>
                        <a:rPr lang="en-GB" sz="1400" dirty="0"/>
                        <a:t>Background</a:t>
                      </a:r>
                    </a:p>
                  </a:txBody>
                  <a:tcPr/>
                </a:tc>
                <a:tc>
                  <a:txBody>
                    <a:bodyPr/>
                    <a:lstStyle/>
                    <a:p>
                      <a:pPr algn="ctr"/>
                      <a:r>
                        <a:rPr lang="en-GB" sz="1400" dirty="0"/>
                        <a:t>Total</a:t>
                      </a:r>
                    </a:p>
                  </a:txBody>
                  <a:tcPr/>
                </a:tc>
                <a:extLst>
                  <a:ext uri="{0D108BD9-81ED-4DB2-BD59-A6C34878D82A}">
                    <a16:rowId xmlns:a16="http://schemas.microsoft.com/office/drawing/2014/main" val="10000"/>
                  </a:ext>
                </a:extLst>
              </a:tr>
              <a:tr h="342381">
                <a:tc>
                  <a:txBody>
                    <a:bodyPr/>
                    <a:lstStyle/>
                    <a:p>
                      <a:r>
                        <a:rPr lang="en-GB" sz="1400" dirty="0"/>
                        <a:t>In disease</a:t>
                      </a:r>
                      <a:r>
                        <a:rPr lang="en-GB" sz="1400" baseline="0" dirty="0"/>
                        <a:t> annotated group</a:t>
                      </a:r>
                      <a:endParaRPr lang="en-GB" sz="1400" dirty="0"/>
                    </a:p>
                  </a:txBody>
                  <a:tcPr/>
                </a:tc>
                <a:tc>
                  <a:txBody>
                    <a:bodyPr/>
                    <a:lstStyle/>
                    <a:p>
                      <a:pPr algn="ctr"/>
                      <a:r>
                        <a:rPr lang="en-GB" sz="1400" dirty="0"/>
                        <a:t>260</a:t>
                      </a:r>
                    </a:p>
                    <a:p>
                      <a:pPr algn="ctr"/>
                      <a:endParaRPr lang="en-GB" sz="1400" dirty="0"/>
                    </a:p>
                    <a:p>
                      <a:pPr algn="ctr"/>
                      <a:r>
                        <a:rPr lang="en-GB" sz="1400" dirty="0">
                          <a:solidFill>
                            <a:schemeClr val="tx2">
                              <a:lumMod val="60000"/>
                              <a:lumOff val="40000"/>
                            </a:schemeClr>
                          </a:solidFill>
                        </a:rPr>
                        <a:t>E = 176.1</a:t>
                      </a:r>
                    </a:p>
                  </a:txBody>
                  <a:tcPr/>
                </a:tc>
                <a:tc>
                  <a:txBody>
                    <a:bodyPr/>
                    <a:lstStyle/>
                    <a:p>
                      <a:pPr algn="ctr"/>
                      <a:r>
                        <a:rPr lang="en-GB" sz="1400" dirty="0"/>
                        <a:t>3005</a:t>
                      </a:r>
                    </a:p>
                    <a:p>
                      <a:pPr algn="ctr"/>
                      <a:endParaRPr lang="en-GB" sz="1400" dirty="0"/>
                    </a:p>
                    <a:p>
                      <a:pPr algn="ctr"/>
                      <a:r>
                        <a:rPr lang="en-GB" sz="1400" dirty="0">
                          <a:solidFill>
                            <a:schemeClr val="tx2">
                              <a:lumMod val="60000"/>
                              <a:lumOff val="40000"/>
                            </a:schemeClr>
                          </a:solidFill>
                        </a:rPr>
                        <a:t>E</a:t>
                      </a:r>
                      <a:r>
                        <a:rPr lang="en-GB" sz="1400" baseline="0" dirty="0">
                          <a:solidFill>
                            <a:schemeClr val="tx2">
                              <a:lumMod val="60000"/>
                              <a:lumOff val="40000"/>
                            </a:schemeClr>
                          </a:solidFill>
                        </a:rPr>
                        <a:t> = 3088.8</a:t>
                      </a:r>
                      <a:endParaRPr lang="en-GB" sz="1400" dirty="0">
                        <a:solidFill>
                          <a:schemeClr val="tx2">
                            <a:lumMod val="60000"/>
                            <a:lumOff val="40000"/>
                          </a:schemeClr>
                        </a:solidFill>
                      </a:endParaRPr>
                    </a:p>
                  </a:txBody>
                  <a:tcPr/>
                </a:tc>
                <a:tc>
                  <a:txBody>
                    <a:bodyPr/>
                    <a:lstStyle/>
                    <a:p>
                      <a:pPr algn="ctr"/>
                      <a:endParaRPr lang="en-GB" sz="1400" dirty="0">
                        <a:solidFill>
                          <a:schemeClr val="bg1">
                            <a:lumMod val="50000"/>
                          </a:schemeClr>
                        </a:solidFill>
                      </a:endParaRPr>
                    </a:p>
                    <a:p>
                      <a:pPr algn="ctr"/>
                      <a:r>
                        <a:rPr lang="en-GB" sz="1400" dirty="0">
                          <a:solidFill>
                            <a:schemeClr val="bg1">
                              <a:lumMod val="50000"/>
                            </a:schemeClr>
                          </a:solidFill>
                        </a:rPr>
                        <a:t>3265</a:t>
                      </a:r>
                    </a:p>
                  </a:txBody>
                  <a:tcPr/>
                </a:tc>
                <a:extLst>
                  <a:ext uri="{0D108BD9-81ED-4DB2-BD59-A6C34878D82A}">
                    <a16:rowId xmlns:a16="http://schemas.microsoft.com/office/drawing/2014/main" val="10001"/>
                  </a:ext>
                </a:extLst>
              </a:tr>
              <a:tr h="342381">
                <a:tc>
                  <a:txBody>
                    <a:bodyPr/>
                    <a:lstStyle/>
                    <a:p>
                      <a:r>
                        <a:rPr lang="en-GB" sz="1400" dirty="0"/>
                        <a:t>Not in disease annotated group</a:t>
                      </a:r>
                    </a:p>
                  </a:txBody>
                  <a:tcPr/>
                </a:tc>
                <a:tc>
                  <a:txBody>
                    <a:bodyPr/>
                    <a:lstStyle/>
                    <a:p>
                      <a:pPr algn="ctr"/>
                      <a:r>
                        <a:rPr lang="en-GB" sz="1400" dirty="0"/>
                        <a:t>487</a:t>
                      </a:r>
                    </a:p>
                    <a:p>
                      <a:pPr algn="ctr"/>
                      <a:endParaRPr lang="en-GB" sz="1400" dirty="0"/>
                    </a:p>
                    <a:p>
                      <a:pPr algn="ctr"/>
                      <a:r>
                        <a:rPr lang="en-GB" sz="1400" dirty="0">
                          <a:solidFill>
                            <a:schemeClr val="tx2">
                              <a:lumMod val="60000"/>
                              <a:lumOff val="40000"/>
                            </a:schemeClr>
                          </a:solidFill>
                        </a:rPr>
                        <a:t>E = 570.9</a:t>
                      </a:r>
                    </a:p>
                  </a:txBody>
                  <a:tcPr/>
                </a:tc>
                <a:tc>
                  <a:txBody>
                    <a:bodyPr/>
                    <a:lstStyle/>
                    <a:p>
                      <a:pPr algn="ctr"/>
                      <a:r>
                        <a:rPr lang="en-GB" sz="1400" dirty="0"/>
                        <a:t>10096</a:t>
                      </a:r>
                    </a:p>
                    <a:p>
                      <a:pPr algn="ctr"/>
                      <a:endParaRPr lang="en-GB" sz="1400" dirty="0"/>
                    </a:p>
                    <a:p>
                      <a:pPr algn="ctr"/>
                      <a:r>
                        <a:rPr lang="en-GB" sz="1400" dirty="0">
                          <a:solidFill>
                            <a:schemeClr val="tx2">
                              <a:lumMod val="60000"/>
                              <a:lumOff val="40000"/>
                            </a:schemeClr>
                          </a:solidFill>
                        </a:rPr>
                        <a:t>E = 10012.1</a:t>
                      </a:r>
                    </a:p>
                  </a:txBody>
                  <a:tcPr/>
                </a:tc>
                <a:tc>
                  <a:txBody>
                    <a:bodyPr/>
                    <a:lstStyle/>
                    <a:p>
                      <a:pPr algn="ctr"/>
                      <a:endParaRPr lang="en-GB" sz="1400" dirty="0">
                        <a:solidFill>
                          <a:schemeClr val="bg1">
                            <a:lumMod val="50000"/>
                          </a:schemeClr>
                        </a:solidFill>
                      </a:endParaRPr>
                    </a:p>
                    <a:p>
                      <a:pPr algn="ctr"/>
                      <a:r>
                        <a:rPr lang="en-GB" sz="1400" dirty="0">
                          <a:solidFill>
                            <a:schemeClr val="bg1">
                              <a:lumMod val="50000"/>
                            </a:schemeClr>
                          </a:solidFill>
                        </a:rPr>
                        <a:t>10583</a:t>
                      </a:r>
                    </a:p>
                  </a:txBody>
                  <a:tcPr/>
                </a:tc>
                <a:extLst>
                  <a:ext uri="{0D108BD9-81ED-4DB2-BD59-A6C34878D82A}">
                    <a16:rowId xmlns:a16="http://schemas.microsoft.com/office/drawing/2014/main" val="10002"/>
                  </a:ext>
                </a:extLst>
              </a:tr>
              <a:tr h="342381">
                <a:tc>
                  <a:txBody>
                    <a:bodyPr/>
                    <a:lstStyle/>
                    <a:p>
                      <a:r>
                        <a:rPr lang="en-GB" sz="1400" dirty="0">
                          <a:solidFill>
                            <a:schemeClr val="bg1">
                              <a:lumMod val="50000"/>
                            </a:schemeClr>
                          </a:solidFill>
                        </a:rPr>
                        <a:t>Total</a:t>
                      </a:r>
                    </a:p>
                  </a:txBody>
                  <a:tcPr/>
                </a:tc>
                <a:tc>
                  <a:txBody>
                    <a:bodyPr/>
                    <a:lstStyle/>
                    <a:p>
                      <a:pPr algn="ctr"/>
                      <a:r>
                        <a:rPr lang="en-GB" sz="1400" dirty="0">
                          <a:solidFill>
                            <a:schemeClr val="bg1">
                              <a:lumMod val="50000"/>
                            </a:schemeClr>
                          </a:solidFill>
                        </a:rPr>
                        <a:t>747</a:t>
                      </a:r>
                    </a:p>
                  </a:txBody>
                  <a:tcPr/>
                </a:tc>
                <a:tc>
                  <a:txBody>
                    <a:bodyPr/>
                    <a:lstStyle/>
                    <a:p>
                      <a:pPr algn="ctr"/>
                      <a:r>
                        <a:rPr lang="en-GB" sz="1400" dirty="0">
                          <a:solidFill>
                            <a:schemeClr val="bg1">
                              <a:lumMod val="50000"/>
                            </a:schemeClr>
                          </a:solidFill>
                        </a:rPr>
                        <a:t>13101</a:t>
                      </a:r>
                    </a:p>
                  </a:txBody>
                  <a:tcPr/>
                </a:tc>
                <a:tc>
                  <a:txBody>
                    <a:bodyPr/>
                    <a:lstStyle/>
                    <a:p>
                      <a:pPr algn="ctr"/>
                      <a:r>
                        <a:rPr lang="en-GB" sz="1400" dirty="0">
                          <a:solidFill>
                            <a:schemeClr val="bg1">
                              <a:lumMod val="50000"/>
                            </a:schemeClr>
                          </a:solidFill>
                        </a:rPr>
                        <a:t>13848</a:t>
                      </a:r>
                    </a:p>
                  </a:txBody>
                  <a:tcPr/>
                </a:tc>
                <a:extLst>
                  <a:ext uri="{0D108BD9-81ED-4DB2-BD59-A6C34878D82A}">
                    <a16:rowId xmlns:a16="http://schemas.microsoft.com/office/drawing/2014/main" val="10003"/>
                  </a:ext>
                </a:extLst>
              </a:tr>
            </a:tbl>
          </a:graphicData>
        </a:graphic>
      </p:graphicFrame>
      <p:grpSp>
        <p:nvGrpSpPr>
          <p:cNvPr id="15" name="Group 14"/>
          <p:cNvGrpSpPr/>
          <p:nvPr/>
        </p:nvGrpSpPr>
        <p:grpSpPr>
          <a:xfrm>
            <a:off x="3431704" y="3861048"/>
            <a:ext cx="5073550" cy="2025516"/>
            <a:chOff x="1979712" y="3573016"/>
            <a:chExt cx="5073550" cy="2025516"/>
          </a:xfrm>
        </p:grpSpPr>
        <p:pic>
          <p:nvPicPr>
            <p:cNvPr id="6" name="Picture 5"/>
            <p:cNvPicPr>
              <a:picLocks noChangeAspect="1"/>
            </p:cNvPicPr>
            <p:nvPr/>
          </p:nvPicPr>
          <p:blipFill>
            <a:blip r:embed="rId2"/>
            <a:stretch>
              <a:fillRect/>
            </a:stretch>
          </p:blipFill>
          <p:spPr>
            <a:xfrm>
              <a:off x="2090737" y="3573016"/>
              <a:ext cx="4962525" cy="1914525"/>
            </a:xfrm>
            <a:prstGeom prst="rect">
              <a:avLst/>
            </a:prstGeom>
          </p:spPr>
        </p:pic>
        <p:sp>
          <p:nvSpPr>
            <p:cNvPr id="11" name="Oval 10"/>
            <p:cNvSpPr/>
            <p:nvPr/>
          </p:nvSpPr>
          <p:spPr>
            <a:xfrm>
              <a:off x="1979712" y="4365104"/>
              <a:ext cx="1872208" cy="2880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14" name="Group 13"/>
            <p:cNvGrpSpPr/>
            <p:nvPr/>
          </p:nvGrpSpPr>
          <p:grpSpPr>
            <a:xfrm>
              <a:off x="2195736" y="5229200"/>
              <a:ext cx="3744415" cy="369332"/>
              <a:chOff x="2195736" y="5229200"/>
              <a:chExt cx="3744415" cy="369332"/>
            </a:xfrm>
          </p:grpSpPr>
          <p:sp>
            <p:nvSpPr>
              <p:cNvPr id="12" name="Oval 11"/>
              <p:cNvSpPr/>
              <p:nvPr/>
            </p:nvSpPr>
            <p:spPr>
              <a:xfrm>
                <a:off x="2195736" y="5229200"/>
                <a:ext cx="864096" cy="25834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3" name="TextBox 12"/>
              <p:cNvSpPr txBox="1"/>
              <p:nvPr/>
            </p:nvSpPr>
            <p:spPr>
              <a:xfrm>
                <a:off x="3203847" y="5229200"/>
                <a:ext cx="2736304" cy="369332"/>
              </a:xfrm>
              <a:prstGeom prst="rect">
                <a:avLst/>
              </a:prstGeom>
              <a:noFill/>
            </p:spPr>
            <p:txBody>
              <a:bodyPr wrap="square" rtlCol="0">
                <a:spAutoFit/>
              </a:bodyPr>
              <a:lstStyle/>
              <a:p>
                <a:r>
                  <a:rPr lang="en-GB" dirty="0"/>
                  <a:t>(260/487) / (3005/10096)</a:t>
                </a:r>
              </a:p>
            </p:txBody>
          </p:sp>
        </p:grpSp>
      </p:grpSp>
    </p:spTree>
    <p:extLst>
      <p:ext uri="{BB962C8B-B14F-4D97-AF65-F5344CB8AC3E}">
        <p14:creationId xmlns:p14="http://schemas.microsoft.com/office/powerpoint/2010/main" val="202368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dirty="0"/>
              <a:t>Categorical tests are influenced by where you set the </a:t>
            </a:r>
            <a:r>
              <a:rPr lang="en-GB" sz="3600" dirty="0" err="1"/>
              <a:t>cutoff</a:t>
            </a:r>
            <a:r>
              <a:rPr lang="en-GB" sz="3600" dirty="0"/>
              <a:t> for “interesting” genes </a:t>
            </a:r>
          </a:p>
        </p:txBody>
      </p:sp>
      <p:sp>
        <p:nvSpPr>
          <p:cNvPr id="36" name="Content Placeholder 35"/>
          <p:cNvSpPr>
            <a:spLocks noGrp="1"/>
          </p:cNvSpPr>
          <p:nvPr>
            <p:ph idx="1"/>
          </p:nvPr>
        </p:nvSpPr>
        <p:spPr>
          <a:xfrm>
            <a:off x="6168008" y="1600201"/>
            <a:ext cx="4042792" cy="4525963"/>
          </a:xfrm>
        </p:spPr>
        <p:txBody>
          <a:bodyPr/>
          <a:lstStyle/>
          <a:p>
            <a:r>
              <a:rPr lang="en-GB" dirty="0"/>
              <a:t>Function X</a:t>
            </a:r>
          </a:p>
          <a:p>
            <a:pPr lvl="1"/>
            <a:r>
              <a:rPr lang="en-GB" dirty="0"/>
              <a:t>3 hits out of 32 in ‘interesting’ list</a:t>
            </a:r>
          </a:p>
          <a:p>
            <a:pPr lvl="1"/>
            <a:r>
              <a:rPr lang="en-GB" dirty="0"/>
              <a:t>Not significant (p=0.07)</a:t>
            </a:r>
          </a:p>
        </p:txBody>
      </p:sp>
      <p:sp>
        <p:nvSpPr>
          <p:cNvPr id="4" name="Rectangle 3"/>
          <p:cNvSpPr/>
          <p:nvPr/>
        </p:nvSpPr>
        <p:spPr>
          <a:xfrm>
            <a:off x="1847528" y="1772816"/>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a:t>
            </a:r>
          </a:p>
        </p:txBody>
      </p:sp>
      <p:sp>
        <p:nvSpPr>
          <p:cNvPr id="5" name="Rectangle 4"/>
          <p:cNvSpPr/>
          <p:nvPr/>
        </p:nvSpPr>
        <p:spPr>
          <a:xfrm>
            <a:off x="1847528" y="2060848"/>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a:t>
            </a:r>
          </a:p>
        </p:txBody>
      </p:sp>
      <p:sp>
        <p:nvSpPr>
          <p:cNvPr id="6" name="Rectangle 5"/>
          <p:cNvSpPr/>
          <p:nvPr/>
        </p:nvSpPr>
        <p:spPr>
          <a:xfrm>
            <a:off x="1847528" y="2348880"/>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Hit3</a:t>
            </a:r>
          </a:p>
        </p:txBody>
      </p:sp>
      <p:sp>
        <p:nvSpPr>
          <p:cNvPr id="7" name="Rectangle 6"/>
          <p:cNvSpPr/>
          <p:nvPr/>
        </p:nvSpPr>
        <p:spPr>
          <a:xfrm>
            <a:off x="1847528" y="2636912"/>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Hit4</a:t>
            </a:r>
          </a:p>
        </p:txBody>
      </p:sp>
      <p:sp>
        <p:nvSpPr>
          <p:cNvPr id="8" name="Rectangle 7"/>
          <p:cNvSpPr/>
          <p:nvPr/>
        </p:nvSpPr>
        <p:spPr>
          <a:xfrm>
            <a:off x="1847528" y="2924944"/>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Hit5</a:t>
            </a:r>
          </a:p>
        </p:txBody>
      </p:sp>
      <p:sp>
        <p:nvSpPr>
          <p:cNvPr id="9" name="Rectangle 8"/>
          <p:cNvSpPr/>
          <p:nvPr/>
        </p:nvSpPr>
        <p:spPr>
          <a:xfrm>
            <a:off x="1847528" y="3212976"/>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Hit6</a:t>
            </a:r>
          </a:p>
        </p:txBody>
      </p:sp>
      <p:sp>
        <p:nvSpPr>
          <p:cNvPr id="10" name="Rectangle 9"/>
          <p:cNvSpPr/>
          <p:nvPr/>
        </p:nvSpPr>
        <p:spPr>
          <a:xfrm>
            <a:off x="1847528" y="3501008"/>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Hit7</a:t>
            </a:r>
          </a:p>
        </p:txBody>
      </p:sp>
      <p:sp>
        <p:nvSpPr>
          <p:cNvPr id="11" name="Rectangle 10"/>
          <p:cNvSpPr/>
          <p:nvPr/>
        </p:nvSpPr>
        <p:spPr>
          <a:xfrm>
            <a:off x="1847528" y="3789040"/>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Hit8</a:t>
            </a:r>
          </a:p>
        </p:txBody>
      </p:sp>
      <p:sp>
        <p:nvSpPr>
          <p:cNvPr id="12" name="Rectangle 11"/>
          <p:cNvSpPr/>
          <p:nvPr/>
        </p:nvSpPr>
        <p:spPr>
          <a:xfrm>
            <a:off x="1847528" y="4103503"/>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Hit9</a:t>
            </a:r>
          </a:p>
        </p:txBody>
      </p:sp>
      <p:sp>
        <p:nvSpPr>
          <p:cNvPr id="13" name="Rectangle 12"/>
          <p:cNvSpPr/>
          <p:nvPr/>
        </p:nvSpPr>
        <p:spPr>
          <a:xfrm>
            <a:off x="1847528" y="4391535"/>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Hit10</a:t>
            </a:r>
          </a:p>
        </p:txBody>
      </p:sp>
      <p:sp>
        <p:nvSpPr>
          <p:cNvPr id="14" name="Rectangle 13"/>
          <p:cNvSpPr/>
          <p:nvPr/>
        </p:nvSpPr>
        <p:spPr>
          <a:xfrm>
            <a:off x="1847528" y="4679567"/>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Hit11</a:t>
            </a:r>
          </a:p>
        </p:txBody>
      </p:sp>
      <p:sp>
        <p:nvSpPr>
          <p:cNvPr id="15" name="Rectangle 14"/>
          <p:cNvSpPr/>
          <p:nvPr/>
        </p:nvSpPr>
        <p:spPr>
          <a:xfrm>
            <a:off x="1847528" y="4967599"/>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Hit12</a:t>
            </a:r>
          </a:p>
        </p:txBody>
      </p:sp>
      <p:sp>
        <p:nvSpPr>
          <p:cNvPr id="16" name="Rectangle 15"/>
          <p:cNvSpPr/>
          <p:nvPr/>
        </p:nvSpPr>
        <p:spPr>
          <a:xfrm>
            <a:off x="1847528" y="5255631"/>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Hit13</a:t>
            </a:r>
          </a:p>
        </p:txBody>
      </p:sp>
      <p:sp>
        <p:nvSpPr>
          <p:cNvPr id="17" name="Rectangle 16"/>
          <p:cNvSpPr/>
          <p:nvPr/>
        </p:nvSpPr>
        <p:spPr>
          <a:xfrm>
            <a:off x="1847528" y="5543663"/>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Hit14</a:t>
            </a:r>
          </a:p>
        </p:txBody>
      </p:sp>
      <p:sp>
        <p:nvSpPr>
          <p:cNvPr id="18" name="Rectangle 17"/>
          <p:cNvSpPr/>
          <p:nvPr/>
        </p:nvSpPr>
        <p:spPr>
          <a:xfrm>
            <a:off x="1847528" y="5831695"/>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Hit15</a:t>
            </a:r>
          </a:p>
        </p:txBody>
      </p:sp>
      <p:sp>
        <p:nvSpPr>
          <p:cNvPr id="19" name="Rectangle 18"/>
          <p:cNvSpPr/>
          <p:nvPr/>
        </p:nvSpPr>
        <p:spPr>
          <a:xfrm>
            <a:off x="1847528" y="6119727"/>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Hit16</a:t>
            </a:r>
          </a:p>
        </p:txBody>
      </p:sp>
      <p:sp>
        <p:nvSpPr>
          <p:cNvPr id="20" name="Rectangle 19"/>
          <p:cNvSpPr/>
          <p:nvPr/>
        </p:nvSpPr>
        <p:spPr>
          <a:xfrm>
            <a:off x="3935760" y="1772816"/>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Hit17</a:t>
            </a:r>
          </a:p>
        </p:txBody>
      </p:sp>
      <p:sp>
        <p:nvSpPr>
          <p:cNvPr id="21" name="Rectangle 20"/>
          <p:cNvSpPr/>
          <p:nvPr/>
        </p:nvSpPr>
        <p:spPr>
          <a:xfrm>
            <a:off x="3935760" y="2060848"/>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Hit18</a:t>
            </a:r>
          </a:p>
        </p:txBody>
      </p:sp>
      <p:sp>
        <p:nvSpPr>
          <p:cNvPr id="22" name="Rectangle 21"/>
          <p:cNvSpPr/>
          <p:nvPr/>
        </p:nvSpPr>
        <p:spPr>
          <a:xfrm>
            <a:off x="3935760" y="2348880"/>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Hit19</a:t>
            </a:r>
          </a:p>
        </p:txBody>
      </p:sp>
      <p:sp>
        <p:nvSpPr>
          <p:cNvPr id="23" name="Rectangle 22"/>
          <p:cNvSpPr/>
          <p:nvPr/>
        </p:nvSpPr>
        <p:spPr>
          <a:xfrm>
            <a:off x="3935760" y="2636912"/>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Hit20</a:t>
            </a:r>
          </a:p>
        </p:txBody>
      </p:sp>
      <p:sp>
        <p:nvSpPr>
          <p:cNvPr id="24" name="Rectangle 23"/>
          <p:cNvSpPr/>
          <p:nvPr/>
        </p:nvSpPr>
        <p:spPr>
          <a:xfrm>
            <a:off x="3935760" y="2924944"/>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Hit21</a:t>
            </a:r>
          </a:p>
        </p:txBody>
      </p:sp>
      <p:sp>
        <p:nvSpPr>
          <p:cNvPr id="25" name="Rectangle 24"/>
          <p:cNvSpPr/>
          <p:nvPr/>
        </p:nvSpPr>
        <p:spPr>
          <a:xfrm>
            <a:off x="3935760" y="3212976"/>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Hit22</a:t>
            </a:r>
          </a:p>
        </p:txBody>
      </p:sp>
      <p:sp>
        <p:nvSpPr>
          <p:cNvPr id="26" name="Rectangle 25"/>
          <p:cNvSpPr/>
          <p:nvPr/>
        </p:nvSpPr>
        <p:spPr>
          <a:xfrm>
            <a:off x="3935760" y="3501008"/>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Hit23</a:t>
            </a:r>
          </a:p>
        </p:txBody>
      </p:sp>
      <p:sp>
        <p:nvSpPr>
          <p:cNvPr id="27" name="Rectangle 26"/>
          <p:cNvSpPr/>
          <p:nvPr/>
        </p:nvSpPr>
        <p:spPr>
          <a:xfrm>
            <a:off x="3935760" y="3789040"/>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Hit24</a:t>
            </a:r>
          </a:p>
        </p:txBody>
      </p:sp>
      <p:sp>
        <p:nvSpPr>
          <p:cNvPr id="28" name="Rectangle 27"/>
          <p:cNvSpPr/>
          <p:nvPr/>
        </p:nvSpPr>
        <p:spPr>
          <a:xfrm>
            <a:off x="3935760" y="4103503"/>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Hit25</a:t>
            </a:r>
          </a:p>
        </p:txBody>
      </p:sp>
      <p:sp>
        <p:nvSpPr>
          <p:cNvPr id="29" name="Rectangle 28"/>
          <p:cNvSpPr/>
          <p:nvPr/>
        </p:nvSpPr>
        <p:spPr>
          <a:xfrm>
            <a:off x="3935760" y="4391535"/>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Hit26</a:t>
            </a:r>
          </a:p>
        </p:txBody>
      </p:sp>
      <p:sp>
        <p:nvSpPr>
          <p:cNvPr id="30" name="Rectangle 29"/>
          <p:cNvSpPr/>
          <p:nvPr/>
        </p:nvSpPr>
        <p:spPr>
          <a:xfrm>
            <a:off x="3935760" y="4679567"/>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Hit27</a:t>
            </a:r>
          </a:p>
        </p:txBody>
      </p:sp>
      <p:sp>
        <p:nvSpPr>
          <p:cNvPr id="31" name="Rectangle 30"/>
          <p:cNvSpPr/>
          <p:nvPr/>
        </p:nvSpPr>
        <p:spPr>
          <a:xfrm>
            <a:off x="3935760" y="4967599"/>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Hit28</a:t>
            </a:r>
          </a:p>
        </p:txBody>
      </p:sp>
      <p:sp>
        <p:nvSpPr>
          <p:cNvPr id="32" name="Rectangle 31"/>
          <p:cNvSpPr/>
          <p:nvPr/>
        </p:nvSpPr>
        <p:spPr>
          <a:xfrm>
            <a:off x="3935760" y="5255631"/>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Hit29</a:t>
            </a:r>
          </a:p>
        </p:txBody>
      </p:sp>
      <p:sp>
        <p:nvSpPr>
          <p:cNvPr id="33" name="Rectangle 32"/>
          <p:cNvSpPr/>
          <p:nvPr/>
        </p:nvSpPr>
        <p:spPr>
          <a:xfrm>
            <a:off x="3935760" y="5543663"/>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Hit30</a:t>
            </a:r>
          </a:p>
        </p:txBody>
      </p:sp>
      <p:sp>
        <p:nvSpPr>
          <p:cNvPr id="34" name="Rectangle 33"/>
          <p:cNvSpPr/>
          <p:nvPr/>
        </p:nvSpPr>
        <p:spPr>
          <a:xfrm>
            <a:off x="3935760" y="5831695"/>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Hit31</a:t>
            </a:r>
          </a:p>
        </p:txBody>
      </p:sp>
      <p:sp>
        <p:nvSpPr>
          <p:cNvPr id="35" name="Rectangle 34"/>
          <p:cNvSpPr/>
          <p:nvPr/>
        </p:nvSpPr>
        <p:spPr>
          <a:xfrm>
            <a:off x="3935760" y="6119727"/>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Hit32</a:t>
            </a:r>
          </a:p>
        </p:txBody>
      </p:sp>
    </p:spTree>
    <p:extLst>
      <p:ext uri="{BB962C8B-B14F-4D97-AF65-F5344CB8AC3E}">
        <p14:creationId xmlns:p14="http://schemas.microsoft.com/office/powerpoint/2010/main" val="3994710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dirty="0"/>
              <a:t>Categorical tests are influenced by where you set the </a:t>
            </a:r>
            <a:r>
              <a:rPr lang="en-GB" sz="3600" dirty="0" err="1"/>
              <a:t>cutoff</a:t>
            </a:r>
            <a:r>
              <a:rPr lang="en-GB" sz="3600" dirty="0"/>
              <a:t> for “interesting” genes </a:t>
            </a:r>
          </a:p>
        </p:txBody>
      </p:sp>
      <p:sp>
        <p:nvSpPr>
          <p:cNvPr id="36" name="Content Placeholder 35"/>
          <p:cNvSpPr>
            <a:spLocks noGrp="1"/>
          </p:cNvSpPr>
          <p:nvPr>
            <p:ph idx="1"/>
          </p:nvPr>
        </p:nvSpPr>
        <p:spPr>
          <a:xfrm>
            <a:off x="6168008" y="1600201"/>
            <a:ext cx="4042792" cy="4525963"/>
          </a:xfrm>
        </p:spPr>
        <p:txBody>
          <a:bodyPr/>
          <a:lstStyle/>
          <a:p>
            <a:r>
              <a:rPr lang="en-GB" dirty="0"/>
              <a:t>Function X</a:t>
            </a:r>
          </a:p>
          <a:p>
            <a:pPr lvl="1"/>
            <a:r>
              <a:rPr lang="en-GB" dirty="0"/>
              <a:t>3 hits out of 7 in ‘interesting’ list</a:t>
            </a:r>
          </a:p>
          <a:p>
            <a:pPr lvl="1"/>
            <a:r>
              <a:rPr lang="en-GB" dirty="0"/>
              <a:t>Significant (p=0.02)</a:t>
            </a:r>
          </a:p>
        </p:txBody>
      </p:sp>
      <p:sp>
        <p:nvSpPr>
          <p:cNvPr id="4" name="Rectangle 3"/>
          <p:cNvSpPr/>
          <p:nvPr/>
        </p:nvSpPr>
        <p:spPr>
          <a:xfrm>
            <a:off x="1847528" y="1772816"/>
            <a:ext cx="1872208" cy="21602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a:t>
            </a:r>
          </a:p>
        </p:txBody>
      </p:sp>
      <p:sp>
        <p:nvSpPr>
          <p:cNvPr id="5" name="Rectangle 4"/>
          <p:cNvSpPr/>
          <p:nvPr/>
        </p:nvSpPr>
        <p:spPr>
          <a:xfrm>
            <a:off x="1847528" y="2060848"/>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a:t>
            </a:r>
          </a:p>
        </p:txBody>
      </p:sp>
      <p:sp>
        <p:nvSpPr>
          <p:cNvPr id="6" name="Rectangle 5"/>
          <p:cNvSpPr/>
          <p:nvPr/>
        </p:nvSpPr>
        <p:spPr>
          <a:xfrm>
            <a:off x="1847528" y="2348880"/>
            <a:ext cx="1872208" cy="21602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Hit3</a:t>
            </a:r>
          </a:p>
        </p:txBody>
      </p:sp>
      <p:sp>
        <p:nvSpPr>
          <p:cNvPr id="7" name="Rectangle 6"/>
          <p:cNvSpPr/>
          <p:nvPr/>
        </p:nvSpPr>
        <p:spPr>
          <a:xfrm>
            <a:off x="1847528" y="2636912"/>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Hit4</a:t>
            </a:r>
          </a:p>
        </p:txBody>
      </p:sp>
      <p:sp>
        <p:nvSpPr>
          <p:cNvPr id="8" name="Rectangle 7"/>
          <p:cNvSpPr/>
          <p:nvPr/>
        </p:nvSpPr>
        <p:spPr>
          <a:xfrm>
            <a:off x="1847528" y="2924944"/>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Hit5</a:t>
            </a:r>
          </a:p>
        </p:txBody>
      </p:sp>
      <p:sp>
        <p:nvSpPr>
          <p:cNvPr id="9" name="Rectangle 8"/>
          <p:cNvSpPr/>
          <p:nvPr/>
        </p:nvSpPr>
        <p:spPr>
          <a:xfrm>
            <a:off x="1847528" y="3212976"/>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Hit6</a:t>
            </a:r>
          </a:p>
        </p:txBody>
      </p:sp>
      <p:sp>
        <p:nvSpPr>
          <p:cNvPr id="10" name="Rectangle 9"/>
          <p:cNvSpPr/>
          <p:nvPr/>
        </p:nvSpPr>
        <p:spPr>
          <a:xfrm>
            <a:off x="1847528" y="3501008"/>
            <a:ext cx="1872208" cy="21602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Hit7</a:t>
            </a:r>
          </a:p>
        </p:txBody>
      </p:sp>
      <p:sp>
        <p:nvSpPr>
          <p:cNvPr id="11" name="Rectangle 10"/>
          <p:cNvSpPr/>
          <p:nvPr/>
        </p:nvSpPr>
        <p:spPr>
          <a:xfrm>
            <a:off x="1847528" y="3789040"/>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Hit8</a:t>
            </a:r>
          </a:p>
        </p:txBody>
      </p:sp>
      <p:sp>
        <p:nvSpPr>
          <p:cNvPr id="12" name="Rectangle 11"/>
          <p:cNvSpPr/>
          <p:nvPr/>
        </p:nvSpPr>
        <p:spPr>
          <a:xfrm>
            <a:off x="1847528" y="4103503"/>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Hit9</a:t>
            </a:r>
          </a:p>
        </p:txBody>
      </p:sp>
      <p:sp>
        <p:nvSpPr>
          <p:cNvPr id="13" name="Rectangle 12"/>
          <p:cNvSpPr/>
          <p:nvPr/>
        </p:nvSpPr>
        <p:spPr>
          <a:xfrm>
            <a:off x="1847528" y="4391535"/>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Hit10</a:t>
            </a:r>
          </a:p>
        </p:txBody>
      </p:sp>
      <p:sp>
        <p:nvSpPr>
          <p:cNvPr id="14" name="Rectangle 13"/>
          <p:cNvSpPr/>
          <p:nvPr/>
        </p:nvSpPr>
        <p:spPr>
          <a:xfrm>
            <a:off x="1847528" y="4679567"/>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Hit11</a:t>
            </a:r>
          </a:p>
        </p:txBody>
      </p:sp>
      <p:sp>
        <p:nvSpPr>
          <p:cNvPr id="15" name="Rectangle 14"/>
          <p:cNvSpPr/>
          <p:nvPr/>
        </p:nvSpPr>
        <p:spPr>
          <a:xfrm>
            <a:off x="1847528" y="4967599"/>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Hit12</a:t>
            </a:r>
          </a:p>
        </p:txBody>
      </p:sp>
      <p:sp>
        <p:nvSpPr>
          <p:cNvPr id="16" name="Rectangle 15"/>
          <p:cNvSpPr/>
          <p:nvPr/>
        </p:nvSpPr>
        <p:spPr>
          <a:xfrm>
            <a:off x="1847528" y="5255631"/>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Hit13</a:t>
            </a:r>
          </a:p>
        </p:txBody>
      </p:sp>
      <p:sp>
        <p:nvSpPr>
          <p:cNvPr id="17" name="Rectangle 16"/>
          <p:cNvSpPr/>
          <p:nvPr/>
        </p:nvSpPr>
        <p:spPr>
          <a:xfrm>
            <a:off x="1847528" y="5543663"/>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Hit14</a:t>
            </a:r>
          </a:p>
        </p:txBody>
      </p:sp>
      <p:sp>
        <p:nvSpPr>
          <p:cNvPr id="18" name="Rectangle 17"/>
          <p:cNvSpPr/>
          <p:nvPr/>
        </p:nvSpPr>
        <p:spPr>
          <a:xfrm>
            <a:off x="1847528" y="5831695"/>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Hit15</a:t>
            </a:r>
          </a:p>
        </p:txBody>
      </p:sp>
      <p:sp>
        <p:nvSpPr>
          <p:cNvPr id="19" name="Rectangle 18"/>
          <p:cNvSpPr/>
          <p:nvPr/>
        </p:nvSpPr>
        <p:spPr>
          <a:xfrm>
            <a:off x="1847528" y="6119727"/>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Hit16</a:t>
            </a:r>
          </a:p>
        </p:txBody>
      </p:sp>
      <p:sp>
        <p:nvSpPr>
          <p:cNvPr id="20" name="Rectangle 19"/>
          <p:cNvSpPr/>
          <p:nvPr/>
        </p:nvSpPr>
        <p:spPr>
          <a:xfrm>
            <a:off x="3935760" y="1772816"/>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Hit17</a:t>
            </a:r>
          </a:p>
        </p:txBody>
      </p:sp>
      <p:sp>
        <p:nvSpPr>
          <p:cNvPr id="21" name="Rectangle 20"/>
          <p:cNvSpPr/>
          <p:nvPr/>
        </p:nvSpPr>
        <p:spPr>
          <a:xfrm>
            <a:off x="3935760" y="2060848"/>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Hit18</a:t>
            </a:r>
          </a:p>
        </p:txBody>
      </p:sp>
      <p:sp>
        <p:nvSpPr>
          <p:cNvPr id="22" name="Rectangle 21"/>
          <p:cNvSpPr/>
          <p:nvPr/>
        </p:nvSpPr>
        <p:spPr>
          <a:xfrm>
            <a:off x="3935760" y="2348880"/>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Hit19</a:t>
            </a:r>
          </a:p>
        </p:txBody>
      </p:sp>
      <p:sp>
        <p:nvSpPr>
          <p:cNvPr id="23" name="Rectangle 22"/>
          <p:cNvSpPr/>
          <p:nvPr/>
        </p:nvSpPr>
        <p:spPr>
          <a:xfrm>
            <a:off x="3935760" y="2636912"/>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Hit20</a:t>
            </a:r>
          </a:p>
        </p:txBody>
      </p:sp>
      <p:sp>
        <p:nvSpPr>
          <p:cNvPr id="24" name="Rectangle 23"/>
          <p:cNvSpPr/>
          <p:nvPr/>
        </p:nvSpPr>
        <p:spPr>
          <a:xfrm>
            <a:off x="3935760" y="2924944"/>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Hit21</a:t>
            </a:r>
          </a:p>
        </p:txBody>
      </p:sp>
      <p:sp>
        <p:nvSpPr>
          <p:cNvPr id="25" name="Rectangle 24"/>
          <p:cNvSpPr/>
          <p:nvPr/>
        </p:nvSpPr>
        <p:spPr>
          <a:xfrm>
            <a:off x="3935760" y="3212976"/>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Hit22</a:t>
            </a:r>
          </a:p>
        </p:txBody>
      </p:sp>
      <p:sp>
        <p:nvSpPr>
          <p:cNvPr id="26" name="Rectangle 25"/>
          <p:cNvSpPr/>
          <p:nvPr/>
        </p:nvSpPr>
        <p:spPr>
          <a:xfrm>
            <a:off x="3935760" y="3501008"/>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Hit23</a:t>
            </a:r>
          </a:p>
        </p:txBody>
      </p:sp>
      <p:sp>
        <p:nvSpPr>
          <p:cNvPr id="27" name="Rectangle 26"/>
          <p:cNvSpPr/>
          <p:nvPr/>
        </p:nvSpPr>
        <p:spPr>
          <a:xfrm>
            <a:off x="3935760" y="3789040"/>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Hit24</a:t>
            </a:r>
          </a:p>
        </p:txBody>
      </p:sp>
      <p:sp>
        <p:nvSpPr>
          <p:cNvPr id="28" name="Rectangle 27"/>
          <p:cNvSpPr/>
          <p:nvPr/>
        </p:nvSpPr>
        <p:spPr>
          <a:xfrm>
            <a:off x="3935760" y="4103503"/>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Hit25</a:t>
            </a:r>
          </a:p>
        </p:txBody>
      </p:sp>
      <p:sp>
        <p:nvSpPr>
          <p:cNvPr id="29" name="Rectangle 28"/>
          <p:cNvSpPr/>
          <p:nvPr/>
        </p:nvSpPr>
        <p:spPr>
          <a:xfrm>
            <a:off x="3935760" y="4391535"/>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Hit26</a:t>
            </a:r>
          </a:p>
        </p:txBody>
      </p:sp>
      <p:sp>
        <p:nvSpPr>
          <p:cNvPr id="30" name="Rectangle 29"/>
          <p:cNvSpPr/>
          <p:nvPr/>
        </p:nvSpPr>
        <p:spPr>
          <a:xfrm>
            <a:off x="3935760" y="4679567"/>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Hit27</a:t>
            </a:r>
          </a:p>
        </p:txBody>
      </p:sp>
      <p:sp>
        <p:nvSpPr>
          <p:cNvPr id="31" name="Rectangle 30"/>
          <p:cNvSpPr/>
          <p:nvPr/>
        </p:nvSpPr>
        <p:spPr>
          <a:xfrm>
            <a:off x="3935760" y="4967599"/>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Hit28</a:t>
            </a:r>
          </a:p>
        </p:txBody>
      </p:sp>
      <p:sp>
        <p:nvSpPr>
          <p:cNvPr id="32" name="Rectangle 31"/>
          <p:cNvSpPr/>
          <p:nvPr/>
        </p:nvSpPr>
        <p:spPr>
          <a:xfrm>
            <a:off x="3935760" y="5255631"/>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Hit29</a:t>
            </a:r>
          </a:p>
        </p:txBody>
      </p:sp>
      <p:sp>
        <p:nvSpPr>
          <p:cNvPr id="33" name="Rectangle 32"/>
          <p:cNvSpPr/>
          <p:nvPr/>
        </p:nvSpPr>
        <p:spPr>
          <a:xfrm>
            <a:off x="3935760" y="5543663"/>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Hit30</a:t>
            </a:r>
          </a:p>
        </p:txBody>
      </p:sp>
      <p:sp>
        <p:nvSpPr>
          <p:cNvPr id="34" name="Rectangle 33"/>
          <p:cNvSpPr/>
          <p:nvPr/>
        </p:nvSpPr>
        <p:spPr>
          <a:xfrm>
            <a:off x="3935760" y="5831695"/>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Hit31</a:t>
            </a:r>
          </a:p>
        </p:txBody>
      </p:sp>
      <p:sp>
        <p:nvSpPr>
          <p:cNvPr id="35" name="Rectangle 34"/>
          <p:cNvSpPr/>
          <p:nvPr/>
        </p:nvSpPr>
        <p:spPr>
          <a:xfrm>
            <a:off x="3935760" y="6119727"/>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Hit32</a:t>
            </a:r>
          </a:p>
        </p:txBody>
      </p:sp>
    </p:spTree>
    <p:extLst>
      <p:ext uri="{BB962C8B-B14F-4D97-AF65-F5344CB8AC3E}">
        <p14:creationId xmlns:p14="http://schemas.microsoft.com/office/powerpoint/2010/main" val="3928954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6289" r="51805"/>
          <a:stretch/>
        </p:blipFill>
        <p:spPr>
          <a:xfrm>
            <a:off x="2135560" y="1210506"/>
            <a:ext cx="7920880" cy="5419284"/>
          </a:xfrm>
          <a:prstGeom prst="rect">
            <a:avLst/>
          </a:prstGeom>
        </p:spPr>
      </p:pic>
      <p:sp>
        <p:nvSpPr>
          <p:cNvPr id="5" name="Title 4"/>
          <p:cNvSpPr>
            <a:spLocks noGrp="1"/>
          </p:cNvSpPr>
          <p:nvPr>
            <p:ph type="title"/>
          </p:nvPr>
        </p:nvSpPr>
        <p:spPr>
          <a:xfrm>
            <a:off x="551384" y="228210"/>
            <a:ext cx="8229600" cy="1143000"/>
          </a:xfrm>
        </p:spPr>
        <p:txBody>
          <a:bodyPr>
            <a:normAutofit/>
          </a:bodyPr>
          <a:lstStyle/>
          <a:p>
            <a:r>
              <a:rPr lang="en-GB" dirty="0"/>
              <a:t>Standard Gene List Output</a:t>
            </a:r>
          </a:p>
        </p:txBody>
      </p:sp>
    </p:spTree>
    <p:extLst>
      <p:ext uri="{BB962C8B-B14F-4D97-AF65-F5344CB8AC3E}">
        <p14:creationId xmlns:p14="http://schemas.microsoft.com/office/powerpoint/2010/main" val="2471409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dirty="0"/>
              <a:t>Ordered, but not quantitative lists allow sequential categorical analysis</a:t>
            </a:r>
          </a:p>
        </p:txBody>
      </p:sp>
      <p:sp>
        <p:nvSpPr>
          <p:cNvPr id="36" name="Content Placeholder 35"/>
          <p:cNvSpPr>
            <a:spLocks noGrp="1"/>
          </p:cNvSpPr>
          <p:nvPr>
            <p:ph idx="1"/>
          </p:nvPr>
        </p:nvSpPr>
        <p:spPr>
          <a:xfrm>
            <a:off x="6168008" y="1600201"/>
            <a:ext cx="4042792" cy="4525963"/>
          </a:xfrm>
        </p:spPr>
        <p:txBody>
          <a:bodyPr>
            <a:normAutofit fontScale="92500" lnSpcReduction="10000"/>
          </a:bodyPr>
          <a:lstStyle/>
          <a:p>
            <a:r>
              <a:rPr lang="en-GB" dirty="0"/>
              <a:t>Function X</a:t>
            </a:r>
          </a:p>
          <a:p>
            <a:pPr lvl="1"/>
            <a:r>
              <a:rPr lang="en-GB" dirty="0"/>
              <a:t>Length=1 p=0.60</a:t>
            </a:r>
          </a:p>
          <a:p>
            <a:pPr lvl="1"/>
            <a:r>
              <a:rPr lang="en-GB" dirty="0"/>
              <a:t>Length=2 p=0.80</a:t>
            </a:r>
          </a:p>
          <a:p>
            <a:pPr lvl="1"/>
            <a:r>
              <a:rPr lang="en-GB" dirty="0"/>
              <a:t>Length=3 p=0.30</a:t>
            </a:r>
          </a:p>
          <a:p>
            <a:pPr lvl="1"/>
            <a:r>
              <a:rPr lang="en-GB" dirty="0"/>
              <a:t>Length=4 p=0.35</a:t>
            </a:r>
          </a:p>
          <a:p>
            <a:pPr lvl="1"/>
            <a:r>
              <a:rPr lang="en-GB" dirty="0"/>
              <a:t>Length=5 p=0.40</a:t>
            </a:r>
          </a:p>
          <a:p>
            <a:pPr lvl="1"/>
            <a:r>
              <a:rPr lang="en-GB" dirty="0"/>
              <a:t>Length=6 p=0.45</a:t>
            </a:r>
          </a:p>
          <a:p>
            <a:pPr lvl="1"/>
            <a:r>
              <a:rPr lang="en-GB" dirty="0"/>
              <a:t>Length=7 p=0.05</a:t>
            </a:r>
          </a:p>
          <a:p>
            <a:pPr lvl="1"/>
            <a:r>
              <a:rPr lang="en-GB" dirty="0"/>
              <a:t>Length=8 p=0.08</a:t>
            </a:r>
          </a:p>
          <a:p>
            <a:pPr lvl="1"/>
            <a:r>
              <a:rPr lang="en-GB" dirty="0"/>
              <a:t>Length=9 p=0.10</a:t>
            </a:r>
          </a:p>
          <a:p>
            <a:pPr lvl="1"/>
            <a:endParaRPr lang="en-GB" dirty="0"/>
          </a:p>
          <a:p>
            <a:pPr lvl="1"/>
            <a:endParaRPr lang="en-GB" dirty="0"/>
          </a:p>
        </p:txBody>
      </p:sp>
      <p:sp>
        <p:nvSpPr>
          <p:cNvPr id="4" name="Rectangle 3"/>
          <p:cNvSpPr/>
          <p:nvPr/>
        </p:nvSpPr>
        <p:spPr>
          <a:xfrm>
            <a:off x="1847528" y="1772816"/>
            <a:ext cx="1872208" cy="21602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a:t>
            </a:r>
          </a:p>
        </p:txBody>
      </p:sp>
      <p:sp>
        <p:nvSpPr>
          <p:cNvPr id="5" name="Rectangle 4"/>
          <p:cNvSpPr/>
          <p:nvPr/>
        </p:nvSpPr>
        <p:spPr>
          <a:xfrm>
            <a:off x="1847528" y="2060848"/>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a:t>
            </a:r>
          </a:p>
        </p:txBody>
      </p:sp>
      <p:sp>
        <p:nvSpPr>
          <p:cNvPr id="6" name="Rectangle 5"/>
          <p:cNvSpPr/>
          <p:nvPr/>
        </p:nvSpPr>
        <p:spPr>
          <a:xfrm>
            <a:off x="1847528" y="2348880"/>
            <a:ext cx="1872208" cy="21602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Hit3</a:t>
            </a:r>
          </a:p>
        </p:txBody>
      </p:sp>
      <p:sp>
        <p:nvSpPr>
          <p:cNvPr id="7" name="Rectangle 6"/>
          <p:cNvSpPr/>
          <p:nvPr/>
        </p:nvSpPr>
        <p:spPr>
          <a:xfrm>
            <a:off x="1847528" y="2636912"/>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Hit4</a:t>
            </a:r>
          </a:p>
        </p:txBody>
      </p:sp>
      <p:sp>
        <p:nvSpPr>
          <p:cNvPr id="8" name="Rectangle 7"/>
          <p:cNvSpPr/>
          <p:nvPr/>
        </p:nvSpPr>
        <p:spPr>
          <a:xfrm>
            <a:off x="1847528" y="2924944"/>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Hit5</a:t>
            </a:r>
          </a:p>
        </p:txBody>
      </p:sp>
      <p:sp>
        <p:nvSpPr>
          <p:cNvPr id="9" name="Rectangle 8"/>
          <p:cNvSpPr/>
          <p:nvPr/>
        </p:nvSpPr>
        <p:spPr>
          <a:xfrm>
            <a:off x="1847528" y="3212976"/>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Hit6</a:t>
            </a:r>
          </a:p>
        </p:txBody>
      </p:sp>
      <p:sp>
        <p:nvSpPr>
          <p:cNvPr id="10" name="Rectangle 9"/>
          <p:cNvSpPr/>
          <p:nvPr/>
        </p:nvSpPr>
        <p:spPr>
          <a:xfrm>
            <a:off x="1847528" y="3501008"/>
            <a:ext cx="1872208" cy="21602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Hit7</a:t>
            </a:r>
          </a:p>
        </p:txBody>
      </p:sp>
      <p:sp>
        <p:nvSpPr>
          <p:cNvPr id="11" name="Rectangle 10"/>
          <p:cNvSpPr/>
          <p:nvPr/>
        </p:nvSpPr>
        <p:spPr>
          <a:xfrm>
            <a:off x="1847528" y="3789040"/>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Hit8</a:t>
            </a:r>
          </a:p>
        </p:txBody>
      </p:sp>
      <p:sp>
        <p:nvSpPr>
          <p:cNvPr id="12" name="Rectangle 11"/>
          <p:cNvSpPr/>
          <p:nvPr/>
        </p:nvSpPr>
        <p:spPr>
          <a:xfrm>
            <a:off x="1847528" y="4103503"/>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Hit9</a:t>
            </a:r>
          </a:p>
        </p:txBody>
      </p:sp>
      <p:sp>
        <p:nvSpPr>
          <p:cNvPr id="13" name="Rectangle 12"/>
          <p:cNvSpPr/>
          <p:nvPr/>
        </p:nvSpPr>
        <p:spPr>
          <a:xfrm>
            <a:off x="1847528" y="4391535"/>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Hit10</a:t>
            </a:r>
          </a:p>
        </p:txBody>
      </p:sp>
      <p:sp>
        <p:nvSpPr>
          <p:cNvPr id="14" name="Rectangle 13"/>
          <p:cNvSpPr/>
          <p:nvPr/>
        </p:nvSpPr>
        <p:spPr>
          <a:xfrm>
            <a:off x="1847528" y="4679567"/>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Hit11</a:t>
            </a:r>
          </a:p>
        </p:txBody>
      </p:sp>
      <p:sp>
        <p:nvSpPr>
          <p:cNvPr id="15" name="Rectangle 14"/>
          <p:cNvSpPr/>
          <p:nvPr/>
        </p:nvSpPr>
        <p:spPr>
          <a:xfrm>
            <a:off x="1847528" y="4967599"/>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Hit12</a:t>
            </a:r>
          </a:p>
        </p:txBody>
      </p:sp>
      <p:sp>
        <p:nvSpPr>
          <p:cNvPr id="16" name="Rectangle 15"/>
          <p:cNvSpPr/>
          <p:nvPr/>
        </p:nvSpPr>
        <p:spPr>
          <a:xfrm>
            <a:off x="1847528" y="5255631"/>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Hit13</a:t>
            </a:r>
          </a:p>
        </p:txBody>
      </p:sp>
      <p:sp>
        <p:nvSpPr>
          <p:cNvPr id="17" name="Rectangle 16"/>
          <p:cNvSpPr/>
          <p:nvPr/>
        </p:nvSpPr>
        <p:spPr>
          <a:xfrm>
            <a:off x="1847528" y="5543663"/>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Hit14</a:t>
            </a:r>
          </a:p>
        </p:txBody>
      </p:sp>
      <p:sp>
        <p:nvSpPr>
          <p:cNvPr id="18" name="Rectangle 17"/>
          <p:cNvSpPr/>
          <p:nvPr/>
        </p:nvSpPr>
        <p:spPr>
          <a:xfrm>
            <a:off x="1847528" y="5831695"/>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Hit15</a:t>
            </a:r>
          </a:p>
        </p:txBody>
      </p:sp>
      <p:sp>
        <p:nvSpPr>
          <p:cNvPr id="19" name="Rectangle 18"/>
          <p:cNvSpPr/>
          <p:nvPr/>
        </p:nvSpPr>
        <p:spPr>
          <a:xfrm>
            <a:off x="1847528" y="6119727"/>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Hit16</a:t>
            </a:r>
          </a:p>
        </p:txBody>
      </p:sp>
      <p:sp>
        <p:nvSpPr>
          <p:cNvPr id="20" name="Rectangle 19"/>
          <p:cNvSpPr/>
          <p:nvPr/>
        </p:nvSpPr>
        <p:spPr>
          <a:xfrm>
            <a:off x="3935760" y="1772816"/>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Hit17</a:t>
            </a:r>
          </a:p>
        </p:txBody>
      </p:sp>
      <p:sp>
        <p:nvSpPr>
          <p:cNvPr id="21" name="Rectangle 20"/>
          <p:cNvSpPr/>
          <p:nvPr/>
        </p:nvSpPr>
        <p:spPr>
          <a:xfrm>
            <a:off x="3935760" y="2060848"/>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Hit18</a:t>
            </a:r>
          </a:p>
        </p:txBody>
      </p:sp>
      <p:sp>
        <p:nvSpPr>
          <p:cNvPr id="22" name="Rectangle 21"/>
          <p:cNvSpPr/>
          <p:nvPr/>
        </p:nvSpPr>
        <p:spPr>
          <a:xfrm>
            <a:off x="3935760" y="2348880"/>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Hit19</a:t>
            </a:r>
          </a:p>
        </p:txBody>
      </p:sp>
      <p:sp>
        <p:nvSpPr>
          <p:cNvPr id="23" name="Rectangle 22"/>
          <p:cNvSpPr/>
          <p:nvPr/>
        </p:nvSpPr>
        <p:spPr>
          <a:xfrm>
            <a:off x="3935760" y="2636912"/>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Hit20</a:t>
            </a:r>
          </a:p>
        </p:txBody>
      </p:sp>
      <p:sp>
        <p:nvSpPr>
          <p:cNvPr id="24" name="Rectangle 23"/>
          <p:cNvSpPr/>
          <p:nvPr/>
        </p:nvSpPr>
        <p:spPr>
          <a:xfrm>
            <a:off x="3935760" y="2924944"/>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Hit21</a:t>
            </a:r>
          </a:p>
        </p:txBody>
      </p:sp>
      <p:sp>
        <p:nvSpPr>
          <p:cNvPr id="25" name="Rectangle 24"/>
          <p:cNvSpPr/>
          <p:nvPr/>
        </p:nvSpPr>
        <p:spPr>
          <a:xfrm>
            <a:off x="3935760" y="3212976"/>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Hit22</a:t>
            </a:r>
          </a:p>
        </p:txBody>
      </p:sp>
      <p:sp>
        <p:nvSpPr>
          <p:cNvPr id="26" name="Rectangle 25"/>
          <p:cNvSpPr/>
          <p:nvPr/>
        </p:nvSpPr>
        <p:spPr>
          <a:xfrm>
            <a:off x="3935760" y="3501008"/>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Hit23</a:t>
            </a:r>
          </a:p>
        </p:txBody>
      </p:sp>
      <p:sp>
        <p:nvSpPr>
          <p:cNvPr id="27" name="Rectangle 26"/>
          <p:cNvSpPr/>
          <p:nvPr/>
        </p:nvSpPr>
        <p:spPr>
          <a:xfrm>
            <a:off x="3935760" y="3789040"/>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Hit24</a:t>
            </a:r>
          </a:p>
        </p:txBody>
      </p:sp>
      <p:sp>
        <p:nvSpPr>
          <p:cNvPr id="28" name="Rectangle 27"/>
          <p:cNvSpPr/>
          <p:nvPr/>
        </p:nvSpPr>
        <p:spPr>
          <a:xfrm>
            <a:off x="3935760" y="4103503"/>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Hit25</a:t>
            </a:r>
          </a:p>
        </p:txBody>
      </p:sp>
      <p:sp>
        <p:nvSpPr>
          <p:cNvPr id="29" name="Rectangle 28"/>
          <p:cNvSpPr/>
          <p:nvPr/>
        </p:nvSpPr>
        <p:spPr>
          <a:xfrm>
            <a:off x="3935760" y="4391535"/>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Hit26</a:t>
            </a:r>
          </a:p>
        </p:txBody>
      </p:sp>
      <p:sp>
        <p:nvSpPr>
          <p:cNvPr id="30" name="Rectangle 29"/>
          <p:cNvSpPr/>
          <p:nvPr/>
        </p:nvSpPr>
        <p:spPr>
          <a:xfrm>
            <a:off x="3935760" y="4679567"/>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Hit27</a:t>
            </a:r>
          </a:p>
        </p:txBody>
      </p:sp>
      <p:sp>
        <p:nvSpPr>
          <p:cNvPr id="31" name="Rectangle 30"/>
          <p:cNvSpPr/>
          <p:nvPr/>
        </p:nvSpPr>
        <p:spPr>
          <a:xfrm>
            <a:off x="3935760" y="4967599"/>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Hit28</a:t>
            </a:r>
          </a:p>
        </p:txBody>
      </p:sp>
      <p:sp>
        <p:nvSpPr>
          <p:cNvPr id="32" name="Rectangle 31"/>
          <p:cNvSpPr/>
          <p:nvPr/>
        </p:nvSpPr>
        <p:spPr>
          <a:xfrm>
            <a:off x="3935760" y="5255631"/>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Hit29</a:t>
            </a:r>
          </a:p>
        </p:txBody>
      </p:sp>
      <p:sp>
        <p:nvSpPr>
          <p:cNvPr id="33" name="Rectangle 32"/>
          <p:cNvSpPr/>
          <p:nvPr/>
        </p:nvSpPr>
        <p:spPr>
          <a:xfrm>
            <a:off x="3935760" y="5543663"/>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Hit30</a:t>
            </a:r>
          </a:p>
        </p:txBody>
      </p:sp>
      <p:sp>
        <p:nvSpPr>
          <p:cNvPr id="34" name="Rectangle 33"/>
          <p:cNvSpPr/>
          <p:nvPr/>
        </p:nvSpPr>
        <p:spPr>
          <a:xfrm>
            <a:off x="3935760" y="5831695"/>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Hit31</a:t>
            </a:r>
          </a:p>
        </p:txBody>
      </p:sp>
      <p:sp>
        <p:nvSpPr>
          <p:cNvPr id="35" name="Rectangle 34"/>
          <p:cNvSpPr/>
          <p:nvPr/>
        </p:nvSpPr>
        <p:spPr>
          <a:xfrm>
            <a:off x="3935760" y="6119727"/>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Hit32</a:t>
            </a:r>
          </a:p>
        </p:txBody>
      </p:sp>
      <p:sp>
        <p:nvSpPr>
          <p:cNvPr id="3" name="Rectangle 2"/>
          <p:cNvSpPr/>
          <p:nvPr/>
        </p:nvSpPr>
        <p:spPr>
          <a:xfrm>
            <a:off x="6923152" y="4706673"/>
            <a:ext cx="2376264" cy="406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310408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2F977-CB89-4D32-9B64-D1D55559310C}"/>
              </a:ext>
            </a:extLst>
          </p:cNvPr>
          <p:cNvSpPr>
            <a:spLocks noGrp="1"/>
          </p:cNvSpPr>
          <p:nvPr>
            <p:ph type="title"/>
          </p:nvPr>
        </p:nvSpPr>
        <p:spPr/>
        <p:txBody>
          <a:bodyPr/>
          <a:lstStyle/>
          <a:p>
            <a:r>
              <a:rPr lang="en-GB" dirty="0"/>
              <a:t>Directional Gene Lists</a:t>
            </a:r>
          </a:p>
        </p:txBody>
      </p:sp>
      <p:sp>
        <p:nvSpPr>
          <p:cNvPr id="6" name="Content Placeholder 5">
            <a:extLst>
              <a:ext uri="{FF2B5EF4-FFF2-40B4-BE49-F238E27FC236}">
                <a16:creationId xmlns:a16="http://schemas.microsoft.com/office/drawing/2014/main" id="{483B4A97-CAF4-4CD9-86FC-689ECFD844D4}"/>
              </a:ext>
            </a:extLst>
          </p:cNvPr>
          <p:cNvSpPr>
            <a:spLocks noGrp="1"/>
          </p:cNvSpPr>
          <p:nvPr>
            <p:ph idx="1"/>
          </p:nvPr>
        </p:nvSpPr>
        <p:spPr>
          <a:xfrm>
            <a:off x="5951984" y="1600201"/>
            <a:ext cx="5630416" cy="4525963"/>
          </a:xfrm>
        </p:spPr>
        <p:txBody>
          <a:bodyPr/>
          <a:lstStyle/>
          <a:p>
            <a:r>
              <a:rPr lang="en-GB" dirty="0"/>
              <a:t>One search or two?</a:t>
            </a:r>
          </a:p>
          <a:p>
            <a:pPr lvl="1"/>
            <a:r>
              <a:rPr lang="en-GB" dirty="0"/>
              <a:t>One search</a:t>
            </a:r>
          </a:p>
          <a:p>
            <a:pPr lvl="2"/>
            <a:r>
              <a:rPr lang="en-GB" dirty="0"/>
              <a:t>Higher power (more genes)</a:t>
            </a:r>
          </a:p>
          <a:p>
            <a:pPr lvl="2"/>
            <a:r>
              <a:rPr lang="en-GB" dirty="0"/>
              <a:t>Lower enrichment</a:t>
            </a:r>
          </a:p>
          <a:p>
            <a:pPr lvl="2"/>
            <a:r>
              <a:rPr lang="en-GB" dirty="0"/>
              <a:t>Mixed effects (pathways)</a:t>
            </a:r>
          </a:p>
          <a:p>
            <a:pPr lvl="1"/>
            <a:r>
              <a:rPr lang="en-GB" dirty="0"/>
              <a:t>Two searches</a:t>
            </a:r>
          </a:p>
          <a:p>
            <a:pPr lvl="2"/>
            <a:r>
              <a:rPr lang="en-GB" dirty="0"/>
              <a:t>Easier interpretation</a:t>
            </a:r>
          </a:p>
          <a:p>
            <a:pPr lvl="2"/>
            <a:r>
              <a:rPr lang="en-GB" dirty="0"/>
              <a:t>Less power</a:t>
            </a:r>
          </a:p>
          <a:p>
            <a:pPr lvl="2"/>
            <a:r>
              <a:rPr lang="en-GB" dirty="0"/>
              <a:t>Higher enrichment</a:t>
            </a:r>
          </a:p>
        </p:txBody>
      </p:sp>
      <p:pic>
        <p:nvPicPr>
          <p:cNvPr id="5" name="Picture 4">
            <a:extLst>
              <a:ext uri="{FF2B5EF4-FFF2-40B4-BE49-F238E27FC236}">
                <a16:creationId xmlns:a16="http://schemas.microsoft.com/office/drawing/2014/main" id="{B0CE6EDF-F825-48D4-945B-D2343A9C3A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51"/>
          <a:stretch/>
        </p:blipFill>
        <p:spPr>
          <a:xfrm>
            <a:off x="407368" y="1720626"/>
            <a:ext cx="5117385" cy="4869160"/>
          </a:xfrm>
          <a:prstGeom prst="rect">
            <a:avLst/>
          </a:prstGeom>
        </p:spPr>
      </p:pic>
    </p:spTree>
    <p:extLst>
      <p:ext uri="{BB962C8B-B14F-4D97-AF65-F5344CB8AC3E}">
        <p14:creationId xmlns:p14="http://schemas.microsoft.com/office/powerpoint/2010/main" val="3288587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pPr algn="ctr"/>
            <a:r>
              <a:rPr lang="en-GB" dirty="0"/>
              <a:t>Quantitative Enrichment Analysis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41590" y="5924550"/>
            <a:ext cx="1992747" cy="706290"/>
          </a:xfrm>
          <a:prstGeom prst="rect">
            <a:avLst/>
          </a:prstGeom>
        </p:spPr>
      </p:pic>
    </p:spTree>
    <p:extLst>
      <p:ext uri="{BB962C8B-B14F-4D97-AF65-F5344CB8AC3E}">
        <p14:creationId xmlns:p14="http://schemas.microsoft.com/office/powerpoint/2010/main" val="2456013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Quantitative comparisons can offer more power</a:t>
            </a:r>
          </a:p>
        </p:txBody>
      </p:sp>
      <p:sp>
        <p:nvSpPr>
          <p:cNvPr id="3" name="Content Placeholder 2"/>
          <p:cNvSpPr>
            <a:spLocks noGrp="1"/>
          </p:cNvSpPr>
          <p:nvPr>
            <p:ph idx="1"/>
          </p:nvPr>
        </p:nvSpPr>
        <p:spPr>
          <a:xfrm>
            <a:off x="642021" y="1772816"/>
            <a:ext cx="8939336" cy="4525963"/>
          </a:xfrm>
        </p:spPr>
        <p:txBody>
          <a:bodyPr>
            <a:normAutofit/>
          </a:bodyPr>
          <a:lstStyle/>
          <a:p>
            <a:r>
              <a:rPr lang="en-GB" sz="3600" dirty="0"/>
              <a:t>What quantitative value can we use?</a:t>
            </a:r>
          </a:p>
          <a:p>
            <a:pPr lvl="1"/>
            <a:r>
              <a:rPr lang="en-GB" sz="3200" dirty="0"/>
              <a:t>Differential p-value (normally -10 log(</a:t>
            </a:r>
            <a:r>
              <a:rPr lang="en-GB" sz="3200" i="1" dirty="0"/>
              <a:t>p</a:t>
            </a:r>
            <a:r>
              <a:rPr lang="en-GB" sz="3200" dirty="0"/>
              <a:t>))</a:t>
            </a:r>
          </a:p>
          <a:p>
            <a:pPr lvl="1"/>
            <a:r>
              <a:rPr lang="en-GB" sz="3200" dirty="0"/>
              <a:t>Fold change</a:t>
            </a:r>
          </a:p>
          <a:p>
            <a:pPr lvl="1"/>
            <a:r>
              <a:rPr lang="en-GB" sz="3200" dirty="0"/>
              <a:t>Absolute difference</a:t>
            </a:r>
          </a:p>
          <a:p>
            <a:pPr marL="457200" lvl="1" indent="0">
              <a:buNone/>
            </a:pPr>
            <a:endParaRPr lang="en-GB" sz="3200" dirty="0"/>
          </a:p>
          <a:p>
            <a:pPr lvl="1"/>
            <a:endParaRPr lang="en-GB" sz="3200" dirty="0"/>
          </a:p>
        </p:txBody>
      </p:sp>
      <p:sp>
        <p:nvSpPr>
          <p:cNvPr id="4" name="AutoShape 2" descr="http://127.0.0.1:32619/graphics/c3b66332-c3a9-4432-9d67-16929213d365.png">
            <a:extLst>
              <a:ext uri="{FF2B5EF4-FFF2-40B4-BE49-F238E27FC236}">
                <a16:creationId xmlns:a16="http://schemas.microsoft.com/office/drawing/2014/main" id="{E43FBA44-93EA-4A9F-B6D7-37A0DEF28B8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E3B7674D-2F91-44A0-8AED-076D74D3AB20}"/>
              </a:ext>
            </a:extLst>
          </p:cNvPr>
          <p:cNvPicPr>
            <a:picLocks noChangeAspect="1"/>
          </p:cNvPicPr>
          <p:nvPr/>
        </p:nvPicPr>
        <p:blipFill>
          <a:blip r:embed="rId2"/>
          <a:stretch>
            <a:fillRect/>
          </a:stretch>
        </p:blipFill>
        <p:spPr>
          <a:xfrm>
            <a:off x="5735960" y="3765283"/>
            <a:ext cx="6453859" cy="3092717"/>
          </a:xfrm>
          <a:prstGeom prst="rect">
            <a:avLst/>
          </a:prstGeom>
        </p:spPr>
      </p:pic>
    </p:spTree>
    <p:extLst>
      <p:ext uri="{BB962C8B-B14F-4D97-AF65-F5344CB8AC3E}">
        <p14:creationId xmlns:p14="http://schemas.microsoft.com/office/powerpoint/2010/main" val="33787266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What kind of changes do we expect in an interesting category?</a:t>
            </a:r>
          </a:p>
        </p:txBody>
      </p:sp>
      <p:sp>
        <p:nvSpPr>
          <p:cNvPr id="4" name="TextBox 3"/>
          <p:cNvSpPr txBox="1"/>
          <p:nvPr/>
        </p:nvSpPr>
        <p:spPr>
          <a:xfrm>
            <a:off x="1811524" y="6237313"/>
            <a:ext cx="8568952" cy="461665"/>
          </a:xfrm>
          <a:prstGeom prst="rect">
            <a:avLst/>
          </a:prstGeom>
          <a:noFill/>
        </p:spPr>
        <p:txBody>
          <a:bodyPr wrap="square" rtlCol="0">
            <a:spAutoFit/>
          </a:bodyPr>
          <a:lstStyle/>
          <a:p>
            <a:r>
              <a:rPr lang="en-GB" sz="2400" dirty="0"/>
              <a:t>Genes in that category all change, and by about the same amount?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512" y="1607471"/>
            <a:ext cx="4752528" cy="4426018"/>
          </a:xfrm>
          <a:prstGeom prst="rect">
            <a:avLst/>
          </a:prstGeom>
        </p:spPr>
      </p:pic>
      <p:sp>
        <p:nvSpPr>
          <p:cNvPr id="3" name="TextBox 2"/>
          <p:cNvSpPr txBox="1"/>
          <p:nvPr/>
        </p:nvSpPr>
        <p:spPr>
          <a:xfrm>
            <a:off x="7968208" y="3356992"/>
            <a:ext cx="3117264" cy="646331"/>
          </a:xfrm>
          <a:prstGeom prst="rect">
            <a:avLst/>
          </a:prstGeom>
          <a:noFill/>
        </p:spPr>
        <p:txBody>
          <a:bodyPr wrap="none" rtlCol="0">
            <a:spAutoFit/>
          </a:bodyPr>
          <a:lstStyle/>
          <a:p>
            <a:r>
              <a:rPr lang="en-GB" sz="3600" dirty="0"/>
              <a:t>Student’s T-test</a:t>
            </a:r>
          </a:p>
        </p:txBody>
      </p:sp>
    </p:spTree>
    <p:extLst>
      <p:ext uri="{BB962C8B-B14F-4D97-AF65-F5344CB8AC3E}">
        <p14:creationId xmlns:p14="http://schemas.microsoft.com/office/powerpoint/2010/main" val="2993276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What kind of changes do we expect in an interesting category?</a:t>
            </a:r>
          </a:p>
        </p:txBody>
      </p:sp>
      <p:sp>
        <p:nvSpPr>
          <p:cNvPr id="4" name="TextBox 3"/>
          <p:cNvSpPr txBox="1"/>
          <p:nvPr/>
        </p:nvSpPr>
        <p:spPr>
          <a:xfrm>
            <a:off x="1811524" y="5949281"/>
            <a:ext cx="8568952" cy="830997"/>
          </a:xfrm>
          <a:prstGeom prst="rect">
            <a:avLst/>
          </a:prstGeom>
          <a:noFill/>
        </p:spPr>
        <p:txBody>
          <a:bodyPr wrap="square" rtlCol="0">
            <a:spAutoFit/>
          </a:bodyPr>
          <a:lstStyle/>
          <a:p>
            <a:pPr algn="ctr"/>
            <a:r>
              <a:rPr lang="en-GB" sz="2400" dirty="0"/>
              <a:t>Genes in that category all change in the same direction, but by different amounts?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472" y="1598362"/>
            <a:ext cx="4536504" cy="4224836"/>
          </a:xfrm>
          <a:prstGeom prst="rect">
            <a:avLst/>
          </a:prstGeom>
        </p:spPr>
      </p:pic>
      <p:sp>
        <p:nvSpPr>
          <p:cNvPr id="5" name="TextBox 4"/>
          <p:cNvSpPr txBox="1"/>
          <p:nvPr/>
        </p:nvSpPr>
        <p:spPr>
          <a:xfrm>
            <a:off x="6960096" y="3353299"/>
            <a:ext cx="4929235" cy="646331"/>
          </a:xfrm>
          <a:prstGeom prst="rect">
            <a:avLst/>
          </a:prstGeom>
          <a:noFill/>
        </p:spPr>
        <p:txBody>
          <a:bodyPr wrap="none" rtlCol="0">
            <a:spAutoFit/>
          </a:bodyPr>
          <a:lstStyle/>
          <a:p>
            <a:r>
              <a:rPr lang="en-GB" sz="3600" dirty="0"/>
              <a:t>Kolmogorov Smirnov Test</a:t>
            </a:r>
          </a:p>
        </p:txBody>
      </p:sp>
    </p:spTree>
    <p:extLst>
      <p:ext uri="{BB962C8B-B14F-4D97-AF65-F5344CB8AC3E}">
        <p14:creationId xmlns:p14="http://schemas.microsoft.com/office/powerpoint/2010/main" val="27746864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What kind of changes do we expect in an interesting category?</a:t>
            </a:r>
          </a:p>
        </p:txBody>
      </p:sp>
      <p:sp>
        <p:nvSpPr>
          <p:cNvPr id="4" name="TextBox 3"/>
          <p:cNvSpPr txBox="1"/>
          <p:nvPr/>
        </p:nvSpPr>
        <p:spPr>
          <a:xfrm>
            <a:off x="1811524" y="5949281"/>
            <a:ext cx="8568952" cy="830997"/>
          </a:xfrm>
          <a:prstGeom prst="rect">
            <a:avLst/>
          </a:prstGeom>
          <a:noFill/>
        </p:spPr>
        <p:txBody>
          <a:bodyPr wrap="square" rtlCol="0">
            <a:spAutoFit/>
          </a:bodyPr>
          <a:lstStyle/>
          <a:p>
            <a:pPr algn="ctr"/>
            <a:r>
              <a:rPr lang="en-GB" sz="2400" dirty="0"/>
              <a:t>Genes in that category all change in either direction, but by different amounts?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937" y="1559481"/>
            <a:ext cx="4618063" cy="4300792"/>
          </a:xfrm>
          <a:prstGeom prst="rect">
            <a:avLst/>
          </a:prstGeom>
        </p:spPr>
      </p:pic>
      <p:sp>
        <p:nvSpPr>
          <p:cNvPr id="5" name="TextBox 4"/>
          <p:cNvSpPr txBox="1"/>
          <p:nvPr/>
        </p:nvSpPr>
        <p:spPr>
          <a:xfrm>
            <a:off x="7608168" y="3386711"/>
            <a:ext cx="3241850" cy="646331"/>
          </a:xfrm>
          <a:prstGeom prst="rect">
            <a:avLst/>
          </a:prstGeom>
          <a:noFill/>
        </p:spPr>
        <p:txBody>
          <a:bodyPr wrap="none" rtlCol="0">
            <a:spAutoFit/>
          </a:bodyPr>
          <a:lstStyle/>
          <a:p>
            <a:r>
              <a:rPr lang="en-GB" sz="3600" dirty="0"/>
              <a:t>Absolute KS Test</a:t>
            </a:r>
          </a:p>
        </p:txBody>
      </p:sp>
    </p:spTree>
    <p:extLst>
      <p:ext uri="{BB962C8B-B14F-4D97-AF65-F5344CB8AC3E}">
        <p14:creationId xmlns:p14="http://schemas.microsoft.com/office/powerpoint/2010/main" val="1962721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EBDC0-C1A9-4A4B-9407-3F868B194966}"/>
              </a:ext>
            </a:extLst>
          </p:cNvPr>
          <p:cNvSpPr>
            <a:spLocks noGrp="1"/>
          </p:cNvSpPr>
          <p:nvPr>
            <p:ph type="title"/>
          </p:nvPr>
        </p:nvSpPr>
        <p:spPr/>
        <p:txBody>
          <a:bodyPr/>
          <a:lstStyle/>
          <a:p>
            <a:r>
              <a:rPr lang="en-GB" dirty="0"/>
              <a:t>GSEA statistics</a:t>
            </a:r>
          </a:p>
        </p:txBody>
      </p:sp>
      <p:pic>
        <p:nvPicPr>
          <p:cNvPr id="5" name="Picture 4">
            <a:extLst>
              <a:ext uri="{FF2B5EF4-FFF2-40B4-BE49-F238E27FC236}">
                <a16:creationId xmlns:a16="http://schemas.microsoft.com/office/drawing/2014/main" id="{6207F8CC-B85B-45C1-BAEE-36F395976361}"/>
              </a:ext>
            </a:extLst>
          </p:cNvPr>
          <p:cNvPicPr>
            <a:picLocks noChangeAspect="1"/>
          </p:cNvPicPr>
          <p:nvPr/>
        </p:nvPicPr>
        <p:blipFill>
          <a:blip r:embed="rId2"/>
          <a:stretch>
            <a:fillRect/>
          </a:stretch>
        </p:blipFill>
        <p:spPr>
          <a:xfrm>
            <a:off x="2076003" y="3228603"/>
            <a:ext cx="8772525" cy="2981325"/>
          </a:xfrm>
          <a:prstGeom prst="rect">
            <a:avLst/>
          </a:prstGeom>
        </p:spPr>
      </p:pic>
      <p:grpSp>
        <p:nvGrpSpPr>
          <p:cNvPr id="32" name="Group 31">
            <a:extLst>
              <a:ext uri="{FF2B5EF4-FFF2-40B4-BE49-F238E27FC236}">
                <a16:creationId xmlns:a16="http://schemas.microsoft.com/office/drawing/2014/main" id="{A74013A4-FAA2-44A6-9EA8-02D1E5089A83}"/>
              </a:ext>
            </a:extLst>
          </p:cNvPr>
          <p:cNvGrpSpPr/>
          <p:nvPr/>
        </p:nvGrpSpPr>
        <p:grpSpPr>
          <a:xfrm>
            <a:off x="1084684" y="2484866"/>
            <a:ext cx="9685237" cy="753262"/>
            <a:chOff x="1084684" y="2484866"/>
            <a:chExt cx="9685237" cy="753262"/>
          </a:xfrm>
        </p:grpSpPr>
        <p:grpSp>
          <p:nvGrpSpPr>
            <p:cNvPr id="17" name="Group 16">
              <a:extLst>
                <a:ext uri="{FF2B5EF4-FFF2-40B4-BE49-F238E27FC236}">
                  <a16:creationId xmlns:a16="http://schemas.microsoft.com/office/drawing/2014/main" id="{C05D5DE5-CC42-497D-9EEC-A4B91ACE79EC}"/>
                </a:ext>
              </a:extLst>
            </p:cNvPr>
            <p:cNvGrpSpPr/>
            <p:nvPr/>
          </p:nvGrpSpPr>
          <p:grpSpPr>
            <a:xfrm>
              <a:off x="2633017" y="2564904"/>
              <a:ext cx="8136904" cy="673224"/>
              <a:chOff x="2116510" y="3212976"/>
              <a:chExt cx="8136904" cy="673224"/>
            </a:xfrm>
          </p:grpSpPr>
          <p:sp>
            <p:nvSpPr>
              <p:cNvPr id="6" name="Rectangle 5">
                <a:extLst>
                  <a:ext uri="{FF2B5EF4-FFF2-40B4-BE49-F238E27FC236}">
                    <a16:creationId xmlns:a16="http://schemas.microsoft.com/office/drawing/2014/main" id="{B76B838D-BBB4-4839-8BF4-0FE3A74DE2DB}"/>
                  </a:ext>
                </a:extLst>
              </p:cNvPr>
              <p:cNvSpPr/>
              <p:nvPr/>
            </p:nvSpPr>
            <p:spPr>
              <a:xfrm>
                <a:off x="2116510" y="3212976"/>
                <a:ext cx="8136904" cy="66369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8" name="Straight Connector 7">
                <a:extLst>
                  <a:ext uri="{FF2B5EF4-FFF2-40B4-BE49-F238E27FC236}">
                    <a16:creationId xmlns:a16="http://schemas.microsoft.com/office/drawing/2014/main" id="{CA1DA253-7DA1-46FD-885A-BAE1FAC795C5}"/>
                  </a:ext>
                </a:extLst>
              </p:cNvPr>
              <p:cNvCxnSpPr>
                <a:stCxn id="6" idx="0"/>
                <a:endCxn id="6" idx="2"/>
              </p:cNvCxnSpPr>
              <p:nvPr/>
            </p:nvCxnSpPr>
            <p:spPr>
              <a:xfrm>
                <a:off x="6184962" y="3212976"/>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1456212-C911-4C15-9D1A-19EAED45EB45}"/>
                  </a:ext>
                </a:extLst>
              </p:cNvPr>
              <p:cNvCxnSpPr/>
              <p:nvPr/>
            </p:nvCxnSpPr>
            <p:spPr>
              <a:xfrm>
                <a:off x="5951984" y="3216027"/>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BA4BBBF-44F8-4D0B-9E62-D528A34C1C04}"/>
                  </a:ext>
                </a:extLst>
              </p:cNvPr>
              <p:cNvCxnSpPr/>
              <p:nvPr/>
            </p:nvCxnSpPr>
            <p:spPr>
              <a:xfrm>
                <a:off x="5375920" y="3212976"/>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3B2FB0A-1794-4524-9094-A3A079D89CA7}"/>
                  </a:ext>
                </a:extLst>
              </p:cNvPr>
              <p:cNvCxnSpPr/>
              <p:nvPr/>
            </p:nvCxnSpPr>
            <p:spPr>
              <a:xfrm>
                <a:off x="6946962" y="3212976"/>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586E60-3717-47D8-B157-81FDB6B297A7}"/>
                  </a:ext>
                </a:extLst>
              </p:cNvPr>
              <p:cNvCxnSpPr/>
              <p:nvPr/>
            </p:nvCxnSpPr>
            <p:spPr>
              <a:xfrm>
                <a:off x="7251762" y="3212976"/>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224EC2F-2506-4446-87F2-5A136CF681BE}"/>
                  </a:ext>
                </a:extLst>
              </p:cNvPr>
              <p:cNvCxnSpPr/>
              <p:nvPr/>
            </p:nvCxnSpPr>
            <p:spPr>
              <a:xfrm>
                <a:off x="6600056" y="3222501"/>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AF3B38-12C3-4A77-AB0B-88850B0AFF9D}"/>
                  </a:ext>
                </a:extLst>
              </p:cNvPr>
              <p:cNvCxnSpPr/>
              <p:nvPr/>
            </p:nvCxnSpPr>
            <p:spPr>
              <a:xfrm>
                <a:off x="4871864" y="3212976"/>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39E47B9-A863-42A0-9C83-6F1E87506CE5}"/>
                  </a:ext>
                </a:extLst>
              </p:cNvPr>
              <p:cNvCxnSpPr/>
              <p:nvPr/>
            </p:nvCxnSpPr>
            <p:spPr>
              <a:xfrm>
                <a:off x="3863752" y="3222501"/>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8D3D541-0945-4A31-BED9-983B988BC494}"/>
                  </a:ext>
                </a:extLst>
              </p:cNvPr>
              <p:cNvCxnSpPr/>
              <p:nvPr/>
            </p:nvCxnSpPr>
            <p:spPr>
              <a:xfrm>
                <a:off x="8544272" y="3222501"/>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52525213-BEEB-4F71-AD10-A86B332656FD}"/>
                </a:ext>
              </a:extLst>
            </p:cNvPr>
            <p:cNvSpPr txBox="1"/>
            <p:nvPr/>
          </p:nvSpPr>
          <p:spPr>
            <a:xfrm>
              <a:off x="1084684" y="2484866"/>
              <a:ext cx="1406154" cy="646331"/>
            </a:xfrm>
            <a:prstGeom prst="rect">
              <a:avLst/>
            </a:prstGeom>
            <a:noFill/>
          </p:spPr>
          <p:txBody>
            <a:bodyPr wrap="none" rtlCol="0">
              <a:spAutoFit/>
            </a:bodyPr>
            <a:lstStyle/>
            <a:p>
              <a:r>
                <a:rPr lang="en-GB" sz="3600" dirty="0"/>
                <a:t>Boring</a:t>
              </a:r>
            </a:p>
          </p:txBody>
        </p:sp>
      </p:grpSp>
      <p:grpSp>
        <p:nvGrpSpPr>
          <p:cNvPr id="31" name="Group 30">
            <a:extLst>
              <a:ext uri="{FF2B5EF4-FFF2-40B4-BE49-F238E27FC236}">
                <a16:creationId xmlns:a16="http://schemas.microsoft.com/office/drawing/2014/main" id="{D229A793-D0AB-4DE3-8984-FDC0DAF1AA09}"/>
              </a:ext>
            </a:extLst>
          </p:cNvPr>
          <p:cNvGrpSpPr/>
          <p:nvPr/>
        </p:nvGrpSpPr>
        <p:grpSpPr>
          <a:xfrm>
            <a:off x="294083" y="1741130"/>
            <a:ext cx="10475838" cy="704910"/>
            <a:chOff x="294083" y="1741130"/>
            <a:chExt cx="10475838" cy="704910"/>
          </a:xfrm>
        </p:grpSpPr>
        <p:sp>
          <p:nvSpPr>
            <p:cNvPr id="19" name="Rectangle 18">
              <a:extLst>
                <a:ext uri="{FF2B5EF4-FFF2-40B4-BE49-F238E27FC236}">
                  <a16:creationId xmlns:a16="http://schemas.microsoft.com/office/drawing/2014/main" id="{4181ACEF-D1D6-40C0-BBF7-F63A1258C856}"/>
                </a:ext>
              </a:extLst>
            </p:cNvPr>
            <p:cNvSpPr/>
            <p:nvPr/>
          </p:nvSpPr>
          <p:spPr>
            <a:xfrm>
              <a:off x="2633017" y="1772816"/>
              <a:ext cx="8136904" cy="66369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20" name="Straight Connector 19">
              <a:extLst>
                <a:ext uri="{FF2B5EF4-FFF2-40B4-BE49-F238E27FC236}">
                  <a16:creationId xmlns:a16="http://schemas.microsoft.com/office/drawing/2014/main" id="{0775B3EB-F9CA-44EB-9C9F-4F3C5D35D99C}"/>
                </a:ext>
              </a:extLst>
            </p:cNvPr>
            <p:cNvCxnSpPr>
              <a:cxnSpLocks/>
            </p:cNvCxnSpPr>
            <p:nvPr/>
          </p:nvCxnSpPr>
          <p:spPr>
            <a:xfrm>
              <a:off x="3804195" y="1772816"/>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72C7924-364E-40D7-B021-08D85F5EC3FE}"/>
                </a:ext>
              </a:extLst>
            </p:cNvPr>
            <p:cNvCxnSpPr/>
            <p:nvPr/>
          </p:nvCxnSpPr>
          <p:spPr>
            <a:xfrm>
              <a:off x="5532387" y="1775867"/>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468B1B-1893-47D3-BC95-76C2D62E9C98}"/>
                </a:ext>
              </a:extLst>
            </p:cNvPr>
            <p:cNvCxnSpPr/>
            <p:nvPr/>
          </p:nvCxnSpPr>
          <p:spPr>
            <a:xfrm>
              <a:off x="5244355" y="1772816"/>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983B8A6-850D-47A1-A8EF-471A845190F2}"/>
                </a:ext>
              </a:extLst>
            </p:cNvPr>
            <p:cNvCxnSpPr/>
            <p:nvPr/>
          </p:nvCxnSpPr>
          <p:spPr>
            <a:xfrm>
              <a:off x="3444155" y="1772816"/>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15EE6F0-9F5B-40B7-9722-94E17C30EEBA}"/>
                </a:ext>
              </a:extLst>
            </p:cNvPr>
            <p:cNvCxnSpPr/>
            <p:nvPr/>
          </p:nvCxnSpPr>
          <p:spPr>
            <a:xfrm>
              <a:off x="3228131" y="1772816"/>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5B10EDD-F7FF-490F-911C-572BB4214096}"/>
                </a:ext>
              </a:extLst>
            </p:cNvPr>
            <p:cNvCxnSpPr/>
            <p:nvPr/>
          </p:nvCxnSpPr>
          <p:spPr>
            <a:xfrm>
              <a:off x="3300139" y="1782341"/>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D9CBD05-9EE7-4858-B580-7A1F0F33F8B3}"/>
                </a:ext>
              </a:extLst>
            </p:cNvPr>
            <p:cNvCxnSpPr/>
            <p:nvPr/>
          </p:nvCxnSpPr>
          <p:spPr>
            <a:xfrm>
              <a:off x="3588171" y="1772816"/>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C7C4F2B-1782-41B7-A996-6BB9C6D3EDA7}"/>
                </a:ext>
              </a:extLst>
            </p:cNvPr>
            <p:cNvCxnSpPr/>
            <p:nvPr/>
          </p:nvCxnSpPr>
          <p:spPr>
            <a:xfrm>
              <a:off x="4236243" y="1782341"/>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0A777E7-5D3B-40C7-B98A-65C5FA3B02FE}"/>
                </a:ext>
              </a:extLst>
            </p:cNvPr>
            <p:cNvCxnSpPr/>
            <p:nvPr/>
          </p:nvCxnSpPr>
          <p:spPr>
            <a:xfrm>
              <a:off x="3084115" y="1782341"/>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5E848A4-7D47-4304-A553-D6F2B3A680F6}"/>
                </a:ext>
              </a:extLst>
            </p:cNvPr>
            <p:cNvSpPr txBox="1"/>
            <p:nvPr/>
          </p:nvSpPr>
          <p:spPr>
            <a:xfrm>
              <a:off x="294083" y="1741130"/>
              <a:ext cx="2196755" cy="646331"/>
            </a:xfrm>
            <a:prstGeom prst="rect">
              <a:avLst/>
            </a:prstGeom>
            <a:noFill/>
          </p:spPr>
          <p:txBody>
            <a:bodyPr wrap="none" rtlCol="0">
              <a:spAutoFit/>
            </a:bodyPr>
            <a:lstStyle/>
            <a:p>
              <a:r>
                <a:rPr lang="en-GB" sz="3600" dirty="0"/>
                <a:t>Interesting</a:t>
              </a:r>
            </a:p>
          </p:txBody>
        </p:sp>
      </p:grpSp>
    </p:spTree>
    <p:extLst>
      <p:ext uri="{BB962C8B-B14F-4D97-AF65-F5344CB8AC3E}">
        <p14:creationId xmlns:p14="http://schemas.microsoft.com/office/powerpoint/2010/main" val="399937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527DA-16E8-4D1F-84A1-FB248FA6CF1D}"/>
              </a:ext>
            </a:extLst>
          </p:cNvPr>
          <p:cNvSpPr>
            <a:spLocks noGrp="1"/>
          </p:cNvSpPr>
          <p:nvPr>
            <p:ph type="title"/>
          </p:nvPr>
        </p:nvSpPr>
        <p:spPr>
          <a:xfrm>
            <a:off x="609600" y="260648"/>
            <a:ext cx="10972800" cy="1143000"/>
          </a:xfrm>
        </p:spPr>
        <p:txBody>
          <a:bodyPr/>
          <a:lstStyle/>
          <a:p>
            <a:r>
              <a:rPr lang="en-GB" dirty="0"/>
              <a:t>GSEA Statistics</a:t>
            </a:r>
          </a:p>
        </p:txBody>
      </p:sp>
      <p:sp>
        <p:nvSpPr>
          <p:cNvPr id="3" name="Content Placeholder 2">
            <a:extLst>
              <a:ext uri="{FF2B5EF4-FFF2-40B4-BE49-F238E27FC236}">
                <a16:creationId xmlns:a16="http://schemas.microsoft.com/office/drawing/2014/main" id="{3FD69B4B-B474-4CF0-A892-B77A2B55F7E4}"/>
              </a:ext>
            </a:extLst>
          </p:cNvPr>
          <p:cNvSpPr>
            <a:spLocks noGrp="1"/>
          </p:cNvSpPr>
          <p:nvPr>
            <p:ph idx="1"/>
          </p:nvPr>
        </p:nvSpPr>
        <p:spPr>
          <a:xfrm>
            <a:off x="609600" y="1600201"/>
            <a:ext cx="5770612" cy="5141167"/>
          </a:xfrm>
        </p:spPr>
        <p:txBody>
          <a:bodyPr>
            <a:normAutofit lnSpcReduction="10000"/>
          </a:bodyPr>
          <a:lstStyle/>
          <a:p>
            <a:r>
              <a:rPr lang="en-GB" dirty="0"/>
              <a:t>Keep a running total</a:t>
            </a:r>
          </a:p>
          <a:p>
            <a:r>
              <a:rPr lang="en-GB" dirty="0"/>
              <a:t>Start at the highest values</a:t>
            </a:r>
          </a:p>
          <a:p>
            <a:r>
              <a:rPr lang="en-GB" dirty="0"/>
              <a:t>If gene is in the set add value</a:t>
            </a:r>
          </a:p>
          <a:p>
            <a:r>
              <a:rPr lang="en-GB" dirty="0"/>
              <a:t>Otherwise subtract value</a:t>
            </a:r>
          </a:p>
          <a:p>
            <a:endParaRPr lang="en-GB" dirty="0"/>
          </a:p>
          <a:p>
            <a:r>
              <a:rPr lang="en-GB" dirty="0"/>
              <a:t>Enrichment score is max score</a:t>
            </a:r>
          </a:p>
          <a:p>
            <a:endParaRPr lang="en-GB" dirty="0"/>
          </a:p>
          <a:p>
            <a:r>
              <a:rPr lang="en-GB" dirty="0"/>
              <a:t>Stats compare ES with randomly shuffled data</a:t>
            </a:r>
          </a:p>
        </p:txBody>
      </p:sp>
      <p:pic>
        <p:nvPicPr>
          <p:cNvPr id="19" name="Picture 18">
            <a:extLst>
              <a:ext uri="{FF2B5EF4-FFF2-40B4-BE49-F238E27FC236}">
                <a16:creationId xmlns:a16="http://schemas.microsoft.com/office/drawing/2014/main" id="{3E018140-FBC0-4D4B-8BF7-C5BE4D2213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0056" y="1268760"/>
            <a:ext cx="4762500" cy="4762500"/>
          </a:xfrm>
          <a:prstGeom prst="rect">
            <a:avLst/>
          </a:prstGeom>
        </p:spPr>
      </p:pic>
    </p:spTree>
    <p:extLst>
      <p:ext uri="{BB962C8B-B14F-4D97-AF65-F5344CB8AC3E}">
        <p14:creationId xmlns:p14="http://schemas.microsoft.com/office/powerpoint/2010/main" val="35930653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8EB31-5FEB-4D46-A350-40C005ECF72E}"/>
              </a:ext>
            </a:extLst>
          </p:cNvPr>
          <p:cNvSpPr>
            <a:spLocks noGrp="1"/>
          </p:cNvSpPr>
          <p:nvPr>
            <p:ph type="title"/>
          </p:nvPr>
        </p:nvSpPr>
        <p:spPr/>
        <p:txBody>
          <a:bodyPr/>
          <a:lstStyle/>
          <a:p>
            <a:r>
              <a:rPr lang="en-GB" dirty="0"/>
              <a:t>Multiple Testing Correction</a:t>
            </a:r>
          </a:p>
        </p:txBody>
      </p:sp>
      <p:sp>
        <p:nvSpPr>
          <p:cNvPr id="3" name="Content Placeholder 2">
            <a:extLst>
              <a:ext uri="{FF2B5EF4-FFF2-40B4-BE49-F238E27FC236}">
                <a16:creationId xmlns:a16="http://schemas.microsoft.com/office/drawing/2014/main" id="{89CEC544-8851-4572-949D-89D3BF09A91C}"/>
              </a:ext>
            </a:extLst>
          </p:cNvPr>
          <p:cNvSpPr>
            <a:spLocks noGrp="1"/>
          </p:cNvSpPr>
          <p:nvPr>
            <p:ph idx="1"/>
          </p:nvPr>
        </p:nvSpPr>
        <p:spPr/>
        <p:txBody>
          <a:bodyPr/>
          <a:lstStyle/>
          <a:p>
            <a:r>
              <a:rPr lang="en-GB" dirty="0"/>
              <a:t>Original p-value is for one test (one gene set)</a:t>
            </a:r>
          </a:p>
          <a:p>
            <a:r>
              <a:rPr lang="en-GB" dirty="0"/>
              <a:t>Thousands of sets tested in each analysis</a:t>
            </a:r>
          </a:p>
          <a:p>
            <a:r>
              <a:rPr lang="en-GB" dirty="0"/>
              <a:t>Many tools report raw as well as corrected p-values</a:t>
            </a:r>
          </a:p>
        </p:txBody>
      </p:sp>
      <p:sp>
        <p:nvSpPr>
          <p:cNvPr id="4" name="Rectangle: Rounded Corners 3">
            <a:extLst>
              <a:ext uri="{FF2B5EF4-FFF2-40B4-BE49-F238E27FC236}">
                <a16:creationId xmlns:a16="http://schemas.microsoft.com/office/drawing/2014/main" id="{A98AC044-5870-49FA-AEAB-A4E7CCA9AED4}"/>
              </a:ext>
            </a:extLst>
          </p:cNvPr>
          <p:cNvSpPr/>
          <p:nvPr/>
        </p:nvSpPr>
        <p:spPr>
          <a:xfrm>
            <a:off x="1127448" y="4869160"/>
            <a:ext cx="2808312" cy="1453557"/>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dirty="0"/>
              <a:t>Raw p-values</a:t>
            </a:r>
          </a:p>
          <a:p>
            <a:pPr algn="ctr"/>
            <a:r>
              <a:rPr lang="en-GB" sz="2000" dirty="0"/>
              <a:t>(no correction)</a:t>
            </a:r>
          </a:p>
        </p:txBody>
      </p:sp>
      <p:sp>
        <p:nvSpPr>
          <p:cNvPr id="5" name="Rectangle: Rounded Corners 4">
            <a:extLst>
              <a:ext uri="{FF2B5EF4-FFF2-40B4-BE49-F238E27FC236}">
                <a16:creationId xmlns:a16="http://schemas.microsoft.com/office/drawing/2014/main" id="{0AF3CE2F-F5A1-4FC5-9EE9-C822E6354444}"/>
              </a:ext>
            </a:extLst>
          </p:cNvPr>
          <p:cNvSpPr/>
          <p:nvPr/>
        </p:nvSpPr>
        <p:spPr>
          <a:xfrm>
            <a:off x="4691844" y="4869160"/>
            <a:ext cx="2808312" cy="1453557"/>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dirty="0" err="1">
                <a:solidFill>
                  <a:schemeClr val="tx1"/>
                </a:solidFill>
              </a:rPr>
              <a:t>Benjamini</a:t>
            </a:r>
            <a:r>
              <a:rPr lang="en-GB" sz="2000" dirty="0">
                <a:solidFill>
                  <a:schemeClr val="tx1"/>
                </a:solidFill>
              </a:rPr>
              <a:t> &amp; Hochberg</a:t>
            </a:r>
          </a:p>
          <a:p>
            <a:pPr algn="ctr"/>
            <a:r>
              <a:rPr lang="en-GB" sz="2000" dirty="0">
                <a:solidFill>
                  <a:schemeClr val="tx1"/>
                </a:solidFill>
              </a:rPr>
              <a:t>False Discovery Rate</a:t>
            </a:r>
          </a:p>
          <a:p>
            <a:pPr algn="ctr"/>
            <a:r>
              <a:rPr lang="en-GB" sz="2000" dirty="0">
                <a:solidFill>
                  <a:schemeClr val="tx1"/>
                </a:solidFill>
              </a:rPr>
              <a:t>(FDR)</a:t>
            </a:r>
          </a:p>
        </p:txBody>
      </p:sp>
      <p:sp>
        <p:nvSpPr>
          <p:cNvPr id="6" name="Rectangle: Rounded Corners 5">
            <a:extLst>
              <a:ext uri="{FF2B5EF4-FFF2-40B4-BE49-F238E27FC236}">
                <a16:creationId xmlns:a16="http://schemas.microsoft.com/office/drawing/2014/main" id="{61CCBB31-38F2-445A-9B1D-5050EEB9038A}"/>
              </a:ext>
            </a:extLst>
          </p:cNvPr>
          <p:cNvSpPr/>
          <p:nvPr/>
        </p:nvSpPr>
        <p:spPr>
          <a:xfrm>
            <a:off x="8137122" y="4874344"/>
            <a:ext cx="2808312" cy="1453557"/>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dirty="0">
                <a:solidFill>
                  <a:schemeClr val="tx1"/>
                </a:solidFill>
              </a:rPr>
              <a:t>Bonferroni Corrected</a:t>
            </a:r>
          </a:p>
          <a:p>
            <a:pPr algn="ctr"/>
            <a:r>
              <a:rPr lang="en-GB" sz="2000" dirty="0">
                <a:solidFill>
                  <a:schemeClr val="tx1"/>
                </a:solidFill>
              </a:rPr>
              <a:t>P-value</a:t>
            </a:r>
          </a:p>
        </p:txBody>
      </p:sp>
      <p:sp>
        <p:nvSpPr>
          <p:cNvPr id="8" name="Isosceles Triangle 7">
            <a:extLst>
              <a:ext uri="{FF2B5EF4-FFF2-40B4-BE49-F238E27FC236}">
                <a16:creationId xmlns:a16="http://schemas.microsoft.com/office/drawing/2014/main" id="{7DA3A49D-2B7B-4FCB-B413-F6F63C5C4BF3}"/>
              </a:ext>
            </a:extLst>
          </p:cNvPr>
          <p:cNvSpPr/>
          <p:nvPr/>
        </p:nvSpPr>
        <p:spPr>
          <a:xfrm>
            <a:off x="1127448" y="3501008"/>
            <a:ext cx="9817985" cy="1176783"/>
          </a:xfrm>
          <a:custGeom>
            <a:avLst/>
            <a:gdLst>
              <a:gd name="connsiteX0" fmla="*/ 0 w 9361040"/>
              <a:gd name="connsiteY0" fmla="*/ 600719 h 600719"/>
              <a:gd name="connsiteX1" fmla="*/ 4680520 w 9361040"/>
              <a:gd name="connsiteY1" fmla="*/ 0 h 600719"/>
              <a:gd name="connsiteX2" fmla="*/ 9361040 w 9361040"/>
              <a:gd name="connsiteY2" fmla="*/ 600719 h 600719"/>
              <a:gd name="connsiteX3" fmla="*/ 0 w 9361040"/>
              <a:gd name="connsiteY3" fmla="*/ 600719 h 600719"/>
              <a:gd name="connsiteX0" fmla="*/ 18480 w 9379520"/>
              <a:gd name="connsiteY0" fmla="*/ 511819 h 511819"/>
              <a:gd name="connsiteX1" fmla="*/ 0 w 9379520"/>
              <a:gd name="connsiteY1" fmla="*/ 0 h 511819"/>
              <a:gd name="connsiteX2" fmla="*/ 9379520 w 9379520"/>
              <a:gd name="connsiteY2" fmla="*/ 511819 h 511819"/>
              <a:gd name="connsiteX3" fmla="*/ 18480 w 9379520"/>
              <a:gd name="connsiteY3" fmla="*/ 511819 h 511819"/>
              <a:gd name="connsiteX0" fmla="*/ 0 w 9361040"/>
              <a:gd name="connsiteY0" fmla="*/ 499119 h 499119"/>
              <a:gd name="connsiteX1" fmla="*/ 19620 w 9361040"/>
              <a:gd name="connsiteY1" fmla="*/ 0 h 499119"/>
              <a:gd name="connsiteX2" fmla="*/ 9361040 w 9361040"/>
              <a:gd name="connsiteY2" fmla="*/ 499119 h 499119"/>
              <a:gd name="connsiteX3" fmla="*/ 0 w 9361040"/>
              <a:gd name="connsiteY3" fmla="*/ 499119 h 499119"/>
              <a:gd name="connsiteX0" fmla="*/ 12130 w 9373170"/>
              <a:gd name="connsiteY0" fmla="*/ 632469 h 632469"/>
              <a:gd name="connsiteX1" fmla="*/ 0 w 9373170"/>
              <a:gd name="connsiteY1" fmla="*/ 0 h 632469"/>
              <a:gd name="connsiteX2" fmla="*/ 9373170 w 9373170"/>
              <a:gd name="connsiteY2" fmla="*/ 632469 h 632469"/>
              <a:gd name="connsiteX3" fmla="*/ 12130 w 9373170"/>
              <a:gd name="connsiteY3" fmla="*/ 632469 h 632469"/>
              <a:gd name="connsiteX0" fmla="*/ 12130 w 9373170"/>
              <a:gd name="connsiteY0" fmla="*/ 632469 h 632469"/>
              <a:gd name="connsiteX1" fmla="*/ 0 w 9373170"/>
              <a:gd name="connsiteY1" fmla="*/ 0 h 632469"/>
              <a:gd name="connsiteX2" fmla="*/ 9373170 w 9373170"/>
              <a:gd name="connsiteY2" fmla="*/ 632469 h 632469"/>
              <a:gd name="connsiteX3" fmla="*/ 12130 w 9373170"/>
              <a:gd name="connsiteY3" fmla="*/ 632469 h 632469"/>
              <a:gd name="connsiteX0" fmla="*/ 8955 w 9369995"/>
              <a:gd name="connsiteY0" fmla="*/ 635644 h 635644"/>
              <a:gd name="connsiteX1" fmla="*/ 0 w 9369995"/>
              <a:gd name="connsiteY1" fmla="*/ 0 h 635644"/>
              <a:gd name="connsiteX2" fmla="*/ 9369995 w 9369995"/>
              <a:gd name="connsiteY2" fmla="*/ 635644 h 635644"/>
              <a:gd name="connsiteX3" fmla="*/ 8955 w 9369995"/>
              <a:gd name="connsiteY3" fmla="*/ 635644 h 635644"/>
              <a:gd name="connsiteX0" fmla="*/ 2605 w 9363645"/>
              <a:gd name="connsiteY0" fmla="*/ 635644 h 635644"/>
              <a:gd name="connsiteX1" fmla="*/ 0 w 9363645"/>
              <a:gd name="connsiteY1" fmla="*/ 0 h 635644"/>
              <a:gd name="connsiteX2" fmla="*/ 9363645 w 9363645"/>
              <a:gd name="connsiteY2" fmla="*/ 635644 h 635644"/>
              <a:gd name="connsiteX3" fmla="*/ 2605 w 9363645"/>
              <a:gd name="connsiteY3" fmla="*/ 635644 h 635644"/>
            </a:gdLst>
            <a:ahLst/>
            <a:cxnLst>
              <a:cxn ang="0">
                <a:pos x="connsiteX0" y="connsiteY0"/>
              </a:cxn>
              <a:cxn ang="0">
                <a:pos x="connsiteX1" y="connsiteY1"/>
              </a:cxn>
              <a:cxn ang="0">
                <a:pos x="connsiteX2" y="connsiteY2"/>
              </a:cxn>
              <a:cxn ang="0">
                <a:pos x="connsiteX3" y="connsiteY3"/>
              </a:cxn>
            </a:cxnLst>
            <a:rect l="l" t="t" r="r" b="b"/>
            <a:pathLst>
              <a:path w="9363645" h="635644">
                <a:moveTo>
                  <a:pt x="2605" y="635644"/>
                </a:moveTo>
                <a:cubicBezTo>
                  <a:pt x="1737" y="423763"/>
                  <a:pt x="868" y="211881"/>
                  <a:pt x="0" y="0"/>
                </a:cubicBezTo>
                <a:lnTo>
                  <a:pt x="9363645" y="635644"/>
                </a:lnTo>
                <a:lnTo>
                  <a:pt x="2605" y="635644"/>
                </a:ln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2800" dirty="0"/>
              <a:t>     </a:t>
            </a:r>
          </a:p>
          <a:p>
            <a:r>
              <a:rPr lang="en-GB" sz="2800" dirty="0"/>
              <a:t> FALSE POSITIVES   </a:t>
            </a:r>
          </a:p>
        </p:txBody>
      </p:sp>
    </p:spTree>
    <p:extLst>
      <p:ext uri="{BB962C8B-B14F-4D97-AF65-F5344CB8AC3E}">
        <p14:creationId xmlns:p14="http://schemas.microsoft.com/office/powerpoint/2010/main" val="3653170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Descriptions aren’t always informative</a:t>
            </a:r>
          </a:p>
        </p:txBody>
      </p:sp>
      <p:pic>
        <p:nvPicPr>
          <p:cNvPr id="3" name="Picture 2"/>
          <p:cNvPicPr>
            <a:picLocks noChangeAspect="1"/>
          </p:cNvPicPr>
          <p:nvPr/>
        </p:nvPicPr>
        <p:blipFill>
          <a:blip r:embed="rId2"/>
          <a:stretch>
            <a:fillRect/>
          </a:stretch>
        </p:blipFill>
        <p:spPr>
          <a:xfrm>
            <a:off x="911424" y="1556792"/>
            <a:ext cx="10898760" cy="4968552"/>
          </a:xfrm>
          <a:prstGeom prst="rect">
            <a:avLst/>
          </a:prstGeom>
        </p:spPr>
      </p:pic>
    </p:spTree>
    <p:extLst>
      <p:ext uri="{BB962C8B-B14F-4D97-AF65-F5344CB8AC3E}">
        <p14:creationId xmlns:p14="http://schemas.microsoft.com/office/powerpoint/2010/main" val="18536416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What do we get back from an enrichment test?</a:t>
            </a:r>
          </a:p>
        </p:txBody>
      </p:sp>
      <p:sp>
        <p:nvSpPr>
          <p:cNvPr id="3" name="Content Placeholder 2"/>
          <p:cNvSpPr>
            <a:spLocks noGrp="1"/>
          </p:cNvSpPr>
          <p:nvPr>
            <p:ph idx="1"/>
          </p:nvPr>
        </p:nvSpPr>
        <p:spPr/>
        <p:txBody>
          <a:bodyPr>
            <a:normAutofit lnSpcReduction="10000"/>
          </a:bodyPr>
          <a:lstStyle/>
          <a:p>
            <a:r>
              <a:rPr lang="en-GB" dirty="0"/>
              <a:t>A p-value</a:t>
            </a:r>
          </a:p>
          <a:p>
            <a:pPr lvl="1"/>
            <a:r>
              <a:rPr lang="en-GB" dirty="0"/>
              <a:t>Remember that this reflects not only difference but also variance and power (number of observations)</a:t>
            </a:r>
          </a:p>
          <a:p>
            <a:pPr lvl="1"/>
            <a:endParaRPr lang="en-GB" dirty="0"/>
          </a:p>
          <a:p>
            <a:r>
              <a:rPr lang="en-GB" dirty="0"/>
              <a:t>A difference value</a:t>
            </a:r>
          </a:p>
          <a:p>
            <a:pPr lvl="1"/>
            <a:r>
              <a:rPr lang="en-GB" dirty="0"/>
              <a:t>Enrichment difference (odds ratio)</a:t>
            </a:r>
          </a:p>
          <a:p>
            <a:pPr lvl="1"/>
            <a:r>
              <a:rPr lang="en-GB" dirty="0"/>
              <a:t>Mean quantitative difference</a:t>
            </a:r>
          </a:p>
          <a:p>
            <a:pPr lvl="1"/>
            <a:r>
              <a:rPr lang="en-GB" dirty="0"/>
              <a:t>Remember large differences are easier to obtain with small numbers of observations</a:t>
            </a:r>
          </a:p>
        </p:txBody>
      </p:sp>
    </p:spTree>
    <p:extLst>
      <p:ext uri="{BB962C8B-B14F-4D97-AF65-F5344CB8AC3E}">
        <p14:creationId xmlns:p14="http://schemas.microsoft.com/office/powerpoint/2010/main" val="18776728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4624"/>
            <a:ext cx="8229600" cy="1143000"/>
          </a:xfrm>
        </p:spPr>
        <p:txBody>
          <a:bodyPr>
            <a:normAutofit fontScale="90000"/>
          </a:bodyPr>
          <a:lstStyle/>
          <a:p>
            <a:r>
              <a:rPr lang="en-GB" dirty="0"/>
              <a:t>Tools for functional gene list analysis</a:t>
            </a:r>
          </a:p>
        </p:txBody>
      </p:sp>
      <p:sp>
        <p:nvSpPr>
          <p:cNvPr id="3" name="Content Placeholder 2"/>
          <p:cNvSpPr>
            <a:spLocks noGrp="1"/>
          </p:cNvSpPr>
          <p:nvPr>
            <p:ph idx="1"/>
          </p:nvPr>
        </p:nvSpPr>
        <p:spPr>
          <a:xfrm>
            <a:off x="1981200" y="1124745"/>
            <a:ext cx="8435280" cy="4525963"/>
          </a:xfrm>
        </p:spPr>
        <p:txBody>
          <a:bodyPr>
            <a:normAutofit/>
          </a:bodyPr>
          <a:lstStyle/>
          <a:p>
            <a:r>
              <a:rPr lang="en-US" sz="2400" dirty="0"/>
              <a:t>There are many different tools available, both free and commercial</a:t>
            </a:r>
          </a:p>
          <a:p>
            <a:endParaRPr lang="en-US" sz="2400" dirty="0"/>
          </a:p>
          <a:p>
            <a:r>
              <a:rPr lang="en-US" sz="2400" dirty="0"/>
              <a:t>Popular tools include:</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445" y="4323679"/>
            <a:ext cx="3604940" cy="955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Screen Clipping"/>
          <p:cNvPicPr>
            <a:picLocks noChangeAspect="1"/>
          </p:cNvPicPr>
          <p:nvPr/>
        </p:nvPicPr>
        <p:blipFill rotWithShape="1">
          <a:blip r:embed="rId3">
            <a:extLst>
              <a:ext uri="{28A0092B-C50C-407E-A947-70E740481C1C}">
                <a14:useLocalDpi xmlns:a14="http://schemas.microsoft.com/office/drawing/2010/main" val="0"/>
              </a:ext>
            </a:extLst>
          </a:blip>
          <a:srcRect r="60959" b="89824"/>
          <a:stretch/>
        </p:blipFill>
        <p:spPr>
          <a:xfrm>
            <a:off x="2507145" y="3015974"/>
            <a:ext cx="4234568" cy="837329"/>
          </a:xfrm>
          <a:prstGeom prst="rect">
            <a:avLst/>
          </a:prstGeom>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147" r="22553" b="74082"/>
          <a:stretch/>
        </p:blipFill>
        <p:spPr bwMode="auto">
          <a:xfrm>
            <a:off x="3912108" y="5307953"/>
            <a:ext cx="3604940" cy="116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5"/>
          <a:stretch>
            <a:fillRect/>
          </a:stretch>
        </p:blipFill>
        <p:spPr>
          <a:xfrm>
            <a:off x="8892480" y="2867705"/>
            <a:ext cx="3048000" cy="85725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5394" y="5412339"/>
            <a:ext cx="1895475" cy="100012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21919" y="5339582"/>
            <a:ext cx="1181100" cy="129540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3352" y="2867705"/>
            <a:ext cx="1905000" cy="1352550"/>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1344" y="5430181"/>
            <a:ext cx="3441684" cy="917782"/>
          </a:xfrm>
          <a:prstGeom prst="rect">
            <a:avLst/>
          </a:prstGeom>
        </p:spPr>
      </p:pic>
      <p:pic>
        <p:nvPicPr>
          <p:cNvPr id="13" name="Picture 12"/>
          <p:cNvPicPr>
            <a:picLocks noChangeAspect="1"/>
          </p:cNvPicPr>
          <p:nvPr/>
        </p:nvPicPr>
        <p:blipFill>
          <a:blip r:embed="rId10"/>
          <a:stretch>
            <a:fillRect/>
          </a:stretch>
        </p:blipFill>
        <p:spPr>
          <a:xfrm>
            <a:off x="4807202" y="4323679"/>
            <a:ext cx="2743200" cy="885825"/>
          </a:xfrm>
          <a:prstGeom prst="rect">
            <a:avLst/>
          </a:prstGeom>
        </p:spPr>
      </p:pic>
      <p:pic>
        <p:nvPicPr>
          <p:cNvPr id="15" name="Picture 14"/>
          <p:cNvPicPr>
            <a:picLocks noChangeAspect="1"/>
          </p:cNvPicPr>
          <p:nvPr/>
        </p:nvPicPr>
        <p:blipFill>
          <a:blip r:embed="rId11"/>
          <a:stretch>
            <a:fillRect/>
          </a:stretch>
        </p:blipFill>
        <p:spPr>
          <a:xfrm>
            <a:off x="7923219" y="4156899"/>
            <a:ext cx="3869106" cy="987368"/>
          </a:xfrm>
          <a:prstGeom prst="rect">
            <a:avLst/>
          </a:prstGeom>
        </p:spPr>
      </p:pic>
      <p:pic>
        <p:nvPicPr>
          <p:cNvPr id="7" name="Picture 6">
            <a:extLst>
              <a:ext uri="{FF2B5EF4-FFF2-40B4-BE49-F238E27FC236}">
                <a16:creationId xmlns:a16="http://schemas.microsoft.com/office/drawing/2014/main" id="{04FF59B8-D436-49E5-9EA5-B48B4BF3C9C5}"/>
              </a:ext>
            </a:extLst>
          </p:cNvPr>
          <p:cNvPicPr>
            <a:picLocks noChangeAspect="1"/>
          </p:cNvPicPr>
          <p:nvPr/>
        </p:nvPicPr>
        <p:blipFill>
          <a:blip r:embed="rId12"/>
          <a:stretch>
            <a:fillRect/>
          </a:stretch>
        </p:blipFill>
        <p:spPr>
          <a:xfrm>
            <a:off x="7144541" y="2746741"/>
            <a:ext cx="1183282" cy="1366690"/>
          </a:xfrm>
          <a:prstGeom prst="rect">
            <a:avLst/>
          </a:prstGeom>
        </p:spPr>
      </p:pic>
    </p:spTree>
    <p:extLst>
      <p:ext uri="{BB962C8B-B14F-4D97-AF65-F5344CB8AC3E}">
        <p14:creationId xmlns:p14="http://schemas.microsoft.com/office/powerpoint/2010/main" val="33720091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840416" y="6093297"/>
            <a:ext cx="827584" cy="6193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 name="Content Placeholder 2"/>
          <p:cNvSpPr>
            <a:spLocks noGrp="1"/>
          </p:cNvSpPr>
          <p:nvPr>
            <p:ph idx="1"/>
          </p:nvPr>
        </p:nvSpPr>
        <p:spPr>
          <a:xfrm>
            <a:off x="428951" y="2276872"/>
            <a:ext cx="8229600" cy="4281339"/>
          </a:xfrm>
        </p:spPr>
        <p:txBody>
          <a:bodyPr>
            <a:normAutofit/>
          </a:bodyPr>
          <a:lstStyle/>
          <a:p>
            <a:r>
              <a:rPr lang="en-GB" dirty="0"/>
              <a:t>Categorical or ordered statistics</a:t>
            </a:r>
          </a:p>
          <a:p>
            <a:r>
              <a:rPr lang="en-GB" dirty="0"/>
              <a:t>Lots of additional options</a:t>
            </a:r>
          </a:p>
          <a:p>
            <a:r>
              <a:rPr lang="en-GB" dirty="0"/>
              <a:t>Wide species support</a:t>
            </a:r>
          </a:p>
          <a:p>
            <a:r>
              <a:rPr lang="en-GB" dirty="0"/>
              <a:t>Interesting presentation</a:t>
            </a:r>
          </a:p>
          <a:p>
            <a:pPr lvl="1"/>
            <a:r>
              <a:rPr lang="en-GB" dirty="0"/>
              <a:t>Doesn’t scale well to lots of hits</a:t>
            </a:r>
          </a:p>
          <a:p>
            <a:endParaRPr lang="en-GB" dirty="0"/>
          </a:p>
        </p:txBody>
      </p:sp>
      <p:pic>
        <p:nvPicPr>
          <p:cNvPr id="2" name="Picture 1"/>
          <p:cNvPicPr>
            <a:picLocks noChangeAspect="1"/>
          </p:cNvPicPr>
          <p:nvPr/>
        </p:nvPicPr>
        <p:blipFill>
          <a:blip r:embed="rId2"/>
          <a:stretch>
            <a:fillRect/>
          </a:stretch>
        </p:blipFill>
        <p:spPr>
          <a:xfrm>
            <a:off x="417229" y="0"/>
            <a:ext cx="11357542" cy="1773896"/>
          </a:xfrm>
          <a:prstGeom prst="rect">
            <a:avLst/>
          </a:prstGeom>
        </p:spPr>
      </p:pic>
      <p:pic>
        <p:nvPicPr>
          <p:cNvPr id="4" name="Picture 3">
            <a:extLst>
              <a:ext uri="{FF2B5EF4-FFF2-40B4-BE49-F238E27FC236}">
                <a16:creationId xmlns:a16="http://schemas.microsoft.com/office/drawing/2014/main" id="{DA7AC14C-4487-418A-A81D-C902C4B8FF07}"/>
              </a:ext>
            </a:extLst>
          </p:cNvPr>
          <p:cNvPicPr>
            <a:picLocks noChangeAspect="1"/>
          </p:cNvPicPr>
          <p:nvPr/>
        </p:nvPicPr>
        <p:blipFill>
          <a:blip r:embed="rId3"/>
          <a:stretch>
            <a:fillRect/>
          </a:stretch>
        </p:blipFill>
        <p:spPr>
          <a:xfrm>
            <a:off x="6240016" y="2434623"/>
            <a:ext cx="5606763" cy="2649482"/>
          </a:xfrm>
          <a:prstGeom prst="rect">
            <a:avLst/>
          </a:prstGeom>
        </p:spPr>
      </p:pic>
    </p:spTree>
    <p:extLst>
      <p:ext uri="{BB962C8B-B14F-4D97-AF65-F5344CB8AC3E}">
        <p14:creationId xmlns:p14="http://schemas.microsoft.com/office/powerpoint/2010/main" val="24132844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7368" y="2895256"/>
            <a:ext cx="7776864" cy="3816425"/>
          </a:xfrm>
        </p:spPr>
        <p:txBody>
          <a:bodyPr>
            <a:normAutofit/>
          </a:bodyPr>
          <a:lstStyle/>
          <a:p>
            <a:r>
              <a:rPr lang="en-GB" sz="3100" dirty="0"/>
              <a:t>Categorical or Quantitative statistics</a:t>
            </a:r>
          </a:p>
          <a:p>
            <a:r>
              <a:rPr lang="en-GB" sz="3100" dirty="0"/>
              <a:t>Part of Gene Ontology Consortium</a:t>
            </a:r>
          </a:p>
          <a:p>
            <a:pPr lvl="1"/>
            <a:r>
              <a:rPr lang="en-GB" sz="2700" dirty="0"/>
              <a:t>Annotations are up to date</a:t>
            </a:r>
          </a:p>
          <a:p>
            <a:r>
              <a:rPr lang="en-GB" sz="3100" dirty="0"/>
              <a:t>Simple enrichment analysis</a:t>
            </a:r>
          </a:p>
          <a:p>
            <a:r>
              <a:rPr lang="en-GB" sz="3100" dirty="0"/>
              <a:t>Functional lists and categorical break down</a:t>
            </a:r>
          </a:p>
          <a:p>
            <a:endParaRPr lang="en-GB" sz="3100" dirty="0"/>
          </a:p>
          <a:p>
            <a:endParaRPr lang="en-GB" sz="2400" dirty="0"/>
          </a:p>
          <a:p>
            <a:endParaRPr lang="en-GB"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480" y="692696"/>
            <a:ext cx="3672408" cy="973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49D56631-6275-41B2-9169-7E9583984DC7}"/>
              </a:ext>
            </a:extLst>
          </p:cNvPr>
          <p:cNvPicPr>
            <a:picLocks noChangeAspect="1"/>
          </p:cNvPicPr>
          <p:nvPr/>
        </p:nvPicPr>
        <p:blipFill>
          <a:blip r:embed="rId3"/>
          <a:stretch>
            <a:fillRect/>
          </a:stretch>
        </p:blipFill>
        <p:spPr>
          <a:xfrm>
            <a:off x="6888088" y="35693"/>
            <a:ext cx="5280138" cy="2841089"/>
          </a:xfrm>
          <a:prstGeom prst="rect">
            <a:avLst/>
          </a:prstGeom>
        </p:spPr>
      </p:pic>
    </p:spTree>
    <p:extLst>
      <p:ext uri="{BB962C8B-B14F-4D97-AF65-F5344CB8AC3E}">
        <p14:creationId xmlns:p14="http://schemas.microsoft.com/office/powerpoint/2010/main" val="29709567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1424" y="3161713"/>
            <a:ext cx="10972800" cy="3024336"/>
          </a:xfrm>
        </p:spPr>
        <p:txBody>
          <a:bodyPr/>
          <a:lstStyle/>
          <a:p>
            <a:r>
              <a:rPr lang="en-GB" dirty="0"/>
              <a:t>Categorical or quantitative statistics</a:t>
            </a:r>
          </a:p>
          <a:p>
            <a:r>
              <a:rPr lang="en-GB" dirty="0"/>
              <a:t>Pathway focussed</a:t>
            </a:r>
          </a:p>
          <a:p>
            <a:r>
              <a:rPr lang="en-GB" dirty="0"/>
              <a:t>Simple submission interface (no custom background)</a:t>
            </a:r>
          </a:p>
          <a:p>
            <a:r>
              <a:rPr lang="en-GB" dirty="0"/>
              <a:t>Really nice visualisations</a:t>
            </a:r>
          </a:p>
        </p:txBody>
      </p:sp>
      <p:pic>
        <p:nvPicPr>
          <p:cNvPr id="4" name="Picture 3"/>
          <p:cNvPicPr>
            <a:picLocks noChangeAspect="1"/>
          </p:cNvPicPr>
          <p:nvPr/>
        </p:nvPicPr>
        <p:blipFill>
          <a:blip r:embed="rId2"/>
          <a:stretch>
            <a:fillRect/>
          </a:stretch>
        </p:blipFill>
        <p:spPr>
          <a:xfrm>
            <a:off x="911424" y="260648"/>
            <a:ext cx="3869106" cy="987368"/>
          </a:xfrm>
          <a:prstGeom prst="rect">
            <a:avLst/>
          </a:prstGeom>
        </p:spPr>
      </p:pic>
      <p:pic>
        <p:nvPicPr>
          <p:cNvPr id="2" name="Picture 1">
            <a:extLst>
              <a:ext uri="{FF2B5EF4-FFF2-40B4-BE49-F238E27FC236}">
                <a16:creationId xmlns:a16="http://schemas.microsoft.com/office/drawing/2014/main" id="{F524626F-EF6D-462E-A18A-FB8D0D480BFD}"/>
              </a:ext>
            </a:extLst>
          </p:cNvPr>
          <p:cNvPicPr>
            <a:picLocks noChangeAspect="1"/>
          </p:cNvPicPr>
          <p:nvPr/>
        </p:nvPicPr>
        <p:blipFill>
          <a:blip r:embed="rId3"/>
          <a:stretch>
            <a:fillRect/>
          </a:stretch>
        </p:blipFill>
        <p:spPr>
          <a:xfrm>
            <a:off x="1037205" y="1385251"/>
            <a:ext cx="7486650" cy="1114425"/>
          </a:xfrm>
          <a:prstGeom prst="rect">
            <a:avLst/>
          </a:prstGeom>
        </p:spPr>
      </p:pic>
    </p:spTree>
    <p:extLst>
      <p:ext uri="{BB962C8B-B14F-4D97-AF65-F5344CB8AC3E}">
        <p14:creationId xmlns:p14="http://schemas.microsoft.com/office/powerpoint/2010/main" val="16446188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628800"/>
            <a:ext cx="7056784" cy="4525963"/>
          </a:xfrm>
        </p:spPr>
        <p:txBody>
          <a:bodyPr/>
          <a:lstStyle/>
          <a:p>
            <a:r>
              <a:rPr lang="en-GB" dirty="0"/>
              <a:t>Categorical statistics</a:t>
            </a:r>
          </a:p>
          <a:p>
            <a:r>
              <a:rPr lang="en-GB" dirty="0"/>
              <a:t>Limited species support</a:t>
            </a:r>
          </a:p>
          <a:p>
            <a:r>
              <a:rPr lang="en-GB" dirty="0"/>
              <a:t>Allows custom backgrounds</a:t>
            </a:r>
          </a:p>
          <a:p>
            <a:r>
              <a:rPr lang="en-GB" dirty="0"/>
              <a:t>Uses </a:t>
            </a:r>
            <a:r>
              <a:rPr lang="en-GB" dirty="0" err="1"/>
              <a:t>PathwayCommons</a:t>
            </a:r>
            <a:r>
              <a:rPr lang="en-GB" dirty="0"/>
              <a:t> gene sets</a:t>
            </a:r>
          </a:p>
          <a:p>
            <a:r>
              <a:rPr lang="en-GB" dirty="0"/>
              <a:t>Innovative detection and presentation of artefacts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4" y="332656"/>
            <a:ext cx="3441684" cy="917782"/>
          </a:xfrm>
          <a:prstGeom prst="rect">
            <a:avLst/>
          </a:prstGeom>
        </p:spPr>
      </p:pic>
      <p:pic>
        <p:nvPicPr>
          <p:cNvPr id="2" name="Picture 1">
            <a:extLst>
              <a:ext uri="{FF2B5EF4-FFF2-40B4-BE49-F238E27FC236}">
                <a16:creationId xmlns:a16="http://schemas.microsoft.com/office/drawing/2014/main" id="{09F00048-1210-4B74-84E6-659631A3E72C}"/>
              </a:ext>
            </a:extLst>
          </p:cNvPr>
          <p:cNvPicPr>
            <a:picLocks noChangeAspect="1"/>
          </p:cNvPicPr>
          <p:nvPr/>
        </p:nvPicPr>
        <p:blipFill>
          <a:blip r:embed="rId3"/>
          <a:stretch>
            <a:fillRect/>
          </a:stretch>
        </p:blipFill>
        <p:spPr>
          <a:xfrm>
            <a:off x="7248128" y="1629023"/>
            <a:ext cx="4692419" cy="4111183"/>
          </a:xfrm>
          <a:prstGeom prst="rect">
            <a:avLst/>
          </a:prstGeom>
        </p:spPr>
      </p:pic>
    </p:spTree>
    <p:extLst>
      <p:ext uri="{BB962C8B-B14F-4D97-AF65-F5344CB8AC3E}">
        <p14:creationId xmlns:p14="http://schemas.microsoft.com/office/powerpoint/2010/main" val="34391551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t>Categorical Statistics</a:t>
            </a:r>
          </a:p>
          <a:p>
            <a:r>
              <a:rPr lang="en-GB" dirty="0"/>
              <a:t>Most popular system (mostly historic)</a:t>
            </a:r>
          </a:p>
          <a:p>
            <a:r>
              <a:rPr lang="en-GB" dirty="0"/>
              <a:t>Has been behind the latest annotation</a:t>
            </a:r>
          </a:p>
          <a:p>
            <a:pPr lvl="1"/>
            <a:r>
              <a:rPr lang="en-GB" dirty="0"/>
              <a:t>Was updated again, but now behind once more</a:t>
            </a:r>
          </a:p>
          <a:p>
            <a:r>
              <a:rPr lang="en-GB" dirty="0"/>
              <a:t>Lots of support for different IDs and Species</a:t>
            </a:r>
          </a:p>
          <a:p>
            <a:r>
              <a:rPr lang="en-GB" dirty="0"/>
              <a:t>Configurable gene sets</a:t>
            </a:r>
          </a:p>
          <a:p>
            <a:r>
              <a:rPr lang="en-GB" dirty="0"/>
              <a:t>Simple output presentation</a:t>
            </a:r>
          </a:p>
        </p:txBody>
      </p:sp>
      <p:pic>
        <p:nvPicPr>
          <p:cNvPr id="4" name="Picture 3" descr="Screen Clipping"/>
          <p:cNvPicPr>
            <a:picLocks noChangeAspect="1"/>
          </p:cNvPicPr>
          <p:nvPr/>
        </p:nvPicPr>
        <p:blipFill rotWithShape="1">
          <a:blip r:embed="rId2">
            <a:extLst>
              <a:ext uri="{28A0092B-C50C-407E-A947-70E740481C1C}">
                <a14:useLocalDpi xmlns:a14="http://schemas.microsoft.com/office/drawing/2010/main" val="0"/>
              </a:ext>
            </a:extLst>
          </a:blip>
          <a:srcRect r="60959" b="89824"/>
          <a:stretch/>
        </p:blipFill>
        <p:spPr>
          <a:xfrm>
            <a:off x="1631504" y="260648"/>
            <a:ext cx="5098252" cy="1008111"/>
          </a:xfrm>
          <a:prstGeom prst="rect">
            <a:avLst/>
          </a:prstGeom>
        </p:spPr>
      </p:pic>
    </p:spTree>
    <p:extLst>
      <p:ext uri="{BB962C8B-B14F-4D97-AF65-F5344CB8AC3E}">
        <p14:creationId xmlns:p14="http://schemas.microsoft.com/office/powerpoint/2010/main" val="14664870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392" y="1916832"/>
            <a:ext cx="10972800" cy="4525963"/>
          </a:xfrm>
        </p:spPr>
        <p:txBody>
          <a:bodyPr/>
          <a:lstStyle/>
          <a:p>
            <a:r>
              <a:rPr lang="en-GB" dirty="0"/>
              <a:t>Categorical Statistics</a:t>
            </a:r>
          </a:p>
          <a:p>
            <a:r>
              <a:rPr lang="en-GB" dirty="0"/>
              <a:t>Biggest selection of gene sets</a:t>
            </a:r>
          </a:p>
          <a:p>
            <a:r>
              <a:rPr lang="en-GB" dirty="0"/>
              <a:t>Simple interface, but limited options</a:t>
            </a:r>
          </a:p>
          <a:p>
            <a:pPr lvl="1"/>
            <a:r>
              <a:rPr lang="en-GB" dirty="0"/>
              <a:t>No species information</a:t>
            </a:r>
          </a:p>
          <a:p>
            <a:r>
              <a:rPr lang="en-GB" dirty="0"/>
              <a:t>Simple interactive visualisation</a:t>
            </a:r>
          </a:p>
          <a:p>
            <a:r>
              <a:rPr lang="en-GB" dirty="0"/>
              <a:t>Novel scoring scheme to rank hits</a:t>
            </a:r>
          </a:p>
        </p:txBody>
      </p:sp>
      <p:pic>
        <p:nvPicPr>
          <p:cNvPr id="4" name="Picture 3"/>
          <p:cNvPicPr>
            <a:picLocks noChangeAspect="1"/>
          </p:cNvPicPr>
          <p:nvPr/>
        </p:nvPicPr>
        <p:blipFill>
          <a:blip r:embed="rId2"/>
          <a:stretch>
            <a:fillRect/>
          </a:stretch>
        </p:blipFill>
        <p:spPr>
          <a:xfrm>
            <a:off x="1919536" y="188640"/>
            <a:ext cx="4608512" cy="1296144"/>
          </a:xfrm>
          <a:prstGeom prst="rect">
            <a:avLst/>
          </a:prstGeom>
        </p:spPr>
      </p:pic>
      <p:pic>
        <p:nvPicPr>
          <p:cNvPr id="6" name="Picture 5">
            <a:extLst>
              <a:ext uri="{FF2B5EF4-FFF2-40B4-BE49-F238E27FC236}">
                <a16:creationId xmlns:a16="http://schemas.microsoft.com/office/drawing/2014/main" id="{AF29C1D6-606B-4EDE-ACDA-E04C75EB6C5A}"/>
              </a:ext>
            </a:extLst>
          </p:cNvPr>
          <p:cNvPicPr>
            <a:picLocks noChangeAspect="1"/>
          </p:cNvPicPr>
          <p:nvPr/>
        </p:nvPicPr>
        <p:blipFill>
          <a:blip r:embed="rId3"/>
          <a:stretch>
            <a:fillRect/>
          </a:stretch>
        </p:blipFill>
        <p:spPr>
          <a:xfrm>
            <a:off x="7392144" y="1808820"/>
            <a:ext cx="4548077" cy="3240360"/>
          </a:xfrm>
          <a:prstGeom prst="rect">
            <a:avLst/>
          </a:prstGeom>
        </p:spPr>
      </p:pic>
    </p:spTree>
    <p:extLst>
      <p:ext uri="{BB962C8B-B14F-4D97-AF65-F5344CB8AC3E}">
        <p14:creationId xmlns:p14="http://schemas.microsoft.com/office/powerpoint/2010/main" val="30700034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147" r="22553" b="74082"/>
          <a:stretch/>
        </p:blipFill>
        <p:spPr bwMode="auto">
          <a:xfrm>
            <a:off x="2800845" y="188640"/>
            <a:ext cx="6590310" cy="2124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5"/>
          <p:cNvSpPr>
            <a:spLocks noGrp="1"/>
          </p:cNvSpPr>
          <p:nvPr>
            <p:ph idx="1"/>
          </p:nvPr>
        </p:nvSpPr>
        <p:spPr>
          <a:xfrm>
            <a:off x="316718" y="2780928"/>
            <a:ext cx="8229600" cy="3273228"/>
          </a:xfrm>
        </p:spPr>
        <p:txBody>
          <a:bodyPr/>
          <a:lstStyle/>
          <a:p>
            <a:r>
              <a:rPr lang="en-GB" dirty="0"/>
              <a:t>Categorical or ranked analysis</a:t>
            </a:r>
          </a:p>
          <a:p>
            <a:r>
              <a:rPr lang="en-GB" dirty="0"/>
              <a:t>Mostly GO gene list support</a:t>
            </a:r>
          </a:p>
          <a:p>
            <a:r>
              <a:rPr lang="en-GB" dirty="0"/>
              <a:t>Interesting visualisation options</a:t>
            </a:r>
          </a:p>
          <a:p>
            <a:endParaRPr lang="en-GB" dirty="0"/>
          </a:p>
        </p:txBody>
      </p:sp>
      <p:pic>
        <p:nvPicPr>
          <p:cNvPr id="2" name="Picture 1">
            <a:extLst>
              <a:ext uri="{FF2B5EF4-FFF2-40B4-BE49-F238E27FC236}">
                <a16:creationId xmlns:a16="http://schemas.microsoft.com/office/drawing/2014/main" id="{30581696-955D-42ED-A614-8823953F7D22}"/>
              </a:ext>
            </a:extLst>
          </p:cNvPr>
          <p:cNvPicPr>
            <a:picLocks noChangeAspect="1"/>
          </p:cNvPicPr>
          <p:nvPr/>
        </p:nvPicPr>
        <p:blipFill>
          <a:blip r:embed="rId3"/>
          <a:stretch>
            <a:fillRect/>
          </a:stretch>
        </p:blipFill>
        <p:spPr>
          <a:xfrm>
            <a:off x="6907027" y="2351362"/>
            <a:ext cx="4968255" cy="4506638"/>
          </a:xfrm>
          <a:prstGeom prst="rect">
            <a:avLst/>
          </a:prstGeom>
        </p:spPr>
      </p:pic>
    </p:spTree>
    <p:extLst>
      <p:ext uri="{BB962C8B-B14F-4D97-AF65-F5344CB8AC3E}">
        <p14:creationId xmlns:p14="http://schemas.microsoft.com/office/powerpoint/2010/main" val="17274589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GSEA</a:t>
            </a:r>
          </a:p>
        </p:txBody>
      </p:sp>
      <p:sp>
        <p:nvSpPr>
          <p:cNvPr id="3" name="Content Placeholder 2"/>
          <p:cNvSpPr>
            <a:spLocks noGrp="1"/>
          </p:cNvSpPr>
          <p:nvPr>
            <p:ph idx="1"/>
          </p:nvPr>
        </p:nvSpPr>
        <p:spPr>
          <a:xfrm>
            <a:off x="609600" y="1268760"/>
            <a:ext cx="10972800" cy="4525963"/>
          </a:xfrm>
        </p:spPr>
        <p:txBody>
          <a:bodyPr>
            <a:normAutofit/>
          </a:bodyPr>
          <a:lstStyle/>
          <a:p>
            <a:r>
              <a:rPr lang="en-GB" dirty="0"/>
              <a:t>Quantitative enrichment</a:t>
            </a:r>
          </a:p>
          <a:p>
            <a:r>
              <a:rPr lang="en-GB" dirty="0"/>
              <a:t>Designed for expression datasets</a:t>
            </a:r>
          </a:p>
          <a:p>
            <a:r>
              <a:rPr lang="en-GB" dirty="0"/>
              <a:t>Local application</a:t>
            </a:r>
          </a:p>
          <a:p>
            <a:r>
              <a:rPr lang="en-GB" dirty="0"/>
              <a:t>Imports tab delimited expression data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224" y="116632"/>
            <a:ext cx="2458616" cy="1297260"/>
          </a:xfrm>
          <a:prstGeom prst="rect">
            <a:avLst/>
          </a:prstGeom>
        </p:spPr>
      </p:pic>
      <p:pic>
        <p:nvPicPr>
          <p:cNvPr id="2" name="Picture 1"/>
          <p:cNvPicPr>
            <a:picLocks noChangeAspect="1"/>
          </p:cNvPicPr>
          <p:nvPr/>
        </p:nvPicPr>
        <p:blipFill>
          <a:blip r:embed="rId3"/>
          <a:stretch>
            <a:fillRect/>
          </a:stretch>
        </p:blipFill>
        <p:spPr>
          <a:xfrm>
            <a:off x="5519937" y="4181259"/>
            <a:ext cx="4878735" cy="2469076"/>
          </a:xfrm>
          <a:prstGeom prst="rect">
            <a:avLst/>
          </a:prstGeom>
        </p:spPr>
      </p:pic>
      <p:pic>
        <p:nvPicPr>
          <p:cNvPr id="5" name="Picture 4"/>
          <p:cNvPicPr>
            <a:picLocks noChangeAspect="1"/>
          </p:cNvPicPr>
          <p:nvPr/>
        </p:nvPicPr>
        <p:blipFill>
          <a:blip r:embed="rId4"/>
          <a:stretch>
            <a:fillRect/>
          </a:stretch>
        </p:blipFill>
        <p:spPr>
          <a:xfrm>
            <a:off x="1775520" y="4291848"/>
            <a:ext cx="3673177" cy="2305505"/>
          </a:xfrm>
          <a:prstGeom prst="rect">
            <a:avLst/>
          </a:prstGeom>
        </p:spPr>
      </p:pic>
    </p:spTree>
    <p:extLst>
      <p:ext uri="{BB962C8B-B14F-4D97-AF65-F5344CB8AC3E}">
        <p14:creationId xmlns:p14="http://schemas.microsoft.com/office/powerpoint/2010/main" val="2446525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195782"/>
            <a:ext cx="10972800" cy="1143000"/>
          </a:xfrm>
        </p:spPr>
        <p:txBody>
          <a:bodyPr>
            <a:normAutofit/>
          </a:bodyPr>
          <a:lstStyle/>
          <a:p>
            <a:r>
              <a:rPr lang="en-GB" dirty="0"/>
              <a:t>Gene summary sites are useful for single genes</a:t>
            </a:r>
          </a:p>
        </p:txBody>
      </p:sp>
      <p:pic>
        <p:nvPicPr>
          <p:cNvPr id="3" name="Picture 2"/>
          <p:cNvPicPr>
            <a:picLocks noChangeAspect="1"/>
          </p:cNvPicPr>
          <p:nvPr/>
        </p:nvPicPr>
        <p:blipFill>
          <a:blip r:embed="rId2"/>
          <a:stretch>
            <a:fillRect/>
          </a:stretch>
        </p:blipFill>
        <p:spPr>
          <a:xfrm>
            <a:off x="1847528" y="1628801"/>
            <a:ext cx="4066048" cy="4461917"/>
          </a:xfrm>
          <a:prstGeom prst="rect">
            <a:avLst/>
          </a:prstGeom>
        </p:spPr>
      </p:pic>
      <p:pic>
        <p:nvPicPr>
          <p:cNvPr id="4" name="Picture 3"/>
          <p:cNvPicPr>
            <a:picLocks noChangeAspect="1"/>
          </p:cNvPicPr>
          <p:nvPr/>
        </p:nvPicPr>
        <p:blipFill>
          <a:blip r:embed="rId3"/>
          <a:stretch>
            <a:fillRect/>
          </a:stretch>
        </p:blipFill>
        <p:spPr>
          <a:xfrm>
            <a:off x="6096000" y="1628801"/>
            <a:ext cx="3781224" cy="4378921"/>
          </a:xfrm>
          <a:prstGeom prst="rect">
            <a:avLst/>
          </a:prstGeom>
        </p:spPr>
      </p:pic>
      <p:pic>
        <p:nvPicPr>
          <p:cNvPr id="5" name="Picture 4"/>
          <p:cNvPicPr>
            <a:picLocks noChangeAspect="1"/>
          </p:cNvPicPr>
          <p:nvPr/>
        </p:nvPicPr>
        <p:blipFill>
          <a:blip r:embed="rId4"/>
          <a:stretch>
            <a:fillRect/>
          </a:stretch>
        </p:blipFill>
        <p:spPr>
          <a:xfrm>
            <a:off x="9852248" y="6058659"/>
            <a:ext cx="2339752" cy="779917"/>
          </a:xfrm>
          <a:prstGeom prst="rect">
            <a:avLst/>
          </a:prstGeom>
        </p:spPr>
      </p:pic>
      <p:pic>
        <p:nvPicPr>
          <p:cNvPr id="6" name="Picture 5">
            <a:extLst>
              <a:ext uri="{FF2B5EF4-FFF2-40B4-BE49-F238E27FC236}">
                <a16:creationId xmlns:a16="http://schemas.microsoft.com/office/drawing/2014/main" id="{A1F8125B-C763-403B-BBFB-F718DDFBD034}"/>
              </a:ext>
            </a:extLst>
          </p:cNvPr>
          <p:cNvPicPr>
            <a:picLocks noChangeAspect="1"/>
          </p:cNvPicPr>
          <p:nvPr/>
        </p:nvPicPr>
        <p:blipFill>
          <a:blip r:embed="rId5"/>
          <a:stretch>
            <a:fillRect/>
          </a:stretch>
        </p:blipFill>
        <p:spPr>
          <a:xfrm>
            <a:off x="4810125" y="6190876"/>
            <a:ext cx="2571750" cy="647700"/>
          </a:xfrm>
          <a:prstGeom prst="rect">
            <a:avLst/>
          </a:prstGeom>
        </p:spPr>
      </p:pic>
      <p:pic>
        <p:nvPicPr>
          <p:cNvPr id="7" name="Picture 6">
            <a:extLst>
              <a:ext uri="{FF2B5EF4-FFF2-40B4-BE49-F238E27FC236}">
                <a16:creationId xmlns:a16="http://schemas.microsoft.com/office/drawing/2014/main" id="{2D5D956F-EFCD-4891-BF72-9CAB6265976B}"/>
              </a:ext>
            </a:extLst>
          </p:cNvPr>
          <p:cNvPicPr>
            <a:picLocks noChangeAspect="1"/>
          </p:cNvPicPr>
          <p:nvPr/>
        </p:nvPicPr>
        <p:blipFill>
          <a:blip r:embed="rId6"/>
          <a:stretch>
            <a:fillRect/>
          </a:stretch>
        </p:blipFill>
        <p:spPr>
          <a:xfrm>
            <a:off x="0" y="5824568"/>
            <a:ext cx="1732002" cy="1014008"/>
          </a:xfrm>
          <a:prstGeom prst="rect">
            <a:avLst/>
          </a:prstGeom>
        </p:spPr>
      </p:pic>
    </p:spTree>
    <p:extLst>
      <p:ext uri="{BB962C8B-B14F-4D97-AF65-F5344CB8AC3E}">
        <p14:creationId xmlns:p14="http://schemas.microsoft.com/office/powerpoint/2010/main" val="36685541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30822" y="1806888"/>
            <a:ext cx="8583884" cy="1361454"/>
          </a:xfrm>
        </p:spPr>
        <p:txBody>
          <a:bodyPr/>
          <a:lstStyle/>
          <a:p>
            <a:r>
              <a:rPr lang="en-GB" dirty="0"/>
              <a:t>Quantitative enrichment of sequencing datasets</a:t>
            </a:r>
          </a:p>
          <a:p>
            <a:r>
              <a:rPr lang="en-GB" dirty="0"/>
              <a:t>Local Java application </a:t>
            </a:r>
          </a:p>
          <a:p>
            <a:pPr marL="0" indent="0">
              <a:buNone/>
            </a:pPr>
            <a:endParaRPr lang="en-GB" dirty="0"/>
          </a:p>
        </p:txBody>
      </p:sp>
      <p:pic>
        <p:nvPicPr>
          <p:cNvPr id="6" name="Picture 5"/>
          <p:cNvPicPr>
            <a:picLocks noChangeAspect="1"/>
          </p:cNvPicPr>
          <p:nvPr/>
        </p:nvPicPr>
        <p:blipFill>
          <a:blip r:embed="rId2"/>
          <a:stretch>
            <a:fillRect/>
          </a:stretch>
        </p:blipFill>
        <p:spPr>
          <a:xfrm>
            <a:off x="1838798" y="3645025"/>
            <a:ext cx="5848993" cy="3011585"/>
          </a:xfrm>
          <a:prstGeom prst="rect">
            <a:avLst/>
          </a:prstGeom>
        </p:spPr>
      </p:pic>
      <p:pic>
        <p:nvPicPr>
          <p:cNvPr id="11" name="Picture 10"/>
          <p:cNvPicPr>
            <a:picLocks noChangeAspect="1"/>
          </p:cNvPicPr>
          <p:nvPr/>
        </p:nvPicPr>
        <p:blipFill>
          <a:blip r:embed="rId3"/>
          <a:stretch>
            <a:fillRect/>
          </a:stretch>
        </p:blipFill>
        <p:spPr>
          <a:xfrm>
            <a:off x="7469210" y="2564904"/>
            <a:ext cx="2945496" cy="2934296"/>
          </a:xfrm>
          <a:prstGeom prst="rect">
            <a:avLst/>
          </a:prstGeom>
        </p:spPr>
      </p:pic>
      <p:pic>
        <p:nvPicPr>
          <p:cNvPr id="2" name="Picture 1">
            <a:extLst>
              <a:ext uri="{FF2B5EF4-FFF2-40B4-BE49-F238E27FC236}">
                <a16:creationId xmlns:a16="http://schemas.microsoft.com/office/drawing/2014/main" id="{50C695FA-08D1-4E7F-9DE6-11EE01AECB23}"/>
              </a:ext>
            </a:extLst>
          </p:cNvPr>
          <p:cNvPicPr>
            <a:picLocks noChangeAspect="1"/>
          </p:cNvPicPr>
          <p:nvPr/>
        </p:nvPicPr>
        <p:blipFill>
          <a:blip r:embed="rId4"/>
          <a:stretch>
            <a:fillRect/>
          </a:stretch>
        </p:blipFill>
        <p:spPr>
          <a:xfrm>
            <a:off x="3381375" y="370859"/>
            <a:ext cx="5429250" cy="1304925"/>
          </a:xfrm>
          <a:prstGeom prst="rect">
            <a:avLst/>
          </a:prstGeom>
        </p:spPr>
      </p:pic>
    </p:spTree>
    <p:extLst>
      <p:ext uri="{BB962C8B-B14F-4D97-AF65-F5344CB8AC3E}">
        <p14:creationId xmlns:p14="http://schemas.microsoft.com/office/powerpoint/2010/main" val="5259901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1772816"/>
            <a:ext cx="11269252" cy="3312368"/>
          </a:xfrm>
        </p:spPr>
        <p:txBody>
          <a:bodyPr anchor="ctr" anchorCtr="1">
            <a:normAutofit fontScale="90000"/>
          </a:bodyPr>
          <a:lstStyle/>
          <a:p>
            <a:pPr algn="ctr"/>
            <a:r>
              <a:rPr lang="en-GB" sz="8000" dirty="0"/>
              <a:t>Gene List Practical</a:t>
            </a:r>
            <a:br>
              <a:rPr lang="en-GB" sz="8000" dirty="0"/>
            </a:br>
            <a:br>
              <a:rPr lang="en-GB" sz="8000" dirty="0"/>
            </a:br>
            <a:r>
              <a:rPr lang="en-GB" sz="6000" dirty="0"/>
              <a:t>https://tinyurl.com/exercisetostartat</a:t>
            </a:r>
            <a:endParaRPr lang="en-GB" sz="8000" dirty="0"/>
          </a:p>
        </p:txBody>
      </p:sp>
    </p:spTree>
    <p:extLst>
      <p:ext uri="{BB962C8B-B14F-4D97-AF65-F5344CB8AC3E}">
        <p14:creationId xmlns:p14="http://schemas.microsoft.com/office/powerpoint/2010/main" val="33411007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5520" y="1916833"/>
            <a:ext cx="8640960" cy="1470025"/>
          </a:xfrm>
        </p:spPr>
        <p:txBody>
          <a:bodyPr>
            <a:noAutofit/>
          </a:bodyPr>
          <a:lstStyle/>
          <a:p>
            <a:pPr algn="ctr"/>
            <a:r>
              <a:rPr lang="en-GB" sz="6600" dirty="0"/>
              <a:t>Exploring and Presenting Results</a:t>
            </a:r>
          </a:p>
        </p:txBody>
      </p:sp>
      <p:sp>
        <p:nvSpPr>
          <p:cNvPr id="6" name="Subtitle 2"/>
          <p:cNvSpPr txBox="1">
            <a:spLocks/>
          </p:cNvSpPr>
          <p:nvPr/>
        </p:nvSpPr>
        <p:spPr>
          <a:xfrm>
            <a:off x="2895600" y="4005064"/>
            <a:ext cx="6400800" cy="244827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dirty="0">
                <a:solidFill>
                  <a:schemeClr val="bg1">
                    <a:lumMod val="65000"/>
                  </a:schemeClr>
                </a:solidFill>
              </a:rPr>
              <a:t>Simon Andrews, Laura Biggins</a:t>
            </a:r>
          </a:p>
          <a:p>
            <a:pPr marL="0" indent="0" algn="ctr">
              <a:buNone/>
            </a:pPr>
            <a:endParaRPr lang="en-GB" dirty="0">
              <a:solidFill>
                <a:schemeClr val="bg1">
                  <a:lumMod val="65000"/>
                </a:schemeClr>
              </a:solidFill>
            </a:endParaRPr>
          </a:p>
          <a:p>
            <a:pPr marL="0" indent="0" algn="ctr">
              <a:buNone/>
            </a:pPr>
            <a:r>
              <a:rPr lang="en-GB" dirty="0">
                <a:solidFill>
                  <a:schemeClr val="bg1">
                    <a:lumMod val="65000"/>
                  </a:schemeClr>
                </a:solidFill>
              </a:rPr>
              <a:t>simon.andrews@babraham.ac.uk</a:t>
            </a:r>
          </a:p>
          <a:p>
            <a:pPr marL="0" indent="0" algn="ctr">
              <a:buNone/>
            </a:pPr>
            <a:r>
              <a:rPr lang="en-GB" dirty="0">
                <a:solidFill>
                  <a:schemeClr val="bg1">
                    <a:lumMod val="65000"/>
                  </a:schemeClr>
                </a:solidFill>
              </a:rPr>
              <a:t>laura.biggins@babraham.ac.uk</a:t>
            </a:r>
          </a:p>
          <a:p>
            <a:pPr marL="0" indent="0" algn="ctr">
              <a:buNone/>
            </a:pPr>
            <a:endParaRPr lang="en-GB" dirty="0">
              <a:solidFill>
                <a:schemeClr val="bg1">
                  <a:lumMod val="65000"/>
                </a:schemeClr>
              </a:solidFill>
            </a:endParaRPr>
          </a:p>
          <a:p>
            <a:pPr marL="0" indent="0" algn="ctr">
              <a:buNone/>
            </a:pPr>
            <a:endParaRPr lang="en-GB" sz="3400" dirty="0">
              <a:solidFill>
                <a:schemeClr val="bg1">
                  <a:lumMod val="65000"/>
                </a:schemeClr>
              </a:solidFill>
            </a:endParaRPr>
          </a:p>
        </p:txBody>
      </p:sp>
      <p:pic>
        <p:nvPicPr>
          <p:cNvPr id="4" name="Picture 2" descr="C:\Users\andrewss\Desktop\bioinformatics_logo.pn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754963" y="5589240"/>
            <a:ext cx="3224737" cy="1145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8921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Functional enrichment results</a:t>
            </a:r>
          </a:p>
        </p:txBody>
      </p:sp>
      <p:sp>
        <p:nvSpPr>
          <p:cNvPr id="3" name="Content Placeholder 2"/>
          <p:cNvSpPr>
            <a:spLocks noGrp="1"/>
          </p:cNvSpPr>
          <p:nvPr>
            <p:ph sz="half" idx="1"/>
          </p:nvPr>
        </p:nvSpPr>
        <p:spPr/>
        <p:txBody>
          <a:bodyPr>
            <a:noAutofit/>
          </a:bodyPr>
          <a:lstStyle/>
          <a:p>
            <a:r>
              <a:rPr lang="en-GB" dirty="0"/>
              <a:t>Gene set information</a:t>
            </a:r>
          </a:p>
          <a:p>
            <a:pPr lvl="1"/>
            <a:r>
              <a:rPr lang="en-GB" dirty="0"/>
              <a:t>Gene set name</a:t>
            </a:r>
          </a:p>
          <a:p>
            <a:pPr lvl="1"/>
            <a:r>
              <a:rPr lang="en-GB" dirty="0"/>
              <a:t>Gene set source</a:t>
            </a:r>
          </a:p>
          <a:p>
            <a:pPr lvl="1"/>
            <a:r>
              <a:rPr lang="en-GB" dirty="0"/>
              <a:t>Gene set description</a:t>
            </a:r>
          </a:p>
          <a:p>
            <a:endParaRPr lang="en-GB" dirty="0"/>
          </a:p>
          <a:p>
            <a:r>
              <a:rPr lang="en-GB" dirty="0"/>
              <a:t>Statistical information</a:t>
            </a:r>
          </a:p>
          <a:p>
            <a:pPr lvl="1"/>
            <a:r>
              <a:rPr lang="en-GB" dirty="0"/>
              <a:t>Raw p-value</a:t>
            </a:r>
          </a:p>
          <a:p>
            <a:pPr lvl="1"/>
            <a:r>
              <a:rPr lang="en-GB" dirty="0"/>
              <a:t>Corrected p-value</a:t>
            </a:r>
          </a:p>
          <a:p>
            <a:pPr lvl="1"/>
            <a:r>
              <a:rPr lang="en-GB" dirty="0"/>
              <a:t>Enrichment value</a:t>
            </a:r>
          </a:p>
        </p:txBody>
      </p:sp>
      <p:sp>
        <p:nvSpPr>
          <p:cNvPr id="5" name="Content Placeholder 4"/>
          <p:cNvSpPr>
            <a:spLocks noGrp="1"/>
          </p:cNvSpPr>
          <p:nvPr>
            <p:ph sz="half" idx="2"/>
          </p:nvPr>
        </p:nvSpPr>
        <p:spPr/>
        <p:txBody>
          <a:bodyPr/>
          <a:lstStyle/>
          <a:p>
            <a:r>
              <a:rPr lang="en-GB" dirty="0"/>
              <a:t>Count information</a:t>
            </a:r>
          </a:p>
          <a:p>
            <a:pPr lvl="1"/>
            <a:r>
              <a:rPr lang="en-GB" dirty="0"/>
              <a:t>Hit genes in category</a:t>
            </a:r>
          </a:p>
          <a:p>
            <a:pPr lvl="1"/>
            <a:r>
              <a:rPr lang="en-GB" dirty="0"/>
              <a:t>Hit genes outside category</a:t>
            </a:r>
          </a:p>
          <a:p>
            <a:pPr lvl="1"/>
            <a:r>
              <a:rPr lang="en-GB" dirty="0"/>
              <a:t>Background genes in category</a:t>
            </a:r>
          </a:p>
          <a:p>
            <a:pPr lvl="1"/>
            <a:r>
              <a:rPr lang="en-GB" dirty="0"/>
              <a:t>Background genes outside category</a:t>
            </a:r>
          </a:p>
        </p:txBody>
      </p:sp>
    </p:spTree>
    <p:extLst>
      <p:ext uri="{BB962C8B-B14F-4D97-AF65-F5344CB8AC3E}">
        <p14:creationId xmlns:p14="http://schemas.microsoft.com/office/powerpoint/2010/main" val="30805982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Functional enrichment results</a:t>
            </a:r>
          </a:p>
        </p:txBody>
      </p:sp>
      <p:sp>
        <p:nvSpPr>
          <p:cNvPr id="3" name="Content Placeholder 2"/>
          <p:cNvSpPr>
            <a:spLocks noGrp="1"/>
          </p:cNvSpPr>
          <p:nvPr>
            <p:ph sz="half" idx="1"/>
          </p:nvPr>
        </p:nvSpPr>
        <p:spPr/>
        <p:txBody>
          <a:bodyPr>
            <a:noAutofit/>
          </a:bodyPr>
          <a:lstStyle/>
          <a:p>
            <a:r>
              <a:rPr lang="en-GB" dirty="0"/>
              <a:t>Gene set information</a:t>
            </a:r>
          </a:p>
          <a:p>
            <a:pPr lvl="1"/>
            <a:r>
              <a:rPr lang="en-GB" dirty="0"/>
              <a:t>Gene set name</a:t>
            </a:r>
          </a:p>
          <a:p>
            <a:pPr lvl="1"/>
            <a:r>
              <a:rPr lang="en-GB" dirty="0">
                <a:solidFill>
                  <a:schemeClr val="bg1">
                    <a:lumMod val="65000"/>
                  </a:schemeClr>
                </a:solidFill>
              </a:rPr>
              <a:t>Gene set source</a:t>
            </a:r>
          </a:p>
          <a:p>
            <a:pPr lvl="1"/>
            <a:r>
              <a:rPr lang="en-GB" dirty="0">
                <a:solidFill>
                  <a:schemeClr val="bg1">
                    <a:lumMod val="65000"/>
                  </a:schemeClr>
                </a:solidFill>
              </a:rPr>
              <a:t>Gene set description</a:t>
            </a:r>
          </a:p>
          <a:p>
            <a:endParaRPr lang="en-GB" dirty="0"/>
          </a:p>
          <a:p>
            <a:r>
              <a:rPr lang="en-GB" dirty="0"/>
              <a:t>Statistical information</a:t>
            </a:r>
          </a:p>
          <a:p>
            <a:pPr lvl="1"/>
            <a:r>
              <a:rPr lang="en-GB" dirty="0">
                <a:solidFill>
                  <a:schemeClr val="bg1">
                    <a:lumMod val="65000"/>
                  </a:schemeClr>
                </a:solidFill>
              </a:rPr>
              <a:t>Raw p-value</a:t>
            </a:r>
          </a:p>
          <a:p>
            <a:pPr lvl="1"/>
            <a:r>
              <a:rPr lang="en-GB" dirty="0"/>
              <a:t>Corrected p-value</a:t>
            </a:r>
          </a:p>
          <a:p>
            <a:pPr lvl="1"/>
            <a:r>
              <a:rPr lang="en-GB" dirty="0"/>
              <a:t>Enrichment value</a:t>
            </a:r>
          </a:p>
        </p:txBody>
      </p:sp>
      <p:sp>
        <p:nvSpPr>
          <p:cNvPr id="5" name="Content Placeholder 4"/>
          <p:cNvSpPr>
            <a:spLocks noGrp="1"/>
          </p:cNvSpPr>
          <p:nvPr>
            <p:ph sz="half" idx="2"/>
          </p:nvPr>
        </p:nvSpPr>
        <p:spPr/>
        <p:txBody>
          <a:bodyPr/>
          <a:lstStyle/>
          <a:p>
            <a:r>
              <a:rPr lang="en-GB" dirty="0">
                <a:solidFill>
                  <a:schemeClr val="bg1">
                    <a:lumMod val="65000"/>
                  </a:schemeClr>
                </a:solidFill>
              </a:rPr>
              <a:t>Count information</a:t>
            </a:r>
          </a:p>
          <a:p>
            <a:pPr lvl="1"/>
            <a:r>
              <a:rPr lang="en-GB" dirty="0">
                <a:solidFill>
                  <a:schemeClr val="bg1">
                    <a:lumMod val="65000"/>
                  </a:schemeClr>
                </a:solidFill>
              </a:rPr>
              <a:t>Hit genes in category</a:t>
            </a:r>
          </a:p>
          <a:p>
            <a:pPr lvl="1"/>
            <a:r>
              <a:rPr lang="en-GB" dirty="0">
                <a:solidFill>
                  <a:schemeClr val="bg1">
                    <a:lumMod val="65000"/>
                  </a:schemeClr>
                </a:solidFill>
              </a:rPr>
              <a:t>Hit genes outside category</a:t>
            </a:r>
          </a:p>
          <a:p>
            <a:pPr lvl="1"/>
            <a:r>
              <a:rPr lang="en-GB" dirty="0">
                <a:solidFill>
                  <a:schemeClr val="bg1">
                    <a:lumMod val="65000"/>
                  </a:schemeClr>
                </a:solidFill>
              </a:rPr>
              <a:t>Background genes in category</a:t>
            </a:r>
          </a:p>
          <a:p>
            <a:pPr lvl="1"/>
            <a:r>
              <a:rPr lang="en-GB" dirty="0">
                <a:solidFill>
                  <a:schemeClr val="bg1">
                    <a:lumMod val="65000"/>
                  </a:schemeClr>
                </a:solidFill>
              </a:rPr>
              <a:t>Background genes outside category</a:t>
            </a:r>
          </a:p>
        </p:txBody>
      </p:sp>
    </p:spTree>
    <p:extLst>
      <p:ext uri="{BB962C8B-B14F-4D97-AF65-F5344CB8AC3E}">
        <p14:creationId xmlns:p14="http://schemas.microsoft.com/office/powerpoint/2010/main" val="19755011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703512" y="332656"/>
            <a:ext cx="8784976" cy="8640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6000" dirty="0">
                <a:latin typeface="+mj-lt"/>
              </a:rPr>
              <a:t>Tables are often enough</a:t>
            </a:r>
          </a:p>
        </p:txBody>
      </p:sp>
      <p:pic>
        <p:nvPicPr>
          <p:cNvPr id="3" name="Picture 2">
            <a:extLst>
              <a:ext uri="{FF2B5EF4-FFF2-40B4-BE49-F238E27FC236}">
                <a16:creationId xmlns:a16="http://schemas.microsoft.com/office/drawing/2014/main" id="{FA4807A1-14E4-4E9B-A593-9821EE7F3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0096" y="2276872"/>
            <a:ext cx="4918291" cy="3222927"/>
          </a:xfrm>
          <a:prstGeom prst="rect">
            <a:avLst/>
          </a:prstGeom>
        </p:spPr>
      </p:pic>
      <p:pic>
        <p:nvPicPr>
          <p:cNvPr id="10" name="Picture 9">
            <a:extLst>
              <a:ext uri="{FF2B5EF4-FFF2-40B4-BE49-F238E27FC236}">
                <a16:creationId xmlns:a16="http://schemas.microsoft.com/office/drawing/2014/main" id="{8797D3E5-96B5-44C1-B5D8-6AA1979FF6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44" y="1844824"/>
            <a:ext cx="6331737" cy="3888432"/>
          </a:xfrm>
          <a:prstGeom prst="rect">
            <a:avLst/>
          </a:prstGeom>
        </p:spPr>
      </p:pic>
    </p:spTree>
    <p:extLst>
      <p:ext uri="{BB962C8B-B14F-4D97-AF65-F5344CB8AC3E}">
        <p14:creationId xmlns:p14="http://schemas.microsoft.com/office/powerpoint/2010/main" val="32341866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Graphical Representations</a:t>
            </a:r>
          </a:p>
        </p:txBody>
      </p:sp>
      <p:sp>
        <p:nvSpPr>
          <p:cNvPr id="3" name="Content Placeholder 2"/>
          <p:cNvSpPr>
            <a:spLocks noGrp="1"/>
          </p:cNvSpPr>
          <p:nvPr>
            <p:ph idx="1"/>
          </p:nvPr>
        </p:nvSpPr>
        <p:spPr/>
        <p:txBody>
          <a:bodyPr/>
          <a:lstStyle/>
          <a:p>
            <a:r>
              <a:rPr lang="en-GB" dirty="0"/>
              <a:t>Need to add something over a table</a:t>
            </a:r>
          </a:p>
          <a:p>
            <a:pPr lvl="1"/>
            <a:r>
              <a:rPr lang="en-GB" dirty="0"/>
              <a:t>Relationships between multiple result values</a:t>
            </a:r>
          </a:p>
          <a:p>
            <a:pPr lvl="1"/>
            <a:r>
              <a:rPr lang="en-GB" dirty="0"/>
              <a:t>Representation of redundancy between categories</a:t>
            </a:r>
          </a:p>
          <a:p>
            <a:pPr lvl="1"/>
            <a:r>
              <a:rPr lang="en-GB" dirty="0"/>
              <a:t>Relationship to original data</a:t>
            </a:r>
          </a:p>
          <a:p>
            <a:pPr lvl="1"/>
            <a:r>
              <a:rPr lang="en-GB" dirty="0"/>
              <a:t>Context of surrounding pathway</a:t>
            </a:r>
          </a:p>
        </p:txBody>
      </p:sp>
    </p:spTree>
    <p:extLst>
      <p:ext uri="{BB962C8B-B14F-4D97-AF65-F5344CB8AC3E}">
        <p14:creationId xmlns:p14="http://schemas.microsoft.com/office/powerpoint/2010/main" val="29382627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B5835C1-9A3E-4D6E-BF5F-50BE9A31F2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1758" y="3863182"/>
            <a:ext cx="5443168" cy="2903023"/>
          </a:xfrm>
          <a:prstGeom prst="rect">
            <a:avLst/>
          </a:prstGeom>
        </p:spPr>
      </p:pic>
      <p:sp>
        <p:nvSpPr>
          <p:cNvPr id="2" name="Title 1"/>
          <p:cNvSpPr>
            <a:spLocks noGrp="1"/>
          </p:cNvSpPr>
          <p:nvPr>
            <p:ph type="title"/>
          </p:nvPr>
        </p:nvSpPr>
        <p:spPr>
          <a:xfrm>
            <a:off x="1847528" y="-27384"/>
            <a:ext cx="9069088" cy="1143000"/>
          </a:xfrm>
        </p:spPr>
        <p:txBody>
          <a:bodyPr>
            <a:normAutofit/>
          </a:bodyPr>
          <a:lstStyle/>
          <a:p>
            <a:pPr algn="l"/>
            <a:r>
              <a:rPr lang="en-GB" dirty="0"/>
              <a:t>Plotting relationships between values</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47721" b="1262"/>
          <a:stretch/>
        </p:blipFill>
        <p:spPr>
          <a:xfrm>
            <a:off x="265551" y="3714376"/>
            <a:ext cx="2950129" cy="2983311"/>
          </a:xfrm>
          <a:prstGeom prst="rect">
            <a:avLst/>
          </a:prstGeom>
        </p:spPr>
      </p:pic>
      <p:pic>
        <p:nvPicPr>
          <p:cNvPr id="9" name="Picture 8"/>
          <p:cNvPicPr>
            <a:picLocks noChangeAspect="1"/>
          </p:cNvPicPr>
          <p:nvPr/>
        </p:nvPicPr>
        <p:blipFill>
          <a:blip r:embed="rId5"/>
          <a:stretch>
            <a:fillRect/>
          </a:stretch>
        </p:blipFill>
        <p:spPr>
          <a:xfrm>
            <a:off x="2015741" y="3714376"/>
            <a:ext cx="2399877" cy="756678"/>
          </a:xfrm>
          <a:prstGeom prst="rect">
            <a:avLst/>
          </a:prstGeom>
        </p:spPr>
      </p:pic>
      <p:pic>
        <p:nvPicPr>
          <p:cNvPr id="5" name="Picture 4">
            <a:extLst>
              <a:ext uri="{FF2B5EF4-FFF2-40B4-BE49-F238E27FC236}">
                <a16:creationId xmlns:a16="http://schemas.microsoft.com/office/drawing/2014/main" id="{42F50D43-91F2-4355-BC7F-F4E38FBA5E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4069" y="939155"/>
            <a:ext cx="5447929" cy="3104233"/>
          </a:xfrm>
          <a:prstGeom prst="rect">
            <a:avLst/>
          </a:prstGeom>
        </p:spPr>
      </p:pic>
      <p:sp>
        <p:nvSpPr>
          <p:cNvPr id="7" name="Content Placeholder 6">
            <a:extLst>
              <a:ext uri="{FF2B5EF4-FFF2-40B4-BE49-F238E27FC236}">
                <a16:creationId xmlns:a16="http://schemas.microsoft.com/office/drawing/2014/main" id="{B746EE1B-95B6-4DDD-901A-8F80D71A6D20}"/>
              </a:ext>
            </a:extLst>
          </p:cNvPr>
          <p:cNvSpPr>
            <a:spLocks noGrp="1"/>
          </p:cNvSpPr>
          <p:nvPr>
            <p:ph idx="1"/>
          </p:nvPr>
        </p:nvSpPr>
        <p:spPr/>
        <p:txBody>
          <a:bodyPr/>
          <a:lstStyle/>
          <a:p>
            <a:r>
              <a:rPr lang="en-GB" dirty="0"/>
              <a:t>P-value(corrected)</a:t>
            </a:r>
          </a:p>
          <a:p>
            <a:r>
              <a:rPr lang="en-GB" dirty="0"/>
              <a:t>Enrichment</a:t>
            </a:r>
          </a:p>
          <a:p>
            <a:r>
              <a:rPr lang="en-GB" dirty="0"/>
              <a:t>Size of gene set</a:t>
            </a:r>
          </a:p>
        </p:txBody>
      </p:sp>
      <p:pic>
        <p:nvPicPr>
          <p:cNvPr id="8" name="Picture 7">
            <a:extLst>
              <a:ext uri="{FF2B5EF4-FFF2-40B4-BE49-F238E27FC236}">
                <a16:creationId xmlns:a16="http://schemas.microsoft.com/office/drawing/2014/main" id="{4981C0E0-E689-42EC-A006-8F5E9C895F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59200" y="3863182"/>
            <a:ext cx="1346596" cy="1555318"/>
          </a:xfrm>
          <a:prstGeom prst="rect">
            <a:avLst/>
          </a:prstGeom>
        </p:spPr>
      </p:pic>
      <p:pic>
        <p:nvPicPr>
          <p:cNvPr id="13" name="Picture 12">
            <a:extLst>
              <a:ext uri="{FF2B5EF4-FFF2-40B4-BE49-F238E27FC236}">
                <a16:creationId xmlns:a16="http://schemas.microsoft.com/office/drawing/2014/main" id="{421B9655-ADB5-488D-8BCF-3FC95BF34B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7174" y="5434150"/>
            <a:ext cx="1147660" cy="1329336"/>
          </a:xfrm>
          <a:prstGeom prst="rect">
            <a:avLst/>
          </a:prstGeom>
        </p:spPr>
      </p:pic>
    </p:spTree>
    <p:extLst>
      <p:ext uri="{BB962C8B-B14F-4D97-AF65-F5344CB8AC3E}">
        <p14:creationId xmlns:p14="http://schemas.microsoft.com/office/powerpoint/2010/main" val="3825643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044253"/>
            <a:ext cx="8229600" cy="5073427"/>
          </a:xfrm>
        </p:spPr>
        <p:txBody>
          <a:bodyPr>
            <a:normAutofit/>
          </a:bodyPr>
          <a:lstStyle/>
          <a:p>
            <a:pPr marL="0" indent="0">
              <a:buNone/>
            </a:pPr>
            <a:endParaRPr lang="en-GB" sz="2600" dirty="0"/>
          </a:p>
          <a:p>
            <a:pPr marL="0" indent="0">
              <a:buNone/>
            </a:pPr>
            <a:endParaRPr lang="en-GB" sz="2600" dirty="0"/>
          </a:p>
        </p:txBody>
      </p:sp>
      <p:sp>
        <p:nvSpPr>
          <p:cNvPr id="6" name="Title 5"/>
          <p:cNvSpPr>
            <a:spLocks noGrp="1"/>
          </p:cNvSpPr>
          <p:nvPr>
            <p:ph type="title"/>
          </p:nvPr>
        </p:nvSpPr>
        <p:spPr>
          <a:xfrm>
            <a:off x="1847528" y="192420"/>
            <a:ext cx="8136904" cy="822915"/>
          </a:xfrm>
        </p:spPr>
        <p:txBody>
          <a:bodyPr>
            <a:normAutofit/>
          </a:bodyPr>
          <a:lstStyle/>
          <a:p>
            <a:pPr algn="ctr"/>
            <a:r>
              <a:rPr lang="en-GB" dirty="0"/>
              <a:t>Redundancy in gene lists</a:t>
            </a:r>
          </a:p>
        </p:txBody>
      </p:sp>
      <p:grpSp>
        <p:nvGrpSpPr>
          <p:cNvPr id="28" name="Group 27"/>
          <p:cNvGrpSpPr/>
          <p:nvPr/>
        </p:nvGrpSpPr>
        <p:grpSpPr>
          <a:xfrm>
            <a:off x="2567608" y="2311384"/>
            <a:ext cx="7056784" cy="4032448"/>
            <a:chOff x="107504" y="1484784"/>
            <a:chExt cx="8856984" cy="5207924"/>
          </a:xfrm>
        </p:grpSpPr>
        <p:grpSp>
          <p:nvGrpSpPr>
            <p:cNvPr id="29" name="Group 28"/>
            <p:cNvGrpSpPr/>
            <p:nvPr/>
          </p:nvGrpSpPr>
          <p:grpSpPr>
            <a:xfrm>
              <a:off x="107504" y="1628800"/>
              <a:ext cx="6190198" cy="5063908"/>
              <a:chOff x="107504" y="1628800"/>
              <a:chExt cx="6190198" cy="5063908"/>
            </a:xfrm>
          </p:grpSpPr>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628800"/>
                <a:ext cx="5902166" cy="5063908"/>
              </a:xfrm>
              <a:prstGeom prst="rect">
                <a:avLst/>
              </a:prstGeom>
            </p:spPr>
          </p:pic>
          <p:sp>
            <p:nvSpPr>
              <p:cNvPr id="47" name="Rectangle 46"/>
              <p:cNvSpPr/>
              <p:nvPr/>
            </p:nvSpPr>
            <p:spPr>
              <a:xfrm>
                <a:off x="107504" y="1988840"/>
                <a:ext cx="792088" cy="5040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
          <p:nvSpPr>
            <p:cNvPr id="30" name="TextBox 29"/>
            <p:cNvSpPr txBox="1"/>
            <p:nvPr/>
          </p:nvSpPr>
          <p:spPr>
            <a:xfrm>
              <a:off x="5940151" y="1640413"/>
              <a:ext cx="2952328" cy="516744"/>
            </a:xfrm>
            <a:prstGeom prst="rect">
              <a:avLst/>
            </a:prstGeom>
            <a:noFill/>
            <a:ln w="28575">
              <a:noFill/>
            </a:ln>
          </p:spPr>
          <p:txBody>
            <a:bodyPr wrap="square" rtlCol="0">
              <a:spAutoFit/>
            </a:bodyPr>
            <a:lstStyle/>
            <a:p>
              <a:r>
                <a:rPr lang="en-GB" sz="2000" dirty="0"/>
                <a:t>Root ontology terms</a:t>
              </a:r>
            </a:p>
          </p:txBody>
        </p:sp>
        <p:sp>
          <p:nvSpPr>
            <p:cNvPr id="31" name="Rectangle 30"/>
            <p:cNvSpPr/>
            <p:nvPr/>
          </p:nvSpPr>
          <p:spPr>
            <a:xfrm>
              <a:off x="539552" y="1484784"/>
              <a:ext cx="8424936" cy="7560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2" name="TextBox 31"/>
            <p:cNvSpPr txBox="1"/>
            <p:nvPr/>
          </p:nvSpPr>
          <p:spPr>
            <a:xfrm>
              <a:off x="581894" y="1526852"/>
              <a:ext cx="432048" cy="476994"/>
            </a:xfrm>
            <a:prstGeom prst="rect">
              <a:avLst/>
            </a:prstGeom>
            <a:noFill/>
          </p:spPr>
          <p:txBody>
            <a:bodyPr wrap="square" rtlCol="0">
              <a:spAutoFit/>
            </a:bodyPr>
            <a:lstStyle/>
            <a:p>
              <a:r>
                <a:rPr lang="en-GB" dirty="0"/>
                <a:t>1</a:t>
              </a:r>
            </a:p>
          </p:txBody>
        </p:sp>
        <p:sp>
          <p:nvSpPr>
            <p:cNvPr id="33" name="TextBox 32"/>
            <p:cNvSpPr txBox="1"/>
            <p:nvPr/>
          </p:nvSpPr>
          <p:spPr>
            <a:xfrm>
              <a:off x="2051720" y="1526852"/>
              <a:ext cx="432048" cy="476994"/>
            </a:xfrm>
            <a:prstGeom prst="rect">
              <a:avLst/>
            </a:prstGeom>
            <a:noFill/>
          </p:spPr>
          <p:txBody>
            <a:bodyPr wrap="square" rtlCol="0">
              <a:spAutoFit/>
            </a:bodyPr>
            <a:lstStyle/>
            <a:p>
              <a:r>
                <a:rPr lang="en-GB" dirty="0"/>
                <a:t>2</a:t>
              </a:r>
            </a:p>
          </p:txBody>
        </p:sp>
        <p:sp>
          <p:nvSpPr>
            <p:cNvPr id="34" name="TextBox 33"/>
            <p:cNvSpPr txBox="1"/>
            <p:nvPr/>
          </p:nvSpPr>
          <p:spPr>
            <a:xfrm>
              <a:off x="4323242" y="1526852"/>
              <a:ext cx="392773" cy="476994"/>
            </a:xfrm>
            <a:prstGeom prst="rect">
              <a:avLst/>
            </a:prstGeom>
            <a:noFill/>
          </p:spPr>
          <p:txBody>
            <a:bodyPr wrap="square" rtlCol="0">
              <a:spAutoFit/>
            </a:bodyPr>
            <a:lstStyle/>
            <a:p>
              <a:r>
                <a:rPr lang="en-GB" dirty="0"/>
                <a:t>3</a:t>
              </a:r>
            </a:p>
          </p:txBody>
        </p:sp>
        <p:grpSp>
          <p:nvGrpSpPr>
            <p:cNvPr id="35" name="Group 34"/>
            <p:cNvGrpSpPr/>
            <p:nvPr/>
          </p:nvGrpSpPr>
          <p:grpSpPr>
            <a:xfrm>
              <a:off x="6372200" y="2246674"/>
              <a:ext cx="2088232" cy="4082826"/>
              <a:chOff x="6372200" y="2246674"/>
              <a:chExt cx="2088232" cy="4082826"/>
            </a:xfrm>
          </p:grpSpPr>
          <p:sp>
            <p:nvSpPr>
              <p:cNvPr id="43" name="TextBox 42"/>
              <p:cNvSpPr txBox="1"/>
              <p:nvPr/>
            </p:nvSpPr>
            <p:spPr>
              <a:xfrm>
                <a:off x="6372200" y="2246674"/>
                <a:ext cx="2088232" cy="596242"/>
              </a:xfrm>
              <a:prstGeom prst="rect">
                <a:avLst/>
              </a:prstGeom>
              <a:noFill/>
            </p:spPr>
            <p:txBody>
              <a:bodyPr wrap="square" rtlCol="0">
                <a:spAutoFit/>
              </a:bodyPr>
              <a:lstStyle/>
              <a:p>
                <a:pPr algn="ctr"/>
                <a:r>
                  <a:rPr lang="en-GB" sz="2400" dirty="0"/>
                  <a:t>general</a:t>
                </a:r>
                <a:endParaRPr lang="en-GB" sz="2600" dirty="0"/>
              </a:p>
            </p:txBody>
          </p:sp>
          <p:sp>
            <p:nvSpPr>
              <p:cNvPr id="44" name="TextBox 43"/>
              <p:cNvSpPr txBox="1"/>
              <p:nvPr/>
            </p:nvSpPr>
            <p:spPr>
              <a:xfrm>
                <a:off x="6372200" y="5733258"/>
                <a:ext cx="2088232" cy="596242"/>
              </a:xfrm>
              <a:prstGeom prst="rect">
                <a:avLst/>
              </a:prstGeom>
              <a:noFill/>
            </p:spPr>
            <p:txBody>
              <a:bodyPr wrap="square" rtlCol="0">
                <a:spAutoFit/>
              </a:bodyPr>
              <a:lstStyle/>
              <a:p>
                <a:pPr algn="ctr"/>
                <a:r>
                  <a:rPr lang="en-GB" sz="2400" dirty="0"/>
                  <a:t>specific</a:t>
                </a:r>
              </a:p>
            </p:txBody>
          </p:sp>
          <p:cxnSp>
            <p:nvCxnSpPr>
              <p:cNvPr id="45" name="Straight Arrow Connector 44"/>
              <p:cNvCxnSpPr>
                <a:stCxn id="43" idx="2"/>
              </p:cNvCxnSpPr>
              <p:nvPr/>
            </p:nvCxnSpPr>
            <p:spPr>
              <a:xfrm>
                <a:off x="7416317" y="2842916"/>
                <a:ext cx="0" cy="2890339"/>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4139952" y="4653136"/>
              <a:ext cx="2674782" cy="1759982"/>
              <a:chOff x="4139952" y="4653136"/>
              <a:chExt cx="2674782" cy="1759982"/>
            </a:xfrm>
          </p:grpSpPr>
          <p:grpSp>
            <p:nvGrpSpPr>
              <p:cNvPr id="37" name="Group 36"/>
              <p:cNvGrpSpPr/>
              <p:nvPr/>
            </p:nvGrpSpPr>
            <p:grpSpPr>
              <a:xfrm>
                <a:off x="4211960" y="4653136"/>
                <a:ext cx="2602774" cy="864096"/>
                <a:chOff x="4211960" y="4653136"/>
                <a:chExt cx="2602774" cy="864096"/>
              </a:xfrm>
            </p:grpSpPr>
            <p:sp>
              <p:nvSpPr>
                <p:cNvPr id="41" name="Oval 40"/>
                <p:cNvSpPr/>
                <p:nvPr/>
              </p:nvSpPr>
              <p:spPr>
                <a:xfrm>
                  <a:off x="4211960" y="4653136"/>
                  <a:ext cx="1152128" cy="8640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2" name="TextBox 41"/>
                <p:cNvSpPr txBox="1"/>
                <p:nvPr/>
              </p:nvSpPr>
              <p:spPr>
                <a:xfrm>
                  <a:off x="5436096" y="4808763"/>
                  <a:ext cx="1378638" cy="596242"/>
                </a:xfrm>
                <a:prstGeom prst="rect">
                  <a:avLst/>
                </a:prstGeom>
                <a:solidFill>
                  <a:schemeClr val="bg1"/>
                </a:solidFill>
              </p:spPr>
              <p:txBody>
                <a:bodyPr wrap="square" rtlCol="0">
                  <a:spAutoFit/>
                </a:bodyPr>
                <a:lstStyle/>
                <a:p>
                  <a:r>
                    <a:rPr lang="en-GB" sz="2400" dirty="0"/>
                    <a:t>Parent</a:t>
                  </a:r>
                  <a:endParaRPr lang="en-GB" sz="2600" dirty="0"/>
                </a:p>
              </p:txBody>
            </p:sp>
          </p:grpSp>
          <p:grpSp>
            <p:nvGrpSpPr>
              <p:cNvPr id="38" name="Group 37"/>
              <p:cNvGrpSpPr/>
              <p:nvPr/>
            </p:nvGrpSpPr>
            <p:grpSpPr>
              <a:xfrm>
                <a:off x="4139952" y="5769260"/>
                <a:ext cx="2160242" cy="643858"/>
                <a:chOff x="4139952" y="5769260"/>
                <a:chExt cx="2160242" cy="643858"/>
              </a:xfrm>
            </p:grpSpPr>
            <p:sp>
              <p:nvSpPr>
                <p:cNvPr id="39" name="Oval 38"/>
                <p:cNvSpPr/>
                <p:nvPr/>
              </p:nvSpPr>
              <p:spPr>
                <a:xfrm>
                  <a:off x="4139952" y="5769260"/>
                  <a:ext cx="1008112" cy="6120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0" name="TextBox 39"/>
                <p:cNvSpPr txBox="1"/>
                <p:nvPr/>
              </p:nvSpPr>
              <p:spPr>
                <a:xfrm>
                  <a:off x="5220073" y="5816876"/>
                  <a:ext cx="1080121" cy="596242"/>
                </a:xfrm>
                <a:prstGeom prst="rect">
                  <a:avLst/>
                </a:prstGeom>
                <a:solidFill>
                  <a:schemeClr val="bg1"/>
                </a:solidFill>
              </p:spPr>
              <p:txBody>
                <a:bodyPr wrap="square" rtlCol="0">
                  <a:spAutoFit/>
                </a:bodyPr>
                <a:lstStyle/>
                <a:p>
                  <a:r>
                    <a:rPr lang="en-GB" sz="2400" dirty="0"/>
                    <a:t>Child</a:t>
                  </a:r>
                  <a:endParaRPr lang="en-GB" sz="2600" dirty="0"/>
                </a:p>
              </p:txBody>
            </p:sp>
          </p:grpSp>
        </p:grpSp>
      </p:grpSp>
      <p:sp>
        <p:nvSpPr>
          <p:cNvPr id="15" name="Rectangle 14"/>
          <p:cNvSpPr/>
          <p:nvPr/>
        </p:nvSpPr>
        <p:spPr>
          <a:xfrm>
            <a:off x="2350026" y="1111056"/>
            <a:ext cx="7579439" cy="1200329"/>
          </a:xfrm>
          <a:prstGeom prst="rect">
            <a:avLst/>
          </a:prstGeom>
        </p:spPr>
        <p:txBody>
          <a:bodyPr wrap="square">
            <a:spAutoFit/>
          </a:bodyPr>
          <a:lstStyle/>
          <a:p>
            <a:r>
              <a:rPr lang="en-GB" sz="2400" dirty="0"/>
              <a:t>Gene ontology is hierarchical - a gene is placed in the most specific category and will also appear in all the parent categories </a:t>
            </a:r>
          </a:p>
        </p:txBody>
      </p:sp>
    </p:spTree>
    <p:extLst>
      <p:ext uri="{BB962C8B-B14F-4D97-AF65-F5344CB8AC3E}">
        <p14:creationId xmlns:p14="http://schemas.microsoft.com/office/powerpoint/2010/main" val="59219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Redundancy: DAVID clustering</a:t>
            </a:r>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14342" y="1268760"/>
            <a:ext cx="6963316" cy="5262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3650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8606-DFDB-44C4-8717-D94B44455AFD}"/>
              </a:ext>
            </a:extLst>
          </p:cNvPr>
          <p:cNvSpPr>
            <a:spLocks noGrp="1"/>
          </p:cNvSpPr>
          <p:nvPr>
            <p:ph type="title"/>
          </p:nvPr>
        </p:nvSpPr>
        <p:spPr>
          <a:xfrm>
            <a:off x="171808" y="116632"/>
            <a:ext cx="10972800" cy="1143000"/>
          </a:xfrm>
        </p:spPr>
        <p:txBody>
          <a:bodyPr/>
          <a:lstStyle/>
          <a:p>
            <a:r>
              <a:rPr lang="en-GB" dirty="0"/>
              <a:t>LLMs can be useful if used with caution</a:t>
            </a:r>
          </a:p>
        </p:txBody>
      </p:sp>
      <p:pic>
        <p:nvPicPr>
          <p:cNvPr id="3" name="Picture 2">
            <a:extLst>
              <a:ext uri="{FF2B5EF4-FFF2-40B4-BE49-F238E27FC236}">
                <a16:creationId xmlns:a16="http://schemas.microsoft.com/office/drawing/2014/main" id="{2CD3E681-5DD8-44F9-AB2E-E909E3CA17B1}"/>
              </a:ext>
            </a:extLst>
          </p:cNvPr>
          <p:cNvPicPr>
            <a:picLocks noChangeAspect="1"/>
          </p:cNvPicPr>
          <p:nvPr/>
        </p:nvPicPr>
        <p:blipFill>
          <a:blip r:embed="rId2"/>
          <a:stretch>
            <a:fillRect/>
          </a:stretch>
        </p:blipFill>
        <p:spPr>
          <a:xfrm>
            <a:off x="191344" y="1416616"/>
            <a:ext cx="5606925" cy="3380536"/>
          </a:xfrm>
          <a:prstGeom prst="rect">
            <a:avLst/>
          </a:prstGeom>
        </p:spPr>
      </p:pic>
      <p:pic>
        <p:nvPicPr>
          <p:cNvPr id="4" name="Picture 3">
            <a:extLst>
              <a:ext uri="{FF2B5EF4-FFF2-40B4-BE49-F238E27FC236}">
                <a16:creationId xmlns:a16="http://schemas.microsoft.com/office/drawing/2014/main" id="{E077F894-10CC-4C85-8AA5-36BC95F2A1D1}"/>
              </a:ext>
            </a:extLst>
          </p:cNvPr>
          <p:cNvPicPr>
            <a:picLocks noChangeAspect="1"/>
          </p:cNvPicPr>
          <p:nvPr/>
        </p:nvPicPr>
        <p:blipFill>
          <a:blip r:embed="rId3"/>
          <a:stretch>
            <a:fillRect/>
          </a:stretch>
        </p:blipFill>
        <p:spPr>
          <a:xfrm>
            <a:off x="5980436" y="1456371"/>
            <a:ext cx="5601964" cy="5401629"/>
          </a:xfrm>
          <a:prstGeom prst="rect">
            <a:avLst/>
          </a:prstGeom>
        </p:spPr>
      </p:pic>
      <p:pic>
        <p:nvPicPr>
          <p:cNvPr id="6" name="Picture 5">
            <a:extLst>
              <a:ext uri="{FF2B5EF4-FFF2-40B4-BE49-F238E27FC236}">
                <a16:creationId xmlns:a16="http://schemas.microsoft.com/office/drawing/2014/main" id="{9DD00786-C2D9-4E21-AC26-E845F506A761}"/>
              </a:ext>
            </a:extLst>
          </p:cNvPr>
          <p:cNvPicPr>
            <a:picLocks noChangeAspect="1"/>
          </p:cNvPicPr>
          <p:nvPr/>
        </p:nvPicPr>
        <p:blipFill rotWithShape="1">
          <a:blip r:embed="rId4">
            <a:extLst>
              <a:ext uri="{28A0092B-C50C-407E-A947-70E740481C1C}">
                <a14:useLocalDpi xmlns:a14="http://schemas.microsoft.com/office/drawing/2010/main" val="0"/>
              </a:ext>
            </a:extLst>
          </a:blip>
          <a:srcRect t="23428" b="23783"/>
          <a:stretch/>
        </p:blipFill>
        <p:spPr>
          <a:xfrm>
            <a:off x="0" y="5424199"/>
            <a:ext cx="4799856" cy="1407947"/>
          </a:xfrm>
          <a:prstGeom prst="rect">
            <a:avLst/>
          </a:prstGeom>
        </p:spPr>
      </p:pic>
    </p:spTree>
    <p:extLst>
      <p:ext uri="{BB962C8B-B14F-4D97-AF65-F5344CB8AC3E}">
        <p14:creationId xmlns:p14="http://schemas.microsoft.com/office/powerpoint/2010/main" val="41032595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Redundancy: Gorilla GO images</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15703"/>
            <a:ext cx="10866390" cy="3776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336360" y="6381328"/>
            <a:ext cx="3096344" cy="369332"/>
          </a:xfrm>
          <a:prstGeom prst="rect">
            <a:avLst/>
          </a:prstGeom>
          <a:noFill/>
        </p:spPr>
        <p:txBody>
          <a:bodyPr wrap="square" rtlCol="0">
            <a:spAutoFit/>
          </a:bodyPr>
          <a:lstStyle/>
          <a:p>
            <a:r>
              <a:rPr lang="en-GB" dirty="0"/>
              <a:t>cbl-</a:t>
            </a:r>
            <a:r>
              <a:rPr lang="en-GB" b="1" dirty="0"/>
              <a:t>gorilla</a:t>
            </a:r>
            <a:r>
              <a:rPr lang="en-GB" dirty="0"/>
              <a:t>.cs.technion.ac.il/</a:t>
            </a:r>
          </a:p>
        </p:txBody>
      </p:sp>
    </p:spTree>
    <p:extLst>
      <p:ext uri="{BB962C8B-B14F-4D97-AF65-F5344CB8AC3E}">
        <p14:creationId xmlns:p14="http://schemas.microsoft.com/office/powerpoint/2010/main" val="32201830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Redundancy: Gorilla GO images</a:t>
            </a:r>
          </a:p>
        </p:txBody>
      </p:sp>
      <p:grpSp>
        <p:nvGrpSpPr>
          <p:cNvPr id="3" name="Group 2"/>
          <p:cNvGrpSpPr/>
          <p:nvPr/>
        </p:nvGrpSpPr>
        <p:grpSpPr>
          <a:xfrm>
            <a:off x="873651" y="1628800"/>
            <a:ext cx="10444698" cy="3989354"/>
            <a:chOff x="1919536" y="1556792"/>
            <a:chExt cx="8408024" cy="3211446"/>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9536" y="1556792"/>
              <a:ext cx="8408024"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3641" y="3140969"/>
              <a:ext cx="8191110" cy="1627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9336360" y="6381328"/>
            <a:ext cx="3096344" cy="369332"/>
          </a:xfrm>
          <a:prstGeom prst="rect">
            <a:avLst/>
          </a:prstGeom>
          <a:noFill/>
        </p:spPr>
        <p:txBody>
          <a:bodyPr wrap="square" rtlCol="0">
            <a:spAutoFit/>
          </a:bodyPr>
          <a:lstStyle/>
          <a:p>
            <a:r>
              <a:rPr lang="en-GB" dirty="0"/>
              <a:t>cbl-</a:t>
            </a:r>
            <a:r>
              <a:rPr lang="en-GB" b="1" dirty="0"/>
              <a:t>gorilla</a:t>
            </a:r>
            <a:r>
              <a:rPr lang="en-GB" dirty="0"/>
              <a:t>.cs.technion.ac.il/</a:t>
            </a:r>
          </a:p>
        </p:txBody>
      </p:sp>
    </p:spTree>
    <p:extLst>
      <p:ext uri="{BB962C8B-B14F-4D97-AF65-F5344CB8AC3E}">
        <p14:creationId xmlns:p14="http://schemas.microsoft.com/office/powerpoint/2010/main" val="28456153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541" y="274638"/>
            <a:ext cx="8003232" cy="787821"/>
          </a:xfrm>
        </p:spPr>
        <p:txBody>
          <a:bodyPr>
            <a:normAutofit/>
          </a:bodyPr>
          <a:lstStyle/>
          <a:p>
            <a:r>
              <a:rPr lang="en-GB" dirty="0"/>
              <a:t>Redundancy: Overlap plots</a:t>
            </a:r>
          </a:p>
        </p:txBody>
      </p:sp>
      <p:pic>
        <p:nvPicPr>
          <p:cNvPr id="5" name="Content Placeholder 4"/>
          <p:cNvPicPr>
            <a:picLocks noGrp="1" noChangeAspect="1"/>
          </p:cNvPicPr>
          <p:nvPr>
            <p:ph idx="1"/>
          </p:nvPr>
        </p:nvPicPr>
        <p:blipFill>
          <a:blip r:embed="rId3"/>
          <a:stretch>
            <a:fillRect/>
          </a:stretch>
        </p:blipFill>
        <p:spPr>
          <a:xfrm>
            <a:off x="216424" y="1458299"/>
            <a:ext cx="4535297" cy="5261288"/>
          </a:xfrm>
          <a:prstGeom prst="rect">
            <a:avLst/>
          </a:prstGeom>
        </p:spPr>
      </p:pic>
      <p:pic>
        <p:nvPicPr>
          <p:cNvPr id="6" name="Picture 5"/>
          <p:cNvPicPr>
            <a:picLocks noChangeAspect="1"/>
          </p:cNvPicPr>
          <p:nvPr/>
        </p:nvPicPr>
        <p:blipFill>
          <a:blip r:embed="rId4"/>
          <a:stretch>
            <a:fillRect/>
          </a:stretch>
        </p:blipFill>
        <p:spPr>
          <a:xfrm>
            <a:off x="4711996" y="1330317"/>
            <a:ext cx="3598967" cy="870242"/>
          </a:xfrm>
          <a:prstGeom prst="rect">
            <a:avLst/>
          </a:prstGeom>
        </p:spPr>
      </p:pic>
      <p:pic>
        <p:nvPicPr>
          <p:cNvPr id="3" name="Picture 2">
            <a:extLst>
              <a:ext uri="{FF2B5EF4-FFF2-40B4-BE49-F238E27FC236}">
                <a16:creationId xmlns:a16="http://schemas.microsoft.com/office/drawing/2014/main" id="{43E4F9FE-BEC0-4CE1-AE77-4EFD12F9B0A6}"/>
              </a:ext>
            </a:extLst>
          </p:cNvPr>
          <p:cNvPicPr>
            <a:picLocks noChangeAspect="1"/>
          </p:cNvPicPr>
          <p:nvPr/>
        </p:nvPicPr>
        <p:blipFill>
          <a:blip r:embed="rId5"/>
          <a:stretch>
            <a:fillRect/>
          </a:stretch>
        </p:blipFill>
        <p:spPr>
          <a:xfrm>
            <a:off x="4444244" y="3745703"/>
            <a:ext cx="7733438" cy="2973883"/>
          </a:xfrm>
          <a:prstGeom prst="rect">
            <a:avLst/>
          </a:prstGeom>
        </p:spPr>
      </p:pic>
      <p:pic>
        <p:nvPicPr>
          <p:cNvPr id="7" name="Picture 6">
            <a:extLst>
              <a:ext uri="{FF2B5EF4-FFF2-40B4-BE49-F238E27FC236}">
                <a16:creationId xmlns:a16="http://schemas.microsoft.com/office/drawing/2014/main" id="{69567BFC-D8DA-464D-9B55-EF225058CE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4192" y="2468417"/>
            <a:ext cx="4151384" cy="1133858"/>
          </a:xfrm>
          <a:prstGeom prst="rect">
            <a:avLst/>
          </a:prstGeom>
        </p:spPr>
      </p:pic>
    </p:spTree>
    <p:extLst>
      <p:ext uri="{BB962C8B-B14F-4D97-AF65-F5344CB8AC3E}">
        <p14:creationId xmlns:p14="http://schemas.microsoft.com/office/powerpoint/2010/main" val="12080490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0"/>
            <a:ext cx="8229600" cy="1143000"/>
          </a:xfrm>
        </p:spPr>
        <p:txBody>
          <a:bodyPr/>
          <a:lstStyle/>
          <a:p>
            <a:r>
              <a:rPr lang="en-GB" dirty="0"/>
              <a:t>2D Redundancy</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22" y="980728"/>
            <a:ext cx="5544616" cy="4207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9622" y="5373216"/>
            <a:ext cx="3196058" cy="830997"/>
          </a:xfrm>
          <a:prstGeom prst="rect">
            <a:avLst/>
          </a:prstGeom>
          <a:noFill/>
        </p:spPr>
        <p:txBody>
          <a:bodyPr wrap="square" rtlCol="0">
            <a:spAutoFit/>
          </a:bodyPr>
          <a:lstStyle/>
          <a:p>
            <a:r>
              <a:rPr lang="en-GB" sz="2400" dirty="0" err="1"/>
              <a:t>Revigo</a:t>
            </a:r>
            <a:r>
              <a:rPr lang="en-GB" sz="2400" dirty="0"/>
              <a:t> (from Gorilla)</a:t>
            </a:r>
          </a:p>
          <a:p>
            <a:r>
              <a:rPr lang="en-GB" sz="2400" dirty="0"/>
              <a:t>http://revigo.irb.hr/</a:t>
            </a:r>
          </a:p>
        </p:txBody>
      </p:sp>
      <p:pic>
        <p:nvPicPr>
          <p:cNvPr id="4" name="Picture 3">
            <a:extLst>
              <a:ext uri="{FF2B5EF4-FFF2-40B4-BE49-F238E27FC236}">
                <a16:creationId xmlns:a16="http://schemas.microsoft.com/office/drawing/2014/main" id="{1FE78D38-E19D-4181-8C44-651440E2A299}"/>
              </a:ext>
            </a:extLst>
          </p:cNvPr>
          <p:cNvPicPr>
            <a:picLocks noChangeAspect="1"/>
          </p:cNvPicPr>
          <p:nvPr/>
        </p:nvPicPr>
        <p:blipFill>
          <a:blip r:embed="rId4"/>
          <a:stretch>
            <a:fillRect/>
          </a:stretch>
        </p:blipFill>
        <p:spPr>
          <a:xfrm>
            <a:off x="6229369" y="2003198"/>
            <a:ext cx="5962631" cy="4869160"/>
          </a:xfrm>
          <a:prstGeom prst="rect">
            <a:avLst/>
          </a:prstGeom>
        </p:spPr>
      </p:pic>
      <p:sp>
        <p:nvSpPr>
          <p:cNvPr id="7" name="TextBox 6">
            <a:extLst>
              <a:ext uri="{FF2B5EF4-FFF2-40B4-BE49-F238E27FC236}">
                <a16:creationId xmlns:a16="http://schemas.microsoft.com/office/drawing/2014/main" id="{AE013D7E-8995-4B8F-8089-419E0BD03EE9}"/>
              </a:ext>
            </a:extLst>
          </p:cNvPr>
          <p:cNvSpPr txBox="1"/>
          <p:nvPr/>
        </p:nvSpPr>
        <p:spPr>
          <a:xfrm>
            <a:off x="6229369" y="980728"/>
            <a:ext cx="5849706" cy="1077218"/>
          </a:xfrm>
          <a:prstGeom prst="rect">
            <a:avLst/>
          </a:prstGeom>
          <a:noFill/>
        </p:spPr>
        <p:txBody>
          <a:bodyPr wrap="square" rtlCol="0">
            <a:spAutoFit/>
          </a:bodyPr>
          <a:lstStyle/>
          <a:p>
            <a:r>
              <a:rPr lang="en-GB" sz="2400" dirty="0"/>
              <a:t>Enrichment Analysis Visualisation </a:t>
            </a:r>
          </a:p>
          <a:p>
            <a:r>
              <a:rPr lang="en-GB" sz="2400" dirty="0"/>
              <a:t>(from </a:t>
            </a:r>
            <a:r>
              <a:rPr lang="en-GB" sz="2400" dirty="0" err="1"/>
              <a:t>Enrichr</a:t>
            </a:r>
            <a:r>
              <a:rPr lang="en-GB" sz="2400" dirty="0"/>
              <a:t>)</a:t>
            </a:r>
          </a:p>
          <a:p>
            <a:r>
              <a:rPr lang="en-GB" sz="1600" dirty="0"/>
              <a:t>https://appyters.maayanlab.cloud/Enrichment_Analysis_Visualizer/</a:t>
            </a:r>
          </a:p>
        </p:txBody>
      </p:sp>
    </p:spTree>
    <p:extLst>
      <p:ext uri="{BB962C8B-B14F-4D97-AF65-F5344CB8AC3E}">
        <p14:creationId xmlns:p14="http://schemas.microsoft.com/office/powerpoint/2010/main" val="27044938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Relationship to original data</a:t>
            </a:r>
          </a:p>
        </p:txBody>
      </p:sp>
      <p:sp>
        <p:nvSpPr>
          <p:cNvPr id="6" name="Content Placeholder 5"/>
          <p:cNvSpPr>
            <a:spLocks noGrp="1"/>
          </p:cNvSpPr>
          <p:nvPr>
            <p:ph idx="1"/>
          </p:nvPr>
        </p:nvSpPr>
        <p:spPr/>
        <p:txBody>
          <a:bodyPr/>
          <a:lstStyle/>
          <a:p>
            <a:r>
              <a:rPr lang="en-GB" dirty="0"/>
              <a:t>Quantitative values for genes in category</a:t>
            </a:r>
          </a:p>
          <a:p>
            <a:pPr lvl="1"/>
            <a:r>
              <a:rPr lang="en-GB" dirty="0"/>
              <a:t>Direction and magnitude of change</a:t>
            </a:r>
          </a:p>
          <a:p>
            <a:endParaRPr lang="en-GB" dirty="0"/>
          </a:p>
          <a:p>
            <a:r>
              <a:rPr lang="en-GB" dirty="0"/>
              <a:t>Look at genes in category which aren’t hits</a:t>
            </a:r>
          </a:p>
          <a:p>
            <a:pPr lvl="1"/>
            <a:r>
              <a:rPr lang="en-GB" dirty="0"/>
              <a:t>Relative numbers</a:t>
            </a:r>
          </a:p>
          <a:p>
            <a:pPr lvl="1"/>
            <a:r>
              <a:rPr lang="en-GB" dirty="0"/>
              <a:t>Supportive changes?</a:t>
            </a:r>
          </a:p>
        </p:txBody>
      </p:sp>
    </p:spTree>
    <p:extLst>
      <p:ext uri="{BB962C8B-B14F-4D97-AF65-F5344CB8AC3E}">
        <p14:creationId xmlns:p14="http://schemas.microsoft.com/office/powerpoint/2010/main" val="8459988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Relationship to original data</a:t>
            </a:r>
          </a:p>
        </p:txBody>
      </p:sp>
      <p:pic>
        <p:nvPicPr>
          <p:cNvPr id="4" name="Picture 3"/>
          <p:cNvPicPr>
            <a:picLocks noChangeAspect="1"/>
          </p:cNvPicPr>
          <p:nvPr/>
        </p:nvPicPr>
        <p:blipFill rotWithShape="1">
          <a:blip r:embed="rId2"/>
          <a:srcRect l="1404" t="9533" r="7355" b="5854"/>
          <a:stretch/>
        </p:blipFill>
        <p:spPr>
          <a:xfrm>
            <a:off x="263352" y="1615526"/>
            <a:ext cx="4680520" cy="4464496"/>
          </a:xfrm>
          <a:prstGeom prst="rect">
            <a:avLst/>
          </a:prstGeom>
        </p:spPr>
      </p:pic>
      <p:pic>
        <p:nvPicPr>
          <p:cNvPr id="6" name="Picture 5">
            <a:extLst>
              <a:ext uri="{FF2B5EF4-FFF2-40B4-BE49-F238E27FC236}">
                <a16:creationId xmlns:a16="http://schemas.microsoft.com/office/drawing/2014/main" id="{5C05C035-2B7E-4DF4-A300-7788099E5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5256" y="1615526"/>
            <a:ext cx="6696744" cy="4464496"/>
          </a:xfrm>
          <a:prstGeom prst="rect">
            <a:avLst/>
          </a:prstGeom>
        </p:spPr>
      </p:pic>
    </p:spTree>
    <p:extLst>
      <p:ext uri="{BB962C8B-B14F-4D97-AF65-F5344CB8AC3E}">
        <p14:creationId xmlns:p14="http://schemas.microsoft.com/office/powerpoint/2010/main" val="41409007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Pathways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6" y="1243975"/>
            <a:ext cx="7845417" cy="3553178"/>
          </a:xfrm>
          <a:prstGeom prst="rect">
            <a:avLst/>
          </a:prstGeom>
        </p:spPr>
      </p:pic>
      <p:pic>
        <p:nvPicPr>
          <p:cNvPr id="5" name="Picture 4">
            <a:extLst>
              <a:ext uri="{FF2B5EF4-FFF2-40B4-BE49-F238E27FC236}">
                <a16:creationId xmlns:a16="http://schemas.microsoft.com/office/drawing/2014/main" id="{B0C0CE25-A954-4AFC-BF15-5AF6816D2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6160" y="3759843"/>
            <a:ext cx="4655840" cy="3098156"/>
          </a:xfrm>
          <a:prstGeom prst="rect">
            <a:avLst/>
          </a:prstGeom>
        </p:spPr>
      </p:pic>
      <p:sp>
        <p:nvSpPr>
          <p:cNvPr id="6" name="TextBox 5">
            <a:extLst>
              <a:ext uri="{FF2B5EF4-FFF2-40B4-BE49-F238E27FC236}">
                <a16:creationId xmlns:a16="http://schemas.microsoft.com/office/drawing/2014/main" id="{8DDE9976-2190-4D59-A9F0-6D008C8C8E05}"/>
              </a:ext>
            </a:extLst>
          </p:cNvPr>
          <p:cNvSpPr txBox="1"/>
          <p:nvPr/>
        </p:nvSpPr>
        <p:spPr>
          <a:xfrm>
            <a:off x="479376" y="4734499"/>
            <a:ext cx="1856534" cy="584775"/>
          </a:xfrm>
          <a:prstGeom prst="rect">
            <a:avLst/>
          </a:prstGeom>
          <a:noFill/>
        </p:spPr>
        <p:txBody>
          <a:bodyPr wrap="none" rtlCol="0">
            <a:spAutoFit/>
          </a:bodyPr>
          <a:lstStyle/>
          <a:p>
            <a:r>
              <a:rPr lang="en-GB" sz="3200" dirty="0" err="1"/>
              <a:t>Reactome</a:t>
            </a:r>
            <a:endParaRPr lang="en-GB" sz="3200" dirty="0"/>
          </a:p>
        </p:txBody>
      </p:sp>
      <p:sp>
        <p:nvSpPr>
          <p:cNvPr id="7" name="TextBox 6">
            <a:extLst>
              <a:ext uri="{FF2B5EF4-FFF2-40B4-BE49-F238E27FC236}">
                <a16:creationId xmlns:a16="http://schemas.microsoft.com/office/drawing/2014/main" id="{7CFC1E13-2A73-4170-B439-1E8F6A2C8ECF}"/>
              </a:ext>
            </a:extLst>
          </p:cNvPr>
          <p:cNvSpPr txBox="1"/>
          <p:nvPr/>
        </p:nvSpPr>
        <p:spPr>
          <a:xfrm>
            <a:off x="10551751" y="3124911"/>
            <a:ext cx="1611723" cy="584775"/>
          </a:xfrm>
          <a:prstGeom prst="rect">
            <a:avLst/>
          </a:prstGeom>
          <a:noFill/>
        </p:spPr>
        <p:txBody>
          <a:bodyPr wrap="none" rtlCol="0">
            <a:spAutoFit/>
          </a:bodyPr>
          <a:lstStyle/>
          <a:p>
            <a:r>
              <a:rPr lang="en-GB" sz="3200" dirty="0" err="1"/>
              <a:t>ShinyGO</a:t>
            </a:r>
            <a:endParaRPr lang="en-GB" sz="3200" dirty="0"/>
          </a:p>
        </p:txBody>
      </p:sp>
    </p:spTree>
    <p:extLst>
      <p:ext uri="{BB962C8B-B14F-4D97-AF65-F5344CB8AC3E}">
        <p14:creationId xmlns:p14="http://schemas.microsoft.com/office/powerpoint/2010/main" val="29111323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Pathways: </a:t>
            </a:r>
            <a:r>
              <a:rPr lang="en-GB" dirty="0" err="1"/>
              <a:t>Reactome</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731" y="1396311"/>
            <a:ext cx="11566751" cy="5345057"/>
          </a:xfrm>
          <a:prstGeom prst="rect">
            <a:avLst/>
          </a:prstGeom>
        </p:spPr>
      </p:pic>
    </p:spTree>
    <p:extLst>
      <p:ext uri="{BB962C8B-B14F-4D97-AF65-F5344CB8AC3E}">
        <p14:creationId xmlns:p14="http://schemas.microsoft.com/office/powerpoint/2010/main" val="40335559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a:t>
            </a:r>
          </a:p>
        </p:txBody>
      </p:sp>
      <p:sp>
        <p:nvSpPr>
          <p:cNvPr id="3" name="Content Placeholder 2"/>
          <p:cNvSpPr>
            <a:spLocks noGrp="1"/>
          </p:cNvSpPr>
          <p:nvPr>
            <p:ph idx="1"/>
          </p:nvPr>
        </p:nvSpPr>
        <p:spPr>
          <a:xfrm>
            <a:off x="1981200" y="1600201"/>
            <a:ext cx="8147248" cy="4205063"/>
          </a:xfrm>
        </p:spPr>
        <p:txBody>
          <a:bodyPr>
            <a:normAutofit fontScale="92500" lnSpcReduction="10000"/>
          </a:bodyPr>
          <a:lstStyle/>
          <a:p>
            <a:r>
              <a:rPr lang="en-GB" dirty="0"/>
              <a:t>Tables are often sufficient</a:t>
            </a:r>
          </a:p>
          <a:p>
            <a:pPr lvl="1"/>
            <a:r>
              <a:rPr lang="en-GB" dirty="0"/>
              <a:t>Must include name, enrichment, corrected p-value</a:t>
            </a:r>
          </a:p>
          <a:p>
            <a:pPr lvl="1"/>
            <a:r>
              <a:rPr lang="en-GB" dirty="0"/>
              <a:t>Other values are useful, but don’t put in everything</a:t>
            </a:r>
          </a:p>
          <a:p>
            <a:endParaRPr lang="en-GB" dirty="0"/>
          </a:p>
          <a:p>
            <a:r>
              <a:rPr lang="en-GB" dirty="0"/>
              <a:t>Figures can add extra information</a:t>
            </a:r>
          </a:p>
          <a:p>
            <a:pPr lvl="1"/>
            <a:r>
              <a:rPr lang="en-GB" dirty="0"/>
              <a:t>Plotting multiple metrics</a:t>
            </a:r>
          </a:p>
          <a:p>
            <a:pPr lvl="1"/>
            <a:r>
              <a:rPr lang="en-GB" dirty="0"/>
              <a:t>Illustrating redundancy</a:t>
            </a:r>
          </a:p>
          <a:p>
            <a:pPr lvl="1"/>
            <a:r>
              <a:rPr lang="en-GB" dirty="0"/>
              <a:t>Relating to original data</a:t>
            </a:r>
          </a:p>
          <a:p>
            <a:pPr lvl="1"/>
            <a:r>
              <a:rPr lang="en-GB" dirty="0"/>
              <a:t>Mapping to pathways</a:t>
            </a:r>
          </a:p>
          <a:p>
            <a:endParaRPr lang="en-GB" sz="2400" dirty="0"/>
          </a:p>
        </p:txBody>
      </p:sp>
      <p:pic>
        <p:nvPicPr>
          <p:cNvPr id="4" name="Picture 2" descr="C:\Users\andrewss\Desktop\bioinformatics_logo.pn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754963" y="5589240"/>
            <a:ext cx="3224737" cy="1145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7798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75520" y="1916833"/>
            <a:ext cx="8640960" cy="147002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5400" dirty="0"/>
              <a:t>Artefacts and Biases in Gene Set Analysis</a:t>
            </a:r>
          </a:p>
        </p:txBody>
      </p:sp>
      <p:sp>
        <p:nvSpPr>
          <p:cNvPr id="5" name="Subtitle 2"/>
          <p:cNvSpPr txBox="1">
            <a:spLocks/>
          </p:cNvSpPr>
          <p:nvPr/>
        </p:nvSpPr>
        <p:spPr>
          <a:xfrm>
            <a:off x="2631704" y="3717032"/>
            <a:ext cx="6848672" cy="2448272"/>
          </a:xfrm>
          <a:prstGeom prst="rect">
            <a:avLst/>
          </a:prstGeom>
        </p:spPr>
        <p:txBody>
          <a:bodyPr>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dirty="0">
                <a:solidFill>
                  <a:schemeClr val="bg1">
                    <a:lumMod val="65000"/>
                  </a:schemeClr>
                </a:solidFill>
              </a:rPr>
              <a:t>Simon Andrews, Laura Biggins, Christel Krueger</a:t>
            </a:r>
          </a:p>
          <a:p>
            <a:pPr marL="0" indent="0" algn="ctr">
              <a:buNone/>
            </a:pPr>
            <a:endParaRPr lang="en-GB" dirty="0">
              <a:solidFill>
                <a:schemeClr val="bg1">
                  <a:lumMod val="65000"/>
                </a:schemeClr>
              </a:solidFill>
            </a:endParaRPr>
          </a:p>
          <a:p>
            <a:pPr marL="0" indent="0" algn="ctr">
              <a:buNone/>
            </a:pPr>
            <a:r>
              <a:rPr lang="en-GB" dirty="0">
                <a:solidFill>
                  <a:schemeClr val="bg1">
                    <a:lumMod val="65000"/>
                  </a:schemeClr>
                </a:solidFill>
              </a:rPr>
              <a:t>simon.andrews@babraham.ac.uk</a:t>
            </a:r>
          </a:p>
          <a:p>
            <a:pPr marL="0" indent="0" algn="ctr">
              <a:buNone/>
            </a:pPr>
            <a:r>
              <a:rPr lang="en-GB" dirty="0">
                <a:solidFill>
                  <a:schemeClr val="bg1">
                    <a:lumMod val="65000"/>
                  </a:schemeClr>
                </a:solidFill>
              </a:rPr>
              <a:t>laura.biggins@babraham.ac.uk</a:t>
            </a:r>
          </a:p>
          <a:p>
            <a:pPr marL="0" indent="0" algn="ctr">
              <a:buNone/>
            </a:pPr>
            <a:r>
              <a:rPr lang="en-GB" dirty="0">
                <a:solidFill>
                  <a:schemeClr val="bg1">
                    <a:lumMod val="65000"/>
                  </a:schemeClr>
                </a:solidFill>
              </a:rPr>
              <a:t>christel.krueger@altoslabs.com</a:t>
            </a:r>
          </a:p>
          <a:p>
            <a:pPr marL="0" indent="0" algn="ctr">
              <a:buNone/>
            </a:pPr>
            <a:endParaRPr lang="en-GB" dirty="0">
              <a:solidFill>
                <a:schemeClr val="bg1">
                  <a:lumMod val="65000"/>
                </a:scheme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0376" y="5718323"/>
            <a:ext cx="2518660" cy="893961"/>
          </a:xfrm>
          <a:prstGeom prst="rect">
            <a:avLst/>
          </a:prstGeom>
        </p:spPr>
      </p:pic>
    </p:spTree>
    <p:extLst>
      <p:ext uri="{BB962C8B-B14F-4D97-AF65-F5344CB8AC3E}">
        <p14:creationId xmlns:p14="http://schemas.microsoft.com/office/powerpoint/2010/main" val="3746452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125760"/>
            <a:ext cx="11809312" cy="1143000"/>
          </a:xfrm>
        </p:spPr>
        <p:txBody>
          <a:bodyPr>
            <a:normAutofit fontScale="90000"/>
          </a:bodyPr>
          <a:lstStyle/>
          <a:p>
            <a:r>
              <a:rPr lang="en-GB" dirty="0"/>
              <a:t>Functional analysis relates hits to existing knowledge</a:t>
            </a:r>
          </a:p>
        </p:txBody>
      </p:sp>
      <p:sp>
        <p:nvSpPr>
          <p:cNvPr id="3" name="Content Placeholder 2"/>
          <p:cNvSpPr>
            <a:spLocks noGrp="1"/>
          </p:cNvSpPr>
          <p:nvPr>
            <p:ph idx="1"/>
          </p:nvPr>
        </p:nvSpPr>
        <p:spPr>
          <a:xfrm>
            <a:off x="5979948" y="1379909"/>
            <a:ext cx="6092716" cy="4641379"/>
          </a:xfrm>
        </p:spPr>
        <p:txBody>
          <a:bodyPr>
            <a:normAutofit/>
          </a:bodyPr>
          <a:lstStyle/>
          <a:p>
            <a:pPr marL="0" indent="0">
              <a:buNone/>
            </a:pPr>
            <a:r>
              <a:rPr lang="en-GB" dirty="0"/>
              <a:t>Advantages</a:t>
            </a:r>
            <a:r>
              <a:rPr lang="en-GB" sz="2400" dirty="0"/>
              <a:t>:</a:t>
            </a:r>
          </a:p>
          <a:p>
            <a:r>
              <a:rPr lang="en-GB" sz="2400" dirty="0"/>
              <a:t>Biological insight</a:t>
            </a:r>
          </a:p>
          <a:p>
            <a:r>
              <a:rPr lang="en-GB" sz="2400" dirty="0"/>
              <a:t>Validation of experiment</a:t>
            </a:r>
          </a:p>
          <a:p>
            <a:r>
              <a:rPr lang="en-GB" sz="2400" dirty="0"/>
              <a:t>Generate new hypotheses</a:t>
            </a:r>
          </a:p>
          <a:p>
            <a:endParaRPr lang="en-GB" sz="2400" dirty="0"/>
          </a:p>
          <a:p>
            <a:pPr marL="0" indent="0">
              <a:buNone/>
            </a:pPr>
            <a:r>
              <a:rPr lang="en-GB" dirty="0"/>
              <a:t>Limitations</a:t>
            </a:r>
            <a:r>
              <a:rPr lang="en-GB" sz="2400" dirty="0"/>
              <a:t>:</a:t>
            </a:r>
          </a:p>
          <a:p>
            <a:r>
              <a:rPr lang="en-GB" sz="2400" dirty="0"/>
              <a:t>You can only discover what is already known</a:t>
            </a:r>
          </a:p>
          <a:p>
            <a:pPr lvl="1"/>
            <a:r>
              <a:rPr lang="en-GB" sz="2000" dirty="0"/>
              <a:t>Novel functionality will be missing</a:t>
            </a:r>
          </a:p>
          <a:p>
            <a:pPr lvl="1"/>
            <a:r>
              <a:rPr lang="en-GB" sz="2000" dirty="0"/>
              <a:t>Existing annotations may be incorrect</a:t>
            </a:r>
          </a:p>
          <a:p>
            <a:pPr lvl="1"/>
            <a:r>
              <a:rPr lang="en-GB" sz="2000" dirty="0"/>
              <a:t>Many species are poorly supported</a:t>
            </a:r>
          </a:p>
          <a:p>
            <a:pPr marL="0" indent="0">
              <a:buNone/>
            </a:pPr>
            <a:endParaRPr lang="en-GB" sz="2400" dirty="0"/>
          </a:p>
          <a:p>
            <a:endParaRPr lang="en-GB" sz="2400" dirty="0"/>
          </a:p>
        </p:txBody>
      </p:sp>
      <p:pic>
        <p:nvPicPr>
          <p:cNvPr id="4" name="Picture 3">
            <a:extLst>
              <a:ext uri="{FF2B5EF4-FFF2-40B4-BE49-F238E27FC236}">
                <a16:creationId xmlns:a16="http://schemas.microsoft.com/office/drawing/2014/main" id="{DD03B361-5D55-4DF9-93CF-2D16AB933AF4}"/>
              </a:ext>
            </a:extLst>
          </p:cNvPr>
          <p:cNvPicPr>
            <a:picLocks noChangeAspect="1"/>
          </p:cNvPicPr>
          <p:nvPr/>
        </p:nvPicPr>
        <p:blipFill rotWithShape="1">
          <a:blip r:embed="rId2"/>
          <a:srcRect r="60163" b="16387"/>
          <a:stretch/>
        </p:blipFill>
        <p:spPr>
          <a:xfrm>
            <a:off x="765588" y="3233472"/>
            <a:ext cx="4174645" cy="2913187"/>
          </a:xfrm>
          <a:prstGeom prst="rect">
            <a:avLst/>
          </a:prstGeom>
        </p:spPr>
      </p:pic>
      <p:sp>
        <p:nvSpPr>
          <p:cNvPr id="5" name="Rectangle 4">
            <a:extLst>
              <a:ext uri="{FF2B5EF4-FFF2-40B4-BE49-F238E27FC236}">
                <a16:creationId xmlns:a16="http://schemas.microsoft.com/office/drawing/2014/main" id="{FA0ADEDB-692C-49D3-BF0A-5D2C0A60C195}"/>
              </a:ext>
            </a:extLst>
          </p:cNvPr>
          <p:cNvSpPr/>
          <p:nvPr/>
        </p:nvSpPr>
        <p:spPr>
          <a:xfrm>
            <a:off x="695400" y="1405644"/>
            <a:ext cx="4320480" cy="1508105"/>
          </a:xfrm>
          <a:prstGeom prst="rect">
            <a:avLst/>
          </a:prstGeom>
        </p:spPr>
        <p:txBody>
          <a:bodyPr wrap="square">
            <a:spAutoFit/>
          </a:bodyPr>
          <a:lstStyle/>
          <a:p>
            <a:pPr algn="ctr"/>
            <a:r>
              <a:rPr lang="en-GB" sz="2800" dirty="0"/>
              <a:t>Germ-line stem cell division</a:t>
            </a:r>
          </a:p>
          <a:p>
            <a:pPr algn="ctr"/>
            <a:endParaRPr lang="en-GB" sz="1600" dirty="0"/>
          </a:p>
          <a:p>
            <a:pPr algn="ctr"/>
            <a:r>
              <a:rPr lang="en-GB" sz="1600" dirty="0"/>
              <a:t>The self-renewing division of a germline stem cell to produce a daughter stem cell and a daughter germ cell, which will divide to form the gametes.</a:t>
            </a:r>
          </a:p>
        </p:txBody>
      </p:sp>
    </p:spTree>
    <p:extLst>
      <p:ext uri="{BB962C8B-B14F-4D97-AF65-F5344CB8AC3E}">
        <p14:creationId xmlns:p14="http://schemas.microsoft.com/office/powerpoint/2010/main" val="245998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What does gene set enrichment test?</a:t>
            </a:r>
          </a:p>
        </p:txBody>
      </p:sp>
      <p:sp>
        <p:nvSpPr>
          <p:cNvPr id="3" name="Content Placeholder 2"/>
          <p:cNvSpPr>
            <a:spLocks noGrp="1"/>
          </p:cNvSpPr>
          <p:nvPr>
            <p:ph idx="1"/>
          </p:nvPr>
        </p:nvSpPr>
        <p:spPr/>
        <p:txBody>
          <a:bodyPr/>
          <a:lstStyle/>
          <a:p>
            <a:r>
              <a:rPr lang="en-GB" dirty="0"/>
              <a:t>Is a functional gene set enriched for genes in my hit list compared to a background set</a:t>
            </a:r>
          </a:p>
          <a:p>
            <a:endParaRPr lang="en-GB" dirty="0"/>
          </a:p>
          <a:p>
            <a:r>
              <a:rPr lang="en-GB" dirty="0"/>
              <a:t>Are some genes </a:t>
            </a:r>
            <a:r>
              <a:rPr lang="en-GB" b="1" dirty="0"/>
              <a:t>more likely </a:t>
            </a:r>
            <a:r>
              <a:rPr lang="en-GB" dirty="0"/>
              <a:t>to turn up in the hits for technical reasons?</a:t>
            </a:r>
          </a:p>
          <a:p>
            <a:endParaRPr lang="en-GB" dirty="0"/>
          </a:p>
          <a:p>
            <a:r>
              <a:rPr lang="en-GB" dirty="0"/>
              <a:t>Are some genes </a:t>
            </a:r>
            <a:r>
              <a:rPr lang="en-GB" b="1" dirty="0"/>
              <a:t>never likely </a:t>
            </a:r>
            <a:r>
              <a:rPr lang="en-GB" dirty="0"/>
              <a:t>to turn up in the hit list for technical reasons?</a:t>
            </a:r>
          </a:p>
        </p:txBody>
      </p:sp>
    </p:spTree>
    <p:extLst>
      <p:ext uri="{BB962C8B-B14F-4D97-AF65-F5344CB8AC3E}">
        <p14:creationId xmlns:p14="http://schemas.microsoft.com/office/powerpoint/2010/main" val="413342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Biases</a:t>
            </a:r>
          </a:p>
        </p:txBody>
      </p:sp>
      <p:sp>
        <p:nvSpPr>
          <p:cNvPr id="3" name="Content Placeholder 2"/>
          <p:cNvSpPr>
            <a:spLocks noGrp="1"/>
          </p:cNvSpPr>
          <p:nvPr>
            <p:ph idx="1"/>
          </p:nvPr>
        </p:nvSpPr>
        <p:spPr>
          <a:xfrm>
            <a:off x="1631504" y="1600201"/>
            <a:ext cx="9950896" cy="4525963"/>
          </a:xfrm>
        </p:spPr>
        <p:txBody>
          <a:bodyPr>
            <a:normAutofit lnSpcReduction="10000"/>
          </a:bodyPr>
          <a:lstStyle/>
          <a:p>
            <a:r>
              <a:rPr lang="en-GB" dirty="0"/>
              <a:t>All datasets contain biases</a:t>
            </a:r>
          </a:p>
          <a:p>
            <a:pPr lvl="1"/>
            <a:r>
              <a:rPr lang="en-GB" dirty="0"/>
              <a:t>Technical</a:t>
            </a:r>
          </a:p>
          <a:p>
            <a:pPr lvl="1"/>
            <a:r>
              <a:rPr lang="en-GB" dirty="0"/>
              <a:t>Biological</a:t>
            </a:r>
          </a:p>
          <a:p>
            <a:pPr lvl="1"/>
            <a:r>
              <a:rPr lang="en-GB" dirty="0"/>
              <a:t>Statistical</a:t>
            </a:r>
          </a:p>
          <a:p>
            <a:pPr lvl="1"/>
            <a:endParaRPr lang="en-GB" dirty="0"/>
          </a:p>
          <a:p>
            <a:r>
              <a:rPr lang="en-GB" dirty="0"/>
              <a:t>Biases can lead to incorrect conclusions</a:t>
            </a:r>
          </a:p>
          <a:p>
            <a:endParaRPr lang="en-GB" dirty="0"/>
          </a:p>
          <a:p>
            <a:r>
              <a:rPr lang="en-GB" dirty="0"/>
              <a:t>We should be trying to spot these</a:t>
            </a:r>
          </a:p>
          <a:p>
            <a:pPr lvl="1"/>
            <a:r>
              <a:rPr lang="en-GB" dirty="0"/>
              <a:t>Some are more obvious than others!</a:t>
            </a:r>
          </a:p>
        </p:txBody>
      </p:sp>
    </p:spTree>
    <p:extLst>
      <p:ext uri="{BB962C8B-B14F-4D97-AF65-F5344CB8AC3E}">
        <p14:creationId xmlns:p14="http://schemas.microsoft.com/office/powerpoint/2010/main" val="25772222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8349"/>
          <a:stretch/>
        </p:blipFill>
        <p:spPr>
          <a:xfrm>
            <a:off x="8436833" y="236048"/>
            <a:ext cx="3740946" cy="3428599"/>
          </a:xfrm>
          <a:prstGeom prst="rect">
            <a:avLst/>
          </a:prstGeom>
        </p:spPr>
      </p:pic>
      <p:sp>
        <p:nvSpPr>
          <p:cNvPr id="2" name="Title 1"/>
          <p:cNvSpPr>
            <a:spLocks noGrp="1"/>
          </p:cNvSpPr>
          <p:nvPr>
            <p:ph type="title"/>
          </p:nvPr>
        </p:nvSpPr>
        <p:spPr>
          <a:xfrm>
            <a:off x="321547" y="35609"/>
            <a:ext cx="8229600" cy="1143000"/>
          </a:xfrm>
        </p:spPr>
        <p:txBody>
          <a:bodyPr/>
          <a:lstStyle/>
          <a:p>
            <a:r>
              <a:rPr lang="en-GB" dirty="0"/>
              <a:t>Technical Biases</a:t>
            </a:r>
          </a:p>
        </p:txBody>
      </p:sp>
      <p:sp>
        <p:nvSpPr>
          <p:cNvPr id="7" name="Content Placeholder 6"/>
          <p:cNvSpPr>
            <a:spLocks noGrp="1"/>
          </p:cNvSpPr>
          <p:nvPr>
            <p:ph idx="1"/>
          </p:nvPr>
        </p:nvSpPr>
        <p:spPr>
          <a:xfrm>
            <a:off x="321546" y="1591280"/>
            <a:ext cx="7718669" cy="4525963"/>
          </a:xfrm>
        </p:spPr>
        <p:txBody>
          <a:bodyPr/>
          <a:lstStyle/>
          <a:p>
            <a:r>
              <a:rPr lang="en-GB" dirty="0"/>
              <a:t>Simple GC bias from different polymerases in PCR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84" y="3478702"/>
            <a:ext cx="9144000" cy="3143250"/>
          </a:xfrm>
          <a:prstGeom prst="rect">
            <a:avLst/>
          </a:prstGeom>
        </p:spPr>
      </p:pic>
    </p:spTree>
    <p:extLst>
      <p:ext uri="{BB962C8B-B14F-4D97-AF65-F5344CB8AC3E}">
        <p14:creationId xmlns:p14="http://schemas.microsoft.com/office/powerpoint/2010/main" val="375374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Statistical Biases</a:t>
            </a:r>
          </a:p>
        </p:txBody>
      </p:sp>
      <p:sp>
        <p:nvSpPr>
          <p:cNvPr id="3" name="Content Placeholder 2"/>
          <p:cNvSpPr>
            <a:spLocks noGrp="1"/>
          </p:cNvSpPr>
          <p:nvPr>
            <p:ph idx="1"/>
          </p:nvPr>
        </p:nvSpPr>
        <p:spPr/>
        <p:txBody>
          <a:bodyPr/>
          <a:lstStyle/>
          <a:p>
            <a:r>
              <a:rPr lang="en-GB" dirty="0"/>
              <a:t>The power to detect a significant effect is based on:</a:t>
            </a:r>
          </a:p>
          <a:p>
            <a:pPr lvl="1"/>
            <a:r>
              <a:rPr lang="en-GB" dirty="0"/>
              <a:t>How big the change is</a:t>
            </a:r>
          </a:p>
          <a:p>
            <a:pPr lvl="1"/>
            <a:r>
              <a:rPr lang="en-GB" dirty="0"/>
              <a:t>How well observed the data is (sample size)</a:t>
            </a:r>
          </a:p>
          <a:p>
            <a:endParaRPr lang="en-GB" dirty="0"/>
          </a:p>
          <a:p>
            <a:r>
              <a:rPr lang="en-GB" dirty="0"/>
              <a:t>Lists of hits are often biased based on statistical power</a:t>
            </a:r>
          </a:p>
        </p:txBody>
      </p:sp>
    </p:spTree>
    <p:extLst>
      <p:ext uri="{BB962C8B-B14F-4D97-AF65-F5344CB8AC3E}">
        <p14:creationId xmlns:p14="http://schemas.microsoft.com/office/powerpoint/2010/main" val="40547091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RNA-</a:t>
            </a:r>
            <a:r>
              <a:rPr lang="en-GB" dirty="0" err="1"/>
              <a:t>Seq</a:t>
            </a:r>
            <a:r>
              <a:rPr lang="en-GB" dirty="0"/>
              <a:t> Statistical Biases</a:t>
            </a:r>
          </a:p>
        </p:txBody>
      </p:sp>
      <p:sp>
        <p:nvSpPr>
          <p:cNvPr id="3" name="Content Placeholder 2"/>
          <p:cNvSpPr>
            <a:spLocks noGrp="1"/>
          </p:cNvSpPr>
          <p:nvPr>
            <p:ph idx="1"/>
          </p:nvPr>
        </p:nvSpPr>
        <p:spPr>
          <a:xfrm>
            <a:off x="1981200" y="2708901"/>
            <a:ext cx="8229600" cy="3417263"/>
          </a:xfrm>
        </p:spPr>
        <p:txBody>
          <a:bodyPr>
            <a:normAutofit/>
          </a:bodyPr>
          <a:lstStyle/>
          <a:p>
            <a:pPr lvl="1"/>
            <a:r>
              <a:rPr lang="en-GB" dirty="0"/>
              <a:t>The amount of change (fold change)</a:t>
            </a:r>
          </a:p>
          <a:p>
            <a:pPr lvl="1"/>
            <a:r>
              <a:rPr lang="en-GB" dirty="0"/>
              <a:t>The variability</a:t>
            </a:r>
          </a:p>
          <a:p>
            <a:pPr lvl="1"/>
            <a:r>
              <a:rPr lang="en-GB" dirty="0"/>
              <a:t>How well observed was it</a:t>
            </a:r>
          </a:p>
          <a:p>
            <a:pPr lvl="2"/>
            <a:r>
              <a:rPr lang="en-GB" dirty="0"/>
              <a:t>How much sequencing was done overall?</a:t>
            </a:r>
          </a:p>
          <a:p>
            <a:pPr lvl="2"/>
            <a:r>
              <a:rPr lang="en-GB" dirty="0"/>
              <a:t>How highly expressed was the gene?</a:t>
            </a:r>
          </a:p>
          <a:p>
            <a:pPr lvl="2"/>
            <a:r>
              <a:rPr lang="en-GB" dirty="0"/>
              <a:t>How long was the gene?</a:t>
            </a:r>
          </a:p>
          <a:p>
            <a:pPr lvl="2"/>
            <a:r>
              <a:rPr lang="en-GB" dirty="0"/>
              <a:t>How </a:t>
            </a:r>
            <a:r>
              <a:rPr lang="en-GB" dirty="0" err="1"/>
              <a:t>mappable</a:t>
            </a:r>
            <a:r>
              <a:rPr lang="en-GB" dirty="0"/>
              <a:t> was the gene?</a:t>
            </a:r>
          </a:p>
        </p:txBody>
      </p:sp>
      <p:sp>
        <p:nvSpPr>
          <p:cNvPr id="4" name="TextBox 3"/>
          <p:cNvSpPr txBox="1"/>
          <p:nvPr/>
        </p:nvSpPr>
        <p:spPr>
          <a:xfrm>
            <a:off x="1665268" y="1409840"/>
            <a:ext cx="8861464" cy="1138773"/>
          </a:xfrm>
          <a:prstGeom prst="rect">
            <a:avLst/>
          </a:prstGeom>
          <a:noFill/>
        </p:spPr>
        <p:txBody>
          <a:bodyPr wrap="none" rtlCol="0">
            <a:spAutoFit/>
          </a:bodyPr>
          <a:lstStyle/>
          <a:p>
            <a:r>
              <a:rPr lang="en-GB" sz="3400" dirty="0">
                <a:solidFill>
                  <a:schemeClr val="accent2"/>
                </a:solidFill>
              </a:rPr>
              <a:t>What determines whether a gene is identified as </a:t>
            </a:r>
          </a:p>
          <a:p>
            <a:r>
              <a:rPr lang="en-GB" sz="3400" dirty="0">
                <a:solidFill>
                  <a:schemeClr val="accent2"/>
                </a:solidFill>
              </a:rPr>
              <a:t>significantly differentially regulated?</a:t>
            </a:r>
          </a:p>
        </p:txBody>
      </p:sp>
    </p:spTree>
    <p:extLst>
      <p:ext uri="{BB962C8B-B14F-4D97-AF65-F5344CB8AC3E}">
        <p14:creationId xmlns:p14="http://schemas.microsoft.com/office/powerpoint/2010/main" val="87649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RNA-</a:t>
            </a:r>
            <a:r>
              <a:rPr lang="en-GB" dirty="0" err="1"/>
              <a:t>Seq</a:t>
            </a:r>
            <a:r>
              <a:rPr lang="en-GB" dirty="0"/>
              <a:t> Statistical Biases</a:t>
            </a:r>
          </a:p>
        </p:txBody>
      </p:sp>
      <p:sp>
        <p:nvSpPr>
          <p:cNvPr id="3" name="Content Placeholder 2"/>
          <p:cNvSpPr>
            <a:spLocks noGrp="1"/>
          </p:cNvSpPr>
          <p:nvPr>
            <p:ph idx="1"/>
          </p:nvPr>
        </p:nvSpPr>
        <p:spPr>
          <a:xfrm>
            <a:off x="1981200" y="5301209"/>
            <a:ext cx="8229600" cy="1362523"/>
          </a:xfrm>
        </p:spPr>
        <p:txBody>
          <a:bodyPr>
            <a:normAutofit fontScale="92500" lnSpcReduction="20000"/>
          </a:bodyPr>
          <a:lstStyle/>
          <a:p>
            <a:r>
              <a:rPr lang="en-GB" dirty="0"/>
              <a:t>Unlikely to ever see hits from genes which are</a:t>
            </a:r>
          </a:p>
          <a:p>
            <a:pPr lvl="1"/>
            <a:r>
              <a:rPr lang="en-GB" dirty="0"/>
              <a:t>Lowly expressed</a:t>
            </a:r>
          </a:p>
          <a:p>
            <a:pPr lvl="1"/>
            <a:r>
              <a:rPr lang="en-GB" dirty="0"/>
              <a:t>Short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3990" y="1844780"/>
            <a:ext cx="4408418" cy="280586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542" y="1460123"/>
            <a:ext cx="3956398" cy="373222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7543" y="1460208"/>
            <a:ext cx="3975595" cy="375033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3990" y="1844780"/>
            <a:ext cx="4408418" cy="2805868"/>
          </a:xfrm>
          <a:prstGeom prst="rect">
            <a:avLst/>
          </a:prstGeom>
        </p:spPr>
      </p:pic>
    </p:spTree>
    <p:extLst>
      <p:ext uri="{BB962C8B-B14F-4D97-AF65-F5344CB8AC3E}">
        <p14:creationId xmlns:p14="http://schemas.microsoft.com/office/powerpoint/2010/main" val="404954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81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t>Biological Biases</a:t>
            </a:r>
            <a:endParaRPr lang="en-GB" dirty="0"/>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62" t="8191" r="5054" b="5593"/>
          <a:stretch/>
        </p:blipFill>
        <p:spPr bwMode="auto">
          <a:xfrm>
            <a:off x="6384032" y="1477881"/>
            <a:ext cx="5256584" cy="477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rrowheads="1"/>
          </p:cNvPicPr>
          <p:nvPr/>
        </p:nvPicPr>
        <p:blipFill rotWithShape="1">
          <a:blip r:embed="rId3">
            <a:extLst>
              <a:ext uri="{28A0092B-C50C-407E-A947-70E740481C1C}">
                <a14:useLocalDpi xmlns:a14="http://schemas.microsoft.com/office/drawing/2010/main" val="0"/>
              </a:ext>
            </a:extLst>
          </a:blip>
          <a:srcRect l="1662" t="8584" r="5108" b="5569"/>
          <a:stretch/>
        </p:blipFill>
        <p:spPr bwMode="auto">
          <a:xfrm>
            <a:off x="407368" y="1447658"/>
            <a:ext cx="5256584" cy="477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83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Biases Look Like Real Biology</a:t>
            </a:r>
          </a:p>
        </p:txBody>
      </p:sp>
      <p:pic>
        <p:nvPicPr>
          <p:cNvPr id="37" name="Picture 36"/>
          <p:cNvPicPr>
            <a:picLocks noChangeAspect="1"/>
          </p:cNvPicPr>
          <p:nvPr/>
        </p:nvPicPr>
        <p:blipFill>
          <a:blip r:embed="rId2"/>
          <a:stretch>
            <a:fillRect/>
          </a:stretch>
        </p:blipFill>
        <p:spPr>
          <a:xfrm>
            <a:off x="1703512" y="2564904"/>
            <a:ext cx="8618332" cy="2592360"/>
          </a:xfrm>
          <a:prstGeom prst="rect">
            <a:avLst/>
          </a:prstGeom>
        </p:spPr>
      </p:pic>
    </p:spTree>
    <p:extLst>
      <p:ext uri="{BB962C8B-B14F-4D97-AF65-F5344CB8AC3E}">
        <p14:creationId xmlns:p14="http://schemas.microsoft.com/office/powerpoint/2010/main" val="31690942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4074" y="0"/>
            <a:ext cx="5038206" cy="6858000"/>
          </a:xfrm>
          <a:prstGeom prst="rect">
            <a:avLst/>
          </a:prstGeom>
        </p:spPr>
      </p:pic>
      <p:grpSp>
        <p:nvGrpSpPr>
          <p:cNvPr id="5" name="Group 4"/>
          <p:cNvGrpSpPr/>
          <p:nvPr/>
        </p:nvGrpSpPr>
        <p:grpSpPr>
          <a:xfrm>
            <a:off x="1703390" y="2924930"/>
            <a:ext cx="8785220" cy="1008140"/>
            <a:chOff x="179390" y="2924930"/>
            <a:chExt cx="8785220" cy="1008140"/>
          </a:xfrm>
        </p:grpSpPr>
        <p:sp>
          <p:nvSpPr>
            <p:cNvPr id="6" name="Rectangle 5"/>
            <p:cNvSpPr/>
            <p:nvPr/>
          </p:nvSpPr>
          <p:spPr>
            <a:xfrm>
              <a:off x="179390" y="2924930"/>
              <a:ext cx="8785220" cy="100814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420" y="3068950"/>
              <a:ext cx="8249460" cy="576080"/>
            </a:xfrm>
            <a:prstGeom prst="rect">
              <a:avLst/>
            </a:prstGeom>
          </p:spPr>
        </p:pic>
      </p:grpSp>
    </p:spTree>
    <p:extLst>
      <p:ext uri="{BB962C8B-B14F-4D97-AF65-F5344CB8AC3E}">
        <p14:creationId xmlns:p14="http://schemas.microsoft.com/office/powerpoint/2010/main" val="283070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74252" y="0"/>
            <a:ext cx="10972800" cy="1143000"/>
          </a:xfrm>
        </p:spPr>
        <p:txBody>
          <a:bodyPr>
            <a:normAutofit/>
          </a:bodyPr>
          <a:lstStyle/>
          <a:p>
            <a:r>
              <a:rPr lang="en-GB" dirty="0"/>
              <a:t>Bias or Biology?</a:t>
            </a:r>
          </a:p>
        </p:txBody>
      </p:sp>
      <p:grpSp>
        <p:nvGrpSpPr>
          <p:cNvPr id="3" name="Group 2"/>
          <p:cNvGrpSpPr/>
          <p:nvPr/>
        </p:nvGrpSpPr>
        <p:grpSpPr>
          <a:xfrm>
            <a:off x="335360" y="1052736"/>
            <a:ext cx="5345927" cy="5707796"/>
            <a:chOff x="335360" y="1052736"/>
            <a:chExt cx="5345927" cy="5707796"/>
          </a:xfrm>
        </p:grpSpPr>
        <p:pic>
          <p:nvPicPr>
            <p:cNvPr id="4" name="Picture 3"/>
            <p:cNvPicPr>
              <a:picLocks noChangeAspect="1"/>
            </p:cNvPicPr>
            <p:nvPr/>
          </p:nvPicPr>
          <p:blipFill>
            <a:blip r:embed="rId2"/>
            <a:stretch>
              <a:fillRect/>
            </a:stretch>
          </p:blipFill>
          <p:spPr>
            <a:xfrm>
              <a:off x="335360" y="1052736"/>
              <a:ext cx="5345927" cy="5044619"/>
            </a:xfrm>
            <a:prstGeom prst="rect">
              <a:avLst/>
            </a:prstGeom>
            <a:ln w="28575">
              <a:solidFill>
                <a:schemeClr val="tx1"/>
              </a:solidFill>
            </a:ln>
          </p:spPr>
        </p:pic>
        <p:sp>
          <p:nvSpPr>
            <p:cNvPr id="2" name="TextBox 1"/>
            <p:cNvSpPr txBox="1"/>
            <p:nvPr/>
          </p:nvSpPr>
          <p:spPr>
            <a:xfrm>
              <a:off x="2588175" y="6237312"/>
              <a:ext cx="840295" cy="523220"/>
            </a:xfrm>
            <a:prstGeom prst="rect">
              <a:avLst/>
            </a:prstGeom>
            <a:noFill/>
          </p:spPr>
          <p:txBody>
            <a:bodyPr wrap="none" rtlCol="0">
              <a:spAutoFit/>
            </a:bodyPr>
            <a:lstStyle/>
            <a:p>
              <a:r>
                <a:rPr lang="en-GB" sz="2800" dirty="0" err="1"/>
                <a:t>ChIP</a:t>
              </a:r>
              <a:endParaRPr lang="en-GB" sz="2800" dirty="0"/>
            </a:p>
          </p:txBody>
        </p:sp>
      </p:grpSp>
      <p:grpSp>
        <p:nvGrpSpPr>
          <p:cNvPr id="9" name="Group 8"/>
          <p:cNvGrpSpPr/>
          <p:nvPr/>
        </p:nvGrpSpPr>
        <p:grpSpPr>
          <a:xfrm>
            <a:off x="6240016" y="1052736"/>
            <a:ext cx="5345086" cy="5707796"/>
            <a:chOff x="6240016" y="1052736"/>
            <a:chExt cx="5345086" cy="5707796"/>
          </a:xfrm>
        </p:grpSpPr>
        <p:pic>
          <p:nvPicPr>
            <p:cNvPr id="5" name="Picture 4"/>
            <p:cNvPicPr>
              <a:picLocks noChangeAspect="1"/>
            </p:cNvPicPr>
            <p:nvPr/>
          </p:nvPicPr>
          <p:blipFill>
            <a:blip r:embed="rId3"/>
            <a:stretch>
              <a:fillRect/>
            </a:stretch>
          </p:blipFill>
          <p:spPr>
            <a:xfrm>
              <a:off x="6240016" y="1052736"/>
              <a:ext cx="5345086" cy="5040560"/>
            </a:xfrm>
            <a:prstGeom prst="rect">
              <a:avLst/>
            </a:prstGeom>
            <a:ln w="28575">
              <a:solidFill>
                <a:schemeClr val="tx1"/>
              </a:solidFill>
            </a:ln>
          </p:spPr>
        </p:pic>
        <p:sp>
          <p:nvSpPr>
            <p:cNvPr id="8" name="TextBox 7"/>
            <p:cNvSpPr txBox="1"/>
            <p:nvPr/>
          </p:nvSpPr>
          <p:spPr>
            <a:xfrm>
              <a:off x="8431497" y="6237312"/>
              <a:ext cx="962123" cy="523220"/>
            </a:xfrm>
            <a:prstGeom prst="rect">
              <a:avLst/>
            </a:prstGeom>
            <a:noFill/>
          </p:spPr>
          <p:txBody>
            <a:bodyPr wrap="none" rtlCol="0">
              <a:spAutoFit/>
            </a:bodyPr>
            <a:lstStyle/>
            <a:p>
              <a:r>
                <a:rPr lang="en-GB" sz="2800" dirty="0"/>
                <a:t>Input</a:t>
              </a:r>
            </a:p>
          </p:txBody>
        </p:sp>
      </p:grpSp>
    </p:spTree>
    <p:extLst>
      <p:ext uri="{BB962C8B-B14F-4D97-AF65-F5344CB8AC3E}">
        <p14:creationId xmlns:p14="http://schemas.microsoft.com/office/powerpoint/2010/main" val="296632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260648"/>
            <a:ext cx="10972800" cy="1143000"/>
          </a:xfrm>
        </p:spPr>
        <p:txBody>
          <a:bodyPr>
            <a:normAutofit/>
          </a:bodyPr>
          <a:lstStyle/>
          <a:p>
            <a:r>
              <a:rPr lang="en-GB" dirty="0"/>
              <a:t>Functionality is generally annotated on genes</a:t>
            </a:r>
          </a:p>
        </p:txBody>
      </p:sp>
      <p:sp>
        <p:nvSpPr>
          <p:cNvPr id="3" name="Content Placeholder 2"/>
          <p:cNvSpPr>
            <a:spLocks noGrp="1"/>
          </p:cNvSpPr>
          <p:nvPr>
            <p:ph idx="1"/>
          </p:nvPr>
        </p:nvSpPr>
        <p:spPr>
          <a:xfrm>
            <a:off x="191344" y="1747142"/>
            <a:ext cx="6552728" cy="4823123"/>
          </a:xfrm>
        </p:spPr>
        <p:txBody>
          <a:bodyPr>
            <a:noAutofit/>
          </a:bodyPr>
          <a:lstStyle/>
          <a:p>
            <a:pPr algn="just"/>
            <a:r>
              <a:rPr lang="en-GB" sz="2800" dirty="0"/>
              <a:t>Things to think about</a:t>
            </a:r>
          </a:p>
          <a:p>
            <a:pPr lvl="1" algn="just"/>
            <a:r>
              <a:rPr lang="en-GB" sz="2400" dirty="0"/>
              <a:t>Converting hits to genes</a:t>
            </a:r>
          </a:p>
          <a:p>
            <a:pPr lvl="2" algn="just"/>
            <a:r>
              <a:rPr lang="en-GB" sz="2000" dirty="0"/>
              <a:t>Transcripts / Proteins are easy</a:t>
            </a:r>
          </a:p>
          <a:p>
            <a:pPr lvl="2" algn="just"/>
            <a:r>
              <a:rPr lang="en-GB" sz="1800" dirty="0"/>
              <a:t>Genomic positions may be possible</a:t>
            </a:r>
          </a:p>
          <a:p>
            <a:pPr lvl="2" algn="just"/>
            <a:endParaRPr lang="en-GB" sz="1800" dirty="0"/>
          </a:p>
          <a:p>
            <a:pPr lvl="1" algn="just"/>
            <a:r>
              <a:rPr lang="en-GB" sz="2400" dirty="0"/>
              <a:t>Gene nomenclature</a:t>
            </a:r>
          </a:p>
          <a:p>
            <a:pPr lvl="2" algn="just"/>
            <a:r>
              <a:rPr lang="en-GB" sz="2000" dirty="0"/>
              <a:t>Names change over time</a:t>
            </a:r>
          </a:p>
          <a:p>
            <a:pPr lvl="2" algn="just"/>
            <a:r>
              <a:rPr lang="en-GB" sz="2000" dirty="0"/>
              <a:t>Gene definitions appear / change</a:t>
            </a:r>
          </a:p>
          <a:p>
            <a:pPr marL="0" indent="0" algn="just">
              <a:buNone/>
            </a:pPr>
            <a:endParaRPr lang="en-GB" sz="2400" dirty="0"/>
          </a:p>
        </p:txBody>
      </p:sp>
      <p:sp>
        <p:nvSpPr>
          <p:cNvPr id="4" name="Content Placeholder 2">
            <a:extLst>
              <a:ext uri="{FF2B5EF4-FFF2-40B4-BE49-F238E27FC236}">
                <a16:creationId xmlns:a16="http://schemas.microsoft.com/office/drawing/2014/main" id="{BC0A3FFB-7062-427A-AFBF-4974A975C84F}"/>
              </a:ext>
            </a:extLst>
          </p:cNvPr>
          <p:cNvSpPr txBox="1">
            <a:spLocks/>
          </p:cNvSpPr>
          <p:nvPr/>
        </p:nvSpPr>
        <p:spPr>
          <a:xfrm>
            <a:off x="5159896" y="1747141"/>
            <a:ext cx="6552728" cy="48231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GB" sz="2800" dirty="0"/>
              <a:t>Types of list</a:t>
            </a:r>
          </a:p>
          <a:p>
            <a:pPr lvl="1" algn="just"/>
            <a:r>
              <a:rPr lang="en-GB" sz="2400" dirty="0"/>
              <a:t>Categorical (hit or not a hit)</a:t>
            </a:r>
          </a:p>
          <a:p>
            <a:pPr lvl="1" algn="just"/>
            <a:r>
              <a:rPr lang="en-GB" sz="2400" dirty="0"/>
              <a:t>Ordered</a:t>
            </a:r>
          </a:p>
          <a:p>
            <a:pPr lvl="1" algn="just"/>
            <a:r>
              <a:rPr lang="en-GB" sz="2400" dirty="0"/>
              <a:t>Quantitative</a:t>
            </a:r>
          </a:p>
        </p:txBody>
      </p:sp>
      <p:sp>
        <p:nvSpPr>
          <p:cNvPr id="5" name="Rectangle 4">
            <a:extLst>
              <a:ext uri="{FF2B5EF4-FFF2-40B4-BE49-F238E27FC236}">
                <a16:creationId xmlns:a16="http://schemas.microsoft.com/office/drawing/2014/main" id="{94EA4322-0B39-4A59-BE93-E208DBF31467}"/>
              </a:ext>
            </a:extLst>
          </p:cNvPr>
          <p:cNvSpPr/>
          <p:nvPr/>
        </p:nvSpPr>
        <p:spPr>
          <a:xfrm>
            <a:off x="5591944" y="4158702"/>
            <a:ext cx="1944216" cy="2510658"/>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3200" dirty="0"/>
              <a:t>Hits</a:t>
            </a:r>
            <a:endParaRPr lang="en-GB" dirty="0"/>
          </a:p>
          <a:p>
            <a:pPr algn="ctr"/>
            <a:r>
              <a:rPr lang="en-GB" dirty="0">
                <a:latin typeface="Consolas" panose="020B0609020204030204" pitchFamily="49" charset="0"/>
              </a:rPr>
              <a:t>ABC1</a:t>
            </a:r>
          </a:p>
          <a:p>
            <a:pPr algn="ctr"/>
            <a:r>
              <a:rPr lang="en-GB" dirty="0">
                <a:latin typeface="Consolas" panose="020B0609020204030204" pitchFamily="49" charset="0"/>
              </a:rPr>
              <a:t>DEF1</a:t>
            </a:r>
          </a:p>
          <a:p>
            <a:pPr algn="ctr"/>
            <a:r>
              <a:rPr lang="en-GB" dirty="0">
                <a:latin typeface="Consolas" panose="020B0609020204030204" pitchFamily="49" charset="0"/>
              </a:rPr>
              <a:t>GHI1</a:t>
            </a:r>
          </a:p>
          <a:p>
            <a:pPr algn="ctr"/>
            <a:r>
              <a:rPr lang="en-GB" dirty="0">
                <a:latin typeface="Consolas" panose="020B0609020204030204" pitchFamily="49" charset="0"/>
              </a:rPr>
              <a:t>JKL1</a:t>
            </a:r>
          </a:p>
          <a:p>
            <a:pPr algn="ctr"/>
            <a:endParaRPr lang="en-GB" dirty="0">
              <a:latin typeface="Consolas" panose="020B0609020204030204" pitchFamily="49" charset="0"/>
            </a:endParaRPr>
          </a:p>
          <a:p>
            <a:pPr algn="ctr"/>
            <a:r>
              <a:rPr lang="en-GB" dirty="0">
                <a:latin typeface="Consolas" panose="020B0609020204030204" pitchFamily="49" charset="0"/>
              </a:rPr>
              <a:t>[All non hits]</a:t>
            </a:r>
          </a:p>
        </p:txBody>
      </p:sp>
      <p:sp>
        <p:nvSpPr>
          <p:cNvPr id="6" name="Rectangle 5">
            <a:extLst>
              <a:ext uri="{FF2B5EF4-FFF2-40B4-BE49-F238E27FC236}">
                <a16:creationId xmlns:a16="http://schemas.microsoft.com/office/drawing/2014/main" id="{F68B0BAD-D4A2-486D-B2E4-7DCCD78FD835}"/>
              </a:ext>
            </a:extLst>
          </p:cNvPr>
          <p:cNvSpPr/>
          <p:nvPr/>
        </p:nvSpPr>
        <p:spPr>
          <a:xfrm>
            <a:off x="7680176" y="4158702"/>
            <a:ext cx="1944216" cy="2510658"/>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3200" dirty="0"/>
              <a:t>Ordered</a:t>
            </a:r>
            <a:endParaRPr lang="en-GB" dirty="0"/>
          </a:p>
          <a:p>
            <a:pPr algn="ctr"/>
            <a:r>
              <a:rPr lang="en-GB" dirty="0">
                <a:latin typeface="Consolas" panose="020B0609020204030204" pitchFamily="49" charset="0"/>
              </a:rPr>
              <a:t>1. DEF1</a:t>
            </a:r>
          </a:p>
          <a:p>
            <a:pPr algn="ctr"/>
            <a:r>
              <a:rPr lang="en-GB" dirty="0">
                <a:latin typeface="Consolas" panose="020B0609020204030204" pitchFamily="49" charset="0"/>
              </a:rPr>
              <a:t>2. ABC1</a:t>
            </a:r>
          </a:p>
          <a:p>
            <a:pPr algn="ctr"/>
            <a:r>
              <a:rPr lang="en-GB" dirty="0">
                <a:latin typeface="Consolas" panose="020B0609020204030204" pitchFamily="49" charset="0"/>
              </a:rPr>
              <a:t>3. JKL1</a:t>
            </a:r>
          </a:p>
          <a:p>
            <a:pPr algn="ctr"/>
            <a:r>
              <a:rPr lang="en-GB" dirty="0">
                <a:latin typeface="Consolas" panose="020B0609020204030204" pitchFamily="49" charset="0"/>
              </a:rPr>
              <a:t>4. GHI1</a:t>
            </a:r>
          </a:p>
          <a:p>
            <a:pPr algn="ctr"/>
            <a:endParaRPr lang="en-GB" dirty="0">
              <a:latin typeface="Consolas" panose="020B0609020204030204" pitchFamily="49" charset="0"/>
            </a:endParaRPr>
          </a:p>
          <a:p>
            <a:pPr algn="ctr"/>
            <a:r>
              <a:rPr lang="en-GB" dirty="0">
                <a:latin typeface="Consolas" panose="020B0609020204030204" pitchFamily="49" charset="0"/>
              </a:rPr>
              <a:t>[All non hits]</a:t>
            </a:r>
          </a:p>
          <a:p>
            <a:pPr algn="ctr"/>
            <a:endParaRPr lang="en-GB" dirty="0">
              <a:latin typeface="Consolas" panose="020B0609020204030204" pitchFamily="49" charset="0"/>
            </a:endParaRPr>
          </a:p>
        </p:txBody>
      </p:sp>
      <p:sp>
        <p:nvSpPr>
          <p:cNvPr id="7" name="Rectangle 6">
            <a:extLst>
              <a:ext uri="{FF2B5EF4-FFF2-40B4-BE49-F238E27FC236}">
                <a16:creationId xmlns:a16="http://schemas.microsoft.com/office/drawing/2014/main" id="{536E3FAA-56E8-4986-B7DB-B6CE7D1765EB}"/>
              </a:ext>
            </a:extLst>
          </p:cNvPr>
          <p:cNvSpPr/>
          <p:nvPr/>
        </p:nvSpPr>
        <p:spPr>
          <a:xfrm>
            <a:off x="9787904" y="4158702"/>
            <a:ext cx="1944216" cy="2510658"/>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3200" dirty="0"/>
              <a:t>Quant</a:t>
            </a:r>
            <a:endParaRPr lang="en-GB" dirty="0"/>
          </a:p>
          <a:p>
            <a:pPr algn="ctr"/>
            <a:r>
              <a:rPr lang="en-GB" dirty="0">
                <a:latin typeface="Consolas" panose="020B0609020204030204" pitchFamily="49" charset="0"/>
              </a:rPr>
              <a:t>ABC1 = 5.3</a:t>
            </a:r>
          </a:p>
          <a:p>
            <a:pPr algn="ctr"/>
            <a:r>
              <a:rPr lang="en-GB" dirty="0">
                <a:latin typeface="Consolas" panose="020B0609020204030204" pitchFamily="49" charset="0"/>
              </a:rPr>
              <a:t>DEF1 = 2.1</a:t>
            </a:r>
          </a:p>
          <a:p>
            <a:pPr algn="ctr"/>
            <a:r>
              <a:rPr lang="en-GB" dirty="0">
                <a:latin typeface="Consolas" panose="020B0609020204030204" pitchFamily="49" charset="0"/>
              </a:rPr>
              <a:t>GHI1 = 7.9</a:t>
            </a:r>
          </a:p>
          <a:p>
            <a:pPr algn="ctr"/>
            <a:r>
              <a:rPr lang="en-GB" dirty="0">
                <a:latin typeface="Consolas" panose="020B0609020204030204" pitchFamily="49" charset="0"/>
              </a:rPr>
              <a:t>JKL1 = 1.0</a:t>
            </a:r>
          </a:p>
          <a:p>
            <a:pPr algn="ctr"/>
            <a:r>
              <a:rPr lang="en-GB" dirty="0">
                <a:latin typeface="Consolas" panose="020B0609020204030204" pitchFamily="49" charset="0"/>
              </a:rPr>
              <a:t>MNO1 = 0.4</a:t>
            </a:r>
          </a:p>
          <a:p>
            <a:pPr algn="ctr"/>
            <a:r>
              <a:rPr lang="en-GB" dirty="0">
                <a:latin typeface="Consolas" panose="020B0609020204030204" pitchFamily="49" charset="0"/>
              </a:rPr>
              <a:t>PQR1 = 5.7</a:t>
            </a:r>
          </a:p>
          <a:p>
            <a:pPr algn="ctr"/>
            <a:r>
              <a:rPr lang="en-GB" dirty="0">
                <a:latin typeface="Consolas" panose="020B0609020204030204" pitchFamily="49" charset="0"/>
              </a:rPr>
              <a:t>STU1 = 3.8</a:t>
            </a:r>
          </a:p>
        </p:txBody>
      </p:sp>
    </p:spTree>
    <p:extLst>
      <p:ext uri="{BB962C8B-B14F-4D97-AF65-F5344CB8AC3E}">
        <p14:creationId xmlns:p14="http://schemas.microsoft.com/office/powerpoint/2010/main" val="135619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can you do?</a:t>
            </a:r>
          </a:p>
        </p:txBody>
      </p:sp>
      <p:sp>
        <p:nvSpPr>
          <p:cNvPr id="3" name="Content Placeholder 2"/>
          <p:cNvSpPr>
            <a:spLocks noGrp="1"/>
          </p:cNvSpPr>
          <p:nvPr>
            <p:ph idx="1"/>
          </p:nvPr>
        </p:nvSpPr>
        <p:spPr/>
        <p:txBody>
          <a:bodyPr>
            <a:normAutofit/>
          </a:bodyPr>
          <a:lstStyle/>
          <a:p>
            <a:r>
              <a:rPr lang="en-GB" dirty="0"/>
              <a:t>Think about whether you’re likely to have expected biases in your experiment.</a:t>
            </a:r>
          </a:p>
          <a:p>
            <a:pPr marL="0" indent="0">
              <a:buNone/>
            </a:pPr>
            <a:endParaRPr lang="en-GB" dirty="0"/>
          </a:p>
          <a:p>
            <a:r>
              <a:rPr lang="en-GB" dirty="0"/>
              <a:t>Look for unexpected biases.</a:t>
            </a:r>
          </a:p>
          <a:p>
            <a:pPr lvl="1"/>
            <a:r>
              <a:rPr lang="en-GB" dirty="0"/>
              <a:t>Sometimes the bias </a:t>
            </a:r>
            <a:r>
              <a:rPr lang="en-GB" b="1" i="1" dirty="0"/>
              <a:t>is</a:t>
            </a:r>
            <a:r>
              <a:rPr lang="en-GB" dirty="0"/>
              <a:t> the interesting biology</a:t>
            </a:r>
          </a:p>
          <a:p>
            <a:endParaRPr lang="en-GB" dirty="0"/>
          </a:p>
          <a:p>
            <a:r>
              <a:rPr lang="en-GB" dirty="0"/>
              <a:t>Use custom backgrounds during Gene Set Analysis to help minimise bias (if a tool supports it)</a:t>
            </a:r>
          </a:p>
          <a:p>
            <a:endParaRPr lang="en-GB" dirty="0"/>
          </a:p>
        </p:txBody>
      </p:sp>
    </p:spTree>
    <p:extLst>
      <p:ext uri="{BB962C8B-B14F-4D97-AF65-F5344CB8AC3E}">
        <p14:creationId xmlns:p14="http://schemas.microsoft.com/office/powerpoint/2010/main" val="10065995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Using a background list can make a huge difference</a:t>
            </a:r>
          </a:p>
        </p:txBody>
      </p:sp>
      <p:sp>
        <p:nvSpPr>
          <p:cNvPr id="3" name="Content Placeholder 2"/>
          <p:cNvSpPr>
            <a:spLocks noGrp="1"/>
          </p:cNvSpPr>
          <p:nvPr>
            <p:ph idx="1"/>
          </p:nvPr>
        </p:nvSpPr>
        <p:spPr>
          <a:xfrm>
            <a:off x="983432" y="1528192"/>
            <a:ext cx="10369152" cy="5069160"/>
          </a:xfrm>
        </p:spPr>
        <p:txBody>
          <a:bodyPr>
            <a:normAutofit lnSpcReduction="10000"/>
          </a:bodyPr>
          <a:lstStyle/>
          <a:p>
            <a:r>
              <a:rPr lang="en-GB" dirty="0"/>
              <a:t>What genes were you likely to see?</a:t>
            </a:r>
          </a:p>
          <a:p>
            <a:pPr lvl="1"/>
            <a:r>
              <a:rPr lang="en-GB" dirty="0"/>
              <a:t>Some are technically impossible</a:t>
            </a:r>
          </a:p>
          <a:p>
            <a:pPr lvl="2"/>
            <a:r>
              <a:rPr lang="en-GB" dirty="0"/>
              <a:t>Membrane proteins in LC-MS</a:t>
            </a:r>
          </a:p>
          <a:p>
            <a:pPr lvl="2"/>
            <a:r>
              <a:rPr lang="en-GB" dirty="0"/>
              <a:t>Small-RNA in RNA-</a:t>
            </a:r>
            <a:r>
              <a:rPr lang="en-GB" dirty="0" err="1"/>
              <a:t>Seq</a:t>
            </a:r>
            <a:endParaRPr lang="en-GB" dirty="0"/>
          </a:p>
          <a:p>
            <a:pPr lvl="1"/>
            <a:r>
              <a:rPr lang="en-GB" dirty="0"/>
              <a:t>Some are much less likely</a:t>
            </a:r>
          </a:p>
          <a:p>
            <a:pPr lvl="2"/>
            <a:r>
              <a:rPr lang="en-GB" dirty="0"/>
              <a:t>Unexpressed or low expressed in RNA-</a:t>
            </a:r>
            <a:r>
              <a:rPr lang="en-GB" dirty="0" err="1"/>
              <a:t>Seq</a:t>
            </a:r>
            <a:endParaRPr lang="en-GB" dirty="0"/>
          </a:p>
          <a:p>
            <a:pPr lvl="2"/>
            <a:r>
              <a:rPr lang="en-GB" dirty="0" err="1"/>
              <a:t>Unmappable</a:t>
            </a:r>
            <a:r>
              <a:rPr lang="en-GB" dirty="0"/>
              <a:t> in </a:t>
            </a:r>
            <a:r>
              <a:rPr lang="en-GB" dirty="0" err="1"/>
              <a:t>ChIP-Seq</a:t>
            </a:r>
            <a:endParaRPr lang="en-GB" dirty="0"/>
          </a:p>
          <a:p>
            <a:pPr lvl="2"/>
            <a:r>
              <a:rPr lang="en-GB" dirty="0"/>
              <a:t>Low </a:t>
            </a:r>
            <a:r>
              <a:rPr lang="en-GB" dirty="0" err="1"/>
              <a:t>CpG</a:t>
            </a:r>
            <a:r>
              <a:rPr lang="en-GB" dirty="0"/>
              <a:t> content in BS-</a:t>
            </a:r>
            <a:r>
              <a:rPr lang="en-GB" dirty="0" err="1"/>
              <a:t>Seq</a:t>
            </a:r>
            <a:endParaRPr lang="en-GB" dirty="0"/>
          </a:p>
          <a:p>
            <a:pPr lvl="1"/>
            <a:endParaRPr lang="en-GB" dirty="0"/>
          </a:p>
          <a:p>
            <a:r>
              <a:rPr lang="en-GB" dirty="0"/>
              <a:t>Make a list of what you </a:t>
            </a:r>
            <a:r>
              <a:rPr lang="en-GB" b="1" i="1" dirty="0"/>
              <a:t>could</a:t>
            </a:r>
            <a:r>
              <a:rPr lang="en-GB" dirty="0"/>
              <a:t> have seen, and set that as the background.</a:t>
            </a:r>
          </a:p>
        </p:txBody>
      </p:sp>
    </p:spTree>
    <p:extLst>
      <p:ext uri="{BB962C8B-B14F-4D97-AF65-F5344CB8AC3E}">
        <p14:creationId xmlns:p14="http://schemas.microsoft.com/office/powerpoint/2010/main" val="4174219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Expressed Genes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576" y="1435475"/>
            <a:ext cx="7448550" cy="4267200"/>
          </a:xfrm>
          <a:prstGeom prst="rect">
            <a:avLst/>
          </a:prstGeom>
        </p:spPr>
      </p:pic>
      <p:sp>
        <p:nvSpPr>
          <p:cNvPr id="5" name="TextBox 4"/>
          <p:cNvSpPr txBox="1"/>
          <p:nvPr/>
        </p:nvSpPr>
        <p:spPr>
          <a:xfrm>
            <a:off x="3470281" y="6178215"/>
            <a:ext cx="5251438" cy="707886"/>
          </a:xfrm>
          <a:prstGeom prst="rect">
            <a:avLst/>
          </a:prstGeom>
          <a:noFill/>
        </p:spPr>
        <p:txBody>
          <a:bodyPr wrap="none" rtlCol="0">
            <a:spAutoFit/>
          </a:bodyPr>
          <a:lstStyle/>
          <a:p>
            <a:r>
              <a:rPr lang="en-GB" sz="4000" dirty="0"/>
              <a:t>26,127 Genes Measured</a:t>
            </a:r>
          </a:p>
        </p:txBody>
      </p:sp>
      <p:sp>
        <p:nvSpPr>
          <p:cNvPr id="3" name="TextBox 2"/>
          <p:cNvSpPr txBox="1"/>
          <p:nvPr/>
        </p:nvSpPr>
        <p:spPr>
          <a:xfrm>
            <a:off x="4871865" y="5600661"/>
            <a:ext cx="2780185" cy="369332"/>
          </a:xfrm>
          <a:prstGeom prst="rect">
            <a:avLst/>
          </a:prstGeom>
          <a:noFill/>
        </p:spPr>
        <p:txBody>
          <a:bodyPr wrap="none" rtlCol="0">
            <a:spAutoFit/>
          </a:bodyPr>
          <a:lstStyle/>
          <a:p>
            <a:r>
              <a:rPr lang="en-GB" dirty="0"/>
              <a:t>Log2 Read Counts per Gene</a:t>
            </a:r>
          </a:p>
        </p:txBody>
      </p:sp>
    </p:spTree>
    <p:extLst>
      <p:ext uri="{BB962C8B-B14F-4D97-AF65-F5344CB8AC3E}">
        <p14:creationId xmlns:p14="http://schemas.microsoft.com/office/powerpoint/2010/main" val="19611288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Expressed Genes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576" y="1435475"/>
            <a:ext cx="7448550" cy="4267200"/>
          </a:xfrm>
          <a:prstGeom prst="rect">
            <a:avLst/>
          </a:prstGeom>
        </p:spPr>
      </p:pic>
      <p:sp>
        <p:nvSpPr>
          <p:cNvPr id="5" name="TextBox 4"/>
          <p:cNvSpPr txBox="1"/>
          <p:nvPr/>
        </p:nvSpPr>
        <p:spPr>
          <a:xfrm>
            <a:off x="1716546" y="6142847"/>
            <a:ext cx="9090822" cy="707886"/>
          </a:xfrm>
          <a:prstGeom prst="rect">
            <a:avLst/>
          </a:prstGeom>
          <a:noFill/>
        </p:spPr>
        <p:txBody>
          <a:bodyPr wrap="none" rtlCol="0">
            <a:spAutoFit/>
          </a:bodyPr>
          <a:lstStyle/>
          <a:p>
            <a:r>
              <a:rPr lang="en-GB" sz="4000" dirty="0"/>
              <a:t>10,378 Genes Realistically Measured (40%)</a:t>
            </a:r>
          </a:p>
        </p:txBody>
      </p:sp>
      <p:sp>
        <p:nvSpPr>
          <p:cNvPr id="3" name="TextBox 2"/>
          <p:cNvSpPr txBox="1"/>
          <p:nvPr/>
        </p:nvSpPr>
        <p:spPr>
          <a:xfrm>
            <a:off x="4871865" y="5600661"/>
            <a:ext cx="2780185" cy="369332"/>
          </a:xfrm>
          <a:prstGeom prst="rect">
            <a:avLst/>
          </a:prstGeom>
          <a:noFill/>
        </p:spPr>
        <p:txBody>
          <a:bodyPr wrap="none" rtlCol="0">
            <a:spAutoFit/>
          </a:bodyPr>
          <a:lstStyle/>
          <a:p>
            <a:r>
              <a:rPr lang="en-GB" dirty="0"/>
              <a:t>Log2 Read Counts per Gene</a:t>
            </a:r>
          </a:p>
        </p:txBody>
      </p:sp>
      <p:sp>
        <p:nvSpPr>
          <p:cNvPr id="8" name="Rectangle 7"/>
          <p:cNvSpPr/>
          <p:nvPr/>
        </p:nvSpPr>
        <p:spPr>
          <a:xfrm>
            <a:off x="2740087" y="1418058"/>
            <a:ext cx="3024336" cy="4009749"/>
          </a:xfrm>
          <a:prstGeom prst="rect">
            <a:avLst/>
          </a:prstGeom>
          <a:solidFill>
            <a:schemeClr val="tx1">
              <a:lumMod val="50000"/>
              <a:lumOff val="50000"/>
              <a:alpha val="65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dirty="0"/>
              <a:t>&lt;128 (2^7) reads</a:t>
            </a:r>
          </a:p>
          <a:p>
            <a:pPr algn="ctr"/>
            <a:r>
              <a:rPr lang="en-GB" sz="2800" dirty="0"/>
              <a:t>per gene</a:t>
            </a:r>
          </a:p>
        </p:txBody>
      </p:sp>
    </p:spTree>
    <p:extLst>
      <p:ext uri="{BB962C8B-B14F-4D97-AF65-F5344CB8AC3E}">
        <p14:creationId xmlns:p14="http://schemas.microsoft.com/office/powerpoint/2010/main" val="732055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Statistical biases affect gene sets too</a:t>
            </a:r>
          </a:p>
        </p:txBody>
      </p:sp>
      <p:sp>
        <p:nvSpPr>
          <p:cNvPr id="3" name="Content Placeholder 2"/>
          <p:cNvSpPr>
            <a:spLocks noGrp="1"/>
          </p:cNvSpPr>
          <p:nvPr>
            <p:ph idx="1"/>
          </p:nvPr>
        </p:nvSpPr>
        <p:spPr>
          <a:xfrm>
            <a:off x="609600" y="1600201"/>
            <a:ext cx="10972800" cy="4925143"/>
          </a:xfrm>
        </p:spPr>
        <p:txBody>
          <a:bodyPr>
            <a:normAutofit fontScale="85000" lnSpcReduction="20000"/>
          </a:bodyPr>
          <a:lstStyle/>
          <a:p>
            <a:r>
              <a:rPr lang="en-GB" dirty="0"/>
              <a:t>Fisher’s test is powered by</a:t>
            </a:r>
          </a:p>
          <a:p>
            <a:pPr lvl="1"/>
            <a:r>
              <a:rPr lang="en-GB" dirty="0"/>
              <a:t>Magnitude of change</a:t>
            </a:r>
          </a:p>
          <a:p>
            <a:pPr lvl="1"/>
            <a:r>
              <a:rPr lang="en-GB" dirty="0"/>
              <a:t>Observation level</a:t>
            </a:r>
          </a:p>
          <a:p>
            <a:endParaRPr lang="en-GB" dirty="0"/>
          </a:p>
          <a:p>
            <a:r>
              <a:rPr lang="en-GB" dirty="0"/>
              <a:t>Big lists have more power to detect change</a:t>
            </a:r>
          </a:p>
          <a:p>
            <a:r>
              <a:rPr lang="en-GB" dirty="0"/>
              <a:t>Small lists are very difficult to detect</a:t>
            </a:r>
          </a:p>
          <a:p>
            <a:endParaRPr lang="en-GB" dirty="0"/>
          </a:p>
          <a:p>
            <a:r>
              <a:rPr lang="en-GB" dirty="0"/>
              <a:t>Some tools allow you to exclude the largest gene set categories.  We often use categories with between 50 – 500 genes in to get power and specificity</a:t>
            </a:r>
          </a:p>
          <a:p>
            <a:endParaRPr lang="en-GB" dirty="0"/>
          </a:p>
          <a:p>
            <a:r>
              <a:rPr lang="en-GB" dirty="0"/>
              <a:t>Always look at the enrichment and the p-value when deciding what is interesting</a:t>
            </a:r>
          </a:p>
        </p:txBody>
      </p:sp>
    </p:spTree>
    <p:extLst>
      <p:ext uri="{BB962C8B-B14F-4D97-AF65-F5344CB8AC3E}">
        <p14:creationId xmlns:p14="http://schemas.microsoft.com/office/powerpoint/2010/main" val="32865996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Fold Change and p-value</a:t>
            </a:r>
          </a:p>
        </p:txBody>
      </p:sp>
      <p:pic>
        <p:nvPicPr>
          <p:cNvPr id="4" name="Picture 3"/>
          <p:cNvPicPr>
            <a:picLocks noChangeAspect="1"/>
          </p:cNvPicPr>
          <p:nvPr/>
        </p:nvPicPr>
        <p:blipFill>
          <a:blip r:embed="rId2"/>
          <a:stretch>
            <a:fillRect/>
          </a:stretch>
        </p:blipFill>
        <p:spPr>
          <a:xfrm>
            <a:off x="2382562" y="1219228"/>
            <a:ext cx="7426876" cy="5638773"/>
          </a:xfrm>
          <a:prstGeom prst="rect">
            <a:avLst/>
          </a:prstGeom>
        </p:spPr>
      </p:pic>
    </p:spTree>
    <p:extLst>
      <p:ext uri="{BB962C8B-B14F-4D97-AF65-F5344CB8AC3E}">
        <p14:creationId xmlns:p14="http://schemas.microsoft.com/office/powerpoint/2010/main" val="24531770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Other biases: Random Genomic Positions</a:t>
            </a:r>
          </a:p>
        </p:txBody>
      </p:sp>
      <p:sp>
        <p:nvSpPr>
          <p:cNvPr id="3" name="Content Placeholder 2"/>
          <p:cNvSpPr>
            <a:spLocks noGrp="1"/>
          </p:cNvSpPr>
          <p:nvPr>
            <p:ph idx="1"/>
          </p:nvPr>
        </p:nvSpPr>
        <p:spPr>
          <a:xfrm>
            <a:off x="609600" y="1403648"/>
            <a:ext cx="10972800" cy="4296147"/>
          </a:xfrm>
        </p:spPr>
        <p:txBody>
          <a:bodyPr>
            <a:normAutofit lnSpcReduction="10000"/>
          </a:bodyPr>
          <a:lstStyle/>
          <a:p>
            <a:r>
              <a:rPr lang="en-GB" dirty="0"/>
              <a:t>Relating genomic positions to genes</a:t>
            </a:r>
          </a:p>
          <a:p>
            <a:r>
              <a:rPr lang="en-GB" dirty="0"/>
              <a:t>Find closest gene</a:t>
            </a:r>
          </a:p>
          <a:p>
            <a:pPr lvl="1"/>
            <a:r>
              <a:rPr lang="en-GB" dirty="0"/>
              <a:t>Synapse, Cell Junction, postsynaptic membrane (p=8.9e-12)</a:t>
            </a:r>
          </a:p>
          <a:p>
            <a:pPr lvl="1"/>
            <a:r>
              <a:rPr lang="en-GB" dirty="0"/>
              <a:t>Membrane (p=4.3e-13)</a:t>
            </a:r>
          </a:p>
          <a:p>
            <a:pPr lvl="1"/>
            <a:endParaRPr lang="en-GB" dirty="0"/>
          </a:p>
          <a:p>
            <a:r>
              <a:rPr lang="en-GB" dirty="0"/>
              <a:t>Find overlapping genes</a:t>
            </a:r>
          </a:p>
          <a:p>
            <a:pPr lvl="1"/>
            <a:r>
              <a:rPr lang="en-GB" dirty="0" err="1"/>
              <a:t>Plekstrin</a:t>
            </a:r>
            <a:r>
              <a:rPr lang="en-GB" dirty="0"/>
              <a:t> homology domain (p=1.8e-7)</a:t>
            </a:r>
          </a:p>
          <a:p>
            <a:pPr lvl="1"/>
            <a:r>
              <a:rPr lang="en-GB" dirty="0"/>
              <a:t>Ion transport (p=7.1e-7)</a:t>
            </a:r>
          </a:p>
          <a:p>
            <a:pPr lvl="1"/>
            <a:endParaRPr lang="en-GB" dirty="0"/>
          </a:p>
          <a:p>
            <a:pPr lvl="1"/>
            <a:endParaRPr lang="en-GB" dirty="0"/>
          </a:p>
        </p:txBody>
      </p:sp>
      <p:sp>
        <p:nvSpPr>
          <p:cNvPr id="4" name="TextBox 3">
            <a:extLst>
              <a:ext uri="{FF2B5EF4-FFF2-40B4-BE49-F238E27FC236}">
                <a16:creationId xmlns:a16="http://schemas.microsoft.com/office/drawing/2014/main" id="{D8159956-EC22-4FE4-9D9A-4F84839C84C9}"/>
              </a:ext>
            </a:extLst>
          </p:cNvPr>
          <p:cNvSpPr txBox="1"/>
          <p:nvPr/>
        </p:nvSpPr>
        <p:spPr>
          <a:xfrm>
            <a:off x="1662109" y="5699795"/>
            <a:ext cx="8867782" cy="1077218"/>
          </a:xfrm>
          <a:prstGeom prst="rect">
            <a:avLst/>
          </a:prstGeom>
          <a:noFill/>
        </p:spPr>
        <p:txBody>
          <a:bodyPr wrap="square" rtlCol="0">
            <a:spAutoFit/>
          </a:bodyPr>
          <a:lstStyle/>
          <a:p>
            <a:pPr algn="ctr"/>
            <a:r>
              <a:rPr lang="en-GB" sz="3200" dirty="0"/>
              <a:t>Creating a background list with the same biases as your hit list will alleviate the artefacts.</a:t>
            </a:r>
          </a:p>
        </p:txBody>
      </p:sp>
    </p:spTree>
    <p:extLst>
      <p:ext uri="{BB962C8B-B14F-4D97-AF65-F5344CB8AC3E}">
        <p14:creationId xmlns:p14="http://schemas.microsoft.com/office/powerpoint/2010/main" val="203372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Stuff which turns up more than it should…</a:t>
            </a:r>
          </a:p>
        </p:txBody>
      </p:sp>
      <p:sp>
        <p:nvSpPr>
          <p:cNvPr id="3" name="Content Placeholder 2"/>
          <p:cNvSpPr>
            <a:spLocks noGrp="1"/>
          </p:cNvSpPr>
          <p:nvPr>
            <p:ph idx="1"/>
          </p:nvPr>
        </p:nvSpPr>
        <p:spPr/>
        <p:txBody>
          <a:bodyPr>
            <a:normAutofit fontScale="85000" lnSpcReduction="20000"/>
          </a:bodyPr>
          <a:lstStyle/>
          <a:p>
            <a:r>
              <a:rPr lang="en-GB" dirty="0"/>
              <a:t>Did a trawl through GEO RNA-</a:t>
            </a:r>
            <a:r>
              <a:rPr lang="en-GB" dirty="0" err="1"/>
              <a:t>Seq</a:t>
            </a:r>
            <a:r>
              <a:rPr lang="en-GB" dirty="0"/>
              <a:t> datasets</a:t>
            </a:r>
          </a:p>
          <a:p>
            <a:pPr lvl="1"/>
            <a:r>
              <a:rPr lang="en-GB" dirty="0"/>
              <a:t>Downloaded pairs of samples which are supposed to be biological replicates</a:t>
            </a:r>
          </a:p>
          <a:p>
            <a:pPr lvl="1"/>
            <a:r>
              <a:rPr lang="en-GB" dirty="0"/>
              <a:t>Found changing genes</a:t>
            </a:r>
          </a:p>
          <a:p>
            <a:pPr lvl="1"/>
            <a:r>
              <a:rPr lang="en-GB" dirty="0"/>
              <a:t>Ran GO searches</a:t>
            </a:r>
          </a:p>
          <a:p>
            <a:pPr lvl="1"/>
            <a:endParaRPr lang="en-GB" dirty="0"/>
          </a:p>
          <a:p>
            <a:r>
              <a:rPr lang="en-GB" dirty="0"/>
              <a:t>Many gene sets give hits. Some categories turn up very often</a:t>
            </a:r>
          </a:p>
          <a:p>
            <a:pPr lvl="1"/>
            <a:r>
              <a:rPr lang="en-GB" dirty="0"/>
              <a:t>Ribosomal</a:t>
            </a:r>
          </a:p>
          <a:p>
            <a:pPr lvl="1"/>
            <a:r>
              <a:rPr lang="en-GB" dirty="0"/>
              <a:t>Cytoskeleton</a:t>
            </a:r>
          </a:p>
          <a:p>
            <a:pPr lvl="1"/>
            <a:r>
              <a:rPr lang="en-GB" dirty="0"/>
              <a:t>Extracellular</a:t>
            </a:r>
          </a:p>
          <a:p>
            <a:pPr lvl="1"/>
            <a:r>
              <a:rPr lang="en-GB" dirty="0"/>
              <a:t>Secreted</a:t>
            </a:r>
          </a:p>
          <a:p>
            <a:pPr lvl="1"/>
            <a:r>
              <a:rPr lang="en-GB" dirty="0"/>
              <a:t>Translation</a:t>
            </a:r>
            <a:r>
              <a:rPr lang="en-GB" dirty="0">
                <a:solidFill>
                  <a:schemeClr val="accent6"/>
                </a:solidFill>
              </a:rPr>
              <a:t> </a:t>
            </a:r>
          </a:p>
          <a:p>
            <a:endParaRPr lang="en-GB" dirty="0"/>
          </a:p>
        </p:txBody>
      </p:sp>
    </p:spTree>
    <p:extLst>
      <p:ext uri="{BB962C8B-B14F-4D97-AF65-F5344CB8AC3E}">
        <p14:creationId xmlns:p14="http://schemas.microsoft.com/office/powerpoint/2010/main" val="12871958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11624" y="0"/>
            <a:ext cx="6552728" cy="6867832"/>
          </a:xfrm>
          <a:prstGeom prst="rect">
            <a:avLst/>
          </a:prstGeom>
        </p:spPr>
      </p:pic>
      <p:sp>
        <p:nvSpPr>
          <p:cNvPr id="2" name="TextBox 1"/>
          <p:cNvSpPr txBox="1"/>
          <p:nvPr/>
        </p:nvSpPr>
        <p:spPr>
          <a:xfrm>
            <a:off x="7736998" y="116632"/>
            <a:ext cx="4455002" cy="369332"/>
          </a:xfrm>
          <a:prstGeom prst="rect">
            <a:avLst/>
          </a:prstGeom>
          <a:noFill/>
        </p:spPr>
        <p:txBody>
          <a:bodyPr wrap="none" rtlCol="0">
            <a:spAutoFit/>
          </a:bodyPr>
          <a:lstStyle/>
          <a:p>
            <a:r>
              <a:rPr lang="en-GB" dirty="0"/>
              <a:t>www.bioinformatics.babraham.ac.uk/goliath/</a:t>
            </a:r>
          </a:p>
        </p:txBody>
      </p:sp>
    </p:spTree>
    <p:extLst>
      <p:ext uri="{BB962C8B-B14F-4D97-AF65-F5344CB8AC3E}">
        <p14:creationId xmlns:p14="http://schemas.microsoft.com/office/powerpoint/2010/main" val="30363501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07568" y="15117"/>
            <a:ext cx="7450553" cy="6842883"/>
          </a:xfrm>
          <a:prstGeom prst="rect">
            <a:avLst/>
          </a:prstGeom>
        </p:spPr>
      </p:pic>
      <p:sp>
        <p:nvSpPr>
          <p:cNvPr id="3" name="TextBox 2"/>
          <p:cNvSpPr txBox="1"/>
          <p:nvPr/>
        </p:nvSpPr>
        <p:spPr>
          <a:xfrm>
            <a:off x="7736998" y="116632"/>
            <a:ext cx="4455002" cy="369332"/>
          </a:xfrm>
          <a:prstGeom prst="rect">
            <a:avLst/>
          </a:prstGeom>
          <a:noFill/>
        </p:spPr>
        <p:txBody>
          <a:bodyPr wrap="none" rtlCol="0">
            <a:spAutoFit/>
          </a:bodyPr>
          <a:lstStyle/>
          <a:p>
            <a:r>
              <a:rPr lang="en-GB" dirty="0"/>
              <a:t>www.bioinformatics.babraham.ac.uk/goliath/</a:t>
            </a:r>
          </a:p>
        </p:txBody>
      </p:sp>
    </p:spTree>
    <p:extLst>
      <p:ext uri="{BB962C8B-B14F-4D97-AF65-F5344CB8AC3E}">
        <p14:creationId xmlns:p14="http://schemas.microsoft.com/office/powerpoint/2010/main" val="1050190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Comparing your hits to functional gene sets</a:t>
            </a:r>
          </a:p>
        </p:txBody>
      </p:sp>
      <p:sp>
        <p:nvSpPr>
          <p:cNvPr id="8" name="TextBox 7"/>
          <p:cNvSpPr txBox="1"/>
          <p:nvPr/>
        </p:nvSpPr>
        <p:spPr>
          <a:xfrm>
            <a:off x="5447928" y="2420888"/>
            <a:ext cx="7344816" cy="3970318"/>
          </a:xfrm>
          <a:prstGeom prst="rect">
            <a:avLst/>
          </a:prstGeom>
          <a:noFill/>
        </p:spPr>
        <p:txBody>
          <a:bodyPr wrap="square" numCol="3" rtlCol="0">
            <a:spAutoFit/>
          </a:bodyPr>
          <a:lstStyle/>
          <a:p>
            <a:r>
              <a:rPr lang="en-GB" sz="2800" dirty="0"/>
              <a:t>A4galt</a:t>
            </a:r>
          </a:p>
          <a:p>
            <a:r>
              <a:rPr lang="en-GB" sz="2800" dirty="0"/>
              <a:t>Atl1</a:t>
            </a:r>
          </a:p>
          <a:p>
            <a:r>
              <a:rPr lang="en-GB" sz="2800" dirty="0"/>
              <a:t>Cdk19</a:t>
            </a:r>
          </a:p>
          <a:p>
            <a:r>
              <a:rPr lang="en-GB" sz="2800" dirty="0" err="1"/>
              <a:t>Cdon</a:t>
            </a:r>
            <a:endParaRPr lang="en-GB" sz="2800" dirty="0"/>
          </a:p>
          <a:p>
            <a:r>
              <a:rPr lang="en-GB" sz="2800" dirty="0"/>
              <a:t>Cecr2</a:t>
            </a:r>
          </a:p>
          <a:p>
            <a:r>
              <a:rPr lang="en-GB" sz="2800" dirty="0"/>
              <a:t>Etv5</a:t>
            </a:r>
          </a:p>
          <a:p>
            <a:endParaRPr lang="en-GB" sz="2800" dirty="0"/>
          </a:p>
          <a:p>
            <a:endParaRPr lang="en-GB" sz="2800" dirty="0"/>
          </a:p>
          <a:p>
            <a:endParaRPr lang="en-GB" sz="2800" dirty="0"/>
          </a:p>
          <a:p>
            <a:r>
              <a:rPr lang="en-GB" sz="2800" dirty="0"/>
              <a:t>Flywch1</a:t>
            </a:r>
          </a:p>
          <a:p>
            <a:r>
              <a:rPr lang="en-GB" sz="2800" dirty="0"/>
              <a:t>Gnpda2</a:t>
            </a:r>
          </a:p>
          <a:p>
            <a:r>
              <a:rPr lang="en-GB" sz="2800" dirty="0"/>
              <a:t>Hoxc4</a:t>
            </a:r>
          </a:p>
          <a:p>
            <a:r>
              <a:rPr lang="en-GB" sz="2800" dirty="0"/>
              <a:t>Ing2</a:t>
            </a:r>
          </a:p>
          <a:p>
            <a:r>
              <a:rPr lang="en-GB" sz="2800" dirty="0"/>
              <a:t>Iigp1</a:t>
            </a:r>
          </a:p>
          <a:p>
            <a:r>
              <a:rPr lang="en-GB" sz="2800" dirty="0"/>
              <a:t>Map3k9</a:t>
            </a:r>
          </a:p>
          <a:p>
            <a:endParaRPr lang="en-GB" sz="2800" dirty="0"/>
          </a:p>
          <a:p>
            <a:endParaRPr lang="en-GB" sz="2800" dirty="0"/>
          </a:p>
          <a:p>
            <a:endParaRPr lang="en-GB" sz="2800" dirty="0"/>
          </a:p>
          <a:p>
            <a:r>
              <a:rPr lang="en-GB" sz="2800" dirty="0" err="1"/>
              <a:t>Mypop</a:t>
            </a:r>
            <a:endParaRPr lang="en-GB" sz="2800" dirty="0"/>
          </a:p>
          <a:p>
            <a:r>
              <a:rPr lang="en-GB" sz="2800" dirty="0"/>
              <a:t>Rnf6</a:t>
            </a:r>
          </a:p>
          <a:p>
            <a:r>
              <a:rPr lang="en-GB" sz="2800" dirty="0"/>
              <a:t>Serinc1</a:t>
            </a:r>
          </a:p>
          <a:p>
            <a:r>
              <a:rPr lang="en-GB" sz="2800" dirty="0"/>
              <a:t>Stra8</a:t>
            </a:r>
          </a:p>
          <a:p>
            <a:r>
              <a:rPr lang="en-GB" sz="2800" dirty="0"/>
              <a:t>Trp73</a:t>
            </a:r>
          </a:p>
          <a:p>
            <a:r>
              <a:rPr lang="en-GB" sz="2800" dirty="0"/>
              <a:t>Zbtb16</a:t>
            </a:r>
          </a:p>
        </p:txBody>
      </p:sp>
      <p:grpSp>
        <p:nvGrpSpPr>
          <p:cNvPr id="6" name="Group 5">
            <a:extLst>
              <a:ext uri="{FF2B5EF4-FFF2-40B4-BE49-F238E27FC236}">
                <a16:creationId xmlns:a16="http://schemas.microsoft.com/office/drawing/2014/main" id="{316DE516-E858-4933-9E84-42F66AD3E678}"/>
              </a:ext>
            </a:extLst>
          </p:cNvPr>
          <p:cNvGrpSpPr/>
          <p:nvPr/>
        </p:nvGrpSpPr>
        <p:grpSpPr>
          <a:xfrm>
            <a:off x="546835" y="1889033"/>
            <a:ext cx="4320480" cy="4539420"/>
            <a:chOff x="546835" y="1889033"/>
            <a:chExt cx="4320480" cy="4539420"/>
          </a:xfrm>
        </p:grpSpPr>
        <p:pic>
          <p:nvPicPr>
            <p:cNvPr id="4" name="Picture 3">
              <a:extLst>
                <a:ext uri="{FF2B5EF4-FFF2-40B4-BE49-F238E27FC236}">
                  <a16:creationId xmlns:a16="http://schemas.microsoft.com/office/drawing/2014/main" id="{620C785D-78CD-4EBC-9CA0-EAEF9FF928F8}"/>
                </a:ext>
              </a:extLst>
            </p:cNvPr>
            <p:cNvPicPr>
              <a:picLocks noChangeAspect="1"/>
            </p:cNvPicPr>
            <p:nvPr/>
          </p:nvPicPr>
          <p:blipFill rotWithShape="1">
            <a:blip r:embed="rId2"/>
            <a:srcRect r="60163" b="16387"/>
            <a:stretch/>
          </p:blipFill>
          <p:spPr>
            <a:xfrm>
              <a:off x="692670" y="3515266"/>
              <a:ext cx="4174645" cy="2913187"/>
            </a:xfrm>
            <a:prstGeom prst="rect">
              <a:avLst/>
            </a:prstGeom>
          </p:spPr>
        </p:pic>
        <p:sp>
          <p:nvSpPr>
            <p:cNvPr id="5" name="Rectangle 4">
              <a:extLst>
                <a:ext uri="{FF2B5EF4-FFF2-40B4-BE49-F238E27FC236}">
                  <a16:creationId xmlns:a16="http://schemas.microsoft.com/office/drawing/2014/main" id="{7BDBDC5C-CE44-47FE-917F-CEED6FB5A2E8}"/>
                </a:ext>
              </a:extLst>
            </p:cNvPr>
            <p:cNvSpPr/>
            <p:nvPr/>
          </p:nvSpPr>
          <p:spPr>
            <a:xfrm>
              <a:off x="546835" y="1889033"/>
              <a:ext cx="4320480" cy="1508105"/>
            </a:xfrm>
            <a:prstGeom prst="rect">
              <a:avLst/>
            </a:prstGeom>
          </p:spPr>
          <p:txBody>
            <a:bodyPr wrap="square">
              <a:spAutoFit/>
            </a:bodyPr>
            <a:lstStyle/>
            <a:p>
              <a:pPr algn="ctr"/>
              <a:r>
                <a:rPr lang="en-GB" sz="2800" dirty="0"/>
                <a:t>Germ-line stem cell division</a:t>
              </a:r>
            </a:p>
            <a:p>
              <a:pPr algn="ctr"/>
              <a:endParaRPr lang="en-GB" sz="1600" dirty="0"/>
            </a:p>
            <a:p>
              <a:pPr algn="ctr"/>
              <a:r>
                <a:rPr lang="en-GB" sz="1600" dirty="0"/>
                <a:t>The self-renewing division of a germline stem cell to produce a daughter stem cell and a daughter germ cell, which will divide to form the gametes.</a:t>
              </a:r>
            </a:p>
          </p:txBody>
        </p:sp>
      </p:grpSp>
      <p:sp>
        <p:nvSpPr>
          <p:cNvPr id="3" name="TextBox 2">
            <a:extLst>
              <a:ext uri="{FF2B5EF4-FFF2-40B4-BE49-F238E27FC236}">
                <a16:creationId xmlns:a16="http://schemas.microsoft.com/office/drawing/2014/main" id="{C45876F0-0A4A-4E7F-9845-4A104A757C43}"/>
              </a:ext>
            </a:extLst>
          </p:cNvPr>
          <p:cNvSpPr txBox="1"/>
          <p:nvPr/>
        </p:nvSpPr>
        <p:spPr>
          <a:xfrm>
            <a:off x="7680176" y="1774557"/>
            <a:ext cx="1619354" cy="646331"/>
          </a:xfrm>
          <a:prstGeom prst="rect">
            <a:avLst/>
          </a:prstGeom>
          <a:noFill/>
        </p:spPr>
        <p:txBody>
          <a:bodyPr wrap="none" rtlCol="0">
            <a:spAutoFit/>
          </a:bodyPr>
          <a:lstStyle/>
          <a:p>
            <a:r>
              <a:rPr lang="en-GB" sz="3600" dirty="0"/>
              <a:t>My Hits</a:t>
            </a:r>
          </a:p>
        </p:txBody>
      </p:sp>
      <p:sp>
        <p:nvSpPr>
          <p:cNvPr id="9" name="TextBox 8">
            <a:extLst>
              <a:ext uri="{FF2B5EF4-FFF2-40B4-BE49-F238E27FC236}">
                <a16:creationId xmlns:a16="http://schemas.microsoft.com/office/drawing/2014/main" id="{E67E00ED-4743-44D8-B7AD-2766A0F36DAE}"/>
              </a:ext>
            </a:extLst>
          </p:cNvPr>
          <p:cNvSpPr txBox="1"/>
          <p:nvPr/>
        </p:nvSpPr>
        <p:spPr>
          <a:xfrm>
            <a:off x="5447928" y="2420888"/>
            <a:ext cx="7344816" cy="3970318"/>
          </a:xfrm>
          <a:prstGeom prst="rect">
            <a:avLst/>
          </a:prstGeom>
          <a:noFill/>
        </p:spPr>
        <p:txBody>
          <a:bodyPr wrap="square" numCol="3" rtlCol="0">
            <a:spAutoFit/>
          </a:bodyPr>
          <a:lstStyle/>
          <a:p>
            <a:r>
              <a:rPr lang="en-GB" sz="2800" dirty="0"/>
              <a:t>A4galt</a:t>
            </a:r>
          </a:p>
          <a:p>
            <a:r>
              <a:rPr lang="en-GB" sz="2800" dirty="0"/>
              <a:t>Atl1</a:t>
            </a:r>
          </a:p>
          <a:p>
            <a:r>
              <a:rPr lang="en-GB" sz="2800" dirty="0"/>
              <a:t>Cdk19</a:t>
            </a:r>
          </a:p>
          <a:p>
            <a:r>
              <a:rPr lang="en-GB" sz="2800" dirty="0" err="1"/>
              <a:t>Cdon</a:t>
            </a:r>
            <a:endParaRPr lang="en-GB" sz="2800" dirty="0"/>
          </a:p>
          <a:p>
            <a:r>
              <a:rPr lang="en-GB" sz="2800" dirty="0"/>
              <a:t>Cecr2</a:t>
            </a:r>
          </a:p>
          <a:p>
            <a:r>
              <a:rPr lang="en-GB" sz="2800" b="1" dirty="0">
                <a:solidFill>
                  <a:srgbClr val="FF0000"/>
                </a:solidFill>
              </a:rPr>
              <a:t>Etv5</a:t>
            </a:r>
          </a:p>
          <a:p>
            <a:endParaRPr lang="en-GB" sz="2800" dirty="0"/>
          </a:p>
          <a:p>
            <a:endParaRPr lang="en-GB" sz="2800" dirty="0"/>
          </a:p>
          <a:p>
            <a:endParaRPr lang="en-GB" sz="2800" dirty="0"/>
          </a:p>
          <a:p>
            <a:r>
              <a:rPr lang="en-GB" sz="2800" dirty="0"/>
              <a:t>Flywch1</a:t>
            </a:r>
          </a:p>
          <a:p>
            <a:r>
              <a:rPr lang="en-GB" sz="2800" dirty="0"/>
              <a:t>Gnpda2</a:t>
            </a:r>
          </a:p>
          <a:p>
            <a:r>
              <a:rPr lang="en-GB" sz="2800" b="1" dirty="0">
                <a:solidFill>
                  <a:srgbClr val="FF0000"/>
                </a:solidFill>
              </a:rPr>
              <a:t>Hoxc4</a:t>
            </a:r>
          </a:p>
          <a:p>
            <a:r>
              <a:rPr lang="en-GB" sz="2800" b="1" dirty="0">
                <a:solidFill>
                  <a:srgbClr val="FF0000"/>
                </a:solidFill>
              </a:rPr>
              <a:t>Ing2</a:t>
            </a:r>
          </a:p>
          <a:p>
            <a:r>
              <a:rPr lang="en-GB" sz="2800" dirty="0"/>
              <a:t>Iigp1</a:t>
            </a:r>
          </a:p>
          <a:p>
            <a:r>
              <a:rPr lang="en-GB" sz="2800" dirty="0"/>
              <a:t>Map3k9</a:t>
            </a:r>
          </a:p>
          <a:p>
            <a:endParaRPr lang="en-GB" sz="2800" dirty="0"/>
          </a:p>
          <a:p>
            <a:endParaRPr lang="en-GB" sz="2800" dirty="0"/>
          </a:p>
          <a:p>
            <a:endParaRPr lang="en-GB" sz="2800" dirty="0"/>
          </a:p>
          <a:p>
            <a:r>
              <a:rPr lang="en-GB" sz="2800" dirty="0" err="1"/>
              <a:t>Mypop</a:t>
            </a:r>
            <a:endParaRPr lang="en-GB" sz="2800" dirty="0"/>
          </a:p>
          <a:p>
            <a:r>
              <a:rPr lang="en-GB" sz="2800" dirty="0"/>
              <a:t>Rnf6</a:t>
            </a:r>
          </a:p>
          <a:p>
            <a:r>
              <a:rPr lang="en-GB" sz="2800" dirty="0"/>
              <a:t>Serinc1</a:t>
            </a:r>
          </a:p>
          <a:p>
            <a:r>
              <a:rPr lang="en-GB" sz="2800" b="1" dirty="0">
                <a:solidFill>
                  <a:srgbClr val="FF0000"/>
                </a:solidFill>
              </a:rPr>
              <a:t>Stra8</a:t>
            </a:r>
          </a:p>
          <a:p>
            <a:r>
              <a:rPr lang="en-GB" sz="2800" dirty="0"/>
              <a:t>Trp73</a:t>
            </a:r>
          </a:p>
          <a:p>
            <a:r>
              <a:rPr lang="en-GB" sz="2800" b="1" dirty="0">
                <a:solidFill>
                  <a:srgbClr val="FF0000"/>
                </a:solidFill>
              </a:rPr>
              <a:t>Zbtb16</a:t>
            </a:r>
          </a:p>
        </p:txBody>
      </p:sp>
    </p:spTree>
    <p:extLst>
      <p:ext uri="{BB962C8B-B14F-4D97-AF65-F5344CB8AC3E}">
        <p14:creationId xmlns:p14="http://schemas.microsoft.com/office/powerpoint/2010/main" val="376678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xit" presetSubtype="0" fill="hold" grpId="0"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Checking for unexpected biases</a:t>
            </a:r>
          </a:p>
        </p:txBody>
      </p:sp>
      <p:sp>
        <p:nvSpPr>
          <p:cNvPr id="3" name="Content Placeholder 2"/>
          <p:cNvSpPr>
            <a:spLocks noGrp="1"/>
          </p:cNvSpPr>
          <p:nvPr>
            <p:ph idx="1"/>
          </p:nvPr>
        </p:nvSpPr>
        <p:spPr/>
        <p:txBody>
          <a:bodyPr>
            <a:normAutofit fontScale="92500" lnSpcReduction="10000"/>
          </a:bodyPr>
          <a:lstStyle/>
          <a:p>
            <a:r>
              <a:rPr lang="en-GB" dirty="0"/>
              <a:t>Do my hits look different from non-hits in factors which should be unrelated</a:t>
            </a:r>
          </a:p>
          <a:p>
            <a:pPr lvl="1"/>
            <a:r>
              <a:rPr lang="en-GB" dirty="0"/>
              <a:t>Sequence composition</a:t>
            </a:r>
          </a:p>
          <a:p>
            <a:pPr lvl="1"/>
            <a:r>
              <a:rPr lang="en-GB" dirty="0"/>
              <a:t>Genomic position</a:t>
            </a:r>
          </a:p>
          <a:p>
            <a:pPr lvl="1"/>
            <a:r>
              <a:rPr lang="en-GB" dirty="0"/>
              <a:t>Gene Length</a:t>
            </a:r>
          </a:p>
          <a:p>
            <a:pPr lvl="1"/>
            <a:r>
              <a:rPr lang="en-GB" dirty="0"/>
              <a:t>Number of splice variants</a:t>
            </a:r>
          </a:p>
          <a:p>
            <a:pPr lvl="1"/>
            <a:r>
              <a:rPr lang="en-GB" dirty="0" err="1"/>
              <a:t>etc</a:t>
            </a:r>
            <a:endParaRPr lang="en-GB" dirty="0"/>
          </a:p>
          <a:p>
            <a:endParaRPr lang="en-GB" dirty="0"/>
          </a:p>
          <a:p>
            <a:r>
              <a:rPr lang="en-GB" dirty="0"/>
              <a:t>If a bias exists then is this the actual link between genes?  If not then can I fix this by improving my background list?</a:t>
            </a:r>
          </a:p>
          <a:p>
            <a:endParaRPr lang="en-GB" dirty="0"/>
          </a:p>
        </p:txBody>
      </p:sp>
    </p:spTree>
    <p:extLst>
      <p:ext uri="{BB962C8B-B14F-4D97-AF65-F5344CB8AC3E}">
        <p14:creationId xmlns:p14="http://schemas.microsoft.com/office/powerpoint/2010/main" val="10009880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767" y="5444"/>
            <a:ext cx="5304837" cy="3536558"/>
          </a:xfrm>
          <a:prstGeom prst="rect">
            <a:avLst/>
          </a:prstGeom>
        </p:spPr>
      </p:pic>
      <p:pic>
        <p:nvPicPr>
          <p:cNvPr id="5" name="Picture 4"/>
          <p:cNvPicPr>
            <a:picLocks noChangeAspect="1"/>
          </p:cNvPicPr>
          <p:nvPr/>
        </p:nvPicPr>
        <p:blipFill>
          <a:blip r:embed="rId3"/>
          <a:stretch>
            <a:fillRect/>
          </a:stretch>
        </p:blipFill>
        <p:spPr>
          <a:xfrm>
            <a:off x="0" y="3321442"/>
            <a:ext cx="5304837" cy="3536558"/>
          </a:xfrm>
          <a:prstGeom prst="rect">
            <a:avLst/>
          </a:prstGeom>
        </p:spPr>
      </p:pic>
      <p:pic>
        <p:nvPicPr>
          <p:cNvPr id="7" name="Picture 6"/>
          <p:cNvPicPr>
            <a:picLocks noChangeAspect="1"/>
          </p:cNvPicPr>
          <p:nvPr/>
        </p:nvPicPr>
        <p:blipFill>
          <a:blip r:embed="rId4"/>
          <a:stretch>
            <a:fillRect/>
          </a:stretch>
        </p:blipFill>
        <p:spPr>
          <a:xfrm>
            <a:off x="6600056" y="393071"/>
            <a:ext cx="5472608" cy="6384709"/>
          </a:xfrm>
          <a:prstGeom prst="rect">
            <a:avLst/>
          </a:prstGeom>
        </p:spPr>
      </p:pic>
      <p:sp>
        <p:nvSpPr>
          <p:cNvPr id="6" name="TextBox 5"/>
          <p:cNvSpPr txBox="1"/>
          <p:nvPr/>
        </p:nvSpPr>
        <p:spPr>
          <a:xfrm>
            <a:off x="7736998" y="116632"/>
            <a:ext cx="4455002" cy="369332"/>
          </a:xfrm>
          <a:prstGeom prst="rect">
            <a:avLst/>
          </a:prstGeom>
          <a:noFill/>
        </p:spPr>
        <p:txBody>
          <a:bodyPr wrap="none" rtlCol="0">
            <a:spAutoFit/>
          </a:bodyPr>
          <a:lstStyle/>
          <a:p>
            <a:r>
              <a:rPr lang="en-GB" dirty="0"/>
              <a:t>www.bioinformatics.babraham.ac.uk/goliath/</a:t>
            </a:r>
          </a:p>
        </p:txBody>
      </p:sp>
    </p:spTree>
    <p:extLst>
      <p:ext uri="{BB962C8B-B14F-4D97-AF65-F5344CB8AC3E}">
        <p14:creationId xmlns:p14="http://schemas.microsoft.com/office/powerpoint/2010/main" val="17750680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Custom backgrounds can make a difference</a:t>
            </a:r>
            <a:endParaRPr lang="en-GB" dirty="0"/>
          </a:p>
        </p:txBody>
      </p:sp>
      <p:pic>
        <p:nvPicPr>
          <p:cNvPr id="7" name="Picture 6"/>
          <p:cNvPicPr>
            <a:picLocks noChangeAspect="1"/>
          </p:cNvPicPr>
          <p:nvPr/>
        </p:nvPicPr>
        <p:blipFill>
          <a:blip r:embed="rId2"/>
          <a:stretch>
            <a:fillRect/>
          </a:stretch>
        </p:blipFill>
        <p:spPr>
          <a:xfrm>
            <a:off x="1559496" y="1418314"/>
            <a:ext cx="3384376" cy="2256251"/>
          </a:xfrm>
          <a:prstGeom prst="rect">
            <a:avLst/>
          </a:prstGeom>
        </p:spPr>
      </p:pic>
      <p:pic>
        <p:nvPicPr>
          <p:cNvPr id="9" name="Picture 8"/>
          <p:cNvPicPr>
            <a:picLocks noChangeAspect="1"/>
          </p:cNvPicPr>
          <p:nvPr/>
        </p:nvPicPr>
        <p:blipFill>
          <a:blip r:embed="rId3"/>
          <a:stretch>
            <a:fillRect/>
          </a:stretch>
        </p:blipFill>
        <p:spPr>
          <a:xfrm>
            <a:off x="1559496" y="4077072"/>
            <a:ext cx="3384376" cy="2256251"/>
          </a:xfrm>
          <a:prstGeom prst="rect">
            <a:avLst/>
          </a:prstGeom>
        </p:spPr>
      </p:pic>
      <p:grpSp>
        <p:nvGrpSpPr>
          <p:cNvPr id="3" name="Group 2"/>
          <p:cNvGrpSpPr/>
          <p:nvPr/>
        </p:nvGrpSpPr>
        <p:grpSpPr>
          <a:xfrm>
            <a:off x="6816080" y="1417638"/>
            <a:ext cx="3386911" cy="4917375"/>
            <a:chOff x="6816080" y="1417638"/>
            <a:chExt cx="3386911" cy="4917375"/>
          </a:xfrm>
        </p:grpSpPr>
        <p:pic>
          <p:nvPicPr>
            <p:cNvPr id="8" name="Picture 7"/>
            <p:cNvPicPr>
              <a:picLocks noChangeAspect="1"/>
            </p:cNvPicPr>
            <p:nvPr/>
          </p:nvPicPr>
          <p:blipFill>
            <a:blip r:embed="rId4"/>
            <a:stretch>
              <a:fillRect/>
            </a:stretch>
          </p:blipFill>
          <p:spPr>
            <a:xfrm>
              <a:off x="6816080" y="1417638"/>
              <a:ext cx="3386911" cy="2257941"/>
            </a:xfrm>
            <a:prstGeom prst="rect">
              <a:avLst/>
            </a:prstGeom>
          </p:spPr>
        </p:pic>
        <p:pic>
          <p:nvPicPr>
            <p:cNvPr id="10" name="Picture 9"/>
            <p:cNvPicPr>
              <a:picLocks noChangeAspect="1"/>
            </p:cNvPicPr>
            <p:nvPr/>
          </p:nvPicPr>
          <p:blipFill>
            <a:blip r:embed="rId5"/>
            <a:stretch>
              <a:fillRect/>
            </a:stretch>
          </p:blipFill>
          <p:spPr>
            <a:xfrm>
              <a:off x="6816080" y="4077073"/>
              <a:ext cx="3386911" cy="2257940"/>
            </a:xfrm>
            <a:prstGeom prst="rect">
              <a:avLst/>
            </a:prstGeom>
          </p:spPr>
        </p:pic>
      </p:grpSp>
    </p:spTree>
    <p:extLst>
      <p:ext uri="{BB962C8B-B14F-4D97-AF65-F5344CB8AC3E}">
        <p14:creationId xmlns:p14="http://schemas.microsoft.com/office/powerpoint/2010/main" val="120847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Custom backgrounds can make a difference</a:t>
            </a:r>
          </a:p>
        </p:txBody>
      </p:sp>
      <p:sp>
        <p:nvSpPr>
          <p:cNvPr id="5" name="Rectangle 4"/>
          <p:cNvSpPr/>
          <p:nvPr/>
        </p:nvSpPr>
        <p:spPr>
          <a:xfrm>
            <a:off x="119336" y="2412652"/>
            <a:ext cx="6480720" cy="2862322"/>
          </a:xfrm>
          <a:prstGeom prst="rect">
            <a:avLst/>
          </a:prstGeom>
        </p:spPr>
        <p:txBody>
          <a:bodyPr wrap="square">
            <a:spAutoFit/>
          </a:bodyPr>
          <a:lstStyle/>
          <a:p>
            <a:r>
              <a:rPr lang="en-GB" dirty="0">
                <a:solidFill>
                  <a:schemeClr val="bg1">
                    <a:lumMod val="65000"/>
                  </a:schemeClr>
                </a:solidFill>
              </a:rPr>
              <a:t>PLURINETWORK</a:t>
            </a:r>
          </a:p>
          <a:p>
            <a:r>
              <a:rPr lang="en-GB" dirty="0"/>
              <a:t>POSITIVE REGULATION OF VASCULATURE DEVELOPMENT</a:t>
            </a:r>
          </a:p>
          <a:p>
            <a:r>
              <a:rPr lang="en-GB" dirty="0"/>
              <a:t>POSITIVE REGULATION OF ANGIOGENESIS</a:t>
            </a:r>
          </a:p>
          <a:p>
            <a:r>
              <a:rPr lang="en-GB" dirty="0">
                <a:solidFill>
                  <a:schemeClr val="bg1">
                    <a:lumMod val="65000"/>
                  </a:schemeClr>
                </a:solidFill>
              </a:rPr>
              <a:t>HALLMARK E2F TARGETS</a:t>
            </a:r>
          </a:p>
          <a:p>
            <a:r>
              <a:rPr lang="en-GB" dirty="0">
                <a:solidFill>
                  <a:schemeClr val="bg1">
                    <a:lumMod val="65000"/>
                  </a:schemeClr>
                </a:solidFill>
              </a:rPr>
              <a:t>CHROMOSOME, CENTROMERIC REGION</a:t>
            </a:r>
          </a:p>
          <a:p>
            <a:r>
              <a:rPr lang="en-GB" dirty="0">
                <a:solidFill>
                  <a:schemeClr val="bg1">
                    <a:lumMod val="65000"/>
                  </a:schemeClr>
                </a:solidFill>
              </a:rPr>
              <a:t>DNA REPAIR</a:t>
            </a:r>
          </a:p>
          <a:p>
            <a:r>
              <a:rPr lang="en-GB" dirty="0">
                <a:solidFill>
                  <a:schemeClr val="bg1">
                    <a:lumMod val="65000"/>
                  </a:schemeClr>
                </a:solidFill>
              </a:rPr>
              <a:t>NEGATIVE REGULATION OF CELLULAR AMIDE METABOLISM</a:t>
            </a:r>
          </a:p>
          <a:p>
            <a:r>
              <a:rPr lang="en-GB" dirty="0"/>
              <a:t>POSITIVE REGULATION OF ENDOTHELIAL CELL MIGRATION</a:t>
            </a:r>
          </a:p>
          <a:p>
            <a:r>
              <a:rPr lang="en-GB" dirty="0">
                <a:solidFill>
                  <a:schemeClr val="bg1">
                    <a:lumMod val="65000"/>
                  </a:schemeClr>
                </a:solidFill>
              </a:rPr>
              <a:t>NUCLEAR CHROMOSOME SEGREGATION</a:t>
            </a:r>
          </a:p>
          <a:p>
            <a:r>
              <a:rPr lang="en-GB" dirty="0"/>
              <a:t>PID INTEGRIN1 PATHWAY</a:t>
            </a:r>
          </a:p>
        </p:txBody>
      </p:sp>
      <p:sp>
        <p:nvSpPr>
          <p:cNvPr id="6" name="Rectangle 5"/>
          <p:cNvSpPr/>
          <p:nvPr/>
        </p:nvSpPr>
        <p:spPr>
          <a:xfrm>
            <a:off x="6600056" y="2438886"/>
            <a:ext cx="6096000" cy="2862322"/>
          </a:xfrm>
          <a:prstGeom prst="rect">
            <a:avLst/>
          </a:prstGeom>
        </p:spPr>
        <p:txBody>
          <a:bodyPr>
            <a:spAutoFit/>
          </a:bodyPr>
          <a:lstStyle/>
          <a:p>
            <a:r>
              <a:rPr lang="en-GB" dirty="0"/>
              <a:t>POSITIVE REGULATION OF VASCULATURE DEVELOPMENT</a:t>
            </a:r>
          </a:p>
          <a:p>
            <a:r>
              <a:rPr lang="en-GB" dirty="0"/>
              <a:t>POSITIVE REGULATION OF ANGIOGENESIS</a:t>
            </a:r>
          </a:p>
          <a:p>
            <a:r>
              <a:rPr lang="en-GB" dirty="0"/>
              <a:t>PID INTEGRIN1 PATHWAY</a:t>
            </a:r>
          </a:p>
          <a:p>
            <a:r>
              <a:rPr lang="en-GB" dirty="0"/>
              <a:t>BETA1 INTEGRIN CELL SURFACE INTERACTIONS</a:t>
            </a:r>
          </a:p>
          <a:p>
            <a:r>
              <a:rPr lang="en-GB" dirty="0"/>
              <a:t>INTEGRIN BINDING</a:t>
            </a:r>
          </a:p>
          <a:p>
            <a:r>
              <a:rPr lang="en-GB" dirty="0"/>
              <a:t>ASSEMBLY OF COLLAGEN FIBRILS </a:t>
            </a:r>
          </a:p>
          <a:p>
            <a:r>
              <a:rPr lang="en-GB" dirty="0"/>
              <a:t>NABA ECM REGULATORS</a:t>
            </a:r>
          </a:p>
          <a:p>
            <a:r>
              <a:rPr lang="en-GB" dirty="0"/>
              <a:t>POSITIVE REGULATION OF ENDOTHELIAL CELL MIGRATION</a:t>
            </a:r>
          </a:p>
          <a:p>
            <a:r>
              <a:rPr lang="en-GB" dirty="0"/>
              <a:t>RECEPTOR LIGAND ACTIVITY</a:t>
            </a:r>
          </a:p>
          <a:p>
            <a:r>
              <a:rPr lang="en-GB" dirty="0"/>
              <a:t>STRIATED MUSCLE TISSUE DEVELOPMENT</a:t>
            </a:r>
          </a:p>
        </p:txBody>
      </p:sp>
      <p:sp>
        <p:nvSpPr>
          <p:cNvPr id="7" name="TextBox 6"/>
          <p:cNvSpPr txBox="1"/>
          <p:nvPr/>
        </p:nvSpPr>
        <p:spPr>
          <a:xfrm>
            <a:off x="839416" y="1653535"/>
            <a:ext cx="4123693" cy="523220"/>
          </a:xfrm>
          <a:prstGeom prst="rect">
            <a:avLst/>
          </a:prstGeom>
          <a:noFill/>
        </p:spPr>
        <p:txBody>
          <a:bodyPr wrap="none" rtlCol="0">
            <a:spAutoFit/>
          </a:bodyPr>
          <a:lstStyle/>
          <a:p>
            <a:r>
              <a:rPr lang="en-GB" sz="2800" dirty="0"/>
              <a:t>Top hits without correction</a:t>
            </a:r>
          </a:p>
        </p:txBody>
      </p:sp>
      <p:sp>
        <p:nvSpPr>
          <p:cNvPr id="8" name="TextBox 7"/>
          <p:cNvSpPr txBox="1"/>
          <p:nvPr/>
        </p:nvSpPr>
        <p:spPr>
          <a:xfrm>
            <a:off x="7392144" y="1640939"/>
            <a:ext cx="3625160" cy="523220"/>
          </a:xfrm>
          <a:prstGeom prst="rect">
            <a:avLst/>
          </a:prstGeom>
          <a:noFill/>
        </p:spPr>
        <p:txBody>
          <a:bodyPr wrap="none" rtlCol="0">
            <a:spAutoFit/>
          </a:bodyPr>
          <a:lstStyle/>
          <a:p>
            <a:r>
              <a:rPr lang="en-GB" sz="2800" dirty="0"/>
              <a:t>Top hits with correction</a:t>
            </a:r>
          </a:p>
        </p:txBody>
      </p:sp>
    </p:spTree>
    <p:extLst>
      <p:ext uri="{BB962C8B-B14F-4D97-AF65-F5344CB8AC3E}">
        <p14:creationId xmlns:p14="http://schemas.microsoft.com/office/powerpoint/2010/main" val="29676003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Avoiding Biases</a:t>
            </a:r>
          </a:p>
        </p:txBody>
      </p:sp>
      <p:sp>
        <p:nvSpPr>
          <p:cNvPr id="3" name="Content Placeholder 2"/>
          <p:cNvSpPr>
            <a:spLocks noGrp="1"/>
          </p:cNvSpPr>
          <p:nvPr>
            <p:ph idx="1"/>
          </p:nvPr>
        </p:nvSpPr>
        <p:spPr/>
        <p:txBody>
          <a:bodyPr>
            <a:normAutofit lnSpcReduction="10000"/>
          </a:bodyPr>
          <a:lstStyle/>
          <a:p>
            <a:r>
              <a:rPr lang="en-GB" dirty="0"/>
              <a:t>Create a custom background if applicable</a:t>
            </a:r>
          </a:p>
          <a:p>
            <a:pPr lvl="1"/>
            <a:r>
              <a:rPr lang="en-GB" dirty="0"/>
              <a:t>Should contain all genes which *could* have been in your hit list</a:t>
            </a:r>
          </a:p>
          <a:p>
            <a:pPr lvl="1"/>
            <a:r>
              <a:rPr lang="en-GB" dirty="0"/>
              <a:t>May be a compromise, but it's better than nothing</a:t>
            </a:r>
          </a:p>
          <a:p>
            <a:pPr lvl="1"/>
            <a:r>
              <a:rPr lang="en-GB" dirty="0"/>
              <a:t>Will limit which tools you can run</a:t>
            </a:r>
          </a:p>
          <a:p>
            <a:endParaRPr lang="en-GB" dirty="0"/>
          </a:p>
          <a:p>
            <a:r>
              <a:rPr lang="en-GB" dirty="0"/>
              <a:t>Filter your tested gene sets</a:t>
            </a:r>
          </a:p>
          <a:p>
            <a:pPr lvl="1"/>
            <a:r>
              <a:rPr lang="en-GB" dirty="0"/>
              <a:t>Remove large over powered sets, or sets which are too small to achieve significance (~50 to ~500 is generally about right)</a:t>
            </a:r>
          </a:p>
          <a:p>
            <a:pPr lvl="1"/>
            <a:r>
              <a:rPr lang="en-GB" dirty="0"/>
              <a:t>Check the hit gene sets for matches to known problematic sets</a:t>
            </a:r>
          </a:p>
        </p:txBody>
      </p:sp>
    </p:spTree>
    <p:extLst>
      <p:ext uri="{BB962C8B-B14F-4D97-AF65-F5344CB8AC3E}">
        <p14:creationId xmlns:p14="http://schemas.microsoft.com/office/powerpoint/2010/main" val="12089210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5520" y="1916833"/>
            <a:ext cx="8640960" cy="1470025"/>
          </a:xfrm>
        </p:spPr>
        <p:txBody>
          <a:bodyPr>
            <a:noAutofit/>
          </a:bodyPr>
          <a:lstStyle/>
          <a:p>
            <a:pPr algn="ctr"/>
            <a:r>
              <a:rPr lang="en-GB" sz="7200" dirty="0"/>
              <a:t>Motif Searching</a:t>
            </a:r>
          </a:p>
        </p:txBody>
      </p:sp>
      <p:sp>
        <p:nvSpPr>
          <p:cNvPr id="3" name="Subtitle 2"/>
          <p:cNvSpPr>
            <a:spLocks noGrp="1"/>
          </p:cNvSpPr>
          <p:nvPr>
            <p:ph type="subTitle" idx="1"/>
          </p:nvPr>
        </p:nvSpPr>
        <p:spPr>
          <a:xfrm>
            <a:off x="2855640" y="3717032"/>
            <a:ext cx="6400800" cy="2088232"/>
          </a:xfrm>
        </p:spPr>
        <p:txBody>
          <a:bodyPr>
            <a:normAutofit/>
          </a:bodyPr>
          <a:lstStyle/>
          <a:p>
            <a:r>
              <a:rPr lang="en-GB" dirty="0"/>
              <a:t>Simon Andrews</a:t>
            </a:r>
          </a:p>
          <a:p>
            <a:r>
              <a:rPr lang="en-GB" dirty="0"/>
              <a:t>simon.andrews@babraham.ac.uk</a:t>
            </a:r>
          </a:p>
        </p:txBody>
      </p:sp>
      <p:pic>
        <p:nvPicPr>
          <p:cNvPr id="5" name="Picture 2" descr="C:\Users\andrewss\Desktop\bioinformatics_logo.pn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739203" y="5539563"/>
            <a:ext cx="3354554" cy="119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7457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Rationale</a:t>
            </a:r>
          </a:p>
        </p:txBody>
      </p:sp>
      <p:grpSp>
        <p:nvGrpSpPr>
          <p:cNvPr id="15" name="Group 14"/>
          <p:cNvGrpSpPr/>
          <p:nvPr/>
        </p:nvGrpSpPr>
        <p:grpSpPr>
          <a:xfrm>
            <a:off x="1112010" y="3666607"/>
            <a:ext cx="9773024" cy="2278070"/>
            <a:chOff x="683568" y="3645024"/>
            <a:chExt cx="7560840" cy="1762415"/>
          </a:xfrm>
        </p:grpSpPr>
        <p:grpSp>
          <p:nvGrpSpPr>
            <p:cNvPr id="8" name="Group 7"/>
            <p:cNvGrpSpPr/>
            <p:nvPr/>
          </p:nvGrpSpPr>
          <p:grpSpPr>
            <a:xfrm>
              <a:off x="683568" y="3645024"/>
              <a:ext cx="7560840" cy="360040"/>
              <a:chOff x="683568" y="1162529"/>
              <a:chExt cx="7560840" cy="360040"/>
            </a:xfrm>
          </p:grpSpPr>
          <p:cxnSp>
            <p:nvCxnSpPr>
              <p:cNvPr id="6" name="Straight Connector 5"/>
              <p:cNvCxnSpPr/>
              <p:nvPr/>
            </p:nvCxnSpPr>
            <p:spPr>
              <a:xfrm>
                <a:off x="683568" y="1340768"/>
                <a:ext cx="7560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987824" y="1162529"/>
                <a:ext cx="295232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Gene A</a:t>
                </a:r>
              </a:p>
            </p:txBody>
          </p:sp>
        </p:grpSp>
        <p:grpSp>
          <p:nvGrpSpPr>
            <p:cNvPr id="9" name="Group 8"/>
            <p:cNvGrpSpPr/>
            <p:nvPr/>
          </p:nvGrpSpPr>
          <p:grpSpPr>
            <a:xfrm>
              <a:off x="683568" y="4327319"/>
              <a:ext cx="7560840" cy="360040"/>
              <a:chOff x="683568" y="1162529"/>
              <a:chExt cx="7560840" cy="360040"/>
            </a:xfrm>
          </p:grpSpPr>
          <p:cxnSp>
            <p:nvCxnSpPr>
              <p:cNvPr id="10" name="Straight Connector 9"/>
              <p:cNvCxnSpPr/>
              <p:nvPr/>
            </p:nvCxnSpPr>
            <p:spPr>
              <a:xfrm>
                <a:off x="683568" y="1340768"/>
                <a:ext cx="7560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987824" y="1162529"/>
                <a:ext cx="295232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Gene B</a:t>
                </a:r>
              </a:p>
            </p:txBody>
          </p:sp>
        </p:grpSp>
        <p:grpSp>
          <p:nvGrpSpPr>
            <p:cNvPr id="12" name="Group 11"/>
            <p:cNvGrpSpPr/>
            <p:nvPr/>
          </p:nvGrpSpPr>
          <p:grpSpPr>
            <a:xfrm>
              <a:off x="683568" y="5047399"/>
              <a:ext cx="7560840" cy="360040"/>
              <a:chOff x="683568" y="1162529"/>
              <a:chExt cx="7560840" cy="360040"/>
            </a:xfrm>
          </p:grpSpPr>
          <p:cxnSp>
            <p:nvCxnSpPr>
              <p:cNvPr id="13" name="Straight Connector 12"/>
              <p:cNvCxnSpPr/>
              <p:nvPr/>
            </p:nvCxnSpPr>
            <p:spPr>
              <a:xfrm>
                <a:off x="683568" y="1340768"/>
                <a:ext cx="7560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987824" y="1162529"/>
                <a:ext cx="295232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Gene C</a:t>
                </a:r>
              </a:p>
            </p:txBody>
          </p:sp>
        </p:grpSp>
      </p:grpSp>
      <p:grpSp>
        <p:nvGrpSpPr>
          <p:cNvPr id="4" name="Group 3">
            <a:extLst>
              <a:ext uri="{FF2B5EF4-FFF2-40B4-BE49-F238E27FC236}">
                <a16:creationId xmlns:a16="http://schemas.microsoft.com/office/drawing/2014/main" id="{BD7C26FD-B74E-4038-87F0-BBC87570DB50}"/>
              </a:ext>
            </a:extLst>
          </p:cNvPr>
          <p:cNvGrpSpPr/>
          <p:nvPr/>
        </p:nvGrpSpPr>
        <p:grpSpPr>
          <a:xfrm>
            <a:off x="1018934" y="1700808"/>
            <a:ext cx="9773024" cy="383143"/>
            <a:chOff x="1018934" y="1700808"/>
            <a:chExt cx="9773024" cy="383143"/>
          </a:xfrm>
        </p:grpSpPr>
        <p:cxnSp>
          <p:nvCxnSpPr>
            <p:cNvPr id="26" name="Straight Connector 25"/>
            <p:cNvCxnSpPr/>
            <p:nvPr/>
          </p:nvCxnSpPr>
          <p:spPr>
            <a:xfrm>
              <a:off x="1018934" y="1886961"/>
              <a:ext cx="977302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1763545" y="1700808"/>
              <a:ext cx="1303070" cy="3723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Hit A</a:t>
              </a:r>
            </a:p>
          </p:txBody>
        </p:sp>
        <p:sp>
          <p:nvSpPr>
            <p:cNvPr id="29" name="Rectangle 28"/>
            <p:cNvSpPr/>
            <p:nvPr/>
          </p:nvSpPr>
          <p:spPr>
            <a:xfrm>
              <a:off x="4602376" y="1711645"/>
              <a:ext cx="1303070" cy="3723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Hit B</a:t>
              </a:r>
            </a:p>
          </p:txBody>
        </p:sp>
        <p:sp>
          <p:nvSpPr>
            <p:cNvPr id="30" name="Rectangle 29"/>
            <p:cNvSpPr/>
            <p:nvPr/>
          </p:nvSpPr>
          <p:spPr>
            <a:xfrm>
              <a:off x="8837353" y="1711645"/>
              <a:ext cx="1303070" cy="3723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Hit C</a:t>
              </a:r>
            </a:p>
          </p:txBody>
        </p:sp>
      </p:grpSp>
      <p:grpSp>
        <p:nvGrpSpPr>
          <p:cNvPr id="34" name="Group 33"/>
          <p:cNvGrpSpPr/>
          <p:nvPr/>
        </p:nvGrpSpPr>
        <p:grpSpPr>
          <a:xfrm>
            <a:off x="2787386" y="3666607"/>
            <a:ext cx="1209993" cy="2282673"/>
            <a:chOff x="1979712" y="3645025"/>
            <a:chExt cx="936104" cy="1765976"/>
          </a:xfrm>
        </p:grpSpPr>
        <p:sp>
          <p:nvSpPr>
            <p:cNvPr id="31" name="Rectangle 30"/>
            <p:cNvSpPr/>
            <p:nvPr/>
          </p:nvSpPr>
          <p:spPr>
            <a:xfrm>
              <a:off x="1979712" y="3645025"/>
              <a:ext cx="936104" cy="3600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Prom A</a:t>
              </a:r>
            </a:p>
          </p:txBody>
        </p:sp>
        <p:sp>
          <p:nvSpPr>
            <p:cNvPr id="32" name="Rectangle 31"/>
            <p:cNvSpPr/>
            <p:nvPr/>
          </p:nvSpPr>
          <p:spPr>
            <a:xfrm>
              <a:off x="1979712" y="4323324"/>
              <a:ext cx="936104" cy="3600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Prom B</a:t>
              </a:r>
            </a:p>
          </p:txBody>
        </p:sp>
        <p:sp>
          <p:nvSpPr>
            <p:cNvPr id="33" name="Rectangle 32"/>
            <p:cNvSpPr/>
            <p:nvPr/>
          </p:nvSpPr>
          <p:spPr>
            <a:xfrm>
              <a:off x="1979712" y="5050961"/>
              <a:ext cx="936104" cy="3600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Prom C</a:t>
              </a:r>
            </a:p>
          </p:txBody>
        </p:sp>
      </p:grpSp>
      <p:grpSp>
        <p:nvGrpSpPr>
          <p:cNvPr id="38" name="Group 37"/>
          <p:cNvGrpSpPr/>
          <p:nvPr/>
        </p:nvGrpSpPr>
        <p:grpSpPr>
          <a:xfrm>
            <a:off x="1803835" y="2113647"/>
            <a:ext cx="8271700" cy="462499"/>
            <a:chOff x="1218794" y="1732166"/>
            <a:chExt cx="6399350" cy="357810"/>
          </a:xfrm>
        </p:grpSpPr>
        <p:sp>
          <p:nvSpPr>
            <p:cNvPr id="35" name="TextBox 34"/>
            <p:cNvSpPr txBox="1"/>
            <p:nvPr/>
          </p:nvSpPr>
          <p:spPr>
            <a:xfrm>
              <a:off x="1218794" y="1732166"/>
              <a:ext cx="926742" cy="357164"/>
            </a:xfrm>
            <a:prstGeom prst="rect">
              <a:avLst/>
            </a:prstGeom>
            <a:noFill/>
          </p:spPr>
          <p:txBody>
            <a:bodyPr wrap="none" rtlCol="0">
              <a:spAutoFit/>
            </a:bodyPr>
            <a:lstStyle/>
            <a:p>
              <a:r>
                <a:rPr lang="en-GB" sz="2400" dirty="0"/>
                <a:t>GGATCC</a:t>
              </a:r>
            </a:p>
          </p:txBody>
        </p:sp>
        <p:sp>
          <p:nvSpPr>
            <p:cNvPr id="36" name="TextBox 35"/>
            <p:cNvSpPr txBox="1"/>
            <p:nvPr/>
          </p:nvSpPr>
          <p:spPr>
            <a:xfrm>
              <a:off x="3415038" y="1732811"/>
              <a:ext cx="926742" cy="357165"/>
            </a:xfrm>
            <a:prstGeom prst="rect">
              <a:avLst/>
            </a:prstGeom>
            <a:noFill/>
          </p:spPr>
          <p:txBody>
            <a:bodyPr wrap="none" rtlCol="0">
              <a:spAutoFit/>
            </a:bodyPr>
            <a:lstStyle/>
            <a:p>
              <a:r>
                <a:rPr lang="en-GB" sz="2400" dirty="0"/>
                <a:t>GGATCC</a:t>
              </a:r>
            </a:p>
          </p:txBody>
        </p:sp>
        <p:sp>
          <p:nvSpPr>
            <p:cNvPr id="37" name="TextBox 36"/>
            <p:cNvSpPr txBox="1"/>
            <p:nvPr/>
          </p:nvSpPr>
          <p:spPr>
            <a:xfrm>
              <a:off x="6691402" y="1732811"/>
              <a:ext cx="926742" cy="357165"/>
            </a:xfrm>
            <a:prstGeom prst="rect">
              <a:avLst/>
            </a:prstGeom>
            <a:noFill/>
          </p:spPr>
          <p:txBody>
            <a:bodyPr wrap="none" rtlCol="0">
              <a:spAutoFit/>
            </a:bodyPr>
            <a:lstStyle/>
            <a:p>
              <a:r>
                <a:rPr lang="en-GB" sz="2400" dirty="0"/>
                <a:t>GGATCC</a:t>
              </a:r>
            </a:p>
          </p:txBody>
        </p:sp>
      </p:grpSp>
      <p:grpSp>
        <p:nvGrpSpPr>
          <p:cNvPr id="42" name="Group 41"/>
          <p:cNvGrpSpPr/>
          <p:nvPr/>
        </p:nvGrpSpPr>
        <p:grpSpPr>
          <a:xfrm>
            <a:off x="2973539" y="3441381"/>
            <a:ext cx="930764" cy="2002474"/>
            <a:chOff x="2123728" y="3470780"/>
            <a:chExt cx="720080" cy="1549202"/>
          </a:xfrm>
        </p:grpSpPr>
        <p:sp>
          <p:nvSpPr>
            <p:cNvPr id="39" name="Oval 38"/>
            <p:cNvSpPr/>
            <p:nvPr/>
          </p:nvSpPr>
          <p:spPr>
            <a:xfrm>
              <a:off x="2123728" y="3470780"/>
              <a:ext cx="144016" cy="14401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40" name="Oval 39"/>
            <p:cNvSpPr/>
            <p:nvPr/>
          </p:nvSpPr>
          <p:spPr>
            <a:xfrm>
              <a:off x="2699792" y="4147623"/>
              <a:ext cx="144016" cy="14401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41" name="Oval 40"/>
            <p:cNvSpPr/>
            <p:nvPr/>
          </p:nvSpPr>
          <p:spPr>
            <a:xfrm>
              <a:off x="2375756" y="4875966"/>
              <a:ext cx="144016" cy="14401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68695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Basic Questions</a:t>
            </a:r>
          </a:p>
        </p:txBody>
      </p:sp>
      <p:sp>
        <p:nvSpPr>
          <p:cNvPr id="3" name="Content Placeholder 2"/>
          <p:cNvSpPr>
            <a:spLocks noGrp="1"/>
          </p:cNvSpPr>
          <p:nvPr>
            <p:ph idx="1"/>
          </p:nvPr>
        </p:nvSpPr>
        <p:spPr>
          <a:xfrm>
            <a:off x="1415480" y="1412777"/>
            <a:ext cx="10009112" cy="4525963"/>
          </a:xfrm>
        </p:spPr>
        <p:txBody>
          <a:bodyPr>
            <a:normAutofit/>
          </a:bodyPr>
          <a:lstStyle/>
          <a:p>
            <a:r>
              <a:rPr lang="en-GB" dirty="0"/>
              <a:t>Does the sequence around my hits look unusual?</a:t>
            </a:r>
          </a:p>
          <a:p>
            <a:endParaRPr lang="en-GB" dirty="0"/>
          </a:p>
          <a:p>
            <a:r>
              <a:rPr lang="en-GB" dirty="0"/>
              <a:t>Do specific sequences turn up more often than expected in my hits?</a:t>
            </a:r>
          </a:p>
          <a:p>
            <a:endParaRPr lang="en-GB" dirty="0"/>
          </a:p>
          <a:p>
            <a:r>
              <a:rPr lang="en-GB" dirty="0"/>
              <a:t>If so, do the sequences look like any known functional sequence?</a:t>
            </a:r>
          </a:p>
          <a:p>
            <a:endParaRPr lang="en-GB" dirty="0"/>
          </a:p>
        </p:txBody>
      </p:sp>
    </p:spTree>
    <p:extLst>
      <p:ext uri="{BB962C8B-B14F-4D97-AF65-F5344CB8AC3E}">
        <p14:creationId xmlns:p14="http://schemas.microsoft.com/office/powerpoint/2010/main" val="22617384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Basic Workflow</a:t>
            </a:r>
          </a:p>
        </p:txBody>
      </p:sp>
      <p:sp>
        <p:nvSpPr>
          <p:cNvPr id="5" name="Rectangle 4"/>
          <p:cNvSpPr/>
          <p:nvPr/>
        </p:nvSpPr>
        <p:spPr>
          <a:xfrm>
            <a:off x="2207568" y="1484784"/>
            <a:ext cx="1656184"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Hit regions</a:t>
            </a:r>
          </a:p>
          <a:p>
            <a:pPr algn="ctr"/>
            <a:r>
              <a:rPr lang="en-GB" sz="1400" dirty="0"/>
              <a:t>Genes, CDS, Positions, Whatever</a:t>
            </a:r>
          </a:p>
        </p:txBody>
      </p:sp>
      <p:sp>
        <p:nvSpPr>
          <p:cNvPr id="6" name="Rectangle 5"/>
          <p:cNvSpPr/>
          <p:nvPr/>
        </p:nvSpPr>
        <p:spPr>
          <a:xfrm>
            <a:off x="5159896" y="1484784"/>
            <a:ext cx="1656184"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Extract Sequences</a:t>
            </a:r>
            <a:endParaRPr lang="en-GB" sz="1400" dirty="0"/>
          </a:p>
        </p:txBody>
      </p:sp>
      <p:sp>
        <p:nvSpPr>
          <p:cNvPr id="7" name="Rectangle 6"/>
          <p:cNvSpPr/>
          <p:nvPr/>
        </p:nvSpPr>
        <p:spPr>
          <a:xfrm>
            <a:off x="8184232" y="1484784"/>
            <a:ext cx="1656184"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Check for artefacts</a:t>
            </a:r>
            <a:endParaRPr lang="en-GB" sz="1400" dirty="0"/>
          </a:p>
        </p:txBody>
      </p:sp>
      <p:sp>
        <p:nvSpPr>
          <p:cNvPr id="8" name="Rectangle 7"/>
          <p:cNvSpPr/>
          <p:nvPr/>
        </p:nvSpPr>
        <p:spPr>
          <a:xfrm>
            <a:off x="8208862" y="4077072"/>
            <a:ext cx="1656184"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Check for composition</a:t>
            </a:r>
            <a:endParaRPr lang="en-GB" sz="1400" dirty="0"/>
          </a:p>
        </p:txBody>
      </p:sp>
      <p:sp>
        <p:nvSpPr>
          <p:cNvPr id="9" name="Rectangle 8"/>
          <p:cNvSpPr/>
          <p:nvPr/>
        </p:nvSpPr>
        <p:spPr>
          <a:xfrm>
            <a:off x="5159896" y="4077072"/>
            <a:ext cx="1656184"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Check for enriched sequences</a:t>
            </a:r>
            <a:endParaRPr lang="en-GB" sz="1400" dirty="0"/>
          </a:p>
        </p:txBody>
      </p:sp>
      <p:sp>
        <p:nvSpPr>
          <p:cNvPr id="10" name="Rectangle 9"/>
          <p:cNvSpPr/>
          <p:nvPr/>
        </p:nvSpPr>
        <p:spPr>
          <a:xfrm>
            <a:off x="2207568" y="4092892"/>
            <a:ext cx="1656184"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Try to identify enriched sequences</a:t>
            </a:r>
            <a:endParaRPr lang="en-GB" sz="1400" dirty="0"/>
          </a:p>
        </p:txBody>
      </p:sp>
      <p:sp>
        <p:nvSpPr>
          <p:cNvPr id="11" name="Right Arrow 10"/>
          <p:cNvSpPr/>
          <p:nvPr/>
        </p:nvSpPr>
        <p:spPr>
          <a:xfrm>
            <a:off x="4151784" y="2096852"/>
            <a:ext cx="720080" cy="43204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2" name="Right Arrow 11"/>
          <p:cNvSpPr/>
          <p:nvPr/>
        </p:nvSpPr>
        <p:spPr>
          <a:xfrm>
            <a:off x="7176120" y="2096852"/>
            <a:ext cx="720080" cy="43204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3" name="Right Arrow 12"/>
          <p:cNvSpPr/>
          <p:nvPr/>
        </p:nvSpPr>
        <p:spPr>
          <a:xfrm rot="10800000">
            <a:off x="4145422" y="4704960"/>
            <a:ext cx="720080" cy="43204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4" name="Right Arrow 13"/>
          <p:cNvSpPr/>
          <p:nvPr/>
        </p:nvSpPr>
        <p:spPr>
          <a:xfrm rot="10800000">
            <a:off x="7169758" y="4704960"/>
            <a:ext cx="720080" cy="43204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5" name="Right Arrow 14"/>
          <p:cNvSpPr/>
          <p:nvPr/>
        </p:nvSpPr>
        <p:spPr>
          <a:xfrm rot="5400000">
            <a:off x="8678185" y="3429000"/>
            <a:ext cx="720080" cy="43204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636687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3C0C2FD-4341-4BC1-8FA8-D48A651AA223}"/>
              </a:ext>
            </a:extLst>
          </p:cNvPr>
          <p:cNvGrpSpPr/>
          <p:nvPr/>
        </p:nvGrpSpPr>
        <p:grpSpPr>
          <a:xfrm>
            <a:off x="4403812" y="2164214"/>
            <a:ext cx="3847978" cy="369332"/>
            <a:chOff x="4403812" y="2164214"/>
            <a:chExt cx="3847978" cy="369332"/>
          </a:xfrm>
        </p:grpSpPr>
        <p:sp>
          <p:nvSpPr>
            <p:cNvPr id="8" name="Rectangle 7"/>
            <p:cNvSpPr/>
            <p:nvPr/>
          </p:nvSpPr>
          <p:spPr>
            <a:xfrm>
              <a:off x="4403812" y="2204864"/>
              <a:ext cx="2016224" cy="2880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0" name="TextBox 9"/>
            <p:cNvSpPr txBox="1"/>
            <p:nvPr/>
          </p:nvSpPr>
          <p:spPr>
            <a:xfrm>
              <a:off x="6600056" y="2164214"/>
              <a:ext cx="1651734" cy="369332"/>
            </a:xfrm>
            <a:prstGeom prst="rect">
              <a:avLst/>
            </a:prstGeom>
            <a:noFill/>
          </p:spPr>
          <p:txBody>
            <a:bodyPr wrap="none" rtlCol="0">
              <a:spAutoFit/>
            </a:bodyPr>
            <a:lstStyle/>
            <a:p>
              <a:r>
                <a:rPr lang="en-GB" dirty="0"/>
                <a:t>Hit plus context</a:t>
              </a:r>
            </a:p>
          </p:txBody>
        </p:sp>
      </p:grpSp>
      <p:sp>
        <p:nvSpPr>
          <p:cNvPr id="2" name="Title 1"/>
          <p:cNvSpPr>
            <a:spLocks noGrp="1"/>
          </p:cNvSpPr>
          <p:nvPr>
            <p:ph type="title"/>
          </p:nvPr>
        </p:nvSpPr>
        <p:spPr/>
        <p:txBody>
          <a:bodyPr/>
          <a:lstStyle/>
          <a:p>
            <a:r>
              <a:rPr lang="en-GB" dirty="0"/>
              <a:t>Deciding what to extract</a:t>
            </a:r>
          </a:p>
        </p:txBody>
      </p:sp>
      <p:grpSp>
        <p:nvGrpSpPr>
          <p:cNvPr id="31" name="Group 30"/>
          <p:cNvGrpSpPr/>
          <p:nvPr/>
        </p:nvGrpSpPr>
        <p:grpSpPr>
          <a:xfrm>
            <a:off x="2135560" y="1700808"/>
            <a:ext cx="7560840" cy="288032"/>
            <a:chOff x="611560" y="1700808"/>
            <a:chExt cx="7560840" cy="288032"/>
          </a:xfrm>
        </p:grpSpPr>
        <p:cxnSp>
          <p:nvCxnSpPr>
            <p:cNvPr id="5" name="Straight Connector 4"/>
            <p:cNvCxnSpPr/>
            <p:nvPr/>
          </p:nvCxnSpPr>
          <p:spPr>
            <a:xfrm>
              <a:off x="611560" y="1836440"/>
              <a:ext cx="7560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383868" y="1700808"/>
              <a:ext cx="100811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Hit</a:t>
              </a:r>
            </a:p>
          </p:txBody>
        </p:sp>
      </p:grpSp>
      <p:sp>
        <p:nvSpPr>
          <p:cNvPr id="9" name="Rectangle 8"/>
          <p:cNvSpPr/>
          <p:nvPr/>
        </p:nvSpPr>
        <p:spPr>
          <a:xfrm>
            <a:off x="4907868" y="2204864"/>
            <a:ext cx="100811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Hit</a:t>
            </a:r>
          </a:p>
        </p:txBody>
      </p:sp>
      <p:grpSp>
        <p:nvGrpSpPr>
          <p:cNvPr id="7" name="Group 6">
            <a:extLst>
              <a:ext uri="{FF2B5EF4-FFF2-40B4-BE49-F238E27FC236}">
                <a16:creationId xmlns:a16="http://schemas.microsoft.com/office/drawing/2014/main" id="{8172115D-4424-41B8-B67C-61382B54EDE5}"/>
              </a:ext>
            </a:extLst>
          </p:cNvPr>
          <p:cNvGrpSpPr/>
          <p:nvPr/>
        </p:nvGrpSpPr>
        <p:grpSpPr>
          <a:xfrm>
            <a:off x="2207568" y="4149080"/>
            <a:ext cx="7560840" cy="360040"/>
            <a:chOff x="2207568" y="4149080"/>
            <a:chExt cx="7560840" cy="360040"/>
          </a:xfrm>
        </p:grpSpPr>
        <p:cxnSp>
          <p:nvCxnSpPr>
            <p:cNvPr id="22" name="Straight Connector 21"/>
            <p:cNvCxnSpPr/>
            <p:nvPr/>
          </p:nvCxnSpPr>
          <p:spPr>
            <a:xfrm>
              <a:off x="2207568" y="4327319"/>
              <a:ext cx="7560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4511824" y="4149080"/>
              <a:ext cx="295232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Gene A</a:t>
              </a:r>
            </a:p>
          </p:txBody>
        </p:sp>
      </p:grpSp>
      <p:grpSp>
        <p:nvGrpSpPr>
          <p:cNvPr id="14" name="Group 13">
            <a:extLst>
              <a:ext uri="{FF2B5EF4-FFF2-40B4-BE49-F238E27FC236}">
                <a16:creationId xmlns:a16="http://schemas.microsoft.com/office/drawing/2014/main" id="{D187296F-238D-46E2-AF86-DE18AC1F489A}"/>
              </a:ext>
            </a:extLst>
          </p:cNvPr>
          <p:cNvGrpSpPr/>
          <p:nvPr/>
        </p:nvGrpSpPr>
        <p:grpSpPr>
          <a:xfrm>
            <a:off x="3503712" y="4638458"/>
            <a:ext cx="5182187" cy="369332"/>
            <a:chOff x="3503712" y="4638458"/>
            <a:chExt cx="5182187" cy="369332"/>
          </a:xfrm>
        </p:grpSpPr>
        <p:sp>
          <p:nvSpPr>
            <p:cNvPr id="25" name="Rectangle 24"/>
            <p:cNvSpPr/>
            <p:nvPr/>
          </p:nvSpPr>
          <p:spPr>
            <a:xfrm>
              <a:off x="3503712" y="4679108"/>
              <a:ext cx="1008112" cy="2880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7" name="TextBox 26"/>
            <p:cNvSpPr txBox="1"/>
            <p:nvPr/>
          </p:nvSpPr>
          <p:spPr>
            <a:xfrm>
              <a:off x="7608168" y="4638458"/>
              <a:ext cx="1077731" cy="369332"/>
            </a:xfrm>
            <a:prstGeom prst="rect">
              <a:avLst/>
            </a:prstGeom>
            <a:noFill/>
          </p:spPr>
          <p:txBody>
            <a:bodyPr wrap="none" rtlCol="0">
              <a:spAutoFit/>
            </a:bodyPr>
            <a:lstStyle/>
            <a:p>
              <a:r>
                <a:rPr lang="en-GB" dirty="0"/>
                <a:t>Promoter</a:t>
              </a:r>
            </a:p>
          </p:txBody>
        </p:sp>
      </p:grpSp>
      <p:grpSp>
        <p:nvGrpSpPr>
          <p:cNvPr id="16" name="Group 15">
            <a:extLst>
              <a:ext uri="{FF2B5EF4-FFF2-40B4-BE49-F238E27FC236}">
                <a16:creationId xmlns:a16="http://schemas.microsoft.com/office/drawing/2014/main" id="{3C91FC8F-6244-4BCC-8620-BCA9284FABBE}"/>
              </a:ext>
            </a:extLst>
          </p:cNvPr>
          <p:cNvGrpSpPr/>
          <p:nvPr/>
        </p:nvGrpSpPr>
        <p:grpSpPr>
          <a:xfrm>
            <a:off x="6960096" y="5394799"/>
            <a:ext cx="1445084" cy="369332"/>
            <a:chOff x="6960096" y="5394799"/>
            <a:chExt cx="1445084" cy="369332"/>
          </a:xfrm>
        </p:grpSpPr>
        <p:sp>
          <p:nvSpPr>
            <p:cNvPr id="12" name="Rectangle 11"/>
            <p:cNvSpPr/>
            <p:nvPr/>
          </p:nvSpPr>
          <p:spPr>
            <a:xfrm>
              <a:off x="6960096" y="5434677"/>
              <a:ext cx="504056" cy="2880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8" name="TextBox 27"/>
            <p:cNvSpPr txBox="1"/>
            <p:nvPr/>
          </p:nvSpPr>
          <p:spPr>
            <a:xfrm>
              <a:off x="7608167" y="5394799"/>
              <a:ext cx="797013" cy="369332"/>
            </a:xfrm>
            <a:prstGeom prst="rect">
              <a:avLst/>
            </a:prstGeom>
            <a:noFill/>
          </p:spPr>
          <p:txBody>
            <a:bodyPr wrap="none" rtlCol="0">
              <a:spAutoFit/>
            </a:bodyPr>
            <a:lstStyle/>
            <a:p>
              <a:r>
                <a:rPr lang="en-GB" dirty="0"/>
                <a:t>3’ UTR</a:t>
              </a:r>
            </a:p>
          </p:txBody>
        </p:sp>
      </p:grpSp>
      <p:grpSp>
        <p:nvGrpSpPr>
          <p:cNvPr id="17" name="Group 16">
            <a:extLst>
              <a:ext uri="{FF2B5EF4-FFF2-40B4-BE49-F238E27FC236}">
                <a16:creationId xmlns:a16="http://schemas.microsoft.com/office/drawing/2014/main" id="{A4FECEA0-CEC7-4AE1-842D-4D69557EAB6D}"/>
              </a:ext>
            </a:extLst>
          </p:cNvPr>
          <p:cNvGrpSpPr/>
          <p:nvPr/>
        </p:nvGrpSpPr>
        <p:grpSpPr>
          <a:xfrm>
            <a:off x="4511824" y="5756136"/>
            <a:ext cx="3893357" cy="369332"/>
            <a:chOff x="4511824" y="5756136"/>
            <a:chExt cx="3893357" cy="369332"/>
          </a:xfrm>
        </p:grpSpPr>
        <p:sp>
          <p:nvSpPr>
            <p:cNvPr id="26" name="Rectangle 25"/>
            <p:cNvSpPr/>
            <p:nvPr/>
          </p:nvSpPr>
          <p:spPr>
            <a:xfrm>
              <a:off x="4511824" y="5796786"/>
              <a:ext cx="504056" cy="2880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9" name="TextBox 28"/>
            <p:cNvSpPr txBox="1"/>
            <p:nvPr/>
          </p:nvSpPr>
          <p:spPr>
            <a:xfrm>
              <a:off x="7608168" y="5756136"/>
              <a:ext cx="797013" cy="369332"/>
            </a:xfrm>
            <a:prstGeom prst="rect">
              <a:avLst/>
            </a:prstGeom>
            <a:noFill/>
          </p:spPr>
          <p:txBody>
            <a:bodyPr wrap="none" rtlCol="0">
              <a:spAutoFit/>
            </a:bodyPr>
            <a:lstStyle/>
            <a:p>
              <a:r>
                <a:rPr lang="en-GB" dirty="0"/>
                <a:t>5’ UTR</a:t>
              </a:r>
            </a:p>
          </p:txBody>
        </p:sp>
      </p:grpSp>
      <p:grpSp>
        <p:nvGrpSpPr>
          <p:cNvPr id="4" name="Group 3">
            <a:extLst>
              <a:ext uri="{FF2B5EF4-FFF2-40B4-BE49-F238E27FC236}">
                <a16:creationId xmlns:a16="http://schemas.microsoft.com/office/drawing/2014/main" id="{9FA5EC09-FA32-4348-BE88-4296E918DF44}"/>
              </a:ext>
            </a:extLst>
          </p:cNvPr>
          <p:cNvGrpSpPr/>
          <p:nvPr/>
        </p:nvGrpSpPr>
        <p:grpSpPr>
          <a:xfrm>
            <a:off x="4403812" y="2668270"/>
            <a:ext cx="4897626" cy="369332"/>
            <a:chOff x="4403812" y="2668270"/>
            <a:chExt cx="4897626" cy="369332"/>
          </a:xfrm>
        </p:grpSpPr>
        <p:sp>
          <p:nvSpPr>
            <p:cNvPr id="11" name="Rectangle 10"/>
            <p:cNvSpPr/>
            <p:nvPr/>
          </p:nvSpPr>
          <p:spPr>
            <a:xfrm>
              <a:off x="4403812" y="2708920"/>
              <a:ext cx="1008112" cy="2880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3" name="TextBox 12"/>
            <p:cNvSpPr txBox="1"/>
            <p:nvPr/>
          </p:nvSpPr>
          <p:spPr>
            <a:xfrm>
              <a:off x="6600057" y="2668270"/>
              <a:ext cx="2701381" cy="369332"/>
            </a:xfrm>
            <a:prstGeom prst="rect">
              <a:avLst/>
            </a:prstGeom>
            <a:noFill/>
          </p:spPr>
          <p:txBody>
            <a:bodyPr wrap="none" rtlCol="0">
              <a:spAutoFit/>
            </a:bodyPr>
            <a:lstStyle/>
            <a:p>
              <a:r>
                <a:rPr lang="en-GB" dirty="0"/>
                <a:t>Fixed width, centred on hit</a:t>
              </a:r>
            </a:p>
          </p:txBody>
        </p:sp>
        <p:sp>
          <p:nvSpPr>
            <p:cNvPr id="30" name="Rectangle 29"/>
            <p:cNvSpPr/>
            <p:nvPr/>
          </p:nvSpPr>
          <p:spPr>
            <a:xfrm>
              <a:off x="5411924" y="2708920"/>
              <a:ext cx="1008112" cy="2880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grpSp>
        <p:nvGrpSpPr>
          <p:cNvPr id="15" name="Group 14">
            <a:extLst>
              <a:ext uri="{FF2B5EF4-FFF2-40B4-BE49-F238E27FC236}">
                <a16:creationId xmlns:a16="http://schemas.microsoft.com/office/drawing/2014/main" id="{D9E9494B-81A4-4522-9751-B01B0F1BC4E9}"/>
              </a:ext>
            </a:extLst>
          </p:cNvPr>
          <p:cNvGrpSpPr/>
          <p:nvPr/>
        </p:nvGrpSpPr>
        <p:grpSpPr>
          <a:xfrm>
            <a:off x="5015880" y="5003144"/>
            <a:ext cx="4368735" cy="369332"/>
            <a:chOff x="5015880" y="5003144"/>
            <a:chExt cx="4368735" cy="369332"/>
          </a:xfrm>
        </p:grpSpPr>
        <p:sp>
          <p:nvSpPr>
            <p:cNvPr id="32" name="Rectangle 31"/>
            <p:cNvSpPr/>
            <p:nvPr/>
          </p:nvSpPr>
          <p:spPr>
            <a:xfrm>
              <a:off x="5015880" y="5007790"/>
              <a:ext cx="1944216" cy="3600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33" name="TextBox 32"/>
            <p:cNvSpPr txBox="1"/>
            <p:nvPr/>
          </p:nvSpPr>
          <p:spPr>
            <a:xfrm>
              <a:off x="7608167" y="5003144"/>
              <a:ext cx="1776448" cy="369332"/>
            </a:xfrm>
            <a:prstGeom prst="rect">
              <a:avLst/>
            </a:prstGeom>
            <a:noFill/>
          </p:spPr>
          <p:txBody>
            <a:bodyPr wrap="none" rtlCol="0">
              <a:spAutoFit/>
            </a:bodyPr>
            <a:lstStyle/>
            <a:p>
              <a:r>
                <a:rPr lang="en-GB" dirty="0"/>
                <a:t>Gene Body / CDS</a:t>
              </a:r>
            </a:p>
          </p:txBody>
        </p:sp>
      </p:grpSp>
    </p:spTree>
    <p:extLst>
      <p:ext uri="{BB962C8B-B14F-4D97-AF65-F5344CB8AC3E}">
        <p14:creationId xmlns:p14="http://schemas.microsoft.com/office/powerpoint/2010/main" val="369534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rgbClr val="FF0000"/>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FF0000"/>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13169</TotalTime>
  <Words>3707</Words>
  <Application>Microsoft Office PowerPoint</Application>
  <PresentationFormat>Widescreen</PresentationFormat>
  <Paragraphs>926</Paragraphs>
  <Slides>124</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124</vt:i4>
      </vt:variant>
    </vt:vector>
  </HeadingPairs>
  <TitlesOfParts>
    <vt:vector size="128" baseType="lpstr">
      <vt:lpstr>Arial</vt:lpstr>
      <vt:lpstr>Calibri</vt:lpstr>
      <vt:lpstr>Consolas</vt:lpstr>
      <vt:lpstr>1_Office Theme</vt:lpstr>
      <vt:lpstr>Extracting Biological Information from Gene Lists</vt:lpstr>
      <vt:lpstr>Programme</vt:lpstr>
      <vt:lpstr>Standard Gene List Output</vt:lpstr>
      <vt:lpstr>Descriptions aren’t always informative</vt:lpstr>
      <vt:lpstr>Gene summary sites are useful for single genes</vt:lpstr>
      <vt:lpstr>LLMs can be useful if used with caution</vt:lpstr>
      <vt:lpstr>Functional analysis relates hits to existing knowledge</vt:lpstr>
      <vt:lpstr>Functionality is generally annotated on genes</vt:lpstr>
      <vt:lpstr>Comparing your hits to functional gene sets</vt:lpstr>
      <vt:lpstr>Nothing is ever straight forward…</vt:lpstr>
      <vt:lpstr>Sources of functional gene lists</vt:lpstr>
      <vt:lpstr>Gene Ontology is a human curated functional database</vt:lpstr>
      <vt:lpstr>GO has three domains and a hierarchical structure</vt:lpstr>
      <vt:lpstr>Genes are specifically placed into each domain</vt:lpstr>
      <vt:lpstr>GO Annotations come with evidence</vt:lpstr>
      <vt:lpstr>Annotations come with evidence</vt:lpstr>
      <vt:lpstr>Pathway databases trace metabolic pathways and their regulation</vt:lpstr>
      <vt:lpstr>Protein Domain databases annotate functional subdomains within proteins</vt:lpstr>
      <vt:lpstr>Transcription Factor databases group genes by the motifs in their promoters</vt:lpstr>
      <vt:lpstr>Interaction databases map out interactions between genes / proteins</vt:lpstr>
      <vt:lpstr>Co-expression databases group genes which are expressed together</vt:lpstr>
      <vt:lpstr>PowerPoint Presentation</vt:lpstr>
      <vt:lpstr>Testing for enriched gene sets</vt:lpstr>
      <vt:lpstr>There are two basic ways to test for enrichment</vt:lpstr>
      <vt:lpstr>Categorical Enrichment Analysis</vt:lpstr>
      <vt:lpstr>Categorical tests for enrichment </vt:lpstr>
      <vt:lpstr>Fisher’s Exact test</vt:lpstr>
      <vt:lpstr>Categorical tests are influenced by where you set the cutoff for “interesting” genes </vt:lpstr>
      <vt:lpstr>Categorical tests are influenced by where you set the cutoff for “interesting” genes </vt:lpstr>
      <vt:lpstr>Ordered, but not quantitative lists allow sequential categorical analysis</vt:lpstr>
      <vt:lpstr>Directional Gene Lists</vt:lpstr>
      <vt:lpstr>Quantitative Enrichment Analysis</vt:lpstr>
      <vt:lpstr>Quantitative comparisons can offer more power</vt:lpstr>
      <vt:lpstr>What kind of changes do we expect in an interesting category?</vt:lpstr>
      <vt:lpstr>What kind of changes do we expect in an interesting category?</vt:lpstr>
      <vt:lpstr>What kind of changes do we expect in an interesting category?</vt:lpstr>
      <vt:lpstr>GSEA statistics</vt:lpstr>
      <vt:lpstr>GSEA Statistics</vt:lpstr>
      <vt:lpstr>Multiple Testing Correction</vt:lpstr>
      <vt:lpstr>What do we get back from an enrichment test?</vt:lpstr>
      <vt:lpstr>Tools for functional gene list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GSEA</vt:lpstr>
      <vt:lpstr>PowerPoint Presentation</vt:lpstr>
      <vt:lpstr>Gene List Practical  https://tinyurl.com/exercisetostartat</vt:lpstr>
      <vt:lpstr>Exploring and Presenting Results</vt:lpstr>
      <vt:lpstr>Functional enrichment results</vt:lpstr>
      <vt:lpstr>Functional enrichment results</vt:lpstr>
      <vt:lpstr>PowerPoint Presentation</vt:lpstr>
      <vt:lpstr>Graphical Representations</vt:lpstr>
      <vt:lpstr>Plotting relationships between values</vt:lpstr>
      <vt:lpstr>Redundancy in gene lists</vt:lpstr>
      <vt:lpstr>Redundancy: DAVID clustering</vt:lpstr>
      <vt:lpstr>Redundancy: Gorilla GO images</vt:lpstr>
      <vt:lpstr>Redundancy: Gorilla GO images</vt:lpstr>
      <vt:lpstr>Redundancy: Overlap plots</vt:lpstr>
      <vt:lpstr>2D Redundancy</vt:lpstr>
      <vt:lpstr>Relationship to original data</vt:lpstr>
      <vt:lpstr>Relationship to original data</vt:lpstr>
      <vt:lpstr>Pathways</vt:lpstr>
      <vt:lpstr>Pathways: Reactome</vt:lpstr>
      <vt:lpstr>Summary</vt:lpstr>
      <vt:lpstr>PowerPoint Presentation</vt:lpstr>
      <vt:lpstr>What does gene set enrichment test?</vt:lpstr>
      <vt:lpstr>Biases</vt:lpstr>
      <vt:lpstr>Technical Biases</vt:lpstr>
      <vt:lpstr>Statistical Biases</vt:lpstr>
      <vt:lpstr>RNA-Seq Statistical Biases</vt:lpstr>
      <vt:lpstr>RNA-Seq Statistical Biases</vt:lpstr>
      <vt:lpstr>PowerPoint Presentation</vt:lpstr>
      <vt:lpstr>Biases Look Like Real Biology</vt:lpstr>
      <vt:lpstr>PowerPoint Presentation</vt:lpstr>
      <vt:lpstr>Bias or Biology?</vt:lpstr>
      <vt:lpstr>What can you do?</vt:lpstr>
      <vt:lpstr>Using a background list can make a huge difference</vt:lpstr>
      <vt:lpstr>Expressed Genes</vt:lpstr>
      <vt:lpstr>Expressed Genes</vt:lpstr>
      <vt:lpstr>Statistical biases affect gene sets too</vt:lpstr>
      <vt:lpstr>Fold Change and p-value</vt:lpstr>
      <vt:lpstr>Other biases: Random Genomic Positions</vt:lpstr>
      <vt:lpstr>Stuff which turns up more than it should…</vt:lpstr>
      <vt:lpstr>PowerPoint Presentation</vt:lpstr>
      <vt:lpstr>PowerPoint Presentation</vt:lpstr>
      <vt:lpstr>Checking for unexpected biases</vt:lpstr>
      <vt:lpstr>PowerPoint Presentation</vt:lpstr>
      <vt:lpstr>Custom backgrounds can make a difference</vt:lpstr>
      <vt:lpstr>Custom backgrounds can make a difference</vt:lpstr>
      <vt:lpstr>Avoiding Biases</vt:lpstr>
      <vt:lpstr>Motif Searching</vt:lpstr>
      <vt:lpstr>Rationale</vt:lpstr>
      <vt:lpstr>Basic Questions</vt:lpstr>
      <vt:lpstr>Basic Workflow</vt:lpstr>
      <vt:lpstr>Deciding what to extract</vt:lpstr>
      <vt:lpstr>Extracting Sequence</vt:lpstr>
      <vt:lpstr>BioMart – Selecting Assembly</vt:lpstr>
      <vt:lpstr>BioMart – Specifying features</vt:lpstr>
      <vt:lpstr>BioMart – selecting seq region</vt:lpstr>
      <vt:lpstr>BioMart – header info</vt:lpstr>
      <vt:lpstr>BioMart - exporting</vt:lpstr>
      <vt:lpstr>Deciding on a comparison</vt:lpstr>
      <vt:lpstr>Filtering list of hits</vt:lpstr>
      <vt:lpstr>Artefacts</vt:lpstr>
      <vt:lpstr>Software</vt:lpstr>
      <vt:lpstr>MEME Suite</vt:lpstr>
      <vt:lpstr>MEME Motif Discovery</vt:lpstr>
      <vt:lpstr>PowerPoint Presentation</vt:lpstr>
      <vt:lpstr>Good Result</vt:lpstr>
      <vt:lpstr>Good Result - Motif</vt:lpstr>
      <vt:lpstr>Good Result - Positioning</vt:lpstr>
      <vt:lpstr>Artefactual Result - Composition</vt:lpstr>
      <vt:lpstr>PowerPoint Presentation</vt:lpstr>
      <vt:lpstr>AME – Known motif search</vt:lpstr>
      <vt:lpstr>PowerPoint Presentation</vt:lpstr>
      <vt:lpstr>AME Result</vt:lpstr>
      <vt:lpstr>PowerPoint Presentation</vt:lpstr>
      <vt:lpstr>PowerPoint Presentation</vt:lpstr>
      <vt:lpstr>PowerPoint Presentation</vt:lpstr>
      <vt:lpstr>Motif Searching Exercise</vt:lpstr>
    </vt:vector>
  </TitlesOfParts>
  <Company>The Babraham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 Lists Course Slides</dc:title>
  <dc:creator>Bhupinder Virk</dc:creator>
  <cp:lastModifiedBy>Simon Andrews</cp:lastModifiedBy>
  <cp:revision>430</cp:revision>
  <cp:lastPrinted>2016-08-16T09:59:13Z</cp:lastPrinted>
  <dcterms:created xsi:type="dcterms:W3CDTF">2015-04-21T08:12:50Z</dcterms:created>
  <dcterms:modified xsi:type="dcterms:W3CDTF">2024-11-28T09:29:42Z</dcterms:modified>
</cp:coreProperties>
</file>