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4" r:id="rId9"/>
    <p:sldId id="275" r:id="rId10"/>
    <p:sldId id="276" r:id="rId11"/>
    <p:sldId id="277" r:id="rId12"/>
    <p:sldId id="264" r:id="rId13"/>
    <p:sldId id="265" r:id="rId14"/>
    <p:sldId id="263" r:id="rId15"/>
    <p:sldId id="28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79" r:id="rId25"/>
    <p:sldId id="280" r:id="rId26"/>
    <p:sldId id="281" r:id="rId27"/>
    <p:sldId id="283" r:id="rId28"/>
    <p:sldId id="288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BB00-C485-4778-9BB1-A5473C029FB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1CBB-D886-4DF0-9B90-3E4514E8F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BAC6-5EEA-42B1-90E3-D0DB2618D0EF}" type="datetime1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D8D-B5F5-47B5-AC00-FCF2C4843445}" type="datetime1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3AF9-6063-41E5-8902-988CD0DF026C}" type="datetime1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96C2-DF85-468D-B17D-6543DF472507}" type="datetime1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9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C223-7FC7-42D6-AE2C-6D689B68677A}" type="datetime1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8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F71-D358-4A89-949C-D3F99850109E}" type="datetime1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1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F24F-EEBA-4602-9821-733277E62BD1}" type="datetime1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7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A8-58A8-4630-9BA6-A789A759C673}" type="datetime1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406D-0B92-48FD-8AFD-97E741B21598}" type="datetime1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2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B618-8671-4A36-A7AF-93FE4CA0AB06}" type="datetime1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21F9-CC2A-4A2C-8E5F-6F635DF2A655}" type="datetime1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6C44-ED0F-4C34-8F71-889891410F5F}" type="datetime1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Motif Searching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8823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Simon Andrews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@</a:t>
            </a:r>
            <a:r>
              <a:rPr lang="en-GB" dirty="0" err="1"/>
              <a:t>simon_andrews</a:t>
            </a:r>
            <a:endParaRPr lang="en-GB" dirty="0"/>
          </a:p>
          <a:p>
            <a:endParaRPr lang="en-GB" dirty="0"/>
          </a:p>
          <a:p>
            <a:r>
              <a:rPr lang="en-GB" sz="2400" dirty="0"/>
              <a:t>V2021-11</a:t>
            </a:r>
          </a:p>
        </p:txBody>
      </p:sp>
      <p:pic>
        <p:nvPicPr>
          <p:cNvPr id="5" name="Picture 2" descr="C:\Users\andrewss\Desktop\bioinformatic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9203" y="5539563"/>
            <a:ext cx="3354554" cy="11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9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30702"/>
            <a:ext cx="8229600" cy="1143000"/>
          </a:xfrm>
        </p:spPr>
        <p:txBody>
          <a:bodyPr/>
          <a:lstStyle/>
          <a:p>
            <a:r>
              <a:rPr lang="en-GB" dirty="0" err="1"/>
              <a:t>BioMart</a:t>
            </a:r>
            <a:r>
              <a:rPr lang="en-GB" dirty="0"/>
              <a:t> – header info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25" y="1412776"/>
            <a:ext cx="7652750" cy="49732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82175" y="3745025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906548" y="2574235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03237" y="5373216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5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GB" dirty="0" err="1"/>
              <a:t>BioMart</a:t>
            </a:r>
            <a:r>
              <a:rPr lang="en-GB" dirty="0"/>
              <a:t> - exporting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7488832" cy="48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3647728" y="2492896"/>
            <a:ext cx="972108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747628" y="2499964"/>
            <a:ext cx="900100" cy="568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7500156" y="2492896"/>
            <a:ext cx="972108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8472264" y="2492896"/>
            <a:ext cx="972108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Deciding on a comparison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9736" y="170080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Single Dataset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7528" y="1707875"/>
            <a:ext cx="180020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Genomic</a:t>
            </a:r>
          </a:p>
          <a:p>
            <a:pPr algn="ctr"/>
            <a:r>
              <a:rPr lang="en-GB" dirty="0"/>
              <a:t>Dataset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0056" y="170080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Dataset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44272" y="170080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Dataset 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50527" y="3100390"/>
            <a:ext cx="0" cy="832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72264" y="3103183"/>
            <a:ext cx="0" cy="832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50427" y="4005064"/>
            <a:ext cx="180020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Enrichment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73945" y="4005064"/>
            <a:ext cx="180020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Enrichment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8C2EA-C0D3-4B9C-9B74-04B24710695A}"/>
              </a:ext>
            </a:extLst>
          </p:cNvPr>
          <p:cNvSpPr txBox="1"/>
          <p:nvPr/>
        </p:nvSpPr>
        <p:spPr>
          <a:xfrm>
            <a:off x="2328457" y="5733255"/>
            <a:ext cx="2782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Single Input 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17CED-D65A-494A-9B42-7B01507BC1CC}"/>
              </a:ext>
            </a:extLst>
          </p:cNvPr>
          <p:cNvSpPr txBox="1"/>
          <p:nvPr/>
        </p:nvSpPr>
        <p:spPr>
          <a:xfrm>
            <a:off x="7048798" y="5733254"/>
            <a:ext cx="2990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Double Input Set</a:t>
            </a:r>
          </a:p>
        </p:txBody>
      </p:sp>
    </p:spTree>
    <p:extLst>
      <p:ext uri="{BB962C8B-B14F-4D97-AF65-F5344CB8AC3E}">
        <p14:creationId xmlns:p14="http://schemas.microsoft.com/office/powerpoint/2010/main" val="119199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list of hits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83432" y="2583366"/>
            <a:ext cx="4104456" cy="3201219"/>
          </a:xfrm>
        </p:spPr>
        <p:txBody>
          <a:bodyPr/>
          <a:lstStyle/>
          <a:p>
            <a:r>
              <a:rPr lang="en-GB" sz="2800" dirty="0"/>
              <a:t>High specificity</a:t>
            </a:r>
          </a:p>
          <a:p>
            <a:r>
              <a:rPr lang="en-GB" sz="2800" dirty="0"/>
              <a:t>Quick run times</a:t>
            </a:r>
          </a:p>
          <a:p>
            <a:r>
              <a:rPr lang="en-GB" sz="2800" dirty="0"/>
              <a:t>Potentially lower power</a:t>
            </a:r>
          </a:p>
          <a:p>
            <a:r>
              <a:rPr lang="en-GB" sz="2800" dirty="0"/>
              <a:t>Highest hit artefacts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7601616" y="2583366"/>
            <a:ext cx="3626336" cy="1512169"/>
          </a:xfrm>
        </p:spPr>
        <p:txBody>
          <a:bodyPr>
            <a:noAutofit/>
          </a:bodyPr>
          <a:lstStyle/>
          <a:p>
            <a:r>
              <a:rPr lang="en-GB" sz="2800" dirty="0"/>
              <a:t>More power</a:t>
            </a:r>
          </a:p>
          <a:p>
            <a:r>
              <a:rPr lang="en-GB" sz="2800" dirty="0"/>
              <a:t>Long run times</a:t>
            </a:r>
          </a:p>
          <a:p>
            <a:r>
              <a:rPr lang="en-GB" sz="2800" dirty="0"/>
              <a:t>More noise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1230" y="1299858"/>
            <a:ext cx="10313476" cy="1121030"/>
            <a:chOff x="2495600" y="1500333"/>
            <a:chExt cx="6624736" cy="720080"/>
          </a:xfrm>
        </p:grpSpPr>
        <p:sp>
          <p:nvSpPr>
            <p:cNvPr id="6" name="Right Arrow 5"/>
            <p:cNvSpPr/>
            <p:nvPr/>
          </p:nvSpPr>
          <p:spPr>
            <a:xfrm>
              <a:off x="6960096" y="1500333"/>
              <a:ext cx="2160240" cy="72008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Large list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flipH="1">
              <a:off x="2495600" y="1500333"/>
              <a:ext cx="2160240" cy="72008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Small list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55840" y="1680353"/>
              <a:ext cx="230425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ontent Placeholder 11"/>
          <p:cNvSpPr txBox="1">
            <a:spLocks/>
          </p:cNvSpPr>
          <p:nvPr/>
        </p:nvSpPr>
        <p:spPr>
          <a:xfrm>
            <a:off x="3359696" y="5036769"/>
            <a:ext cx="6192688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Don’t need all hits to generate motif</a:t>
            </a:r>
          </a:p>
          <a:p>
            <a:r>
              <a:rPr lang="en-GB" dirty="0"/>
              <a:t>Often better to have a clean sequence set</a:t>
            </a:r>
          </a:p>
          <a:p>
            <a:r>
              <a:rPr lang="en-GB" dirty="0"/>
              <a:t>Remove sequences which look unusual</a:t>
            </a:r>
          </a:p>
        </p:txBody>
      </p:sp>
    </p:spTree>
    <p:extLst>
      <p:ext uri="{BB962C8B-B14F-4D97-AF65-F5344CB8AC3E}">
        <p14:creationId xmlns:p14="http://schemas.microsoft.com/office/powerpoint/2010/main" val="369245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Artefacts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91544" y="3068960"/>
            <a:ext cx="8784976" cy="2797771"/>
          </a:xfrm>
        </p:spPr>
        <p:txBody>
          <a:bodyPr>
            <a:noAutofit/>
          </a:bodyPr>
          <a:lstStyle/>
          <a:p>
            <a:r>
              <a:rPr lang="en-GB" sz="2800" dirty="0"/>
              <a:t>Exclude common repeats</a:t>
            </a:r>
          </a:p>
          <a:p>
            <a:pPr lvl="1"/>
            <a:r>
              <a:rPr lang="en-GB" sz="2400" dirty="0"/>
              <a:t>Simple repeats (poly-A, </a:t>
            </a:r>
            <a:r>
              <a:rPr lang="en-GB" sz="2400" dirty="0" err="1"/>
              <a:t>SerThr</a:t>
            </a:r>
            <a:r>
              <a:rPr lang="en-GB" sz="2400" dirty="0"/>
              <a:t> repeats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Complex repeats (retroviral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Exclude hits with repeats</a:t>
            </a:r>
          </a:p>
          <a:p>
            <a:pPr lvl="1"/>
            <a:r>
              <a:rPr lang="en-GB" sz="2400" dirty="0" err="1"/>
              <a:t>Repeatmasked</a:t>
            </a:r>
            <a:r>
              <a:rPr lang="en-GB" sz="2400" dirty="0"/>
              <a:t> sequence</a:t>
            </a:r>
          </a:p>
          <a:p>
            <a:pPr lvl="1"/>
            <a:endParaRPr lang="en-GB" sz="2400" dirty="0"/>
          </a:p>
          <a:p>
            <a:r>
              <a:rPr lang="en-GB" sz="2800" dirty="0"/>
              <a:t>Check composition</a:t>
            </a:r>
          </a:p>
          <a:p>
            <a:pPr lvl="1"/>
            <a:r>
              <a:rPr lang="en-GB" sz="2400" dirty="0"/>
              <a:t>Analyse compositionally biased regions explicitly</a:t>
            </a:r>
          </a:p>
          <a:p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35560" y="1412776"/>
            <a:ext cx="7560840" cy="1368152"/>
            <a:chOff x="2135560" y="1639340"/>
            <a:chExt cx="7560840" cy="136815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35560" y="2279938"/>
              <a:ext cx="7560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5560" y="2863476"/>
              <a:ext cx="7560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5560" y="1774972"/>
              <a:ext cx="7560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07868" y="1639340"/>
              <a:ext cx="10081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Hit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23792" y="2143396"/>
              <a:ext cx="100811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6080" y="2143396"/>
              <a:ext cx="100811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1584" y="2143396"/>
              <a:ext cx="100811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96200" y="2143396"/>
              <a:ext cx="100811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1944" y="2719460"/>
              <a:ext cx="576064" cy="2880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CGI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76320" y="2719460"/>
              <a:ext cx="576064" cy="2880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CGI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79576" y="2719460"/>
              <a:ext cx="576064" cy="2880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51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2" y="1708710"/>
            <a:ext cx="2592287" cy="489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5960" y="1691703"/>
            <a:ext cx="250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meme-suite.org</a:t>
            </a:r>
          </a:p>
        </p:txBody>
      </p:sp>
      <p:pic>
        <p:nvPicPr>
          <p:cNvPr id="5122" name="Picture 2" descr="C:\Users\andrewss\Desktop\xxmo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14" y="2428791"/>
            <a:ext cx="2161895" cy="7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14" y="3508911"/>
            <a:ext cx="2171429" cy="4698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5961" y="3566587"/>
            <a:ext cx="4139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lgsun.grc.nia.nih.gov/</a:t>
            </a:r>
            <a:r>
              <a:rPr lang="en-GB" sz="2400" dirty="0" err="1"/>
              <a:t>CisFinder</a:t>
            </a:r>
            <a:r>
              <a:rPr lang="en-GB" sz="2400" dirty="0"/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5961" y="2591825"/>
            <a:ext cx="3753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xxmotif.genzentrum.lmu.de/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14" y="4300999"/>
            <a:ext cx="2171429" cy="5754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35961" y="4404047"/>
            <a:ext cx="3015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cb.utdallas.edu/</a:t>
            </a:r>
            <a:r>
              <a:rPr lang="en-GB" sz="2400" dirty="0" err="1"/>
              <a:t>cread</a:t>
            </a:r>
            <a:r>
              <a:rPr lang="en-GB" sz="2400" dirty="0"/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13" y="5093087"/>
            <a:ext cx="805968" cy="7841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35960" y="5300513"/>
            <a:ext cx="3954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homer.salk.edu/homer/motif/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657" y="5239540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HOMER</a:t>
            </a:r>
          </a:p>
        </p:txBody>
      </p:sp>
    </p:spTree>
    <p:extLst>
      <p:ext uri="{BB962C8B-B14F-4D97-AF65-F5344CB8AC3E}">
        <p14:creationId xmlns:p14="http://schemas.microsoft.com/office/powerpoint/2010/main" val="385665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MEME Suite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FE30F-72D9-4319-BFE2-D7F0382F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3" y="1758826"/>
            <a:ext cx="1109643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MEME Motif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MEME</a:t>
            </a:r>
          </a:p>
          <a:p>
            <a:pPr lvl="1"/>
            <a:r>
              <a:rPr lang="en-GB" dirty="0"/>
              <a:t>Original motif enrichment program</a:t>
            </a:r>
          </a:p>
          <a:p>
            <a:pPr lvl="1"/>
            <a:r>
              <a:rPr lang="en-GB" dirty="0"/>
              <a:t>PWM based motifs</a:t>
            </a:r>
          </a:p>
          <a:p>
            <a:pPr lvl="1"/>
            <a:r>
              <a:rPr lang="en-GB" dirty="0"/>
              <a:t>Long </a:t>
            </a:r>
            <a:r>
              <a:rPr lang="en-GB" dirty="0" err="1"/>
              <a:t>ungapped</a:t>
            </a:r>
            <a:r>
              <a:rPr lang="en-GB" dirty="0"/>
              <a:t> motifs, sensitive search, slow!</a:t>
            </a:r>
          </a:p>
          <a:p>
            <a:pPr lvl="1"/>
            <a:endParaRPr lang="en-GB" dirty="0"/>
          </a:p>
          <a:p>
            <a:r>
              <a:rPr lang="en-GB" dirty="0"/>
              <a:t>STREME/XSTREME</a:t>
            </a:r>
          </a:p>
          <a:p>
            <a:pPr lvl="1"/>
            <a:r>
              <a:rPr lang="en-GB" dirty="0"/>
              <a:t>Short </a:t>
            </a:r>
            <a:r>
              <a:rPr lang="en-GB" dirty="0" err="1"/>
              <a:t>ungapped</a:t>
            </a:r>
            <a:r>
              <a:rPr lang="en-GB" dirty="0"/>
              <a:t> discriminatory motifs</a:t>
            </a:r>
          </a:p>
          <a:p>
            <a:pPr lvl="2"/>
            <a:r>
              <a:rPr lang="en-GB" dirty="0"/>
              <a:t>STREME when you expect the motif to be positioned within your sequence (</a:t>
            </a:r>
            <a:r>
              <a:rPr lang="en-GB" dirty="0" err="1"/>
              <a:t>ie</a:t>
            </a:r>
            <a:r>
              <a:rPr lang="en-GB" dirty="0"/>
              <a:t> </a:t>
            </a:r>
            <a:r>
              <a:rPr lang="en-GB" dirty="0" err="1"/>
              <a:t>ChIP</a:t>
            </a:r>
            <a:r>
              <a:rPr lang="en-GB" dirty="0"/>
              <a:t> peaks)</a:t>
            </a:r>
          </a:p>
          <a:p>
            <a:pPr lvl="2"/>
            <a:r>
              <a:rPr lang="en-GB" dirty="0"/>
              <a:t>XSTREME when you don't expect the motif to be positioned (</a:t>
            </a:r>
            <a:r>
              <a:rPr lang="en-GB" dirty="0" err="1"/>
              <a:t>eg</a:t>
            </a:r>
            <a:r>
              <a:rPr lang="en-GB" dirty="0"/>
              <a:t> Promoters)</a:t>
            </a:r>
          </a:p>
          <a:p>
            <a:pPr lvl="1"/>
            <a:r>
              <a:rPr lang="en-GB" dirty="0"/>
              <a:t>Degeneracy based motifs</a:t>
            </a:r>
          </a:p>
          <a:p>
            <a:pPr lvl="1"/>
            <a:r>
              <a:rPr lang="en-GB" dirty="0"/>
              <a:t>Quick!</a:t>
            </a:r>
          </a:p>
          <a:p>
            <a:pPr lvl="1"/>
            <a:endParaRPr lang="en-GB" dirty="0"/>
          </a:p>
          <a:p>
            <a:r>
              <a:rPr lang="en-GB" dirty="0"/>
              <a:t>GLAM2</a:t>
            </a:r>
          </a:p>
          <a:p>
            <a:pPr lvl="1"/>
            <a:r>
              <a:rPr lang="en-GB" dirty="0"/>
              <a:t>Gapped motifs</a:t>
            </a:r>
          </a:p>
        </p:txBody>
      </p:sp>
    </p:spTree>
    <p:extLst>
      <p:ext uri="{BB962C8B-B14F-4D97-AF65-F5344CB8AC3E}">
        <p14:creationId xmlns:p14="http://schemas.microsoft.com/office/powerpoint/2010/main" val="368463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32656"/>
            <a:ext cx="5889846" cy="63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0096" y="476673"/>
            <a:ext cx="5231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Main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Sequences (multi-</a:t>
            </a:r>
            <a:r>
              <a:rPr lang="en-GB" sz="2400" dirty="0" err="1"/>
              <a:t>fasta</a:t>
            </a:r>
            <a:r>
              <a:rPr lang="en-GB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Expected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many motifs to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Advanced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Custom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Negative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Motif size restriction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NB: Query size limited to 60kb</a:t>
            </a:r>
          </a:p>
          <a:p>
            <a:endParaRPr lang="en-GB" sz="2400" dirty="0"/>
          </a:p>
          <a:p>
            <a:r>
              <a:rPr lang="en-GB" sz="2400" dirty="0"/>
              <a:t>Local installations don’t have this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203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1042186"/>
            <a:ext cx="7128792" cy="571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445490" y="4523152"/>
            <a:ext cx="21602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698636" y="4499789"/>
            <a:ext cx="57606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-18256"/>
            <a:ext cx="8229600" cy="1143000"/>
          </a:xfrm>
        </p:spPr>
        <p:txBody>
          <a:bodyPr/>
          <a:lstStyle/>
          <a:p>
            <a:r>
              <a:rPr lang="en-GB" dirty="0"/>
              <a:t>Good Result</a:t>
            </a:r>
          </a:p>
        </p:txBody>
      </p:sp>
    </p:spTree>
    <p:extLst>
      <p:ext uri="{BB962C8B-B14F-4D97-AF65-F5344CB8AC3E}">
        <p14:creationId xmlns:p14="http://schemas.microsoft.com/office/powerpoint/2010/main" val="36984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07568" y="3645025"/>
            <a:ext cx="7560840" cy="1762415"/>
            <a:chOff x="683568" y="3645024"/>
            <a:chExt cx="7560840" cy="1762415"/>
          </a:xfrm>
        </p:grpSpPr>
        <p:grpSp>
          <p:nvGrpSpPr>
            <p:cNvPr id="8" name="Group 7"/>
            <p:cNvGrpSpPr/>
            <p:nvPr/>
          </p:nvGrpSpPr>
          <p:grpSpPr>
            <a:xfrm>
              <a:off x="683568" y="3645024"/>
              <a:ext cx="7560840" cy="360040"/>
              <a:chOff x="683568" y="1162529"/>
              <a:chExt cx="7560840" cy="36004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83568" y="1340768"/>
                <a:ext cx="75608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2987824" y="1162529"/>
                <a:ext cx="295232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Gene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83568" y="4327319"/>
              <a:ext cx="7560840" cy="360040"/>
              <a:chOff x="683568" y="1162529"/>
              <a:chExt cx="7560840" cy="36004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83568" y="1340768"/>
                <a:ext cx="75608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2987824" y="1162529"/>
                <a:ext cx="295232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Gene B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83568" y="5047399"/>
              <a:ext cx="7560840" cy="360040"/>
              <a:chOff x="683568" y="1162529"/>
              <a:chExt cx="7560840" cy="36004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83568" y="1340768"/>
                <a:ext cx="75608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2987824" y="1162529"/>
                <a:ext cx="295232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Gene C</a:t>
                </a: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2135560" y="1875537"/>
            <a:ext cx="7560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711624" y="1731521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Hit 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07868" y="1739905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Hit 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84232" y="1739905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Hit 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03712" y="3645025"/>
            <a:ext cx="936104" cy="1765976"/>
            <a:chOff x="1979712" y="3645025"/>
            <a:chExt cx="936104" cy="1765976"/>
          </a:xfrm>
        </p:grpSpPr>
        <p:sp>
          <p:nvSpPr>
            <p:cNvPr id="31" name="Rectangle 30"/>
            <p:cNvSpPr/>
            <p:nvPr/>
          </p:nvSpPr>
          <p:spPr>
            <a:xfrm>
              <a:off x="1979712" y="3645025"/>
              <a:ext cx="936104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Prom 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79712" y="4323324"/>
              <a:ext cx="936104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Prom 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79712" y="5050961"/>
              <a:ext cx="936104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Prom 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42794" y="2050912"/>
            <a:ext cx="6418380" cy="369977"/>
            <a:chOff x="1218794" y="1732166"/>
            <a:chExt cx="6418380" cy="369977"/>
          </a:xfrm>
        </p:grpSpPr>
        <p:sp>
          <p:nvSpPr>
            <p:cNvPr id="35" name="TextBox 34"/>
            <p:cNvSpPr txBox="1"/>
            <p:nvPr/>
          </p:nvSpPr>
          <p:spPr>
            <a:xfrm>
              <a:off x="1218794" y="1732166"/>
              <a:ext cx="94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GGATCC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15038" y="1732811"/>
              <a:ext cx="94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GGATCC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91402" y="1732811"/>
              <a:ext cx="94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GGATCC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47728" y="3470780"/>
            <a:ext cx="720080" cy="1549202"/>
            <a:chOff x="2123728" y="3470780"/>
            <a:chExt cx="720080" cy="1549202"/>
          </a:xfrm>
        </p:grpSpPr>
        <p:sp>
          <p:nvSpPr>
            <p:cNvPr id="39" name="Oval 38"/>
            <p:cNvSpPr/>
            <p:nvPr/>
          </p:nvSpPr>
          <p:spPr>
            <a:xfrm>
              <a:off x="2123728" y="3470780"/>
              <a:ext cx="144016" cy="14401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699792" y="4147623"/>
              <a:ext cx="144016" cy="14401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375756" y="4875966"/>
              <a:ext cx="144016" cy="14401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69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8256"/>
            <a:ext cx="8229600" cy="1143000"/>
          </a:xfrm>
        </p:spPr>
        <p:txBody>
          <a:bodyPr/>
          <a:lstStyle/>
          <a:p>
            <a:r>
              <a:rPr lang="en-GB" dirty="0"/>
              <a:t>Good Result - Motif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32" y="908720"/>
            <a:ext cx="7424336" cy="57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60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/>
              <a:t>Good Result - Positioning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6" y="1161382"/>
            <a:ext cx="7793203" cy="55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9179" y="5653697"/>
            <a:ext cx="4212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‘peak’ data, expect motifs to be roughly centred. For promoter data there may be no pattern.</a:t>
            </a:r>
          </a:p>
        </p:txBody>
      </p:sp>
    </p:spTree>
    <p:extLst>
      <p:ext uri="{BB962C8B-B14F-4D97-AF65-F5344CB8AC3E}">
        <p14:creationId xmlns:p14="http://schemas.microsoft.com/office/powerpoint/2010/main" val="9376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/>
          <a:lstStyle/>
          <a:p>
            <a:r>
              <a:rPr lang="en-GB" dirty="0" err="1"/>
              <a:t>Artefactual</a:t>
            </a:r>
            <a:r>
              <a:rPr lang="en-GB" dirty="0"/>
              <a:t> Result - Composition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71600"/>
            <a:ext cx="6816080" cy="56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0176" y="5726361"/>
            <a:ext cx="414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MEME tends to favour long compositionally biased motifs</a:t>
            </a:r>
          </a:p>
          <a:p>
            <a:pPr algn="ctr"/>
            <a:r>
              <a:rPr lang="en-GB" dirty="0"/>
              <a:t>Real motifs can be further down the list</a:t>
            </a:r>
          </a:p>
        </p:txBody>
      </p:sp>
    </p:spTree>
    <p:extLst>
      <p:ext uri="{BB962C8B-B14F-4D97-AF65-F5344CB8AC3E}">
        <p14:creationId xmlns:p14="http://schemas.microsoft.com/office/powerpoint/2010/main" val="109196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24744"/>
            <a:ext cx="1187225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981647" y="1977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Artefactual</a:t>
            </a:r>
            <a:r>
              <a:rPr lang="en-GB" dirty="0"/>
              <a:t> Result - Duplication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5786" y="6211669"/>
            <a:ext cx="436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Multiple transcripts with the same promoter</a:t>
            </a:r>
          </a:p>
          <a:p>
            <a:pPr algn="ctr"/>
            <a:r>
              <a:rPr lang="en-GB" dirty="0"/>
              <a:t>Overlapping regions</a:t>
            </a:r>
          </a:p>
        </p:txBody>
      </p:sp>
    </p:spTree>
    <p:extLst>
      <p:ext uri="{BB962C8B-B14F-4D97-AF65-F5344CB8AC3E}">
        <p14:creationId xmlns:p14="http://schemas.microsoft.com/office/powerpoint/2010/main" val="1047722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 – Known motif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Quicker / easier than de-novo discovery</a:t>
            </a:r>
          </a:p>
          <a:p>
            <a:r>
              <a:rPr lang="en-GB" dirty="0"/>
              <a:t>Limited to characterised binding sites</a:t>
            </a:r>
          </a:p>
          <a:p>
            <a:r>
              <a:rPr lang="en-GB" dirty="0"/>
              <a:t>Can choose from common motif sources</a:t>
            </a:r>
          </a:p>
          <a:p>
            <a:r>
              <a:rPr lang="en-GB" dirty="0"/>
              <a:t>Good place to start</a:t>
            </a:r>
          </a:p>
        </p:txBody>
      </p:sp>
    </p:spTree>
    <p:extLst>
      <p:ext uri="{BB962C8B-B14F-4D97-AF65-F5344CB8AC3E}">
        <p14:creationId xmlns:p14="http://schemas.microsoft.com/office/powerpoint/2010/main" val="263181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60647"/>
            <a:ext cx="6192688" cy="6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8129" y="620689"/>
            <a:ext cx="4680519" cy="5597562"/>
            <a:chOff x="7248129" y="620689"/>
            <a:chExt cx="3303813" cy="39511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29" y="620689"/>
              <a:ext cx="3303813" cy="21247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372" y="2924944"/>
              <a:ext cx="1944216" cy="1646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02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612878" y="44624"/>
            <a:ext cx="271271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AME Result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67924"/>
            <a:ext cx="6330002" cy="67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631505" y="3933056"/>
            <a:ext cx="4183959" cy="2808312"/>
            <a:chOff x="107504" y="3933056"/>
            <a:chExt cx="4183959" cy="2808312"/>
          </a:xfrm>
        </p:grpSpPr>
        <p:sp>
          <p:nvSpPr>
            <p:cNvPr id="5" name="TextBox 4"/>
            <p:cNvSpPr txBox="1"/>
            <p:nvPr/>
          </p:nvSpPr>
          <p:spPr>
            <a:xfrm>
              <a:off x="107504" y="3933056"/>
              <a:ext cx="2212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Beware similar motifs</a:t>
              </a:r>
            </a:p>
            <a:p>
              <a:r>
                <a:rPr lang="en-GB" dirty="0"/>
                <a:t>from different factors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19841" y="4161128"/>
              <a:ext cx="1971622" cy="2580240"/>
              <a:chOff x="2319841" y="4161128"/>
              <a:chExt cx="1971622" cy="258024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915816" y="4161128"/>
                <a:ext cx="1375647" cy="2580240"/>
                <a:chOff x="2915816" y="4161128"/>
                <a:chExt cx="1375647" cy="258024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915816" y="4161128"/>
                  <a:ext cx="1296144" cy="5040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953291" y="4978643"/>
                  <a:ext cx="1008112" cy="5040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283351" y="5847292"/>
                  <a:ext cx="1008112" cy="5040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002814" y="6237312"/>
                  <a:ext cx="1008112" cy="50405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319841" y="4256222"/>
                <a:ext cx="963510" cy="2233118"/>
                <a:chOff x="2319841" y="4256222"/>
                <a:chExt cx="963510" cy="2233118"/>
              </a:xfrm>
            </p:grpSpPr>
            <p:cxnSp>
              <p:nvCxnSpPr>
                <p:cNvPr id="11" name="Straight Connector 10"/>
                <p:cNvCxnSpPr>
                  <a:stCxn id="5" idx="3"/>
                  <a:endCxn id="6" idx="2"/>
                </p:cNvCxnSpPr>
                <p:nvPr/>
              </p:nvCxnSpPr>
              <p:spPr>
                <a:xfrm>
                  <a:off x="2319841" y="4256222"/>
                  <a:ext cx="595975" cy="1569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stCxn id="5" idx="3"/>
                  <a:endCxn id="8" idx="2"/>
                </p:cNvCxnSpPr>
                <p:nvPr/>
              </p:nvCxnSpPr>
              <p:spPr>
                <a:xfrm>
                  <a:off x="2319841" y="4256222"/>
                  <a:ext cx="633450" cy="9744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5" idx="3"/>
                  <a:endCxn id="9" idx="2"/>
                </p:cNvCxnSpPr>
                <p:nvPr/>
              </p:nvCxnSpPr>
              <p:spPr>
                <a:xfrm>
                  <a:off x="2319841" y="4256222"/>
                  <a:ext cx="963510" cy="184309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3"/>
                  <a:endCxn id="10" idx="2"/>
                </p:cNvCxnSpPr>
                <p:nvPr/>
              </p:nvCxnSpPr>
              <p:spPr>
                <a:xfrm>
                  <a:off x="2319841" y="4256222"/>
                  <a:ext cx="682973" cy="223311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3" name="TextBox 22"/>
          <p:cNvSpPr txBox="1"/>
          <p:nvPr/>
        </p:nvSpPr>
        <p:spPr>
          <a:xfrm>
            <a:off x="1658173" y="1340768"/>
            <a:ext cx="2613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additional detail</a:t>
            </a:r>
          </a:p>
          <a:p>
            <a:endParaRPr lang="en-GB" dirty="0"/>
          </a:p>
          <a:p>
            <a:r>
              <a:rPr lang="en-GB" dirty="0"/>
              <a:t>Could check for positional</a:t>
            </a:r>
          </a:p>
          <a:p>
            <a:r>
              <a:rPr lang="en-GB" dirty="0"/>
              <a:t>Bias with </a:t>
            </a:r>
            <a:r>
              <a:rPr lang="en-GB" dirty="0" err="1"/>
              <a:t>CentriMo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6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26D529-918C-416A-A843-B694A731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64" y="0"/>
            <a:ext cx="6096872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51824" y="2348880"/>
            <a:ext cx="248428" cy="2484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51394" y="3386972"/>
            <a:ext cx="2898322" cy="3726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263396" y="3932783"/>
            <a:ext cx="2898322" cy="3726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25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B5EB2-D3EA-4DCD-8979-11EF72CA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28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7DD3A-4167-4340-A7BE-597AAE5B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5"/>
            <a:ext cx="12192000" cy="6612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0C10F-B849-4F1B-9EC2-C045862D2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132856"/>
            <a:ext cx="9857095" cy="316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1CE65-E793-4400-98EA-710315FBD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050" y="2957070"/>
            <a:ext cx="6725099" cy="38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4624"/>
            <a:ext cx="6579962" cy="677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3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412777"/>
            <a:ext cx="9361040" cy="4525963"/>
          </a:xfrm>
        </p:spPr>
        <p:txBody>
          <a:bodyPr>
            <a:normAutofit/>
          </a:bodyPr>
          <a:lstStyle/>
          <a:p>
            <a:r>
              <a:rPr lang="en-GB" dirty="0"/>
              <a:t>Does the sequence around my hits look unusual?</a:t>
            </a:r>
          </a:p>
          <a:p>
            <a:endParaRPr lang="en-GB" dirty="0"/>
          </a:p>
          <a:p>
            <a:r>
              <a:rPr lang="en-GB" dirty="0"/>
              <a:t>Do specific sequences turn up more often than expected in my hits?</a:t>
            </a:r>
          </a:p>
          <a:p>
            <a:endParaRPr lang="en-GB" dirty="0"/>
          </a:p>
          <a:p>
            <a:r>
              <a:rPr lang="en-GB" dirty="0"/>
              <a:t>If so, do the sequences look like any known functional sequence?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738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Motif Searching Exercise</a:t>
            </a:r>
          </a:p>
        </p:txBody>
      </p:sp>
      <p:pic>
        <p:nvPicPr>
          <p:cNvPr id="5" name="Picture 2" descr="C:\Users\andrewss\Desktop\bioinformatic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9203" y="5539563"/>
            <a:ext cx="3354554" cy="11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2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Workflow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1484784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Hit regions</a:t>
            </a:r>
          </a:p>
          <a:p>
            <a:pPr algn="ctr"/>
            <a:r>
              <a:rPr lang="en-GB" sz="1400" dirty="0"/>
              <a:t>Genes, CDS, Positions, Whatever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896" y="1484784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Extract Sequences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8184232" y="1484784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for artefacts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8208862" y="4077072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for composition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5159896" y="4077072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for enriched sequences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2207568" y="4092892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to identify enriched sequences</a:t>
            </a:r>
            <a:endParaRPr lang="en-GB" sz="1400" dirty="0"/>
          </a:p>
        </p:txBody>
      </p:sp>
      <p:sp>
        <p:nvSpPr>
          <p:cNvPr id="11" name="Right Arrow 10"/>
          <p:cNvSpPr/>
          <p:nvPr/>
        </p:nvSpPr>
        <p:spPr>
          <a:xfrm>
            <a:off x="4151784" y="2096852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7176120" y="2096852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4145422" y="4704960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7169758" y="4704960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8678185" y="3429000"/>
            <a:ext cx="72008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6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Deciding what to extract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35560" y="1700808"/>
            <a:ext cx="7560840" cy="288032"/>
            <a:chOff x="611560" y="1700808"/>
            <a:chExt cx="7560840" cy="2880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1560" y="1836440"/>
              <a:ext cx="7560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383868" y="1700808"/>
              <a:ext cx="10081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Hit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403812" y="2204864"/>
            <a:ext cx="2016224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07868" y="220486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0056" y="2164214"/>
            <a:ext cx="16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Hit plus context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3812" y="2708920"/>
            <a:ext cx="1008112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60096" y="5434677"/>
            <a:ext cx="504056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00057" y="2668270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 width, centred on hit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207568" y="4327319"/>
            <a:ext cx="7560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11824" y="4149080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 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3712" y="4679108"/>
            <a:ext cx="100811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11824" y="5796786"/>
            <a:ext cx="504056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08168" y="4638458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Promoter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8167" y="539479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3’ UTR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8168" y="575613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5’ UTR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11924" y="2708920"/>
            <a:ext cx="100811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15880" y="5007790"/>
            <a:ext cx="1944216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608167" y="5003144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 Body / CDS</a:t>
            </a:r>
          </a:p>
        </p:txBody>
      </p:sp>
    </p:spTree>
    <p:extLst>
      <p:ext uri="{BB962C8B-B14F-4D97-AF65-F5344CB8AC3E}">
        <p14:creationId xmlns:p14="http://schemas.microsoft.com/office/powerpoint/2010/main" val="369534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Extracting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1412777"/>
            <a:ext cx="7499176" cy="4525963"/>
          </a:xfrm>
        </p:spPr>
        <p:txBody>
          <a:bodyPr/>
          <a:lstStyle/>
          <a:p>
            <a:r>
              <a:rPr lang="en-GB" dirty="0"/>
              <a:t>From positions</a:t>
            </a:r>
          </a:p>
          <a:p>
            <a:pPr lvl="1"/>
            <a:r>
              <a:rPr lang="en-GB" dirty="0" err="1"/>
              <a:t>BEDTools</a:t>
            </a:r>
            <a:endParaRPr lang="en-GB" dirty="0"/>
          </a:p>
          <a:p>
            <a:pPr lvl="1"/>
            <a:r>
              <a:rPr lang="en-GB" dirty="0"/>
              <a:t>Genome Browsers*</a:t>
            </a:r>
          </a:p>
          <a:p>
            <a:pPr lvl="1"/>
            <a:r>
              <a:rPr lang="en-GB" dirty="0"/>
              <a:t>Custom scripts</a:t>
            </a:r>
          </a:p>
          <a:p>
            <a:endParaRPr lang="en-GB" dirty="0"/>
          </a:p>
          <a:p>
            <a:r>
              <a:rPr lang="en-GB" dirty="0"/>
              <a:t>From features</a:t>
            </a:r>
          </a:p>
          <a:p>
            <a:pPr lvl="1"/>
            <a:r>
              <a:rPr lang="en-GB" dirty="0"/>
              <a:t>Genome Browsers*</a:t>
            </a:r>
          </a:p>
          <a:p>
            <a:pPr lvl="1"/>
            <a:r>
              <a:rPr lang="en-GB" dirty="0" err="1"/>
              <a:t>BioMart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79977" y="6093296"/>
            <a:ext cx="46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*not easily automatable for multiple sequences</a:t>
            </a:r>
          </a:p>
        </p:txBody>
      </p:sp>
    </p:spTree>
    <p:extLst>
      <p:ext uri="{BB962C8B-B14F-4D97-AF65-F5344CB8AC3E}">
        <p14:creationId xmlns:p14="http://schemas.microsoft.com/office/powerpoint/2010/main" val="281514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/>
          <a:lstStyle/>
          <a:p>
            <a:r>
              <a:rPr lang="en-GB" dirty="0" err="1"/>
              <a:t>BioMart</a:t>
            </a:r>
            <a:r>
              <a:rPr lang="en-GB" dirty="0"/>
              <a:t> – Selecting Assembly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3500" y="6250414"/>
            <a:ext cx="678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https://ensembl.org/biomart/martview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12" y="1220412"/>
            <a:ext cx="7499176" cy="48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79" y="1179020"/>
            <a:ext cx="7340443" cy="47702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95600" y="2933535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78527" y="3698880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672901" y="3662876"/>
            <a:ext cx="172819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/>
          <a:lstStyle/>
          <a:p>
            <a:r>
              <a:rPr lang="en-GB" dirty="0" err="1"/>
              <a:t>BioMart</a:t>
            </a:r>
            <a:r>
              <a:rPr lang="en-GB" dirty="0"/>
              <a:t> – Specifying features</a:t>
            </a:r>
          </a:p>
        </p:txBody>
      </p:sp>
    </p:spTree>
    <p:extLst>
      <p:ext uri="{BB962C8B-B14F-4D97-AF65-F5344CB8AC3E}">
        <p14:creationId xmlns:p14="http://schemas.microsoft.com/office/powerpoint/2010/main" val="349833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97768"/>
            <a:ext cx="8229600" cy="1143000"/>
          </a:xfrm>
        </p:spPr>
        <p:txBody>
          <a:bodyPr/>
          <a:lstStyle/>
          <a:p>
            <a:r>
              <a:rPr lang="en-GB" dirty="0" err="1"/>
              <a:t>BioMart</a:t>
            </a:r>
            <a:r>
              <a:rPr lang="en-GB" dirty="0"/>
              <a:t> – selecting </a:t>
            </a:r>
            <a:r>
              <a:rPr lang="en-GB" dirty="0" err="1"/>
              <a:t>seq</a:t>
            </a:r>
            <a:r>
              <a:rPr lang="en-GB" dirty="0"/>
              <a:t>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655022"/>
            <a:ext cx="7272808" cy="47263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95600" y="3802150"/>
            <a:ext cx="64807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943872" y="3645135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51784" y="5138564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42731" y="5768530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69113" y="5777583"/>
            <a:ext cx="252028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0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6679</TotalTime>
  <Words>549</Words>
  <Application>Microsoft Office PowerPoint</Application>
  <PresentationFormat>Widescreen</PresentationFormat>
  <Paragraphs>159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Motif Searching</vt:lpstr>
      <vt:lpstr>Rationale</vt:lpstr>
      <vt:lpstr>Basic Questions</vt:lpstr>
      <vt:lpstr>Basic Workflow</vt:lpstr>
      <vt:lpstr>Deciding what to extract</vt:lpstr>
      <vt:lpstr>Extracting Sequence</vt:lpstr>
      <vt:lpstr>BioMart – Selecting Assembly</vt:lpstr>
      <vt:lpstr>BioMart – Specifying features</vt:lpstr>
      <vt:lpstr>BioMart – selecting seq region</vt:lpstr>
      <vt:lpstr>BioMart – header info</vt:lpstr>
      <vt:lpstr>BioMart - exporting</vt:lpstr>
      <vt:lpstr>Deciding on a comparison</vt:lpstr>
      <vt:lpstr>Filtering list of hits</vt:lpstr>
      <vt:lpstr>Artefacts</vt:lpstr>
      <vt:lpstr>Software</vt:lpstr>
      <vt:lpstr>MEME Suite</vt:lpstr>
      <vt:lpstr>MEME Motif Discovery</vt:lpstr>
      <vt:lpstr>PowerPoint Presentation</vt:lpstr>
      <vt:lpstr>Good Result</vt:lpstr>
      <vt:lpstr>Good Result - Motif</vt:lpstr>
      <vt:lpstr>Good Result - Positioning</vt:lpstr>
      <vt:lpstr>Artefactual Result - Composition</vt:lpstr>
      <vt:lpstr>PowerPoint Presentation</vt:lpstr>
      <vt:lpstr>AME – Known motif search</vt:lpstr>
      <vt:lpstr>PowerPoint Presentation</vt:lpstr>
      <vt:lpstr>AME Result</vt:lpstr>
      <vt:lpstr>PowerPoint Presentation</vt:lpstr>
      <vt:lpstr>PowerPoint Presentation</vt:lpstr>
      <vt:lpstr>PowerPoint Presentation</vt:lpstr>
      <vt:lpstr>Motif Searching Exercise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Motif Searching</dc:title>
  <dc:creator>Simon Andrews</dc:creator>
  <cp:lastModifiedBy>Simon Andrews</cp:lastModifiedBy>
  <cp:revision>91</cp:revision>
  <dcterms:created xsi:type="dcterms:W3CDTF">2013-10-15T16:33:53Z</dcterms:created>
  <dcterms:modified xsi:type="dcterms:W3CDTF">2021-11-19T15:25:36Z</dcterms:modified>
</cp:coreProperties>
</file>