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96" r:id="rId5"/>
    <p:sldId id="297" r:id="rId6"/>
    <p:sldId id="259" r:id="rId7"/>
    <p:sldId id="298" r:id="rId8"/>
    <p:sldId id="299" r:id="rId9"/>
    <p:sldId id="300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301" r:id="rId29"/>
    <p:sldId id="302" r:id="rId30"/>
    <p:sldId id="284" r:id="rId31"/>
    <p:sldId id="303" r:id="rId32"/>
    <p:sldId id="304" r:id="rId33"/>
    <p:sldId id="285" r:id="rId34"/>
    <p:sldId id="305" r:id="rId35"/>
    <p:sldId id="286" r:id="rId36"/>
    <p:sldId id="287" r:id="rId37"/>
    <p:sldId id="288" r:id="rId38"/>
    <p:sldId id="289" r:id="rId39"/>
    <p:sldId id="306" r:id="rId40"/>
    <p:sldId id="290" r:id="rId41"/>
    <p:sldId id="291" r:id="rId42"/>
    <p:sldId id="292" r:id="rId43"/>
    <p:sldId id="295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84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A73D3-CF9F-472B-BE49-2677B8246EAD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8047-4DBE-4D08-925D-E49847F6E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5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4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83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0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43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35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16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0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71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69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9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66B5-51D1-4AB6-8903-C9957EA300C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C:\Users\andrewss\Desktop\bioinformatics_logo_small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021288"/>
            <a:ext cx="2214047" cy="78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59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 smtClean="0"/>
              <a:t>Plotting Complex Figures Using R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65618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Simon Andrews</a:t>
            </a:r>
          </a:p>
          <a:p>
            <a:r>
              <a:rPr lang="en-GB" dirty="0" smtClean="0"/>
              <a:t>simon.andrews@babraham.ac.uk</a:t>
            </a:r>
          </a:p>
          <a:p>
            <a:r>
              <a:rPr lang="en-GB" dirty="0" smtClean="0"/>
              <a:t>v2017-11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814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 Characters</a:t>
            </a:r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268760"/>
            <a:ext cx="4464496" cy="535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62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Controlling plot area options with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1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</a:t>
            </a:r>
            <a:r>
              <a:rPr lang="en-GB" dirty="0" smtClean="0"/>
              <a:t> function controls global parameters affecting all plots in the current plot area</a:t>
            </a:r>
          </a:p>
          <a:p>
            <a:endParaRPr lang="en-GB" dirty="0" smtClean="0"/>
          </a:p>
          <a:p>
            <a:r>
              <a:rPr lang="en-GB" dirty="0" smtClean="0"/>
              <a:t>Changes affect all subsequent plots</a:t>
            </a:r>
          </a:p>
          <a:p>
            <a:endParaRPr lang="en-GB" dirty="0" smtClean="0"/>
          </a:p>
          <a:p>
            <a:r>
              <a:rPr lang="en-GB" dirty="0" smtClean="0"/>
              <a:t>Many par options can also be passed to individual plots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888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Reading current value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ar()$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cex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/>
              <a:t>Setting a value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cex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=1.5) -&gt;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old.par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/>
              <a:t>Restoring a value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old.par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dev.off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995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options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Margins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</a:t>
            </a:r>
            <a:r>
              <a:rPr lang="en-GB" dirty="0" smtClean="0"/>
              <a:t> (set margins in inches)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GB" dirty="0" smtClean="0"/>
              <a:t> (set margins in number of lines)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</a:t>
            </a:r>
            <a:r>
              <a:rPr lang="en-GB" dirty="0" smtClean="0"/>
              <a:t> (set lines per inch)</a:t>
            </a:r>
          </a:p>
          <a:p>
            <a:pPr lvl="1"/>
            <a:r>
              <a:rPr lang="en-GB" dirty="0" smtClean="0"/>
              <a:t>4 element vector (bottom, left, top, right)</a:t>
            </a:r>
          </a:p>
          <a:p>
            <a:r>
              <a:rPr lang="en-GB" dirty="0" smtClean="0"/>
              <a:t>Warning</a:t>
            </a:r>
          </a:p>
          <a:p>
            <a:pPr lvl="1"/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Error in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plot.new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: figure margins too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large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14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6" y="908720"/>
            <a:ext cx="9072004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974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options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Fonts and labels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</a:t>
            </a:r>
            <a:r>
              <a:rPr lang="en-GB" dirty="0" smtClean="0"/>
              <a:t> – global char expansion</a:t>
            </a:r>
          </a:p>
          <a:p>
            <a:pPr lvl="2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ex.axis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ex.lab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ex.main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ex.sub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812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80728"/>
            <a:ext cx="8928003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13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options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Font style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font</a:t>
            </a:r>
            <a:r>
              <a:rPr lang="en-GB" dirty="0" smtClean="0"/>
              <a:t> (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font.axis,font.main,font.sub,font.lab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1 = Plain text</a:t>
            </a:r>
          </a:p>
          <a:p>
            <a:pPr lvl="2"/>
            <a:r>
              <a:rPr lang="en-GB" dirty="0" smtClean="0"/>
              <a:t>2 = Bold text</a:t>
            </a:r>
          </a:p>
          <a:p>
            <a:pPr lvl="2"/>
            <a:r>
              <a:rPr lang="en-GB" dirty="0" smtClean="0"/>
              <a:t>3 = Italic text</a:t>
            </a:r>
          </a:p>
          <a:p>
            <a:pPr lvl="2"/>
            <a:r>
              <a:rPr lang="en-GB" dirty="0" smtClean="0"/>
              <a:t>4 = Bold italic text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</a:t>
            </a:r>
            <a:r>
              <a:rPr lang="en-GB" dirty="0" smtClean="0"/>
              <a:t> (label orientation)</a:t>
            </a:r>
          </a:p>
          <a:p>
            <a:pPr lvl="2"/>
            <a:r>
              <a:rPr lang="en-GB" dirty="0" smtClean="0"/>
              <a:t>0 = Parallel to axis</a:t>
            </a:r>
          </a:p>
          <a:p>
            <a:pPr lvl="2"/>
            <a:r>
              <a:rPr lang="en-GB" dirty="0" smtClean="0"/>
              <a:t>1 = Horizontal</a:t>
            </a:r>
          </a:p>
          <a:p>
            <a:pPr lvl="2"/>
            <a:r>
              <a:rPr lang="en-GB" dirty="0" smtClean="0"/>
              <a:t>2 = Perpendicular</a:t>
            </a:r>
          </a:p>
          <a:p>
            <a:pPr lvl="2"/>
            <a:r>
              <a:rPr lang="en-GB" dirty="0" smtClean="0"/>
              <a:t>3 = Vertical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194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" y="980728"/>
            <a:ext cx="9072003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0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 Painters Model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7949073" cy="30963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62424" y="5013176"/>
            <a:ext cx="20152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Plot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Base plot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Overlays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10390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options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Multi-panel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mfrow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rows,cols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GB" dirty="0" smtClean="0">
                <a:cs typeface="Courier New" panose="02070309020205020404" pitchFamily="49" charset="0"/>
              </a:rPr>
              <a:t>Not supported by some packages</a:t>
            </a:r>
            <a:endParaRPr lang="en-GB" dirty="0">
              <a:cs typeface="Courier New" panose="02070309020205020404" pitchFamily="49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385" y="3356992"/>
            <a:ext cx="5733415" cy="324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361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Exercise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461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Using Colour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041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Specifying colours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Hexadecimal strings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#FF0000 </a:t>
            </a:r>
            <a:r>
              <a:rPr lang="en-GB" dirty="0" smtClean="0"/>
              <a:t>(red)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#0000FF </a:t>
            </a:r>
            <a:r>
              <a:rPr lang="en-GB" dirty="0" smtClean="0"/>
              <a:t>(blue)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#CC00CC </a:t>
            </a:r>
            <a:r>
              <a:rPr lang="en-GB" dirty="0" smtClean="0"/>
              <a:t>(purple)</a:t>
            </a:r>
          </a:p>
          <a:p>
            <a:r>
              <a:rPr lang="en-GB" dirty="0" smtClean="0"/>
              <a:t>Controlled names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“red” “green” </a:t>
            </a:r>
            <a:r>
              <a:rPr lang="en-GB" dirty="0" smtClean="0"/>
              <a:t>etc.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colors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398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Built in colour schemes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Functions to generate colours</a:t>
            </a:r>
          </a:p>
          <a:p>
            <a:r>
              <a:rPr lang="en-GB" dirty="0" smtClean="0"/>
              <a:t>Pass in number of colours to make</a:t>
            </a:r>
          </a:p>
          <a:p>
            <a:r>
              <a:rPr lang="en-GB" dirty="0" smtClean="0"/>
              <a:t>Functions: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rainbow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heat.colors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cm.colors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terrain.colors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topo.colors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75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07300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11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 Packages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Color</a:t>
            </a:r>
            <a:r>
              <a:rPr lang="en-GB" dirty="0" smtClean="0"/>
              <a:t> Brewer</a:t>
            </a:r>
          </a:p>
          <a:p>
            <a:pPr lvl="1"/>
            <a:r>
              <a:rPr lang="en-GB" dirty="0" smtClean="0"/>
              <a:t>Set of pre-defined, optimised palettes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RColorBrewer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brewer.pal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(no colours, palette)</a:t>
            </a:r>
          </a:p>
          <a:p>
            <a:pPr lvl="1"/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 smtClean="0">
                <a:cs typeface="Courier New" panose="02070309020205020404" pitchFamily="49" charset="0"/>
              </a:rPr>
              <a:t>ColorRamps</a:t>
            </a:r>
            <a:endParaRPr lang="en-GB" dirty="0">
              <a:cs typeface="Courier New" panose="02070309020205020404" pitchFamily="49" charset="0"/>
            </a:endParaRPr>
          </a:p>
          <a:p>
            <a:pPr lvl="1"/>
            <a:r>
              <a:rPr lang="en-GB" dirty="0" smtClean="0">
                <a:cs typeface="Courier New" panose="02070309020205020404" pitchFamily="49" charset="0"/>
              </a:rPr>
              <a:t>Create smooth palettes for ramped colour</a:t>
            </a:r>
          </a:p>
          <a:p>
            <a:pPr lvl="1"/>
            <a:r>
              <a:rPr lang="en-GB" dirty="0" smtClean="0">
                <a:cs typeface="Courier New" panose="02070309020205020404" pitchFamily="49" charset="0"/>
              </a:rPr>
              <a:t>Generates a function to make actual colour vectors</a:t>
            </a:r>
          </a:p>
          <a:p>
            <a:pPr lvl="1"/>
            <a:r>
              <a:rPr lang="en-GB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colorRampPalette</a:t>
            </a: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(c(“</a:t>
            </a:r>
            <a:r>
              <a:rPr lang="en-GB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red”,”white”,”blue</a:t>
            </a: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”))</a:t>
            </a:r>
          </a:p>
          <a:p>
            <a:pPr lvl="1"/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colorRampPalette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(c(“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red”,”white”,”blue</a:t>
            </a: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”))(5)</a:t>
            </a:r>
          </a:p>
          <a:p>
            <a:pPr lvl="1"/>
            <a:endParaRPr lang="en-GB" dirty="0" smtClean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46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Colour to Plots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Vector of colours passed to the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en-GB" dirty="0" smtClean="0"/>
              <a:t> </a:t>
            </a:r>
            <a:r>
              <a:rPr lang="en-GB" dirty="0" smtClean="0"/>
              <a:t>parameter</a:t>
            </a:r>
          </a:p>
          <a:p>
            <a:endParaRPr lang="en-GB" dirty="0" smtClean="0"/>
          </a:p>
          <a:p>
            <a:r>
              <a:rPr lang="en-GB" dirty="0" smtClean="0"/>
              <a:t>Vector of factors used to divide the data</a:t>
            </a:r>
          </a:p>
          <a:p>
            <a:pPr lvl="1"/>
            <a:r>
              <a:rPr lang="en-GB" dirty="0" smtClean="0"/>
              <a:t>Colours taken from palette</a:t>
            </a:r>
          </a:p>
          <a:p>
            <a:pPr lvl="1"/>
            <a:r>
              <a:rPr lang="en-GB" dirty="0" smtClean="0"/>
              <a:t>Can read or set using palette function</a:t>
            </a:r>
          </a:p>
          <a:p>
            <a:pPr lvl="2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palette()</a:t>
            </a:r>
          </a:p>
          <a:p>
            <a:pPr lvl="2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palette(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brewer.pal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(9,”Set1”)</a:t>
            </a:r>
          </a:p>
          <a:p>
            <a:pPr lvl="2"/>
            <a:r>
              <a:rPr lang="en-GB" dirty="0" smtClean="0"/>
              <a:t>Ordered by levels of factor vector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17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016442" y="846138"/>
            <a:ext cx="6033124" cy="2301580"/>
            <a:chOff x="3016442" y="846138"/>
            <a:chExt cx="6033124" cy="230158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39008" y="846138"/>
              <a:ext cx="2110558" cy="2301580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3016442" y="1496436"/>
              <a:ext cx="510232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barplot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1:4,</a:t>
              </a:r>
            </a:p>
            <a:p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col=c</a:t>
              </a:r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("</a:t>
              </a:r>
              <a:r>
                <a:rPr lang="en-GB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</a:t>
              </a:r>
              <a:r>
                <a:rPr lang="en-GB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","gold","</a:t>
              </a:r>
              <a:r>
                <a:rPr lang="en-GB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blue</a:t>
              </a:r>
              <a:r>
                <a:rPr lang="en-GB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","tan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")</a:t>
              </a:r>
            </a:p>
            <a:p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GB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Colour to Plots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1484784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barplot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(1:4)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74" y="1825539"/>
            <a:ext cx="1767639" cy="192762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3016442" y="2706780"/>
            <a:ext cx="6118302" cy="2394467"/>
            <a:chOff x="3016442" y="2706780"/>
            <a:chExt cx="6118302" cy="2394467"/>
          </a:xfrm>
        </p:grpSpPr>
        <p:sp>
          <p:nvSpPr>
            <p:cNvPr id="8" name="Rectangle 7"/>
            <p:cNvSpPr/>
            <p:nvPr/>
          </p:nvSpPr>
          <p:spPr>
            <a:xfrm>
              <a:off x="3016442" y="3276109"/>
              <a:ext cx="2762295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barplot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1:4,</a:t>
              </a:r>
            </a:p>
            <a:p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col=c</a:t>
              </a:r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("red2","green3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")</a:t>
              </a:r>
            </a:p>
            <a:p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GB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39008" y="2706780"/>
              <a:ext cx="2195736" cy="2394467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3016442" y="4653136"/>
            <a:ext cx="6130721" cy="2404560"/>
            <a:chOff x="3016442" y="4653136"/>
            <a:chExt cx="6130721" cy="2404560"/>
          </a:xfrm>
        </p:grpSpPr>
        <p:sp>
          <p:nvSpPr>
            <p:cNvPr id="10" name="Rectangle 9"/>
            <p:cNvSpPr/>
            <p:nvPr/>
          </p:nvSpPr>
          <p:spPr>
            <a:xfrm>
              <a:off x="3016442" y="5342037"/>
              <a:ext cx="4572000" cy="116955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library(</a:t>
              </a:r>
              <a:r>
                <a:rPr lang="en-GB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RColorBrewer</a:t>
              </a:r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GB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barplot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1:4,</a:t>
              </a:r>
            </a:p>
            <a:p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col=</a:t>
              </a:r>
              <a:r>
                <a:rPr lang="en-GB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brewer.pal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(4</a:t>
              </a:r>
              <a:r>
                <a:rPr lang="en-GB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,"Set1</a:t>
              </a:r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")</a:t>
              </a:r>
            </a:p>
            <a:p>
              <a:r>
                <a:rPr lang="en-GB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GB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42171" y="4653136"/>
              <a:ext cx="2204992" cy="24045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60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Colour to Plots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512" y="14176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height.data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height sex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    170   M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    160   F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   180   M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    175   M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    155   F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6    185   M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    172   F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512" y="3573016"/>
            <a:ext cx="8568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palette()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 "black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    "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green3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 "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blue" </a:t>
            </a: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[5] "cyan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magenta" "yellow"  "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512" y="43651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levels(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height.data$sex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 "F" "M"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9512" y="5296564"/>
            <a:ext cx="31918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palette(c("red2","blue2"))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67745" y="1371779"/>
            <a:ext cx="6696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barplot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height.data$height,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height.data$sex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013" y="1925777"/>
            <a:ext cx="4314286" cy="470476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013" y="1916832"/>
            <a:ext cx="4314286" cy="4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71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Core Graph Types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" y="1431742"/>
            <a:ext cx="4464496" cy="1674248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" y="3140968"/>
            <a:ext cx="4464496" cy="167424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447746"/>
            <a:ext cx="4464496" cy="1674248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140968"/>
            <a:ext cx="4464496" cy="16742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55776" y="5013176"/>
            <a:ext cx="5992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Local options to change a specific plot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Global options to affect all graphs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85723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use of colour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Colouring by density</a:t>
            </a:r>
          </a:p>
          <a:p>
            <a:pPr lvl="1"/>
            <a:r>
              <a:rPr lang="en-GB" dirty="0" smtClean="0"/>
              <a:t>Pass data and palette to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densCols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 smtClean="0"/>
              <a:t>Vector of colours returned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Colouring by value</a:t>
            </a:r>
          </a:p>
          <a:p>
            <a:pPr lvl="1"/>
            <a:r>
              <a:rPr lang="en-GB" dirty="0" smtClean="0"/>
              <a:t>Need function to map values to colours</a:t>
            </a:r>
          </a:p>
        </p:txBody>
      </p:sp>
    </p:spTree>
    <p:extLst>
      <p:ext uri="{BB962C8B-B14F-4D97-AF65-F5344CB8AC3E}">
        <p14:creationId xmlns:p14="http://schemas.microsoft.com/office/powerpoint/2010/main" val="18152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138" y="3717032"/>
            <a:ext cx="4538123" cy="33813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colour ramps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57200" y="1417638"/>
            <a:ext cx="820891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colorRampPalette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(c("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blue","green","red","yellow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(n) 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x &lt;- ramp(seq.int(0, 1,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length.out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n))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(x) == 4L) 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rgb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(x[, 1L], x[, 2L], x[, 3L], x[, 4L],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maxColorValue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255)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rgb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(x[, 1L], x[, 2L], x[, 3L],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maxColorValue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255)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3284984"/>
            <a:ext cx="8291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colorRampPalette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(c("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blue","green","red","yellow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(10)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[1] "#0000FF" "#0055AA" "#00AA55" "#00FF00" "#55AA00" "#AA5400" "#FF0000" "#FF5400" "#FFA900" "#FFFF00"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4136668"/>
            <a:ext cx="8184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barplot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rep(1,10),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col=</a:t>
            </a:r>
            <a:r>
              <a:rPr lang="en-GB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colorRampPalette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c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blue","green","red","yellow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)</a:t>
            </a:r>
            <a:r>
              <a:rPr lang="en-GB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77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colour to plot density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21495" y="1556792"/>
            <a:ext cx="29770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lots.of.data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=19)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476766"/>
            <a:ext cx="4188155" cy="3120586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572000" y="1556792"/>
            <a:ext cx="4644008" cy="5139156"/>
            <a:chOff x="4572000" y="1556792"/>
            <a:chExt cx="4644008" cy="513915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3447533"/>
              <a:ext cx="4359714" cy="324841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4644008" y="1556792"/>
              <a:ext cx="4572000" cy="224676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plot(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lots.of.data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pch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=19, 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col=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densCols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lots.of.data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colramp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</a:t>
              </a:r>
              <a:r>
                <a:rPr lang="en-US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colorRampPalette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(c(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"</a:t>
              </a:r>
              <a:r>
                <a:rPr lang="en-US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blue","green","red","yellow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")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)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)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GB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39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 Mapping Function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1244" y="1988840"/>
            <a:ext cx="834074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map.colours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function(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values,palette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range &lt;- range(values)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proportion &lt;- (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values-range[1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])/(range[2]-range[1])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index &lt;- round((length(palette)-1)*proportion)+1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return(palette[index])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10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76" y="3401664"/>
            <a:ext cx="4389744" cy="32707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Plotting Quantitative Colour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21495" y="1326827"/>
            <a:ext cx="29770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lots.of.data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=19)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476766"/>
            <a:ext cx="4188155" cy="312058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8024" y="1326827"/>
            <a:ext cx="46440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lots.of.data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=19,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col=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map.colours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lots.of.data$K4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lots.of.data$K27,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colorRampPalette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(c(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blue","green","red","yellow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)(100)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839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Exercise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4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Plot Overlays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37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292" y="1240252"/>
            <a:ext cx="5733415" cy="21501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/>
          </a:bodyPr>
          <a:lstStyle/>
          <a:p>
            <a:r>
              <a:rPr lang="en-GB" dirty="0" smtClean="0"/>
              <a:t>Input: 	2 Vectors (x and y positions)</a:t>
            </a:r>
          </a:p>
          <a:p>
            <a:r>
              <a:rPr lang="en-GB" dirty="0" smtClean="0"/>
              <a:t>Options: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endParaRPr lang="en-GB" dirty="0" smtClean="0"/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10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Lines / Arrows / </a:t>
            </a:r>
            <a:r>
              <a:rPr lang="en-GB" dirty="0" err="1" smtClean="0"/>
              <a:t>Abline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Input:</a:t>
            </a:r>
          </a:p>
          <a:p>
            <a:pPr lvl="1"/>
            <a:r>
              <a:rPr lang="en-GB" dirty="0" smtClean="0"/>
              <a:t>Lines 2 vectors (x and y)</a:t>
            </a:r>
          </a:p>
          <a:p>
            <a:pPr lvl="1"/>
            <a:r>
              <a:rPr lang="en-GB" dirty="0" smtClean="0"/>
              <a:t>Arrows 4 vectors (x0,y0,x1,y1)</a:t>
            </a:r>
          </a:p>
          <a:p>
            <a:pPr lvl="1"/>
            <a:r>
              <a:rPr lang="en-GB" dirty="0" err="1" smtClean="0"/>
              <a:t>Abline</a:t>
            </a:r>
            <a:r>
              <a:rPr lang="en-GB" dirty="0" smtClean="0"/>
              <a:t> Intercept and slope (or correlation object)</a:t>
            </a:r>
          </a:p>
          <a:p>
            <a:r>
              <a:rPr lang="en-GB" dirty="0" smtClean="0"/>
              <a:t>Options: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lwd</a:t>
            </a:r>
            <a:endParaRPr lang="en-GB" dirty="0" smtClean="0"/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ngle </a:t>
            </a:r>
            <a:r>
              <a:rPr lang="en-GB" dirty="0" smtClean="0">
                <a:cs typeface="Courier New" panose="02070309020205020404" pitchFamily="49" charset="0"/>
              </a:rPr>
              <a:t>(arrows)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5733415" cy="215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36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051" y="1417638"/>
            <a:ext cx="4728949" cy="35235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multi-layer plot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020272" y="5541511"/>
            <a:ext cx="22322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error.data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     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1.50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     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0.25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     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0.75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1196752"/>
            <a:ext cx="55446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barplot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error.data$values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col="red2",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ylim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=(c(0,6))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bar.centres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arrows(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x0=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bar.centres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y0=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error.data$values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error.data$sem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x1=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bar.centres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y1=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error.data$values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error.data$sem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angle=90,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code = 3,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=2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text(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bar.centres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[2],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error.data$values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 +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error.data$sem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[2],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labels = "***",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=3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63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Figures are configured based on the options passed to them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371" y="1772816"/>
            <a:ext cx="4571429" cy="457142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2132856"/>
            <a:ext cx="25282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1:10,(1:10) ^ 4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)</a:t>
            </a:r>
          </a:p>
        </p:txBody>
      </p:sp>
    </p:spTree>
    <p:extLst>
      <p:ext uri="{BB962C8B-B14F-4D97-AF65-F5344CB8AC3E}">
        <p14:creationId xmlns:p14="http://schemas.microsoft.com/office/powerpoint/2010/main" val="29973810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292" y="1062866"/>
            <a:ext cx="5733415" cy="21501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Polygon (shaded areas)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/>
          </a:bodyPr>
          <a:lstStyle/>
          <a:p>
            <a:r>
              <a:rPr lang="en-GB" dirty="0" smtClean="0"/>
              <a:t>Input:</a:t>
            </a:r>
          </a:p>
          <a:p>
            <a:pPr lvl="1"/>
            <a:r>
              <a:rPr lang="en-GB" dirty="0" smtClean="0"/>
              <a:t>2 vectors (x and y) for bounding region</a:t>
            </a:r>
          </a:p>
          <a:p>
            <a:r>
              <a:rPr lang="en-GB" dirty="0" smtClean="0"/>
              <a:t>Options: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384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292" y="1062866"/>
            <a:ext cx="5733415" cy="21501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Text (in plot text)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/>
          </a:bodyPr>
          <a:lstStyle/>
          <a:p>
            <a:r>
              <a:rPr lang="en-GB" dirty="0" smtClean="0"/>
              <a:t>Input:</a:t>
            </a:r>
          </a:p>
          <a:p>
            <a:pPr lvl="1"/>
            <a:r>
              <a:rPr lang="en-GB" dirty="0" smtClean="0"/>
              <a:t>Text, x, y </a:t>
            </a:r>
          </a:p>
          <a:p>
            <a:r>
              <a:rPr lang="en-GB" dirty="0" smtClean="0"/>
              <a:t>Options: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adj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>
                <a:cs typeface="Courier New" panose="02070309020205020404" pitchFamily="49" charset="0"/>
              </a:rPr>
              <a:t>(x and y offsets)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smtClean="0">
                <a:cs typeface="Courier New" panose="02070309020205020404" pitchFamily="49" charset="0"/>
              </a:rPr>
              <a:t>(auto offset 1=below,2=left,3=above, 4=right)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7555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292" y="1036970"/>
            <a:ext cx="5733415" cy="21501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Legend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Input:</a:t>
            </a:r>
          </a:p>
          <a:p>
            <a:pPr lvl="1"/>
            <a:r>
              <a:rPr lang="en-GB" dirty="0" smtClean="0"/>
              <a:t>Position (</a:t>
            </a:r>
            <a:r>
              <a:rPr lang="en-GB" dirty="0" err="1" smtClean="0"/>
              <a:t>x,y</a:t>
            </a:r>
            <a:r>
              <a:rPr lang="en-GB" dirty="0" smtClean="0"/>
              <a:t> or “</a:t>
            </a:r>
            <a:r>
              <a:rPr lang="en-GB" dirty="0" err="1" smtClean="0"/>
              <a:t>topright</a:t>
            </a:r>
            <a:r>
              <a:rPr lang="en-GB" dirty="0" smtClean="0"/>
              <a:t>”,”</a:t>
            </a:r>
            <a:r>
              <a:rPr lang="en-GB" dirty="0" err="1" smtClean="0"/>
              <a:t>bottomleft</a:t>
            </a:r>
            <a:r>
              <a:rPr lang="en-GB" dirty="0" smtClean="0"/>
              <a:t>”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Text labels</a:t>
            </a:r>
          </a:p>
          <a:p>
            <a:r>
              <a:rPr lang="en-GB" dirty="0" smtClean="0"/>
              <a:t>Options: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fill </a:t>
            </a:r>
            <a:r>
              <a:rPr lang="en-GB" dirty="0" smtClean="0">
                <a:cs typeface="Courier New" panose="02070309020205020404" pitchFamily="49" charset="0"/>
              </a:rPr>
              <a:t>(colours for shaded boxes)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xpd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=NA </a:t>
            </a:r>
            <a:r>
              <a:rPr lang="en-GB" dirty="0" smtClean="0">
                <a:cs typeface="Courier New" panose="02070309020205020404" pitchFamily="49" charset="0"/>
              </a:rPr>
              <a:t>(draw outside plot area)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115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Exercise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211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Figures are configured based on the options passed to them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2132856"/>
            <a:ext cx="266611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1:10,(1:10) ^ 4,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=19,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type="b",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="Values1",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="Values2",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col="red"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371" y="1772816"/>
            <a:ext cx="4571429" cy="4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4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options are common to many plot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9381"/>
            <a:ext cx="4038600" cy="4525963"/>
          </a:xfrm>
        </p:spPr>
        <p:txBody>
          <a:bodyPr/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Axis scales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xlim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min,max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ylim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min,max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Axis labels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xlab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(text)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ylab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(text)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9381"/>
            <a:ext cx="4038600" cy="4525963"/>
          </a:xfrm>
        </p:spPr>
        <p:txBody>
          <a:bodyPr/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Plot titles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main(text)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sub(text</a:t>
            </a:r>
            <a:r>
              <a:rPr lang="en-GB" dirty="0" smtClean="0"/>
              <a:t>)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Plot characters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cex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66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94914"/>
            <a:ext cx="5733415" cy="21501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options are specific to one graph type (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barplot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/>
          </a:bodyPr>
          <a:lstStyle/>
          <a:p>
            <a:r>
              <a:rPr lang="en-GB" dirty="0" smtClean="0"/>
              <a:t>Options: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names.arg</a:t>
            </a:r>
            <a:r>
              <a:rPr lang="en-GB" dirty="0" smtClean="0"/>
              <a:t> 		Bar labels (if not from data)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horiz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=TRUE</a:t>
            </a:r>
            <a:r>
              <a:rPr lang="en-GB" dirty="0" smtClean="0"/>
              <a:t> 	Plot horizontally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beside=TRUE</a:t>
            </a:r>
            <a:r>
              <a:rPr lang="en-GB" dirty="0" smtClean="0"/>
              <a:t> 	Plot multiple series as a group 				rather than stacked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289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options take 'magic' numbers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27967" y="170080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1:10,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(1:10)^2,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type="b",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lty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=19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1268760"/>
            <a:ext cx="5125356" cy="558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87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 types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740" y="1556792"/>
            <a:ext cx="4680520" cy="484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50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5252</TotalTime>
  <Words>1153</Words>
  <Application>Microsoft Office PowerPoint</Application>
  <PresentationFormat>On-screen Show (4:3)</PresentationFormat>
  <Paragraphs>289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Courier New</vt:lpstr>
      <vt:lpstr>Office Theme</vt:lpstr>
      <vt:lpstr>Plotting Complex Figures Using R</vt:lpstr>
      <vt:lpstr>The R Painters Model</vt:lpstr>
      <vt:lpstr>Core Graph Types</vt:lpstr>
      <vt:lpstr>Figures are configured based on the options passed to them</vt:lpstr>
      <vt:lpstr>Figures are configured based on the options passed to them</vt:lpstr>
      <vt:lpstr>Some options are common to many plot types</vt:lpstr>
      <vt:lpstr>Some options are specific to one graph type (eg barplot)</vt:lpstr>
      <vt:lpstr>Some options take 'magic' numbers</vt:lpstr>
      <vt:lpstr>Line types</vt:lpstr>
      <vt:lpstr>Plot Characters</vt:lpstr>
      <vt:lpstr>Controlling plot area options with par</vt:lpstr>
      <vt:lpstr>Par</vt:lpstr>
      <vt:lpstr>Par examples</vt:lpstr>
      <vt:lpstr>Par options</vt:lpstr>
      <vt:lpstr>PowerPoint Presentation</vt:lpstr>
      <vt:lpstr>Par options</vt:lpstr>
      <vt:lpstr>PowerPoint Presentation</vt:lpstr>
      <vt:lpstr>Par options</vt:lpstr>
      <vt:lpstr>PowerPoint Presentation</vt:lpstr>
      <vt:lpstr>Par options</vt:lpstr>
      <vt:lpstr>Exercise 1</vt:lpstr>
      <vt:lpstr>Using Colour</vt:lpstr>
      <vt:lpstr>Specifying colours</vt:lpstr>
      <vt:lpstr>Built in colour schemes</vt:lpstr>
      <vt:lpstr>PowerPoint Presentation</vt:lpstr>
      <vt:lpstr>Colour Packages</vt:lpstr>
      <vt:lpstr>Applying Colour to Plots</vt:lpstr>
      <vt:lpstr>Applying Colour to Plots</vt:lpstr>
      <vt:lpstr>Applying Colour to Plots</vt:lpstr>
      <vt:lpstr>Dynamic use of colour</vt:lpstr>
      <vt:lpstr>Making colour ramps</vt:lpstr>
      <vt:lpstr>Using colour to plot density</vt:lpstr>
      <vt:lpstr>Colour Mapping Function</vt:lpstr>
      <vt:lpstr>Plotting Quantitative Colour</vt:lpstr>
      <vt:lpstr>Exercise 2</vt:lpstr>
      <vt:lpstr>Plot Overlays</vt:lpstr>
      <vt:lpstr>Points</vt:lpstr>
      <vt:lpstr>Lines / Arrows / Abline</vt:lpstr>
      <vt:lpstr>Example multi-layer plot</vt:lpstr>
      <vt:lpstr>Polygon (shaded areas)</vt:lpstr>
      <vt:lpstr>Text (in plot text)</vt:lpstr>
      <vt:lpstr>Legend</vt:lpstr>
      <vt:lpstr>Exercise 3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SeqMonk: NGS Analysis on your desktop</dc:title>
  <dc:creator>Simon Andrews</dc:creator>
  <cp:lastModifiedBy>Simon Andrews</cp:lastModifiedBy>
  <cp:revision>146</cp:revision>
  <dcterms:created xsi:type="dcterms:W3CDTF">2013-08-21T08:13:32Z</dcterms:created>
  <dcterms:modified xsi:type="dcterms:W3CDTF">2017-11-20T14:39:56Z</dcterms:modified>
</cp:coreProperties>
</file>