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256" r:id="rId2"/>
    <p:sldId id="341" r:id="rId3"/>
    <p:sldId id="264" r:id="rId4"/>
    <p:sldId id="268" r:id="rId5"/>
    <p:sldId id="270" r:id="rId6"/>
    <p:sldId id="399" r:id="rId7"/>
    <p:sldId id="400" r:id="rId8"/>
    <p:sldId id="409" r:id="rId9"/>
    <p:sldId id="381" r:id="rId10"/>
    <p:sldId id="330" r:id="rId11"/>
    <p:sldId id="410" r:id="rId12"/>
    <p:sldId id="390" r:id="rId13"/>
    <p:sldId id="391" r:id="rId14"/>
    <p:sldId id="305" r:id="rId15"/>
    <p:sldId id="292" r:id="rId16"/>
    <p:sldId id="294" r:id="rId17"/>
    <p:sldId id="297" r:id="rId18"/>
    <p:sldId id="295" r:id="rId19"/>
    <p:sldId id="345" r:id="rId20"/>
    <p:sldId id="304" r:id="rId21"/>
    <p:sldId id="299" r:id="rId22"/>
    <p:sldId id="346" r:id="rId23"/>
    <p:sldId id="335" r:id="rId24"/>
    <p:sldId id="336" r:id="rId25"/>
    <p:sldId id="307" r:id="rId26"/>
    <p:sldId id="348" r:id="rId27"/>
    <p:sldId id="349" r:id="rId28"/>
    <p:sldId id="350" r:id="rId29"/>
    <p:sldId id="351" r:id="rId30"/>
    <p:sldId id="389" r:id="rId31"/>
    <p:sldId id="352" r:id="rId32"/>
    <p:sldId id="383" r:id="rId33"/>
    <p:sldId id="353" r:id="rId34"/>
    <p:sldId id="354" r:id="rId35"/>
    <p:sldId id="355" r:id="rId36"/>
    <p:sldId id="396" r:id="rId37"/>
    <p:sldId id="356" r:id="rId38"/>
    <p:sldId id="357" r:id="rId39"/>
    <p:sldId id="358" r:id="rId40"/>
    <p:sldId id="360" r:id="rId41"/>
    <p:sldId id="361" r:id="rId42"/>
    <p:sldId id="384" r:id="rId43"/>
    <p:sldId id="278" r:id="rId44"/>
    <p:sldId id="280" r:id="rId45"/>
    <p:sldId id="385" r:id="rId46"/>
    <p:sldId id="408" r:id="rId47"/>
    <p:sldId id="388" r:id="rId48"/>
    <p:sldId id="402" r:id="rId49"/>
    <p:sldId id="281" r:id="rId50"/>
    <p:sldId id="306" r:id="rId51"/>
    <p:sldId id="364" r:id="rId52"/>
    <p:sldId id="405" r:id="rId53"/>
    <p:sldId id="406" r:id="rId54"/>
    <p:sldId id="393" r:id="rId55"/>
    <p:sldId id="367" r:id="rId56"/>
    <p:sldId id="403" r:id="rId57"/>
    <p:sldId id="366" r:id="rId58"/>
    <p:sldId id="404" r:id="rId59"/>
    <p:sldId id="407" r:id="rId60"/>
    <p:sldId id="308" r:id="rId61"/>
    <p:sldId id="309" r:id="rId62"/>
    <p:sldId id="337" r:id="rId63"/>
    <p:sldId id="310" r:id="rId64"/>
    <p:sldId id="338" r:id="rId65"/>
    <p:sldId id="313" r:id="rId66"/>
    <p:sldId id="314" r:id="rId67"/>
    <p:sldId id="339" r:id="rId68"/>
    <p:sldId id="372" r:id="rId69"/>
    <p:sldId id="315" r:id="rId70"/>
    <p:sldId id="340" r:id="rId71"/>
    <p:sldId id="317" r:id="rId72"/>
    <p:sldId id="368" r:id="rId73"/>
    <p:sldId id="369" r:id="rId74"/>
    <p:sldId id="318" r:id="rId75"/>
    <p:sldId id="394" r:id="rId76"/>
    <p:sldId id="319" r:id="rId77"/>
    <p:sldId id="326" r:id="rId78"/>
    <p:sldId id="331" r:id="rId79"/>
    <p:sldId id="370" r:id="rId80"/>
    <p:sldId id="371" r:id="rId81"/>
    <p:sldId id="332" r:id="rId82"/>
    <p:sldId id="395" r:id="rId83"/>
    <p:sldId id="373" r:id="rId84"/>
    <p:sldId id="374" r:id="rId85"/>
    <p:sldId id="378" r:id="rId86"/>
    <p:sldId id="397" r:id="rId87"/>
    <p:sldId id="379" r:id="rId88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2857" autoAdjust="0"/>
  </p:normalViewPr>
  <p:slideViewPr>
    <p:cSldViewPr>
      <p:cViewPr varScale="1">
        <p:scale>
          <a:sx n="102" d="100"/>
          <a:sy n="102" d="100"/>
        </p:scale>
        <p:origin x="132" y="4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1B764-EAEC-4794-8E50-5986D33F8C1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49CDC-C71D-44D6-9BD0-4D3A354B5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99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73D3-CF9F-472B-BE49-2677B8246EAD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8047-4DBE-4D08-925D-E49847F6E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15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95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81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9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29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94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9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41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76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8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D7292-9FEC-D033-F411-AD0C628A6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52AD9A-8506-8E49-7293-C141E2B850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A24291-9684-5AE6-9CED-9C81EF76A8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26931-00FD-AEA0-79C2-8A04905D94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3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8047-4DBE-4D08-925D-E49847F6EC2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6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4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83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0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3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5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6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71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69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9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66B5-51D1-4AB6-8903-C9957EA300C4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4F79-EA06-4DFE-96C9-5F9967CC5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9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7200" dirty="0"/>
              <a:t>Advanced R</a:t>
            </a:r>
            <a:br>
              <a:rPr lang="en-GB" sz="7200" dirty="0"/>
            </a:br>
            <a:r>
              <a:rPr lang="en-GB" sz="2400" dirty="0"/>
              <a:t>(with Tidyverse)</a:t>
            </a:r>
            <a:endParaRPr lang="en-GB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4867939" y="4509121"/>
            <a:ext cx="24561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Simon Andrews</a:t>
            </a:r>
          </a:p>
          <a:p>
            <a:pPr algn="ctr"/>
            <a:r>
              <a:rPr lang="en-GB" dirty="0"/>
              <a:t>V2025-01</a:t>
            </a:r>
          </a:p>
        </p:txBody>
      </p:sp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80" y="5661248"/>
            <a:ext cx="3281980" cy="11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43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Fixing guessed columns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742232" y="1431461"/>
            <a:ext cx="44472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read_delim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"problems.txt",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  </a:t>
            </a:r>
            <a:r>
              <a:rPr lang="en-GB" sz="2800" dirty="0" err="1">
                <a:latin typeface="Consolas" panose="020B0609020204030204" pitchFamily="49" charset="0"/>
              </a:rPr>
              <a:t>col_types</a:t>
            </a:r>
            <a:r>
              <a:rPr lang="en-GB" sz="2800" dirty="0">
                <a:latin typeface="Consolas" panose="020B0609020204030204" pitchFamily="49" charset="0"/>
              </a:rPr>
              <a:t> = "c??n"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3779" y="1347221"/>
            <a:ext cx="4968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1,174 x 4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Chr   Gene     Expression Significance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pt-BR" sz="1400" b="1" dirty="0">
                <a:latin typeface="Lucida Console" panose="020B0609040504020204" pitchFamily="49" charset="0"/>
              </a:rPr>
              <a:t>&lt;chr&gt; 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&lt;chr&gt;         &lt;dbl&gt; </a:t>
            </a:r>
            <a:r>
              <a:rPr lang="pt-BR" sz="1400" b="1" dirty="0">
                <a:latin typeface="Lucida Console" panose="020B0609040504020204" pitchFamily="49" charset="0"/>
              </a:rPr>
              <a:t>&lt;dbl&gt;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1 1     Depdc2         9.19 NA     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2 1     Sulf1          9.66 NA     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3 1     Rpl7           8.75 0.0506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4 X     Phf3           8.43 NA     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5 1     Khdrbs2        8.94 NA     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6 1     Prim2          9.64 NA     </a:t>
            </a:r>
          </a:p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7 1     Hs6st1         9.60 0.0344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07CB95-52CC-4A81-9196-31FFD68E41BA}"/>
              </a:ext>
            </a:extLst>
          </p:cNvPr>
          <p:cNvSpPr/>
          <p:nvPr/>
        </p:nvSpPr>
        <p:spPr>
          <a:xfrm>
            <a:off x="341771" y="4387394"/>
            <a:ext cx="51125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&gt; problems()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: 874 x 5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  row   col expected actual file                                                               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&lt;int&gt; &lt;int&gt; &lt;chr&gt;    &lt;chr&gt;  &lt;chr&gt;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1     2     4 a double NS     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2     3     4 a double NS     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3     5     4 a double NS     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4     6     4 a double NS     problems.txt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5     7     4 a double NS     problems.txt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58152-B1C6-0714-01D2-FF3540582895}"/>
              </a:ext>
            </a:extLst>
          </p:cNvPr>
          <p:cNvSpPr/>
          <p:nvPr/>
        </p:nvSpPr>
        <p:spPr>
          <a:xfrm>
            <a:off x="413779" y="1354055"/>
            <a:ext cx="517816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tibble: 1,174 x 4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Gene     Expression Significance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GB" sz="1400" b="1" dirty="0">
                <a:latin typeface="Lucida Console" panose="020B0609040504020204" pitchFamily="49" charset="0"/>
              </a:rPr>
              <a:t>&lt;</a:t>
            </a:r>
            <a:r>
              <a:rPr lang="en-GB" sz="1400" b="1" dirty="0" err="1">
                <a:latin typeface="Lucida Console" panose="020B0609040504020204" pitchFamily="49" charset="0"/>
              </a:rPr>
              <a:t>dbl</a:t>
            </a:r>
            <a:r>
              <a:rPr lang="en-GB" sz="1400" b="1" dirty="0">
                <a:latin typeface="Lucida Console" panose="020B0609040504020204" pitchFamily="49" charset="0"/>
              </a:rPr>
              <a:t>&gt;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        &lt;</a:t>
            </a:r>
            <a:r>
              <a:rPr lang="en-GB" sz="14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GB" sz="1400" b="1" dirty="0">
                <a:latin typeface="Lucida Console" panose="020B0609040504020204" pitchFamily="49" charset="0"/>
              </a:rPr>
              <a:t>&lt;</a:t>
            </a:r>
            <a:r>
              <a:rPr lang="en-GB" sz="1400" b="1" dirty="0" err="1">
                <a:latin typeface="Lucida Console" panose="020B0609040504020204" pitchFamily="49" charset="0"/>
              </a:rPr>
              <a:t>chr</a:t>
            </a:r>
            <a:r>
              <a:rPr lang="en-GB" sz="1400" b="1" dirty="0">
                <a:latin typeface="Lucida Console" panose="020B0609040504020204" pitchFamily="49" charset="0"/>
              </a:rPr>
              <a:t>&gt;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1     1 Depdc2         9.19 NS   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2     1 Sulf1          9.66 NS   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3     1 Rpl7           8.75 </a:t>
            </a:r>
            <a:r>
              <a:rPr lang="en-GB" sz="1400" dirty="0">
                <a:latin typeface="Lucida Console" panose="020B0609040504020204" pitchFamily="49" charset="0"/>
              </a:rPr>
              <a:t>0.0506</a:t>
            </a:r>
            <a:endParaRPr lang="en-GB" sz="1400" dirty="0">
              <a:solidFill>
                <a:schemeClr val="bg1">
                  <a:lumMod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4     </a:t>
            </a:r>
            <a:r>
              <a:rPr lang="en-GB" sz="1400" dirty="0">
                <a:latin typeface="Lucida Console" panose="020B0609040504020204" pitchFamily="49" charset="0"/>
              </a:rPr>
              <a:t>X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Phf3           8.43 NS   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5     1 Khdrbs2        8.94 NS   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6     1 Prim2          9.64 NS          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7     1 Hs6st1         9.60 </a:t>
            </a:r>
            <a:r>
              <a:rPr lang="en-GB" sz="1400" dirty="0">
                <a:latin typeface="Lucida Console" panose="020B0609040504020204" pitchFamily="49" charset="0"/>
              </a:rPr>
              <a:t>0.0344</a:t>
            </a:r>
          </a:p>
          <a:p>
            <a:endParaRPr lang="en-GB" sz="1400" dirty="0">
              <a:latin typeface="Lucida Console" panose="020B06090405040202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D474DF-E20F-563C-9BC8-3B817090C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8322" y="1700808"/>
            <a:ext cx="1620292" cy="32405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A6657B5-9797-A824-4F2B-75324E3B3315}"/>
              </a:ext>
            </a:extLst>
          </p:cNvPr>
          <p:cNvSpPr txBox="1"/>
          <p:nvPr/>
        </p:nvSpPr>
        <p:spPr>
          <a:xfrm>
            <a:off x="5591944" y="5202041"/>
            <a:ext cx="63914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nsolas" panose="020B0609020204030204" pitchFamily="49" charset="0"/>
              </a:rPr>
              <a:t>c("c","?","?","n")</a:t>
            </a:r>
          </a:p>
          <a:p>
            <a:r>
              <a:rPr lang="en-GB" sz="2000" dirty="0">
                <a:latin typeface="Consolas" panose="020B0609020204030204" pitchFamily="49" charset="0"/>
              </a:rPr>
              <a:t>c("character", "guess", "guess", "number")</a:t>
            </a:r>
          </a:p>
          <a:p>
            <a:r>
              <a:rPr lang="en-GB" sz="2000" dirty="0">
                <a:latin typeface="Consolas" panose="020B0609020204030204" pitchFamily="49" charset="0"/>
              </a:rPr>
              <a:t>c("Chr"="</a:t>
            </a:r>
            <a:r>
              <a:rPr lang="en-GB" sz="2000" dirty="0" err="1">
                <a:latin typeface="Consolas" panose="020B0609020204030204" pitchFamily="49" charset="0"/>
              </a:rPr>
              <a:t>character","Significance</a:t>
            </a:r>
            <a:r>
              <a:rPr lang="en-GB" sz="2000" dirty="0">
                <a:latin typeface="Consolas" panose="020B0609020204030204" pitchFamily="49" charset="0"/>
              </a:rPr>
              <a:t>"="number")</a:t>
            </a:r>
          </a:p>
        </p:txBody>
      </p:sp>
    </p:spTree>
    <p:extLst>
      <p:ext uri="{BB962C8B-B14F-4D97-AF65-F5344CB8AC3E}">
        <p14:creationId xmlns:p14="http://schemas.microsoft.com/office/powerpoint/2010/main" val="388624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527C9-8FFF-56F9-FEAA-7072060BC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73943AF-36CB-20C7-AA2F-6311C57145A1}"/>
              </a:ext>
            </a:extLst>
          </p:cNvPr>
          <p:cNvSpPr txBox="1">
            <a:spLocks/>
          </p:cNvSpPr>
          <p:nvPr/>
        </p:nvSpPr>
        <p:spPr>
          <a:xfrm>
            <a:off x="1775520" y="2671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Single Column Files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1860CD-3574-1DAD-78D1-128563FCBAE1}"/>
              </a:ext>
            </a:extLst>
          </p:cNvPr>
          <p:cNvSpPr/>
          <p:nvPr/>
        </p:nvSpPr>
        <p:spPr>
          <a:xfrm>
            <a:off x="263352" y="1612162"/>
            <a:ext cx="91784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read_delim</a:t>
            </a:r>
            <a:r>
              <a:rPr lang="en-GB" sz="2800" dirty="0">
                <a:latin typeface="Lucida Console" panose="020B0609040504020204" pitchFamily="49" charset="0"/>
              </a:rPr>
              <a:t>("single.txt")</a:t>
            </a:r>
          </a:p>
          <a:p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Error: Could not guess the delimiter.</a:t>
            </a: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read_tsv</a:t>
            </a:r>
            <a:r>
              <a:rPr lang="en-GB" sz="2800" dirty="0">
                <a:latin typeface="Lucida Console" panose="020B0609040504020204" pitchFamily="49" charset="0"/>
              </a:rPr>
              <a:t>("single.txt")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4BD65-33AD-921E-8011-6F1FACB99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7258D7B-EEAA-463F-19B2-A6EB5C8951FC}"/>
              </a:ext>
            </a:extLst>
          </p:cNvPr>
          <p:cNvSpPr/>
          <p:nvPr/>
        </p:nvSpPr>
        <p:spPr>
          <a:xfrm>
            <a:off x="6797816" y="4221088"/>
            <a:ext cx="3503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× 1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>
                <a:latin typeface="Lucida Console" panose="020B0609040504020204" pitchFamily="49" charset="0"/>
              </a:rPr>
              <a:t>Gene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&lt;chr&gt;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sz="2400" dirty="0">
                <a:latin typeface="Lucida Console" panose="020B0609040504020204" pitchFamily="49" charset="0"/>
              </a:rPr>
              <a:t>ABC1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sz="2400" dirty="0">
                <a:latin typeface="Lucida Console" panose="020B0609040504020204" pitchFamily="49" charset="0"/>
              </a:rPr>
              <a:t>DEF1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sz="2400" dirty="0">
                <a:latin typeface="Lucida Console" panose="020B0609040504020204" pitchFamily="49" charset="0"/>
              </a:rPr>
              <a:t>HIJ1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78E2B0-6533-7D45-3D47-1445CFA7987A}"/>
              </a:ext>
            </a:extLst>
          </p:cNvPr>
          <p:cNvSpPr/>
          <p:nvPr/>
        </p:nvSpPr>
        <p:spPr>
          <a:xfrm>
            <a:off x="6795147" y="1612162"/>
            <a:ext cx="17491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Gene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ABC1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DEF1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HIJ1</a:t>
            </a:r>
          </a:p>
        </p:txBody>
      </p:sp>
    </p:spTree>
    <p:extLst>
      <p:ext uri="{BB962C8B-B14F-4D97-AF65-F5344CB8AC3E}">
        <p14:creationId xmlns:p14="http://schemas.microsoft.com/office/powerpoint/2010/main" val="343289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59970" y="-247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Unwanted header lines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63352" y="1612162"/>
            <a:ext cx="91784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read_delim</a:t>
            </a:r>
            <a:r>
              <a:rPr lang="en-GB" sz="2000" dirty="0">
                <a:latin typeface="Lucida Console" panose="020B0609040504020204" pitchFamily="49" charset="0"/>
              </a:rPr>
              <a:t>("broken.txt")</a:t>
            </a:r>
          </a:p>
          <a:p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Error: Could not guess the delimiter.</a:t>
            </a: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 err="1">
                <a:latin typeface="Lucida Console" panose="020B0609040504020204" pitchFamily="49" charset="0"/>
              </a:rPr>
              <a:t>read_csv</a:t>
            </a:r>
            <a:r>
              <a:rPr lang="en-GB" sz="2000" dirty="0">
                <a:latin typeface="Lucida Console" panose="020B0609040504020204" pitchFamily="49" charset="0"/>
              </a:rPr>
              <a:t>("broken.txt")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Delimiter: ","</a:t>
            </a:r>
          </a:p>
          <a:p>
            <a:r>
              <a:rPr lang="en-GB" dirty="0" err="1">
                <a:latin typeface="Consolas" panose="020B0609020204030204" pitchFamily="49" charset="0"/>
              </a:rPr>
              <a:t>chr</a:t>
            </a:r>
            <a:r>
              <a:rPr lang="en-GB" dirty="0">
                <a:latin typeface="Consolas" panose="020B0609020204030204" pitchFamily="49" charset="0"/>
              </a:rPr>
              <a:t> (1): # Format version 1.0</a:t>
            </a:r>
          </a:p>
          <a:p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endParaRPr lang="en-GB" sz="14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7849" y="4221088"/>
            <a:ext cx="3503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5 x 1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`# Format version 1.0`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# Created 20/05/2020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Gene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ABC1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</a:t>
            </a:r>
            <a:r>
              <a:rPr lang="en-GB" dirty="0">
                <a:latin typeface="Lucida Console" panose="020B0609040504020204" pitchFamily="49" charset="0"/>
              </a:rPr>
              <a:t>DEF1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</a:t>
            </a:r>
            <a:r>
              <a:rPr lang="en-GB" dirty="0">
                <a:latin typeface="Lucida Console" panose="020B0609040504020204" pitchFamily="49" charset="0"/>
              </a:rPr>
              <a:t>HIJ1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951984" y="1612162"/>
            <a:ext cx="513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# Format version 1.0</a:t>
            </a:r>
          </a:p>
          <a:p>
            <a:r>
              <a:rPr lang="en-GB" dirty="0">
                <a:latin typeface="Consolas" panose="020B0609020204030204" pitchFamily="49" charset="0"/>
              </a:rPr>
              <a:t># Created 20/05/2020</a:t>
            </a:r>
          </a:p>
          <a:p>
            <a:r>
              <a:rPr lang="en-GB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Gene,Strand,Group_A,Group_B,Group_C</a:t>
            </a:r>
            <a:endParaRPr lang="en-GB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ABC1,+,5.30,4.69,4.84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DEF1,-,14.97,15.66,15.92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HIJ1,-,2.17,3.14,1.94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5A30DA-8CC7-522C-16AF-F4BEA4112926}"/>
              </a:ext>
            </a:extLst>
          </p:cNvPr>
          <p:cNvSpPr txBox="1"/>
          <p:nvPr/>
        </p:nvSpPr>
        <p:spPr>
          <a:xfrm>
            <a:off x="6111503" y="4317009"/>
            <a:ext cx="58326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Consolas" panose="020B0609020204030204" pitchFamily="49" charset="0"/>
              </a:rPr>
              <a:t>&gt; problems()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# A </a:t>
            </a:r>
            <a:r>
              <a:rPr lang="en-GB" sz="1800" dirty="0" err="1">
                <a:solidFill>
                  <a:srgbClr val="C00000"/>
                </a:solidFill>
                <a:latin typeface="Consolas" panose="020B0609020204030204" pitchFamily="49" charset="0"/>
              </a:rPr>
              <a:t>tibble</a:t>
            </a:r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: 4 x 5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    row   col expected  actual    file                                                                 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  &lt;int&gt; &lt;int&gt; &lt;chr&gt;     &lt;chr&gt;     &lt;chr&gt;                                                                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1     3     5 1 columns 5 columns broken.txt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2     4     5 1 columns 5 columns broken.txt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3     5     5 1 columns 5 columns broken.txt</a:t>
            </a:r>
          </a:p>
          <a:p>
            <a:r>
              <a:rPr lang="en-GB" sz="1800" dirty="0">
                <a:solidFill>
                  <a:srgbClr val="C00000"/>
                </a:solidFill>
                <a:latin typeface="Consolas" panose="020B0609020204030204" pitchFamily="49" charset="0"/>
              </a:rPr>
              <a:t>4     6     5 1 columns 5 columns broken.txt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5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59970" y="-247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Unwanted header lines</a:t>
            </a:r>
          </a:p>
        </p:txBody>
      </p:sp>
      <p:sp>
        <p:nvSpPr>
          <p:cNvPr id="2" name="Rectangle 1"/>
          <p:cNvSpPr/>
          <p:nvPr/>
        </p:nvSpPr>
        <p:spPr>
          <a:xfrm>
            <a:off x="479376" y="1720840"/>
            <a:ext cx="91064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read_delim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"broken.txt",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skip=2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read_delim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"broken.txt",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comment="#"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74770" y="408607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>
                <a:latin typeface="Lucida Console" panose="020B0609040504020204" pitchFamily="49" charset="0"/>
              </a:rPr>
              <a:t>Gene  Strand </a:t>
            </a:r>
            <a:r>
              <a:rPr lang="en-GB" dirty="0" err="1">
                <a:latin typeface="Lucida Console" panose="020B0609040504020204" pitchFamily="49" charset="0"/>
              </a:rPr>
              <a:t>Group_A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Group_B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Group_C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ABC1  +         5.3     4.69    4.84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DEF1  -        15.0    15.7    15.9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HIJ1  -         2.17    3.14    1.94 </a:t>
            </a:r>
          </a:p>
        </p:txBody>
      </p:sp>
      <p:sp>
        <p:nvSpPr>
          <p:cNvPr id="3" name="Rectangle 2"/>
          <p:cNvSpPr/>
          <p:nvPr/>
        </p:nvSpPr>
        <p:spPr>
          <a:xfrm>
            <a:off x="5879976" y="1585243"/>
            <a:ext cx="513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# Format version 1.0</a:t>
            </a:r>
          </a:p>
          <a:p>
            <a:r>
              <a:rPr lang="en-GB" dirty="0">
                <a:latin typeface="Consolas" panose="020B0609020204030204" pitchFamily="49" charset="0"/>
              </a:rPr>
              <a:t># Created 20/05/2020</a:t>
            </a:r>
          </a:p>
          <a:p>
            <a:r>
              <a:rPr lang="en-GB" dirty="0" err="1">
                <a:latin typeface="Consolas" panose="020B0609020204030204" pitchFamily="49" charset="0"/>
              </a:rPr>
              <a:t>Gene,Strand,Group_A,Group_B,Group_C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ABC1,+,5.30,4.69,4.84</a:t>
            </a:r>
          </a:p>
          <a:p>
            <a:r>
              <a:rPr lang="en-GB" dirty="0">
                <a:latin typeface="Consolas" panose="020B0609020204030204" pitchFamily="49" charset="0"/>
              </a:rPr>
              <a:t>DEF1,-,14.97,15.66,15.92</a:t>
            </a:r>
          </a:p>
          <a:p>
            <a:r>
              <a:rPr lang="en-GB" dirty="0">
                <a:latin typeface="Consolas" panose="020B0609020204030204" pitchFamily="49" charset="0"/>
              </a:rPr>
              <a:t>HIJ1,-,2.17,3.14,1.94</a:t>
            </a:r>
          </a:p>
        </p:txBody>
      </p:sp>
    </p:spTree>
    <p:extLst>
      <p:ext uri="{BB962C8B-B14F-4D97-AF65-F5344CB8AC3E}">
        <p14:creationId xmlns:p14="http://schemas.microsoft.com/office/powerpoint/2010/main" val="289120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1</a:t>
            </a:r>
            <a:br>
              <a:rPr lang="en-GB" dirty="0"/>
            </a:br>
            <a:r>
              <a:rPr lang="en-GB" dirty="0"/>
              <a:t>Reading Data into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69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Filtering, Selecting, Sorting etc.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36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Subsetting</a:t>
            </a:r>
            <a:r>
              <a:rPr lang="en-GB" dirty="0"/>
              <a:t> and Filtering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5560" y="1600201"/>
            <a:ext cx="8280920" cy="4997151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select</a:t>
            </a:r>
            <a:r>
              <a:rPr lang="en-GB" dirty="0"/>
              <a:t> 		pick columns by name/position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filter</a:t>
            </a:r>
            <a:r>
              <a:rPr lang="en-GB" dirty="0"/>
              <a:t> 		pick rows based on the data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slice</a:t>
            </a:r>
            <a:r>
              <a:rPr lang="en-GB" dirty="0"/>
              <a:t> 		pick rows by position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arrange</a:t>
            </a:r>
            <a:r>
              <a:rPr lang="en-GB" dirty="0"/>
              <a:t> 	sort rows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distinct</a:t>
            </a:r>
            <a:r>
              <a:rPr lang="en-GB" dirty="0"/>
              <a:t> 	</a:t>
            </a:r>
            <a:r>
              <a:rPr lang="en-GB" dirty="0" err="1"/>
              <a:t>deduplicate</a:t>
            </a:r>
            <a:r>
              <a:rPr lang="en-GB" dirty="0"/>
              <a:t> rows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62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Trumpton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279576" y="1844824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6 Dibble   Liam         35     94    145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7 Grub     Doug         31     89    164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7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</a:t>
            </a:r>
            <a:r>
              <a:rPr lang="en-GB" dirty="0"/>
              <a:t> or </a:t>
            </a:r>
            <a:r>
              <a:rPr lang="en-GB" dirty="0">
                <a:latin typeface="Lucida Console" panose="020B0609040504020204" pitchFamily="49" charset="0"/>
              </a:rPr>
              <a:t>slice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3105" y="1185521"/>
            <a:ext cx="3345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latin typeface="Lucida Console" panose="020B0609040504020204" pitchFamily="49" charset="0"/>
              </a:rPr>
              <a:t>select(</a:t>
            </a:r>
            <a:r>
              <a:rPr lang="en-GB" sz="2400" dirty="0" err="1">
                <a:latin typeface="Lucida Console" panose="020B0609040504020204" pitchFamily="49" charset="0"/>
              </a:rPr>
              <a:t>data,cols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pPr algn="ctr"/>
            <a:r>
              <a:rPr lang="en-GB" sz="2400" dirty="0">
                <a:latin typeface="Lucida Console" panose="020B0609040504020204" pitchFamily="49" charset="0"/>
              </a:rPr>
              <a:t>slice(</a:t>
            </a:r>
            <a:r>
              <a:rPr lang="en-GB" sz="2400" dirty="0" err="1">
                <a:latin typeface="Lucida Console" panose="020B0609040504020204" pitchFamily="49" charset="0"/>
              </a:rPr>
              <a:t>data,rows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12025" y="3506812"/>
            <a:ext cx="63906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5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dirty="0">
                <a:latin typeface="Lucida Console" panose="020B0609040504020204" pitchFamily="49" charset="0"/>
              </a:rPr>
              <a:t>2 McGrew   Chris        48     97    155</a:t>
            </a:r>
          </a:p>
          <a:p>
            <a:r>
              <a:rPr lang="en-GB" dirty="0">
                <a:latin typeface="Lucida Console" panose="020B0609040504020204" pitchFamily="49" charset="0"/>
              </a:rPr>
              <a:t>3 Grub     Doug         31     89    164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12024" y="2420888"/>
            <a:ext cx="41704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Lucida Console" panose="020B0609040504020204" pitchFamily="49" charset="0"/>
              </a:rPr>
              <a:t>trumpton</a:t>
            </a:r>
            <a:r>
              <a:rPr lang="en-US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    slice(1,4,7)</a:t>
            </a:r>
            <a:endParaRPr lang="en-GB" sz="2000" dirty="0">
              <a:latin typeface="Lucida Console" panose="020B06090405040202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5360" y="2420888"/>
            <a:ext cx="4955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Lucida Console" panose="020B0609040504020204" pitchFamily="49" charset="0"/>
              </a:rPr>
              <a:t>trumpton</a:t>
            </a:r>
            <a:r>
              <a:rPr lang="en-US" sz="20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    select(</a:t>
            </a:r>
            <a:r>
              <a:rPr lang="en-US" sz="2000" dirty="0" err="1">
                <a:latin typeface="Lucida Console" panose="020B0609040504020204" pitchFamily="49" charset="0"/>
              </a:rPr>
              <a:t>LastName,Age,Height</a:t>
            </a:r>
            <a:r>
              <a:rPr lang="en-US" sz="2000" dirty="0">
                <a:latin typeface="Lucida Console" panose="020B0609040504020204" pitchFamily="49" charset="0"/>
              </a:rPr>
              <a:t>)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1334152" y="3506812"/>
            <a:ext cx="39564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  Age Height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Hugh        26    175</a:t>
            </a:r>
          </a:p>
          <a:p>
            <a:r>
              <a:rPr lang="en-GB" dirty="0">
                <a:latin typeface="Lucida Console" panose="020B0609040504020204" pitchFamily="49" charset="0"/>
              </a:rPr>
              <a:t>2 Pew         32    183</a:t>
            </a:r>
          </a:p>
          <a:p>
            <a:r>
              <a:rPr lang="en-GB" dirty="0">
                <a:latin typeface="Lucida Console" panose="020B0609040504020204" pitchFamily="49" charset="0"/>
              </a:rPr>
              <a:t>3 Barney      18    168</a:t>
            </a:r>
          </a:p>
          <a:p>
            <a:r>
              <a:rPr lang="en-GB" dirty="0">
                <a:latin typeface="Lucida Console" panose="020B0609040504020204" pitchFamily="49" charset="0"/>
              </a:rPr>
              <a:t>4 McGrew      48    155</a:t>
            </a:r>
          </a:p>
          <a:p>
            <a:r>
              <a:rPr lang="en-GB" dirty="0">
                <a:latin typeface="Lucida Console" panose="020B0609040504020204" pitchFamily="49" charset="0"/>
              </a:rPr>
              <a:t>5 Cuthbert    28    188</a:t>
            </a:r>
          </a:p>
          <a:p>
            <a:r>
              <a:rPr lang="en-GB" dirty="0">
                <a:latin typeface="Lucida Console" panose="020B0609040504020204" pitchFamily="49" charset="0"/>
              </a:rPr>
              <a:t>6 Dibble      35    145</a:t>
            </a:r>
          </a:p>
          <a:p>
            <a:r>
              <a:rPr lang="en-GB" dirty="0">
                <a:latin typeface="Lucida Console" panose="020B0609040504020204" pitchFamily="49" charset="0"/>
              </a:rPr>
              <a:t>7 Grub        31    164</a:t>
            </a:r>
          </a:p>
        </p:txBody>
      </p:sp>
    </p:spTree>
    <p:extLst>
      <p:ext uri="{BB962C8B-B14F-4D97-AF65-F5344CB8AC3E}">
        <p14:creationId xmlns:p14="http://schemas.microsoft.com/office/powerpoint/2010/main" val="33088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 </a:t>
            </a:r>
            <a:r>
              <a:rPr lang="en-GB" dirty="0"/>
              <a:t>and</a:t>
            </a:r>
            <a:r>
              <a:rPr lang="en-GB" dirty="0">
                <a:latin typeface="Lucida Console" panose="020B0609040504020204" pitchFamily="49" charset="0"/>
              </a:rPr>
              <a:t> slice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1620" y="170080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Lucida Console" panose="020B0609040504020204" pitchFamily="49" charset="0"/>
              </a:rPr>
              <a:t>trumpton</a:t>
            </a:r>
            <a:r>
              <a:rPr lang="en-US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 select(</a:t>
            </a:r>
            <a:r>
              <a:rPr lang="en-US" sz="2400" dirty="0" err="1">
                <a:latin typeface="Lucida Console" panose="020B0609040504020204" pitchFamily="49" charset="0"/>
              </a:rPr>
              <a:t>LastName</a:t>
            </a:r>
            <a:r>
              <a:rPr lang="en-US" sz="2400" dirty="0">
                <a:latin typeface="Lucida Console" panose="020B0609040504020204" pitchFamily="49" charset="0"/>
              </a:rPr>
              <a:t>, Age, Height) %&gt;% </a:t>
            </a:r>
          </a:p>
          <a:p>
            <a:r>
              <a:rPr lang="en-US" sz="2400" dirty="0">
                <a:latin typeface="Lucida Console" panose="020B0609040504020204" pitchFamily="49" charset="0"/>
              </a:rPr>
              <a:t>  slice(1,4,7)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40682" y="3789040"/>
            <a:ext cx="47106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3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  Age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   26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McGrew      48    155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Grub        31    164</a:t>
            </a:r>
          </a:p>
        </p:txBody>
      </p:sp>
    </p:spTree>
    <p:extLst>
      <p:ext uri="{BB962C8B-B14F-4D97-AF65-F5344CB8AC3E}">
        <p14:creationId xmlns:p14="http://schemas.microsoft.com/office/powerpoint/2010/main" val="335629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Expanding knowledge</a:t>
            </a:r>
          </a:p>
          <a:p>
            <a:pPr lvl="1"/>
            <a:r>
              <a:rPr lang="en-GB" dirty="0"/>
              <a:t>More functions and operators</a:t>
            </a:r>
          </a:p>
          <a:p>
            <a:endParaRPr lang="en-GB" dirty="0"/>
          </a:p>
          <a:p>
            <a:r>
              <a:rPr lang="en-GB" dirty="0"/>
              <a:t>Improving efficiency</a:t>
            </a:r>
          </a:p>
          <a:p>
            <a:pPr lvl="1"/>
            <a:r>
              <a:rPr lang="en-GB" dirty="0"/>
              <a:t>More options for elegant code</a:t>
            </a:r>
          </a:p>
          <a:p>
            <a:endParaRPr lang="en-GB" dirty="0"/>
          </a:p>
          <a:p>
            <a:r>
              <a:rPr lang="en-GB" dirty="0"/>
              <a:t>Awkward cases</a:t>
            </a:r>
          </a:p>
          <a:p>
            <a:pPr lvl="1"/>
            <a:r>
              <a:rPr lang="en-GB" dirty="0"/>
              <a:t>Dealing with real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r>
              <a:rPr lang="en-GB" dirty="0"/>
              <a:t> operations</a:t>
            </a:r>
          </a:p>
          <a:p>
            <a:pPr lvl="1"/>
            <a:r>
              <a:rPr lang="en-GB" dirty="0"/>
              <a:t>Data Import</a:t>
            </a:r>
          </a:p>
          <a:p>
            <a:pPr lvl="1"/>
            <a:r>
              <a:rPr lang="en-GB" dirty="0"/>
              <a:t>Filtering, selecting and sorting</a:t>
            </a:r>
          </a:p>
          <a:p>
            <a:pPr lvl="1"/>
            <a:r>
              <a:rPr lang="en-GB" dirty="0"/>
              <a:t>Restructuring data</a:t>
            </a:r>
          </a:p>
          <a:p>
            <a:pPr lvl="1"/>
            <a:r>
              <a:rPr lang="en-GB" dirty="0"/>
              <a:t>Grouping and Summarising</a:t>
            </a:r>
          </a:p>
          <a:p>
            <a:pPr lvl="1"/>
            <a:r>
              <a:rPr lang="en-GB" dirty="0"/>
              <a:t>Extending and Merging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Custom functions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16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row selection using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79576" y="270892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5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3 Cuthbert Carl         28     91    188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91744" y="1647780"/>
            <a:ext cx="5418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filter(Height&gt;170)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29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4"/>
            <a:ext cx="10972800" cy="1872606"/>
          </a:xfrm>
        </p:spPr>
        <p:txBody>
          <a:bodyPr>
            <a:norm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arrange </a:t>
            </a:r>
            <a:r>
              <a:rPr lang="en-GB" dirty="0"/>
              <a:t>(sorting)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distinct </a:t>
            </a:r>
            <a:r>
              <a:rPr lang="en-GB" dirty="0"/>
              <a:t>(deduplication)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07804" y="2171960"/>
            <a:ext cx="6576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trumpton</a:t>
            </a:r>
            <a:r>
              <a:rPr lang="en-GB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arrange(Height)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distinct(</a:t>
            </a:r>
            <a:r>
              <a:rPr lang="en-GB" dirty="0" err="1">
                <a:latin typeface="Lucida Console" panose="020B0609040504020204" pitchFamily="49" charset="0"/>
              </a:rPr>
              <a:t>FirstName</a:t>
            </a:r>
            <a:r>
              <a:rPr lang="en-GB" dirty="0">
                <a:latin typeface="Lucida Console" panose="020B0609040504020204" pitchFamily="49" charset="0"/>
              </a:rPr>
              <a:t>, .</a:t>
            </a:r>
            <a:r>
              <a:rPr lang="en-GB" dirty="0" err="1">
                <a:latin typeface="Lucida Console" panose="020B0609040504020204" pitchFamily="49" charset="0"/>
              </a:rPr>
              <a:t>keep_all</a:t>
            </a:r>
            <a:r>
              <a:rPr lang="en-GB" dirty="0">
                <a:latin typeface="Lucida Console" panose="020B0609040504020204" pitchFamily="49" charset="0"/>
              </a:rPr>
              <a:t> = TRUE)</a:t>
            </a:r>
          </a:p>
        </p:txBody>
      </p:sp>
      <p:pic>
        <p:nvPicPr>
          <p:cNvPr id="9" name="Picture 8" descr="The 1709 Blog: US content industry and ISPs to inform an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6" y="6179409"/>
            <a:ext cx="527942" cy="4543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408" y="6237312"/>
            <a:ext cx="941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You need </a:t>
            </a:r>
            <a:r>
              <a:rPr lang="en-GB" sz="1600" b="1" dirty="0">
                <a:latin typeface="Lucida Console" panose="020B0609040504020204" pitchFamily="49" charset="0"/>
              </a:rPr>
              <a:t>.</a:t>
            </a:r>
            <a:r>
              <a:rPr lang="en-GB" sz="1400" b="1" dirty="0" err="1">
                <a:latin typeface="Lucida Console" panose="020B0609040504020204" pitchFamily="49" charset="0"/>
              </a:rPr>
              <a:t>keep_all</a:t>
            </a:r>
            <a:r>
              <a:rPr lang="en-GB" sz="1400" b="1" dirty="0">
                <a:latin typeface="Lucida Console" panose="020B0609040504020204" pitchFamily="49" charset="0"/>
              </a:rPr>
              <a:t>=TRUE</a:t>
            </a:r>
            <a:r>
              <a:rPr lang="en-GB" sz="1600" b="1" dirty="0">
                <a:latin typeface="Lucida Console" panose="020B0609040504020204" pitchFamily="49" charset="0"/>
              </a:rPr>
              <a:t> </a:t>
            </a:r>
            <a:r>
              <a:rPr lang="en-GB" sz="1600" dirty="0"/>
              <a:t>if you want to see more than the distinct column. “</a:t>
            </a:r>
            <a:r>
              <a:rPr lang="en-GB" sz="1600" b="1" dirty="0" err="1"/>
              <a:t>keep_all</a:t>
            </a:r>
            <a:r>
              <a:rPr lang="en-GB" sz="1600" dirty="0"/>
              <a:t>” has a dot before it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672" y="339570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6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Dibble   Liam         35     94    </a:t>
            </a:r>
            <a:r>
              <a:rPr lang="en-GB" dirty="0">
                <a:latin typeface="Lucida Console" panose="020B0609040504020204" pitchFamily="49" charset="0"/>
              </a:rPr>
              <a:t>145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b="1" dirty="0">
                <a:latin typeface="Lucida Console" panose="020B0609040504020204" pitchFamily="49" charset="0"/>
              </a:rPr>
              <a:t>McGrew   Chris      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48     97    </a:t>
            </a:r>
            <a:r>
              <a:rPr lang="en-GB" dirty="0">
                <a:latin typeface="Lucida Console" panose="020B0609040504020204" pitchFamily="49" charset="0"/>
              </a:rPr>
              <a:t>155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Grub     Doug         31     89</a:t>
            </a:r>
            <a:r>
              <a:rPr lang="en-GB" dirty="0">
                <a:latin typeface="Lucida Console" panose="020B0609040504020204" pitchFamily="49" charset="0"/>
              </a:rPr>
              <a:t>    164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Barney   Daniel       18     88    </a:t>
            </a:r>
            <a:r>
              <a:rPr lang="en-GB" dirty="0">
                <a:latin typeface="Lucida Console" panose="020B0609040504020204" pitchFamily="49" charset="0"/>
              </a:rPr>
              <a:t>168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Pew      Adam         32    102    </a:t>
            </a:r>
            <a:r>
              <a:rPr lang="en-GB" dirty="0">
                <a:latin typeface="Lucida Console" panose="020B0609040504020204" pitchFamily="49" charset="0"/>
              </a:rPr>
              <a:t>183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Cuthbert Carl         28     91    </a:t>
            </a:r>
            <a:r>
              <a:rPr lang="en-GB" dirty="0">
                <a:latin typeface="Lucida Console" panose="020B0609040504020204" pitchFamily="49" charset="0"/>
              </a:rPr>
              <a:t>188</a:t>
            </a:r>
          </a:p>
        </p:txBody>
      </p:sp>
    </p:spTree>
    <p:extLst>
      <p:ext uri="{BB962C8B-B14F-4D97-AF65-F5344CB8AC3E}">
        <p14:creationId xmlns:p14="http://schemas.microsoft.com/office/powerpoint/2010/main" val="1715519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4"/>
            <a:ext cx="10972800" cy="1872606"/>
          </a:xfrm>
        </p:spPr>
        <p:txBody>
          <a:bodyPr>
            <a:norm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arrange </a:t>
            </a:r>
            <a:r>
              <a:rPr lang="en-GB" dirty="0"/>
              <a:t>(sorting)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distinct </a:t>
            </a:r>
            <a:r>
              <a:rPr lang="en-GB" dirty="0"/>
              <a:t>(deduplication)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07804" y="2171960"/>
            <a:ext cx="6576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arrange(</a:t>
            </a:r>
            <a:r>
              <a:rPr lang="en-GB" dirty="0" err="1">
                <a:latin typeface="Lucida Console" panose="020B0609040504020204" pitchFamily="49" charset="0"/>
              </a:rPr>
              <a:t>desc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Height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distinct(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, .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keep_all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= TRUE)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672" y="339570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6 x 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LastName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FirstName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Cuthbert Carl         28     91    </a:t>
            </a:r>
            <a:r>
              <a:rPr lang="en-GB" dirty="0">
                <a:latin typeface="Lucida Console" panose="020B0609040504020204" pitchFamily="49" charset="0"/>
              </a:rPr>
              <a:t>188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Pew      Adam         32    102    </a:t>
            </a:r>
            <a:r>
              <a:rPr lang="en-GB" dirty="0">
                <a:latin typeface="Lucida Console" panose="020B0609040504020204" pitchFamily="49" charset="0"/>
              </a:rPr>
              <a:t>183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b="1" dirty="0">
                <a:latin typeface="Lucida Console" panose="020B0609040504020204" pitchFamily="49" charset="0"/>
              </a:rPr>
              <a:t>Hugh     Chris      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26     90    </a:t>
            </a:r>
            <a:r>
              <a:rPr lang="en-GB" dirty="0">
                <a:latin typeface="Lucida Console" panose="020B0609040504020204" pitchFamily="49" charset="0"/>
              </a:rPr>
              <a:t>175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Barney   Daniel       18     88    </a:t>
            </a:r>
            <a:r>
              <a:rPr lang="en-GB" dirty="0">
                <a:latin typeface="Lucida Console" panose="020B0609040504020204" pitchFamily="49" charset="0"/>
              </a:rPr>
              <a:t>168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Grub     Doug         31     89    </a:t>
            </a:r>
            <a:r>
              <a:rPr lang="en-GB" dirty="0">
                <a:latin typeface="Lucida Console" panose="020B0609040504020204" pitchFamily="49" charset="0"/>
              </a:rPr>
              <a:t>164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Dibble   Liam         35     94    </a:t>
            </a:r>
            <a:r>
              <a:rPr lang="en-GB" dirty="0">
                <a:latin typeface="Lucida Console" panose="020B0609040504020204" pitchFamily="49" charset="0"/>
              </a:rPr>
              <a:t>145</a:t>
            </a:r>
          </a:p>
        </p:txBody>
      </p:sp>
    </p:spTree>
    <p:extLst>
      <p:ext uri="{BB962C8B-B14F-4D97-AF65-F5344CB8AC3E}">
        <p14:creationId xmlns:p14="http://schemas.microsoft.com/office/powerpoint/2010/main" val="2771050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Defining Selected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00200"/>
            <a:ext cx="10848528" cy="4853136"/>
          </a:xfrm>
        </p:spPr>
        <p:txBody>
          <a:bodyPr>
            <a:noAutofit/>
          </a:bodyPr>
          <a:lstStyle/>
          <a:p>
            <a:r>
              <a:rPr lang="en-GB" sz="2400" dirty="0"/>
              <a:t>Single definitions (name, position or function)</a:t>
            </a:r>
          </a:p>
          <a:p>
            <a:pPr marL="457200" lvl="1" indent="0">
              <a:buNone/>
            </a:pPr>
            <a:r>
              <a:rPr lang="en-GB" sz="2400" dirty="0"/>
              <a:t>Positive 	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weight, height, length, 1, 2, 3, </a:t>
            </a:r>
            <a:r>
              <a:rPr lang="en-GB" sz="18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last_col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(), everything()</a:t>
            </a:r>
            <a:endParaRPr lang="en-GB" sz="24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pPr marL="457200" lvl="1" indent="0">
              <a:buNone/>
            </a:pPr>
            <a:r>
              <a:rPr lang="en-GB" sz="2400" dirty="0"/>
              <a:t>Negative 	</a:t>
            </a:r>
            <a:r>
              <a:rPr lang="en-GB" sz="1800" dirty="0">
                <a:solidFill>
                  <a:srgbClr val="C00000"/>
                </a:solidFill>
                <a:latin typeface="Lucida Console" panose="020B0609040504020204" pitchFamily="49" charset="0"/>
              </a:rPr>
              <a:t>-chromosome, -start, -end, -1, -2, -3</a:t>
            </a:r>
          </a:p>
          <a:p>
            <a:pPr marL="457200" lvl="1" indent="0">
              <a:buNone/>
            </a:pPr>
            <a:endParaRPr lang="en-GB" sz="18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r>
              <a:rPr lang="en-GB" sz="2400" dirty="0"/>
              <a:t>Range selections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3:5	  -(3:5)	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height:length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	    -(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height:length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)</a:t>
            </a:r>
            <a:endParaRPr lang="en-GB" sz="2400" dirty="0">
              <a:solidFill>
                <a:srgbClr val="C00000"/>
              </a:solidFill>
              <a:latin typeface="Lucida Console" panose="020B0609040504020204" pitchFamily="49" charset="0"/>
            </a:endParaRPr>
          </a:p>
          <a:p>
            <a:endParaRPr lang="en-GB" sz="2400" dirty="0"/>
          </a:p>
          <a:p>
            <a:r>
              <a:rPr lang="en-GB" sz="2400" dirty="0"/>
              <a:t>Functional selections (positive or negative)</a:t>
            </a:r>
          </a:p>
          <a:p>
            <a:pPr marL="457200" lvl="1" indent="0">
              <a:buNone/>
            </a:pP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starts_with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	-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starts_with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ends_with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	-</a:t>
            </a:r>
            <a:r>
              <a:rPr lang="en-GB" sz="20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ends_with</a:t>
            </a: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()	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contains()		-contains()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C00000"/>
                </a:solidFill>
                <a:latin typeface="Lucida Console" panose="020B0609040504020204" pitchFamily="49" charset="0"/>
              </a:rPr>
              <a:t>matches()		-matches()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520" y="274638"/>
            <a:ext cx="967998" cy="11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select </a:t>
            </a:r>
            <a:r>
              <a:rPr lang="en-GB" dirty="0"/>
              <a:t>helpers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2006" y="1431628"/>
            <a:ext cx="110892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latin typeface="Lucida Console" panose="020B0609040504020204" pitchFamily="49" charset="0"/>
              </a:rPr>
              <a:t>colnames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child.variants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600" dirty="0" err="1">
                <a:latin typeface="Lucida Console" panose="020B0609040504020204" pitchFamily="49" charset="0"/>
              </a:rPr>
              <a:t>child.variants</a:t>
            </a:r>
            <a:r>
              <a:rPr lang="en-GB" sz="1600" dirty="0">
                <a:latin typeface="Lucida Console" panose="020B0609040504020204" pitchFamily="49" charset="0"/>
              </a:rPr>
              <a:t> %&gt;%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REF,COVERAGE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		REF COVERAGE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 err="1">
                <a:latin typeface="Lucida Console" panose="020B0609040504020204" pitchFamily="49" charset="0"/>
              </a:rPr>
              <a:t>REF,everything</a:t>
            </a:r>
            <a:r>
              <a:rPr lang="en-GB" sz="1600" b="1" dirty="0">
                <a:latin typeface="Lucida Console" panose="020B0609040504020204" pitchFamily="49" charset="0"/>
              </a:rPr>
              <a:t>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050" dirty="0">
                <a:latin typeface="Lucida Console" panose="020B0609040504020204" pitchFamily="49" charset="0"/>
              </a:rPr>
              <a:t>  	</a:t>
            </a:r>
            <a:r>
              <a:rPr lang="en-GB" sz="1200" dirty="0">
                <a:latin typeface="Lucida Console" panose="020B0609040504020204" pitchFamily="49" charset="0"/>
              </a:rPr>
              <a:t>REF</a:t>
            </a:r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200" dirty="0">
                <a:latin typeface="Lucida Console" panose="020B0609040504020204" pitchFamily="49" charset="0"/>
              </a:rPr>
              <a:t>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-CHR, -ENST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  	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05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select(-</a:t>
            </a:r>
            <a:r>
              <a:rPr lang="en-GB" sz="1600" b="1" dirty="0" err="1">
                <a:latin typeface="Lucida Console" panose="020B0609040504020204" pitchFamily="49" charset="0"/>
              </a:rPr>
              <a:t>REF,everything</a:t>
            </a:r>
            <a:r>
              <a:rPr lang="en-GB" sz="1600" b="1" dirty="0">
                <a:latin typeface="Lucida Console" panose="020B0609040504020204" pitchFamily="49" charset="0"/>
              </a:rPr>
              <a:t>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050" dirty="0">
                <a:latin typeface="Lucida Console" panose="020B0609040504020204" pitchFamily="49" charset="0"/>
              </a:rPr>
              <a:t>  	</a:t>
            </a:r>
            <a:r>
              <a:rPr lang="en-GB" sz="1200" dirty="0">
                <a:latin typeface="Lucida Console" panose="020B0609040504020204" pitchFamily="49" charset="0"/>
              </a:rPr>
              <a:t>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ALT QUAL GENE ENST 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r>
              <a:rPr lang="en-GB" sz="1200" dirty="0">
                <a:latin typeface="Lucida Console" panose="020B0609040504020204" pitchFamily="49" charset="0"/>
              </a:rPr>
              <a:t> REF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5:last_col()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   	ALT QUAL GENE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POS:GENE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	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</a:t>
            </a: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-(POS:GENE)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	CHR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 err="1">
                <a:latin typeface="Lucida Console" panose="020B0609040504020204" pitchFamily="49" charset="0"/>
              </a:rPr>
              <a:t>starts_with</a:t>
            </a:r>
            <a:r>
              <a:rPr lang="en-GB" sz="1600" b="1" dirty="0">
                <a:latin typeface="Lucida Console" panose="020B0609040504020204" pitchFamily="49" charset="0"/>
              </a:rPr>
              <a:t>("</a:t>
            </a:r>
            <a:r>
              <a:rPr lang="en-GB" sz="1600" b="1" dirty="0" err="1">
                <a:latin typeface="Lucida Console" panose="020B0609040504020204" pitchFamily="49" charset="0"/>
              </a:rPr>
              <a:t>Mut</a:t>
            </a:r>
            <a:r>
              <a:rPr lang="en-GB" sz="1600" b="1" dirty="0">
                <a:latin typeface="Lucida Console" panose="020B0609040504020204" pitchFamily="49" charset="0"/>
              </a:rPr>
              <a:t>")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  <a:p>
            <a:endParaRPr lang="en-GB" sz="1200" dirty="0">
              <a:latin typeface="Lucida Console" panose="020B0609040504020204" pitchFamily="49" charset="0"/>
            </a:endParaRP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-</a:t>
            </a:r>
            <a:r>
              <a:rPr lang="en-GB" sz="1600" b="1" dirty="0" err="1">
                <a:latin typeface="Lucida Console" panose="020B0609040504020204" pitchFamily="49" charset="0"/>
              </a:rPr>
              <a:t>ends_with</a:t>
            </a:r>
            <a:r>
              <a:rPr lang="en-GB" sz="1600" b="1" dirty="0">
                <a:latin typeface="Lucida Console" panose="020B0609040504020204" pitchFamily="49" charset="0"/>
              </a:rPr>
              <a:t>("t",</a:t>
            </a:r>
            <a:r>
              <a:rPr lang="en-GB" sz="1600" b="1" dirty="0" err="1">
                <a:latin typeface="Lucida Console" panose="020B0609040504020204" pitchFamily="49" charset="0"/>
              </a:rPr>
              <a:t>ignore.case</a:t>
            </a:r>
            <a:r>
              <a:rPr lang="en-GB" sz="1600" b="1" dirty="0">
                <a:latin typeface="Lucida Console" panose="020B0609040504020204" pitchFamily="49" charset="0"/>
              </a:rPr>
              <a:t> = FALSE)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	</a:t>
            </a:r>
            <a:r>
              <a:rPr lang="en-GB" sz="1200" dirty="0">
                <a:latin typeface="Lucida Console" panose="020B0609040504020204" pitchFamily="49" charset="0"/>
              </a:rPr>
              <a:t>			CHR POS </a:t>
            </a:r>
            <a:r>
              <a:rPr lang="en-GB" sz="1200" dirty="0" err="1">
                <a:latin typeface="Lucida Console" panose="020B0609040504020204" pitchFamily="49" charset="0"/>
              </a:rPr>
              <a:t>dbSNP</a:t>
            </a:r>
            <a:r>
              <a:rPr lang="en-GB" sz="1200" dirty="0">
                <a:latin typeface="Lucida Console" panose="020B0609040504020204" pitchFamily="49" charset="0"/>
              </a:rPr>
              <a:t> REF ALT QUAL GENE ENST 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COVERAGE</a:t>
            </a:r>
          </a:p>
          <a:p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</a:rPr>
              <a:t>select(</a:t>
            </a:r>
            <a:r>
              <a:rPr lang="en-GB" sz="1600" b="1" dirty="0">
                <a:latin typeface="Lucida Console" panose="020B0609040504020204" pitchFamily="49" charset="0"/>
              </a:rPr>
              <a:t>contains("Read")</a:t>
            </a:r>
            <a:r>
              <a:rPr lang="en-GB" sz="1600" dirty="0">
                <a:latin typeface="Lucida Console" panose="020B0609040504020204" pitchFamily="49" charset="0"/>
              </a:rPr>
              <a:t>)</a:t>
            </a:r>
            <a:r>
              <a:rPr lang="en-GB" sz="1200" dirty="0">
                <a:latin typeface="Lucida Console" panose="020B0609040504020204" pitchFamily="49" charset="0"/>
              </a:rPr>
              <a:t>	</a:t>
            </a:r>
            <a:r>
              <a:rPr lang="en-GB" sz="1200" dirty="0" err="1">
                <a:latin typeface="Lucida Console" panose="020B0609040504020204" pitchFamily="49" charset="0"/>
              </a:rPr>
              <a:t>MutantReads</a:t>
            </a:r>
            <a:r>
              <a:rPr lang="en-GB" sz="1200" dirty="0">
                <a:latin typeface="Lucida Console" panose="020B0609040504020204" pitchFamily="49" charset="0"/>
              </a:rPr>
              <a:t> </a:t>
            </a:r>
            <a:r>
              <a:rPr lang="en-GB" sz="1200" dirty="0" err="1">
                <a:latin typeface="Lucida Console" panose="020B0609040504020204" pitchFamily="49" charset="0"/>
              </a:rPr>
              <a:t>MutantReadPercent</a:t>
            </a:r>
            <a:endParaRPr lang="en-GB" sz="1200" dirty="0">
              <a:latin typeface="Lucida Console" panose="020B0609040504020204" pitchFamily="49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2</a:t>
            </a:r>
            <a:br>
              <a:rPr lang="en-GB" dirty="0"/>
            </a:br>
            <a:r>
              <a:rPr lang="en-GB" dirty="0"/>
              <a:t>Filtering and selecting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292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More clever filtering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4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206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1344" y="4797152"/>
            <a:ext cx="7709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Pew      Adam         32    102    183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916832"/>
            <a:ext cx="66247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filter(Height &gt; 170) %&gt;%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filter(Age &gt; 30)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A74CFC-6F00-8397-9216-F80217B822F1}"/>
              </a:ext>
            </a:extLst>
          </p:cNvPr>
          <p:cNvSpPr txBox="1"/>
          <p:nvPr/>
        </p:nvSpPr>
        <p:spPr>
          <a:xfrm>
            <a:off x="8040216" y="2276872"/>
            <a:ext cx="39837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onsolas" panose="020B0609020204030204" pitchFamily="49" charset="0"/>
              </a:rPr>
              <a:t>&amp; = logical AND</a:t>
            </a:r>
          </a:p>
          <a:p>
            <a:r>
              <a:rPr lang="en-GB" sz="3600" dirty="0">
                <a:latin typeface="Consolas" panose="020B0609020204030204" pitchFamily="49" charset="0"/>
              </a:rPr>
              <a:t>| = logical OR</a:t>
            </a:r>
          </a:p>
          <a:p>
            <a:r>
              <a:rPr lang="en-GB" sz="3600" dirty="0">
                <a:latin typeface="Consolas" panose="020B0609020204030204" pitchFamily="49" charset="0"/>
              </a:rPr>
              <a:t>! = logical NOT</a:t>
            </a:r>
          </a:p>
        </p:txBody>
      </p:sp>
    </p:spTree>
    <p:extLst>
      <p:ext uri="{BB962C8B-B14F-4D97-AF65-F5344CB8AC3E}">
        <p14:creationId xmlns:p14="http://schemas.microsoft.com/office/powerpoint/2010/main" val="2358768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3452" y="3717032"/>
            <a:ext cx="63906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Pew      Adam         32    102    183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3452" y="1628800"/>
            <a:ext cx="75518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Height &gt; 170 </a:t>
            </a:r>
            <a:r>
              <a:rPr lang="en-GB" sz="2800" dirty="0">
                <a:latin typeface="Lucida Console" panose="020B0609040504020204" pitchFamily="49" charset="0"/>
              </a:rPr>
              <a:t>&amp;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Age &gt; 30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A20647-A080-1E15-0B61-B6BAE7659B93}"/>
              </a:ext>
            </a:extLst>
          </p:cNvPr>
          <p:cNvSpPr txBox="1"/>
          <p:nvPr/>
        </p:nvSpPr>
        <p:spPr>
          <a:xfrm>
            <a:off x="8904312" y="5441256"/>
            <a:ext cx="31422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&amp; = logical AND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| = logical OR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! = logical NOT</a:t>
            </a:r>
          </a:p>
        </p:txBody>
      </p:sp>
    </p:spTree>
    <p:extLst>
      <p:ext uri="{BB962C8B-B14F-4D97-AF65-F5344CB8AC3E}">
        <p14:creationId xmlns:p14="http://schemas.microsoft.com/office/powerpoint/2010/main" val="374111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360" y="3284984"/>
            <a:ext cx="63906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McGrew   Chris        48     97    155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Cuthbert Carl         28     91    188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Dibble   Liam         35     94    145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Grub     Doug         31     89    164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5360" y="1628800"/>
            <a:ext cx="74798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Height &gt; 170 </a:t>
            </a:r>
            <a:r>
              <a:rPr lang="en-GB" sz="2800" dirty="0">
                <a:latin typeface="Lucida Console" panose="020B0609040504020204" pitchFamily="49" charset="0"/>
              </a:rPr>
              <a:t>|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Age &gt; 30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F07004-94D5-6B86-2434-220BBF984C0F}"/>
              </a:ext>
            </a:extLst>
          </p:cNvPr>
          <p:cNvSpPr txBox="1"/>
          <p:nvPr/>
        </p:nvSpPr>
        <p:spPr>
          <a:xfrm>
            <a:off x="8904312" y="5441256"/>
            <a:ext cx="31422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&amp; = logical AND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| = logical OR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! = logical NOT</a:t>
            </a:r>
          </a:p>
        </p:txBody>
      </p:sp>
    </p:spTree>
    <p:extLst>
      <p:ext uri="{BB962C8B-B14F-4D97-AF65-F5344CB8AC3E}">
        <p14:creationId xmlns:p14="http://schemas.microsoft.com/office/powerpoint/2010/main" val="139632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r>
              <a:rPr lang="en-GB" dirty="0"/>
              <a:t> Packages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135560" y="1451129"/>
            <a:ext cx="7148716" cy="5298443"/>
          </a:xfrm>
        </p:spPr>
        <p:txBody>
          <a:bodyPr>
            <a:normAutofit/>
          </a:bodyPr>
          <a:lstStyle/>
          <a:p>
            <a:r>
              <a:rPr lang="en-GB" dirty="0"/>
              <a:t>Tibble - data storage</a:t>
            </a:r>
          </a:p>
          <a:p>
            <a:endParaRPr lang="en-GB" dirty="0"/>
          </a:p>
          <a:p>
            <a:r>
              <a:rPr lang="en-GB" dirty="0" err="1"/>
              <a:t>ReadR</a:t>
            </a:r>
            <a:r>
              <a:rPr lang="en-GB" dirty="0"/>
              <a:t> - reading data from files</a:t>
            </a:r>
          </a:p>
          <a:p>
            <a:endParaRPr lang="en-GB" dirty="0"/>
          </a:p>
          <a:p>
            <a:r>
              <a:rPr lang="en-GB" dirty="0" err="1"/>
              <a:t>TidyR</a:t>
            </a:r>
            <a:r>
              <a:rPr lang="en-GB" dirty="0"/>
              <a:t> - Model data correctly</a:t>
            </a:r>
          </a:p>
          <a:p>
            <a:endParaRPr lang="en-GB" dirty="0"/>
          </a:p>
          <a:p>
            <a:r>
              <a:rPr lang="en-GB" dirty="0" err="1"/>
              <a:t>DplyR</a:t>
            </a:r>
            <a:r>
              <a:rPr lang="en-GB" dirty="0"/>
              <a:t> - Manipulate and filter data</a:t>
            </a:r>
          </a:p>
          <a:p>
            <a:endParaRPr lang="en-GB" dirty="0"/>
          </a:p>
          <a:p>
            <a:r>
              <a:rPr lang="en-GB" dirty="0"/>
              <a:t>Ggplot2 - Draw figures and graphs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4600508"/>
            <a:ext cx="960702" cy="11134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1268761"/>
            <a:ext cx="960702" cy="11128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2374272"/>
            <a:ext cx="960702" cy="11128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32" y="3487085"/>
            <a:ext cx="960702" cy="1113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66" y="5713930"/>
            <a:ext cx="960703" cy="11134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1268761"/>
            <a:ext cx="960702" cy="11128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DCE35C-C7A5-4F28-AF0F-62C57E4D76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2357747"/>
            <a:ext cx="974967" cy="112933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FD5E067-EF82-4E3A-B8D6-AC44C56A54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0816" y="3455298"/>
            <a:ext cx="1016112" cy="11769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3569F26-71F4-48AC-9BD3-33F70D61479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521" y="4578095"/>
            <a:ext cx="960702" cy="1112813"/>
          </a:xfrm>
          <a:prstGeom prst="rect">
            <a:avLst/>
          </a:prstGeom>
        </p:spPr>
      </p:pic>
      <p:pic>
        <p:nvPicPr>
          <p:cNvPr id="1026" name="Picture 2" descr="data:image/png;base64,iVBORw0KGgoAAAANSUhEUgAAANEAAADxCAMAAABiSKLrAAAA51BMVEX///8AAADtICTAwMCHh4cLCwtdXV1zc3MrKyvq6urZ2dny8vL4+Pj8/Pz39/e9vb3JycnsAADn5+fMHSa2trbQ0NBMTEyqqqrf39/Hx8eNjY1jY2OgoKAxMTFVVVU6Ojp/f3+JiYlERESmpqaWlpZubm4dHR0lJSV5eXkUFBQ+Pj5PT0/tFBnJAAA0NDRHR0fsJir75eX0sbLvcnTuSErtWlzxkpTzpKX2wsPbHiX01te1ICcXLCvrLzP839/0h4jze3z6z8/aAALps7TSREngjI/KBRXWWV3tUFLcdnnOKzPRfH+bBBDUGX/mAAARYElEQVR4nO1deX/iOBK120DAYA4HAyGEOxxJOulzpqfn2tnZ7Zndme//eVaqKtkSweBDNpjfvj/CGVtPqirVk4RkGPmgW+3mdKd84E1M05x4py6GNtTvTcRt/dRF0YOlGWB46sJoQGuLzWPfwmO56O40eAEeVe5CXhWez+1TFyoF6ldoa3163ceX94V1pxESmDbYc/t2wP42pvjW6NRFSwRrDYV/5Ewg2m04s8EjvLu2Tl282HCx5Ksb/oI1lmW0THPBX9ys4JOee9oCxoRiXZZpLuHdpblq80dhjc0TljAmKAJc8QjAzMyPBMz4KrxpdiPGuUOO0s7UfJajtX1nlhz2OJhjVG+fqIxx4GJPuoWelDXWbo/apbeo562cvTsN0Z6WvCG89d6sZ2je8Q7Xoexo5uRcxFjoUkZaY89rFXx8Df4Jd606NuerZjwfkAOBanCoJUK+eYfhD1SGad6dZ2JUu5UCWPdYzQsP655vYkQOBJHMnuDjITgl84GnE86MPC+HMsYBVfUYept7c7zfgVS4Y2wa5laAVsZljAN7HmgGlhGsovYyLCGCrKKNKeDLubiTEN3gQFYZs7eIWJhlCx8xyziLxEhkadxx3Bd8jI7GxnwBd9qci86wMJMe81I1N2ZvEPsKTOYqOuNGexljlaaHKY/QDMlKY5HOYBbrh5fToClbSjvNQM/S3FJUQQtuaCphTAhv5hGYReKQlCcamL6oUOQ/mc6giIu95JQidwqwXnlGj5AY5T0Ay9oEHAh6xT2aIQlaIjEq568zGiUpc2H56dGUJyKGlLOKjCo3d+qrmkFjbGLZLugMJevNHKQZQGwzzbDWK6zZ1bHl7/Jyp5qs0rpZ1GKXctZ+ObCEDEEWPiPNkMkAFdMXc4igdLMs5zNIM1R4tTFJ/ZJVNKoxncHrSuiMrGS7/YCmDY7DevksB3pZb4eZCLrTQxY6Q+nNW9knyQs+smxkOJ+xlDKuwRxTn2zBqnAuz2fole0iK4Z5hk1ek1pMGm9goBkTlLI+MyfNsIIrjvIcEBDWTSosgfraB0Uz3GxzHrQZmlt5PmOjobsYSZqByczcJ/BZL/Eoz2ekjUg36yB6Mhd9PsUiC+8Zc1YacUol20kzmGHzDHmhG3QaEKCS9uxCM0AW4q1OurpiZq7APFLpjB3NUMk4YzwCl0pQSyzbKZtHsS1q6KQQVpJMZygpYiaaIQkW6nxGDKtx5HkGEWnOASza4uSU8PCIowHKPAP1BucCt4c5qxKFj8B+RgcSmuHcZrNF1tKWBgcOQWgGGLUVq0TODCKzXETRGUspe2KaQUcWlQF49k8zB0d0BnXJMPvB0qgXPZkuwOHQdzmh0Gj5XogasPHTFXw6IgWpA+8/fPzU4fj08cN7XRe1KGdtrYJWUKG0oKVRM3z93Ok8Pb3heHrqdD7/puvCS5rkkT1FwkjyMvdFn6p//7mDbASeOp91tZMYjRLRTNYZpBlAbDenGkdePuzwQU6/67q8/YAjhrs6IzvN8F3nFR+Oznfa7tANVoT4WYEzzUwzhBDSSonpC0VnTB1DGl12Q9cmJcL3YYQYpe/13aZ2i1NNNCJfBkZ3lP6lnqiT8TWcEKP0VeOdvCoOxIPOAEb3/G3tmuHn10Hhjf/W089a7yW8/54YzYLVlvqwz+Y6nz6JdzsftN6NGRifHpwRo5JhjJ91a4Z3e2ztF8P4Iii903w/925sGKWAUWWj+QZfXjcRNsuvZHmdL5rvuKmojK40X//jay/CaPCBqD591HzHq4wZ/bzHi6CN/iGovtO84jZjRu/3he6n34ImYgS15eGIjBl9+eceRm86LPkOXmhL7xAZM/r97T5Ge4xQH7Jm9O3yGP1wcYyuL4zR17fX+5IGhZHmLjZjRs2318caqaN56CzrHvZf19dHPOmT5jtmzejf34400tOvmu+YNaNfmNkdpKRV83Fkzcj449tBu3v6U/cNM2f0lTdSOKWOtpFIgcwZGf9hjRQawrVriTwYOf+9Dqf0Tv+0YfaMjPfc7vYbnvawYOTCCF1pHyX9TmTkw8j45frbHst7esqghXJiZDT+gGZSOHX+zGbmMB9GTMxeK5yeOm80p9w+8mLEhMUfb99y4/vhHdPkn7Likycjw6h/+evvH3/88e+/ftc8WKIgT0aGMTB/+uknM9vFhvkyss1qtWpmu/rr/4zSoaCMnLo7sO2BW3+dsxWRkeO2Wz4sb6fwBWRkMxoS2CtlEUjhGDk3Ch8iJc2xFY2R84oOcgoWehSNkfe6hZCSP/VeMEaNEEKMkjC8gjGqhTKyxIq2y2HUIhIFY9Q8wIhieMEYGe1wRuRIRWNUDw8NlBAVjZExCAvfokcqHKMQSi1/9XvxGBn1fXlQsLatgIwMg+feCqG2RKCQjFgUH7QtIScsS/m1XUEZcTTqNQZugy15PWWBGRG4vGhJv4opPqNdShfAaIfSJTAyDJnSZTAy2owSRbwLYYSUYKXjpTAKKF0MI07JspxLYiQoXRAjpHRRjGDo68a7JEZAaXFRjDilC2NkeBfHyPBGl8bIgMhQTnOFwdGfe+XLyBiZ2xS/4bT5zjrHZtpzZmTY3RQ/2brhPzk8tqlO3ozSAX4XeuQ7xWLEf4N8d+Q7xWIEm0scMdtiMRpE2NOkWIwMvgvD7eGvFIwRbIx25CvFYgS/7T+8yULBGNUO79DCUTBGBv8R/MPBbxSNEWy/cDARis3IXoz6JzwPos0ZHdweJyaj7op22jjZpmKw38yhL8RjRBtGHw842YHvP7c+9IVYjOamBNetdE9wEs7RRCgOI2qh3j1smzbhewtVc9hD0W2NRpZfd5AIHZJ9MRi1cZMX7kEubWpqptKjUVCbbmlTJtEufE+jyoH/iMFoIm+YRJvYSF+3LU//nn19ycxpyuZYIhSdETT32H+JG/aJOFqjRivp9Sz5SFmhXmHntgOb5URnNFKvhLVHQbwb3LZruF5SWs1aTdl+Au28OuwPsdOA69ah99DBqKK2tg1BQmZHsBj15wSpR2MJe7vfShPR2yAK3Ac2zq3jWQcjHrolaQI5I26miFVpbuewEVn5wadujafDhcPSjOWhXSTrXmvWkpq5ItqpJYe1B7+RwIXDY2x0RhM1EAANDAVQlWtukHVh+LCZEhoq7Qo+onJ6JVa26m03MC/wv4XUymv6qdW9qJq6NeyV0aT5Ffiz8L3FozPiBy1JWe/MFH032NyKSuFhoTAkAr8ylRNcjjYwlCvf4IxXst2ac/yAm9eV299U/Q/u/SoIL2d0RkO/WP5lS/AM7MFWvkaR9l4qZdsn71sX/QftamjyDKSOO7SBAnLMXVSwFrhHrzQwgtqfilclv5QQe4KoDi8p30d7W5dKVaxdcriXHtY6Vgjta7iiAIn+BDYpN9zdJhi6BAsN3W4zYQ+7DO4LxZTGZ7hXVaX/gGgy4kbpgAEO+VNvG5QKtwb1G3nGX0FjPBCb3hCSIFeQcKWCpGIE8dqsjjy7i9s2Y+Tblf49/xNn69MGLHyDoqZEu9vpupv+J2CBM//Sj2Z5ip3sWvmH5IzEtpc+ukE5JUZbvwKh1NIFeZ2vlYsFX5M21X0Un1jASLwNFYo960atqeSMVMcWfQIYTaAqoXwYGGqqPULlrx97HA8PkEVhCrJjthBbuGk2FHME36sHtwxLhKIyQilUnyGX0TpwFqi7qcoauXrqjQfmKyCPZ7WNloIRxU24Qm0uNVjdnFqhPw+OyIjV/HwJ5Rx43gB9UwwybYPKo4ag0ApVGcQk7zUjtE5uRJLQDpJrdERzPhvSqYNhLBIw2jGgkWwOUKdzNOtGEN6ouQJzh8bcbqsTwLhSqTyidfKm2Ppfg26IEka1WcuRMuCIjJygRjmC1M0QNVke2XWXHI1abyh/i2pln/psKReH2hJG6Ep9UiXa79Cj+tFcbnS1s6WwLoHy0vsdQ4Fi+a/6Pjk0R8rUIMBJI3JLoWGj7h8aOTLIJKqy0Rl+LuCDEmM+LiF3GxX535hBrYkEphnmdNCs25gSKfLH7va7g+jb9kWO3qAUerz2XQg7c/nDusjNRmPJ0iamOjUCxLdY/RBbhGfutrFy7biIzKhGd1vTo4hhAzKQ9mg5aiNxwYJ/rSRfAyPW0nM9jMuiATn1bUDoMdU+ijHGGaR7Sh6+MVfjIGSAAYmwzp8rG+zX1aZYi5Jzh+sNKI0rp9yTP0bO0JwGhQmm4GeSmVHYupHKr04xujKhan3nGoPFdLNMvYFwrCyo3gc3eZZrUU3tYZBSGhN3d7oQJ6gVyR4h7OgaRYo7N+HUdgpZkx3Cll/sR71/VRnfDi15KgBChq7dndPPH0GzVIAmdvHxV8lAreg6lSw9I3L33myIx9YcGHgKAySDurZI1zDHt5NTJxkqhjGSBP+3DzpmLevBAI+5TjT2zQPOJMk/7sEuo2R7R7fpnKRtwr6kpHQB6bCzd/T4Lun8wqC76CY+DmWhL3wr+3tnsgd7JEDCrWMedGcPdvCh7ikOp4uygikKROGvxFkGL3BmsuazDKKgOex7bmrbEGcZwFB0mc6bgHNc+HkTJ5gzTok6nTdBZ+mU/YwL8mhvlfNBnOmxpDNBaFBxyhuLzm1ZQercz/Ow1PRokb65wXEJ/3xIOlsHDrRl2iGnA23Tw57j2Tp0JK5yhqfSZi94EvW5o3mP5x81ZL+RPqYRA2hDa5v5wdDpMaIzqmiWcM8pbjQNd0dH5pbTHMOaPW62yvHfL/sdhc56wwPWr8zeOR2WqMJ9xLPeanQYVXgwowli6K8G5HbnB+Y4cB6fM8PiHuxwxCljkFO0zuXQURWig6F1A0dPcaNzLSdgmEuc3D8neGtsE2+CyjlKT0Pc4QAulmIkPtU4C9QoUaMjtqJmueJ8WKyL58jHsGYOVrCJfAxajILRGb5lYa+nOgRbhShIqxzE5Oig04zxsMGZWT19YsREKQwb2ehAMc9Z5qBZLoz7FX0HQyYDC8Kinwxym7gQ55Wfg84QmoE6zMQnP5PO2MIc/wl1hiXyzbKqGZKAdMYj76JFV503Bi/YJrS8bZ024RQ6g655lXdi1NjgadxCHGgQBeJSMMh4U85ZZyzMchsfwzRDElBzV4XOyO/A7zZpBjL+nj6jJ5eEMZf6Jq/EiAWmDSxHo/5e28nPABE2hc7IPjFySqQZphE0QxIInQFhNAedsaCFYf2ImiEJbJzUnlBXl+kAbHvt58lBMpYBdnRGJavEiIntMb8HJcyZJsoijefPWcqYic5gYhva35Fvlh3EacZQbZnoDHGYcL8cGES28KqBaXMJptfEmYqB9ITUTALNkARy+NGrM2o0CCBEd24DN0JnYDhaa+sqluYW8pFhSs2QBGI+A/RF/8gvVSOiRbljV0pQ8kQbU60X6tZT6wwWOTcNI43oTg85HWZtlmoAlg9K8zpRMpP8oUiW9s6aulgYkd3KYuw0IJ2B0x6jpNmxRZWiQ3SnhyVNFzavkigYVisQ/we0Wv30szzy9KB9F1dnMNENfbSjT3Snh+LN3XhevaA8iqJM7qMYYbDxp/Qiv1xHle1tGgQUPcHpB24DkM4QKcw4SnrJIj6koSS6z27VgchcuBuxZPbouilam8Qfg4zqvKBkl/1jOkN8IUvRnR6kM57BnWaHEhmmFUAs0kTd3Tk5kApZttfGYWqNtWaFhD3gPGanwjAjr+AtwELYPkU9xMldRx4wO2eI4ULhJbsNIDqs7vY0miEJ2uhOsF6K6QxlNtt+puSCerD8BpzTQWQAMMQ7DgIZyy6gxxITdSl/zZInmvJyqpstdTZLP0nHTPBcUp5oIJ2xEsurLF900+I+jfMMecGSpgdBG4LYFZpB7zxDXlCmB+9p4vN8NEMS7I4anHfKEw2yzvCkqF5k0OjbrS0PmBccpDMAGc8z5AWRkRZxxX8YQDVMzm3xYTp0q3k50P8AQ6cuHO1d1X8AAAAASUVORK5CYII=">
            <a:extLst>
              <a:ext uri="{FF2B5EF4-FFF2-40B4-BE49-F238E27FC236}">
                <a16:creationId xmlns:a16="http://schemas.microsoft.com/office/drawing/2014/main" id="{618CCC39-C505-4E35-9288-326BFF91A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0816" y="5684796"/>
            <a:ext cx="1016112" cy="117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909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Multi-condition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360" y="3284984"/>
            <a:ext cx="63906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Barney   Daniel       18     88    168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9336" y="1628800"/>
            <a:ext cx="798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filter(!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(Height &gt; 170 | Age &gt; 30)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04312" y="5441256"/>
            <a:ext cx="31422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&amp; = logical AND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| = logical OR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! = logical NOT</a:t>
            </a:r>
          </a:p>
        </p:txBody>
      </p:sp>
    </p:spTree>
    <p:extLst>
      <p:ext uri="{BB962C8B-B14F-4D97-AF65-F5344CB8AC3E}">
        <p14:creationId xmlns:p14="http://schemas.microsoft.com/office/powerpoint/2010/main" val="323357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%in%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535" y="3933056"/>
            <a:ext cx="115768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5 x 11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CHR         POS </a:t>
            </a:r>
            <a:r>
              <a:rPr lang="en-GB" sz="1400" dirty="0" err="1">
                <a:latin typeface="Lucida Console" panose="020B0609040504020204" pitchFamily="49" charset="0"/>
              </a:rPr>
              <a:t>dbSNP</a:t>
            </a:r>
            <a:r>
              <a:rPr lang="en-GB" sz="1400" dirty="0">
                <a:latin typeface="Lucida Console" panose="020B0609040504020204" pitchFamily="49" charset="0"/>
              </a:rPr>
              <a:t>      REF   ALT    QUAL GENE   ENST           </a:t>
            </a:r>
            <a:r>
              <a:rPr lang="en-GB" sz="1400" dirty="0" err="1">
                <a:latin typeface="Lucida Console" panose="020B0609040504020204" pitchFamily="49" charset="0"/>
              </a:rPr>
              <a:t>MutantReads</a:t>
            </a:r>
            <a:r>
              <a:rPr lang="en-GB" sz="1400" dirty="0">
                <a:latin typeface="Lucida Console" panose="020B0609040504020204" pitchFamily="49" charset="0"/>
              </a:rPr>
              <a:t> COVERAGE </a:t>
            </a:r>
            <a:r>
              <a:rPr lang="en-GB" sz="1400" dirty="0" err="1">
                <a:latin typeface="Lucida Console" panose="020B0609040504020204" pitchFamily="49" charset="0"/>
              </a:rPr>
              <a:t>MutantReadPerce</a:t>
            </a:r>
            <a:r>
              <a:rPr lang="en-GB" sz="1400" dirty="0">
                <a:latin typeface="Lucida Console" panose="020B0609040504020204" pitchFamily="49" charset="0"/>
              </a:rPr>
              <a:t>~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11    134226278 rs3802928  C     T       200 GLB1L2 ENST03898~          13       43               30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12    113539822 rs1674101  A     G       200 RASAL1 ENST05465~          19       22               86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3 3      46944274 rs1138518  T     C       200 PTH1R  ENST04495~          32       75               42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4 3      52430526 rs12163565 G     A       200 DNAH1  ENST04203~          38       50               76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5 8      38271182 .          TG    T       200 FGFR1  ENST04259~           9       31               29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535" y="1471717"/>
            <a:ext cx="1110302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hits</a:t>
            </a:r>
          </a:p>
          <a:p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[1] "FGFR1"  "RASAL1" "GLB1L2" "DNAH1"  "PTH1R"</a:t>
            </a:r>
          </a:p>
          <a:p>
            <a:endParaRPr lang="pt-BR" sz="2400" dirty="0">
              <a:latin typeface="Lucida Console" panose="020B0609040504020204" pitchFamily="49" charset="0"/>
            </a:endParaRPr>
          </a:p>
          <a:p>
            <a:r>
              <a:rPr lang="en-GB" sz="2800" dirty="0" err="1">
                <a:latin typeface="Lucida Console" panose="020B0609040504020204" pitchFamily="49" charset="0"/>
              </a:rPr>
              <a:t>child.variants</a:t>
            </a:r>
            <a:r>
              <a:rPr lang="en-GB" sz="2800" dirty="0"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GENE</a:t>
            </a:r>
            <a:r>
              <a:rPr lang="en-GB" sz="2800" dirty="0">
                <a:latin typeface="Lucida Console" panose="020B0609040504020204" pitchFamily="49" charset="0"/>
              </a:rPr>
              <a:t> </a:t>
            </a:r>
            <a:r>
              <a:rPr lang="en-GB" sz="2800" b="1" dirty="0">
                <a:latin typeface="Lucida Console" panose="020B0609040504020204" pitchFamily="49" charset="0"/>
              </a:rPr>
              <a:t>%in%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hits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6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22" y="260648"/>
            <a:ext cx="10972800" cy="1143000"/>
          </a:xfrm>
        </p:spPr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 other string operations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1397704"/>
            <a:ext cx="960702" cy="1112813"/>
          </a:xfrm>
          <a:prstGeom prst="rect">
            <a:avLst/>
          </a:prstGeom>
        </p:spPr>
      </p:pic>
      <p:pic>
        <p:nvPicPr>
          <p:cNvPr id="12" name="Picture 11" descr="The 1709 Blog: US content industry and ISPs to inform and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578" y="6107401"/>
            <a:ext cx="527942" cy="4543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75520" y="6165304"/>
            <a:ext cx="8750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These are different to the select helpers </a:t>
            </a:r>
            <a:r>
              <a:rPr lang="en-GB" sz="1600" b="1" dirty="0" err="1"/>
              <a:t>starts_with</a:t>
            </a:r>
            <a:r>
              <a:rPr lang="en-GB" sz="1600" dirty="0"/>
              <a:t> and </a:t>
            </a:r>
            <a:r>
              <a:rPr lang="en-GB" sz="1600" b="1" dirty="0" err="1"/>
              <a:t>ends_with</a:t>
            </a:r>
            <a:r>
              <a:rPr lang="en-GB" sz="1600" dirty="0"/>
              <a:t> which are used for picking columns</a:t>
            </a:r>
          </a:p>
        </p:txBody>
      </p:sp>
      <p:sp>
        <p:nvSpPr>
          <p:cNvPr id="3" name="Rectangle 2"/>
          <p:cNvSpPr/>
          <p:nvPr/>
        </p:nvSpPr>
        <p:spPr>
          <a:xfrm>
            <a:off x="96892" y="199545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child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select(REF,ALT) %&gt;%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filter(</a:t>
            </a:r>
            <a:r>
              <a:rPr lang="en-GB" sz="2400" b="1" dirty="0" err="1">
                <a:latin typeface="Consolas" panose="020B0609020204030204" pitchFamily="49" charset="0"/>
              </a:rPr>
              <a:t>startsWith</a:t>
            </a:r>
            <a:r>
              <a:rPr lang="en-GB" sz="2400" dirty="0">
                <a:latin typeface="Consolas" panose="020B0609020204030204" pitchFamily="49" charset="0"/>
              </a:rPr>
              <a:t>(REF,"GAT"))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669" y="3845947"/>
            <a:ext cx="33335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3 x 2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REF   ALT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1 </a:t>
            </a:r>
            <a:r>
              <a:rPr lang="en-GB" b="1" dirty="0">
                <a:latin typeface="Consolas" panose="020B0609020204030204" pitchFamily="49" charset="0"/>
              </a:rPr>
              <a:t>GAT</a:t>
            </a:r>
            <a:r>
              <a:rPr lang="en-GB" dirty="0">
                <a:latin typeface="Consolas" panose="020B0609020204030204" pitchFamily="49" charset="0"/>
              </a:rPr>
              <a:t>A  G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2 </a:t>
            </a:r>
            <a:r>
              <a:rPr lang="en-GB" b="1" dirty="0">
                <a:latin typeface="Consolas" panose="020B0609020204030204" pitchFamily="49" charset="0"/>
              </a:rPr>
              <a:t>GAT</a:t>
            </a:r>
            <a:r>
              <a:rPr lang="en-GB" dirty="0">
                <a:latin typeface="Consolas" panose="020B0609020204030204" pitchFamily="49" charset="0"/>
              </a:rPr>
              <a:t>AT GAT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3 </a:t>
            </a:r>
            <a:r>
              <a:rPr lang="en-GB" b="1" dirty="0">
                <a:latin typeface="Consolas" panose="020B0609020204030204" pitchFamily="49" charset="0"/>
              </a:rPr>
              <a:t>GAT</a:t>
            </a:r>
            <a:r>
              <a:rPr lang="en-GB" dirty="0">
                <a:latin typeface="Consolas" panose="020B0609020204030204" pitchFamily="49" charset="0"/>
              </a:rPr>
              <a:t>   G </a:t>
            </a:r>
          </a:p>
        </p:txBody>
      </p:sp>
      <p:sp>
        <p:nvSpPr>
          <p:cNvPr id="5" name="Rectangle 4"/>
          <p:cNvSpPr/>
          <p:nvPr/>
        </p:nvSpPr>
        <p:spPr>
          <a:xfrm>
            <a:off x="6023992" y="2077803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child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select(GENE,ENST) %&gt;%</a:t>
            </a:r>
          </a:p>
          <a:p>
            <a:r>
              <a:rPr lang="en-GB" sz="2400" dirty="0">
                <a:latin typeface="Consolas" panose="020B0609020204030204" pitchFamily="49" charset="0"/>
              </a:rPr>
              <a:t>  filter(</a:t>
            </a:r>
            <a:r>
              <a:rPr lang="en-GB" sz="2400" b="1" dirty="0" err="1">
                <a:latin typeface="Consolas" panose="020B0609020204030204" pitchFamily="49" charset="0"/>
              </a:rPr>
              <a:t>endsWith</a:t>
            </a:r>
            <a:r>
              <a:rPr lang="en-GB" sz="2400" dirty="0">
                <a:latin typeface="Consolas" panose="020B0609020204030204" pitchFamily="49" charset="0"/>
              </a:rPr>
              <a:t>(ENST,"878"))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09869" y="3845947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: 4 x 2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</a:t>
            </a:r>
            <a:r>
              <a:rPr lang="en-GB" dirty="0">
                <a:latin typeface="Consolas" panose="020B0609020204030204" pitchFamily="49" charset="0"/>
              </a:rPr>
              <a:t>GENE     ENST 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1 </a:t>
            </a:r>
            <a:r>
              <a:rPr lang="en-GB" dirty="0">
                <a:latin typeface="Consolas" panose="020B0609020204030204" pitchFamily="49" charset="0"/>
              </a:rPr>
              <a:t>CIB3     ENST0269</a:t>
            </a:r>
            <a:r>
              <a:rPr lang="en-GB" b="1" dirty="0">
                <a:latin typeface="Consolas" panose="020B0609020204030204" pitchFamily="49" charset="0"/>
              </a:rPr>
              <a:t>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2 </a:t>
            </a:r>
            <a:r>
              <a:rPr lang="en-GB" dirty="0">
                <a:latin typeface="Consolas" panose="020B0609020204030204" pitchFamily="49" charset="0"/>
              </a:rPr>
              <a:t>KCTD18   ENST0359</a:t>
            </a:r>
            <a:r>
              <a:rPr lang="en-GB" b="1" dirty="0">
                <a:latin typeface="Consolas" panose="020B0609020204030204" pitchFamily="49" charset="0"/>
              </a:rPr>
              <a:t>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3 </a:t>
            </a:r>
            <a:r>
              <a:rPr lang="en-GB" dirty="0">
                <a:latin typeface="Consolas" panose="020B0609020204030204" pitchFamily="49" charset="0"/>
              </a:rPr>
              <a:t>KIAA1407 ENST0295</a:t>
            </a:r>
            <a:r>
              <a:rPr lang="en-GB" b="1" dirty="0">
                <a:latin typeface="Consolas" panose="020B0609020204030204" pitchFamily="49" charset="0"/>
              </a:rPr>
              <a:t>878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4 </a:t>
            </a:r>
            <a:r>
              <a:rPr lang="en-GB" dirty="0">
                <a:latin typeface="Consolas" panose="020B0609020204030204" pitchFamily="49" charset="0"/>
              </a:rPr>
              <a:t>RBM33    ENST0401</a:t>
            </a:r>
            <a:r>
              <a:rPr lang="en-GB" b="1" dirty="0">
                <a:latin typeface="Consolas" panose="020B0609020204030204" pitchFamily="49" charset="0"/>
              </a:rPr>
              <a:t>878</a:t>
            </a:r>
          </a:p>
        </p:txBody>
      </p:sp>
    </p:spTree>
    <p:extLst>
      <p:ext uri="{BB962C8B-B14F-4D97-AF65-F5344CB8AC3E}">
        <p14:creationId xmlns:p14="http://schemas.microsoft.com/office/powerpoint/2010/main" val="290591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str_detect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2535" y="3212976"/>
            <a:ext cx="115768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9 x 11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         POS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dbSNP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REF   ALT    QUAL GENE   ENST           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MutantReads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COVERAGE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MutantReadPerce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~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16     68598007 rs1177648 A     G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90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ENST0398253          43      100               43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16     88552370 rs3751673 A     G        53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M1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ENST0319555           4       23               17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18      5292030 rs620652  A     G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161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ENST0357006          28       71               39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19     57065189 rs145011  T     C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28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ENST0301318          59      137               43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20     50768672 .         GT    G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64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ENST0216923          36       41               87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5     180276402 rs168726  C     T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62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ENST0502412          74       83               89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8     106814656 rs2920048 G     C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M2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ENST0407775          33       79               41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8 8     144332012 rs6558339 T     C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41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ENST0330701          32       37               86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 9     115818949 rs2282076 A     T       200 </a:t>
            </a:r>
            <a:r>
              <a:rPr lang="en-GB" sz="1400" b="1" dirty="0">
                <a:latin typeface="Lucida Console" panose="020B0609040504020204" pitchFamily="49" charset="0"/>
              </a:rPr>
              <a:t>ZFP</a:t>
            </a:r>
            <a:r>
              <a:rPr lang="en-GB" sz="1400" dirty="0">
                <a:latin typeface="Lucida Console" panose="020B0609040504020204" pitchFamily="49" charset="0"/>
              </a:rPr>
              <a:t>37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ENST0374227          18       43               41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95601" y="1802698"/>
            <a:ext cx="71287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child.variants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%&gt;% 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  filter(</a:t>
            </a:r>
            <a:r>
              <a:rPr lang="en-GB" sz="2800" b="1" dirty="0" err="1">
                <a:latin typeface="Consolas" panose="020B0609020204030204" pitchFamily="49" charset="0"/>
              </a:rPr>
              <a:t>str_detect</a:t>
            </a:r>
            <a:r>
              <a:rPr lang="en-GB" sz="2800" dirty="0">
                <a:latin typeface="Consolas" panose="020B0609020204030204" pitchFamily="49" charset="0"/>
              </a:rPr>
              <a:t>(GENE,"ZFP"))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1397704"/>
            <a:ext cx="960702" cy="111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1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>
                <a:latin typeface="+mn-lt"/>
              </a:rPr>
              <a:t>with</a:t>
            </a:r>
            <a:r>
              <a:rPr lang="en-GB" dirty="0">
                <a:latin typeface="Lucida Console" panose="020B0609040504020204" pitchFamily="49" charset="0"/>
              </a:rPr>
              <a:t> is </a:t>
            </a:r>
            <a:r>
              <a:rPr lang="en-GB" dirty="0">
                <a:latin typeface="+mn-lt"/>
              </a:rPr>
              <a:t>functions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48328" y="2636912"/>
            <a:ext cx="3240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latin typeface="Lucida Console" panose="020B0609040504020204" pitchFamily="49" charset="0"/>
              </a:rPr>
              <a:t>is_finite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is_infinite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is.nan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9336" y="1947895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&gt; data.with.na</a:t>
            </a:r>
          </a:p>
          <a:p>
            <a:r>
              <a:rPr lang="pt-BR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10.4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11.4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11.2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68300" y="1944442"/>
            <a:ext cx="5255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filter(!is.na(value))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3432" y="6172696"/>
            <a:ext cx="6544525" cy="454360"/>
            <a:chOff x="1247578" y="6107401"/>
            <a:chExt cx="6544525" cy="454360"/>
          </a:xfrm>
        </p:grpSpPr>
        <p:pic>
          <p:nvPicPr>
            <p:cNvPr id="8" name="Picture 7" descr="The 1709 Blog: US content industry and ISPs to inform and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7578" y="6107401"/>
              <a:ext cx="527942" cy="45436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775520" y="6165304"/>
              <a:ext cx="60165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Note that some functions have dots whilst others have an underscore.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2FD48DA4-F8B1-321A-9CD5-412B40A6605E}"/>
              </a:ext>
            </a:extLst>
          </p:cNvPr>
          <p:cNvSpPr txBox="1"/>
          <p:nvPr/>
        </p:nvSpPr>
        <p:spPr>
          <a:xfrm>
            <a:off x="4295800" y="3212084"/>
            <a:ext cx="28803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: 6 x 2</a:t>
            </a:r>
          </a:p>
          <a:p>
            <a:r>
              <a:rPr lang="en-GB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&lt;chr&gt;  &lt;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en-GB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en-GB" dirty="0">
                <a:latin typeface="Lucida Console" panose="020B0609040504020204" pitchFamily="49" charset="0"/>
              </a:rPr>
              <a:t>3 A      10.4 </a:t>
            </a:r>
          </a:p>
          <a:p>
            <a:r>
              <a:rPr lang="en-GB" dirty="0">
                <a:latin typeface="Lucida Console" panose="020B0609040504020204" pitchFamily="49" charset="0"/>
              </a:rPr>
              <a:t>4 A      11.4 </a:t>
            </a:r>
          </a:p>
          <a:p>
            <a:r>
              <a:rPr lang="en-GB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en-GB" dirty="0">
                <a:latin typeface="Lucida Console" panose="020B0609040504020204" pitchFamily="49" charset="0"/>
              </a:rPr>
              <a:t>6 B      11.2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19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Transforming data in a </a:t>
            </a:r>
            <a:r>
              <a:rPr lang="en-GB" dirty="0">
                <a:latin typeface="Lucida Console" panose="020B0609040504020204" pitchFamily="49" charset="0"/>
              </a:rPr>
              <a:t>filter</a:t>
            </a:r>
            <a:endParaRPr lang="en-GB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3419594"/>
            <a:ext cx="63906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6 x 5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Grub     Doug         31     89    164</a:t>
            </a:r>
          </a:p>
        </p:txBody>
      </p:sp>
      <p:sp>
        <p:nvSpPr>
          <p:cNvPr id="9" name="Rectangle 8"/>
          <p:cNvSpPr/>
          <p:nvPr/>
        </p:nvSpPr>
        <p:spPr>
          <a:xfrm>
            <a:off x="716905" y="1700808"/>
            <a:ext cx="61760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filter(</a:t>
            </a:r>
            <a:r>
              <a:rPr lang="en-GB" sz="3200" b="1" dirty="0">
                <a:latin typeface="Lucida Console" panose="020B0609040504020204" pitchFamily="49" charset="0"/>
              </a:rPr>
              <a:t>log</a:t>
            </a:r>
            <a:r>
              <a:rPr lang="en-GB" sz="3200" dirty="0">
                <a:latin typeface="Lucida Console" panose="020B0609040504020204" pitchFamily="49" charset="0"/>
              </a:rPr>
              <a:t>(Height)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88184" y="2133971"/>
            <a:ext cx="191270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Lucida Console" panose="020B0609040504020204" pitchFamily="49" charset="0"/>
              </a:rPr>
              <a:t>log</a:t>
            </a:r>
          </a:p>
          <a:p>
            <a:r>
              <a:rPr lang="en-GB" sz="3200" dirty="0">
                <a:latin typeface="Lucida Console" panose="020B0609040504020204" pitchFamily="49" charset="0"/>
              </a:rPr>
              <a:t>abs</a:t>
            </a:r>
          </a:p>
          <a:p>
            <a:r>
              <a:rPr lang="en-GB" sz="3200" dirty="0" err="1">
                <a:latin typeface="Lucida Console" panose="020B0609040504020204" pitchFamily="49" charset="0"/>
              </a:rPr>
              <a:t>sqrt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nchar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substr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tolower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 err="1">
                <a:latin typeface="Lucida Console" panose="020B0609040504020204" pitchFamily="49" charset="0"/>
              </a:rPr>
              <a:t>toupper</a:t>
            </a:r>
            <a:endParaRPr lang="en-GB" sz="3200" dirty="0">
              <a:latin typeface="Lucida Console" panose="020B0609040504020204" pitchFamily="49" charset="0"/>
            </a:endParaRPr>
          </a:p>
          <a:p>
            <a:r>
              <a:rPr lang="en-GB" sz="3200" dirty="0">
                <a:latin typeface="Lucida Console" panose="020B06090405040202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362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Transforming </a:t>
            </a:r>
            <a:r>
              <a:rPr lang="en-GB" dirty="0">
                <a:latin typeface="Lucida Console" panose="020B0609040504020204" pitchFamily="49" charset="0"/>
              </a:rPr>
              <a:t>filter </a:t>
            </a:r>
            <a:r>
              <a:rPr lang="en-GB" dirty="0"/>
              <a:t>examples</a:t>
            </a:r>
            <a:endParaRPr lang="en-GB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9600" y="1844824"/>
            <a:ext cx="110310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filter(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str_detect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3200" b="1" dirty="0" err="1">
                <a:latin typeface="Lucida Console" panose="020B0609040504020204" pitchFamily="49" charset="0"/>
              </a:rPr>
              <a:t>tolower</a:t>
            </a:r>
            <a:r>
              <a:rPr lang="en-GB" sz="3200" dirty="0">
                <a:latin typeface="Lucida Console" panose="020B0609040504020204" pitchFamily="49" charset="0"/>
              </a:rPr>
              <a:t>(</a:t>
            </a:r>
            <a:r>
              <a:rPr lang="en-GB" sz="3200" dirty="0" err="1">
                <a:latin typeface="Lucida Console" panose="020B0609040504020204" pitchFamily="49" charset="0"/>
              </a:rPr>
              <a:t>LastName</a:t>
            </a:r>
            <a:r>
              <a:rPr lang="en-GB" sz="3200" dirty="0">
                <a:latin typeface="Lucida Console" panose="020B0609040504020204" pitchFamily="49" charset="0"/>
              </a:rPr>
              <a:t>)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,"h"))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3431902"/>
            <a:ext cx="110310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filter(</a:t>
            </a:r>
            <a:r>
              <a:rPr lang="en-GB" sz="3200" dirty="0">
                <a:latin typeface="Lucida Console" panose="020B0609040504020204" pitchFamily="49" charset="0"/>
              </a:rPr>
              <a:t>Weight*0.16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15)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5088086"/>
            <a:ext cx="11271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filter(</a:t>
            </a:r>
            <a:r>
              <a:rPr lang="en-GB" sz="3200" b="1" dirty="0" err="1">
                <a:latin typeface="Lucida Console" panose="020B0609040504020204" pitchFamily="49" charset="0"/>
              </a:rPr>
              <a:t>nchar</a:t>
            </a:r>
            <a:r>
              <a:rPr lang="en-GB" sz="3200" dirty="0">
                <a:latin typeface="Lucida Console" panose="020B0609040504020204" pitchFamily="49" charset="0"/>
              </a:rPr>
              <a:t>(</a:t>
            </a:r>
            <a:r>
              <a:rPr lang="en-GB" sz="3200" dirty="0" err="1">
                <a:latin typeface="Lucida Console" panose="020B0609040504020204" pitchFamily="49" charset="0"/>
              </a:rPr>
              <a:t>LastName</a:t>
            </a:r>
            <a:r>
              <a:rPr lang="en-GB" sz="3200" dirty="0">
                <a:latin typeface="Lucida Console" panose="020B0609040504020204" pitchFamily="49" charset="0"/>
              </a:rPr>
              <a:t>)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==</a:t>
            </a:r>
            <a:r>
              <a:rPr lang="en-GB" sz="3200" dirty="0">
                <a:latin typeface="Lucida Console" panose="020B0609040504020204" pitchFamily="49" charset="0"/>
              </a:rPr>
              <a:t> </a:t>
            </a:r>
            <a:r>
              <a:rPr lang="en-GB" sz="3200" b="1" dirty="0" err="1">
                <a:latin typeface="Lucida Console" panose="020B0609040504020204" pitchFamily="49" charset="0"/>
              </a:rPr>
              <a:t>nchar</a:t>
            </a:r>
            <a:r>
              <a:rPr lang="en-GB" sz="3200" dirty="0">
                <a:latin typeface="Lucida Console" panose="020B0609040504020204" pitchFamily="49" charset="0"/>
              </a:rPr>
              <a:t>(</a:t>
            </a:r>
            <a:r>
              <a:rPr lang="en-GB" sz="3200" dirty="0" err="1">
                <a:latin typeface="Lucida Console" panose="020B0609040504020204" pitchFamily="49" charset="0"/>
              </a:rPr>
              <a:t>FirstName</a:t>
            </a:r>
            <a:r>
              <a:rPr lang="en-GB" sz="3200" dirty="0">
                <a:latin typeface="Lucida Console" panose="020B0609040504020204" pitchFamily="49" charset="0"/>
              </a:rPr>
              <a:t>)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302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3</a:t>
            </a:r>
            <a:br>
              <a:rPr lang="en-GB" dirty="0"/>
            </a:br>
            <a:r>
              <a:rPr lang="en-GB" dirty="0"/>
              <a:t>More clever filtering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2292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708920"/>
            <a:ext cx="8229600" cy="1143000"/>
          </a:xfrm>
        </p:spPr>
        <p:txBody>
          <a:bodyPr/>
          <a:lstStyle/>
          <a:p>
            <a:r>
              <a:rPr lang="en-GB" dirty="0"/>
              <a:t>Restructuring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pic>
        <p:nvPicPr>
          <p:cNvPr id="5" name="Picture 4" descr="C:\Users\andrewss\Desktop\bioinformatics_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659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'Tidy' Data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Tibbles are a 2D data structure where each column has a fixed data type (character, number, logical etc)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Tidy data principles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Rows should represent “observations”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Columns should represent “variables”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Columns should only contain a single piece of data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571500" indent="-514350"/>
            <a:r>
              <a:rPr lang="en-GB" dirty="0"/>
              <a:t>Where these are not met – we restructure the data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C4143B-57BD-C1C1-4782-1F30A2731D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6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556792"/>
            <a:ext cx="11017224" cy="4525963"/>
          </a:xfrm>
        </p:spPr>
        <p:txBody>
          <a:bodyPr>
            <a:normAutofit lnSpcReduction="10000"/>
          </a:bodyPr>
          <a:lstStyle/>
          <a:p>
            <a:r>
              <a:rPr lang="en-GB" dirty="0" err="1"/>
              <a:t>Tidyverse</a:t>
            </a:r>
            <a:r>
              <a:rPr lang="en-GB" dirty="0"/>
              <a:t> functions for reading text files into </a:t>
            </a:r>
            <a:r>
              <a:rPr lang="en-GB" dirty="0" err="1"/>
              <a:t>tibbles</a:t>
            </a:r>
            <a:endParaRPr lang="en-GB" sz="2800" dirty="0">
              <a:latin typeface="Lucida Console" panose="020B0609040504020204" pitchFamily="49" charset="0"/>
            </a:endParaRPr>
          </a:p>
          <a:p>
            <a:endParaRPr lang="en-GB" sz="2800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read_delim</a:t>
            </a:r>
            <a:r>
              <a:rPr lang="en-GB" dirty="0">
                <a:latin typeface="Lucida Console" panose="020B0609040504020204" pitchFamily="49" charset="0"/>
              </a:rPr>
              <a:t>("file.txt")</a:t>
            </a:r>
          </a:p>
          <a:p>
            <a:pPr marL="914400" lvl="2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read_csv</a:t>
            </a:r>
            <a:r>
              <a:rPr lang="en-GB" dirty="0">
                <a:latin typeface="Lucida Console" panose="020B0609040504020204" pitchFamily="49" charset="0"/>
              </a:rPr>
              <a:t>("file.csv")</a:t>
            </a:r>
          </a:p>
          <a:p>
            <a:pPr marL="914400" lvl="2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read_tsv</a:t>
            </a:r>
            <a:r>
              <a:rPr lang="en-GB" dirty="0">
                <a:latin typeface="Lucida Console" panose="020B0609040504020204" pitchFamily="49" charset="0"/>
              </a:rPr>
              <a:t>("</a:t>
            </a:r>
            <a:r>
              <a:rPr lang="en-GB" dirty="0" err="1">
                <a:latin typeface="Lucida Console" panose="020B0609040504020204" pitchFamily="49" charset="0"/>
              </a:rPr>
              <a:t>file.tsv</a:t>
            </a:r>
            <a:r>
              <a:rPr lang="en-GB" dirty="0">
                <a:latin typeface="Lucida Console" panose="020B0609040504020204" pitchFamily="49" charset="0"/>
              </a:rPr>
              <a:t>")</a:t>
            </a:r>
          </a:p>
          <a:p>
            <a:pPr marL="457200" lvl="1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read_fwf</a:t>
            </a:r>
            <a:r>
              <a:rPr lang="en-GB" dirty="0">
                <a:latin typeface="Lucida Console" panose="020B0609040504020204" pitchFamily="49" charset="0"/>
              </a:rPr>
              <a:t>("file.txt",</a:t>
            </a:r>
            <a:r>
              <a:rPr lang="en-GB" dirty="0" err="1">
                <a:latin typeface="Lucida Console" panose="020B0609040504020204" pitchFamily="49" charset="0"/>
              </a:rPr>
              <a:t>col_positions</a:t>
            </a:r>
            <a:r>
              <a:rPr lang="en-GB" dirty="0">
                <a:latin typeface="Lucida Console" panose="020B0609040504020204" pitchFamily="49" charset="0"/>
              </a:rPr>
              <a:t>=c(1,3,6))</a:t>
            </a:r>
          </a:p>
          <a:p>
            <a:pPr lvl="1"/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read_excel</a:t>
            </a:r>
            <a:r>
              <a:rPr lang="en-GB" dirty="0">
                <a:latin typeface="Lucida Console" panose="020B0609040504020204" pitchFamily="49" charset="0"/>
              </a:rPr>
              <a:t>("file.xlsx", sheet="Sheet1")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pic>
        <p:nvPicPr>
          <p:cNvPr id="5" name="Picture 4" descr="The 1709 Blog: US content industry and ISPs to inform and ...">
            <a:extLst>
              <a:ext uri="{FF2B5EF4-FFF2-40B4-BE49-F238E27FC236}">
                <a16:creationId xmlns:a16="http://schemas.microsoft.com/office/drawing/2014/main" id="{9E1AD99C-E12A-4459-B51D-EBBCBA545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6" y="6179409"/>
            <a:ext cx="527942" cy="454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1C0E6F-FD6D-49BA-88A3-37BA86125BEA}"/>
              </a:ext>
            </a:extLst>
          </p:cNvPr>
          <p:cNvSpPr txBox="1"/>
          <p:nvPr/>
        </p:nvSpPr>
        <p:spPr>
          <a:xfrm>
            <a:off x="767408" y="6237312"/>
            <a:ext cx="8562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The </a:t>
            </a:r>
            <a:r>
              <a:rPr lang="en-GB" sz="1600" dirty="0" err="1">
                <a:latin typeface="Lucida Console" panose="020B0609040504020204" pitchFamily="49" charset="0"/>
              </a:rPr>
              <a:t>read_excel</a:t>
            </a:r>
            <a:r>
              <a:rPr lang="en-GB" sz="1600" dirty="0">
                <a:latin typeface="Lucida Console" panose="020B0609040504020204" pitchFamily="49" charset="0"/>
              </a:rPr>
              <a:t> </a:t>
            </a:r>
            <a:r>
              <a:rPr lang="en-GB" sz="1600" dirty="0"/>
              <a:t>function isn't in core tidyverse. You need to install the </a:t>
            </a:r>
            <a:r>
              <a:rPr lang="en-GB" sz="1600" dirty="0" err="1">
                <a:latin typeface="Lucida Console" panose="020B0609040504020204" pitchFamily="49" charset="0"/>
              </a:rPr>
              <a:t>readxl</a:t>
            </a:r>
            <a:r>
              <a:rPr lang="en-GB" sz="1600" dirty="0"/>
              <a:t> package to get it</a:t>
            </a:r>
          </a:p>
        </p:txBody>
      </p:sp>
    </p:spTree>
    <p:extLst>
      <p:ext uri="{BB962C8B-B14F-4D97-AF65-F5344CB8AC3E}">
        <p14:creationId xmlns:p14="http://schemas.microsoft.com/office/powerpoint/2010/main" val="10397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Restructuring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62688" y="3573016"/>
            <a:ext cx="8093752" cy="273630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“Observation” is a single gene expression measure</a:t>
            </a:r>
          </a:p>
          <a:p>
            <a:r>
              <a:rPr lang="en-GB" dirty="0"/>
              <a:t>“Variables” are</a:t>
            </a:r>
          </a:p>
          <a:p>
            <a:pPr lvl="1"/>
            <a:r>
              <a:rPr lang="en-GB" dirty="0"/>
              <a:t>Gene</a:t>
            </a:r>
          </a:p>
          <a:p>
            <a:pPr lvl="1"/>
            <a:r>
              <a:rPr lang="en-GB" dirty="0"/>
              <a:t>Genotype</a:t>
            </a:r>
          </a:p>
          <a:p>
            <a:pPr lvl="1"/>
            <a:r>
              <a:rPr lang="en-GB" dirty="0"/>
              <a:t>Replicate</a:t>
            </a:r>
          </a:p>
          <a:p>
            <a:r>
              <a:rPr lang="en-GB" dirty="0"/>
              <a:t>Data needs to be restructured to be “longer”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948921"/>
              </p:ext>
            </p:extLst>
          </p:nvPr>
        </p:nvGraphicFramePr>
        <p:xfrm>
          <a:off x="1966686" y="1628800"/>
          <a:ext cx="8258628" cy="1221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804">
                  <a:extLst>
                    <a:ext uri="{9D8B030D-6E8A-4147-A177-3AD203B41FA5}">
                      <a16:colId xmlns:a16="http://schemas.microsoft.com/office/drawing/2014/main" val="2250340542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483029596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98057444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806365563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1028329734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4019495385"/>
                    </a:ext>
                  </a:extLst>
                </a:gridCol>
                <a:gridCol w="1179804">
                  <a:extLst>
                    <a:ext uri="{9D8B030D-6E8A-4147-A177-3AD203B41FA5}">
                      <a16:colId xmlns:a16="http://schemas.microsoft.com/office/drawing/2014/main" val="33948691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Gene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WT_3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KO_3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12623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ABC1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8.86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8.90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4.00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14.52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13.39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68116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29.60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41.22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36.15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11.18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16.68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825174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D6225775-443B-9B8C-2F34-DC872569D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7882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Restructuring Data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2C07F4-2BDC-6B82-3209-9A6E2F48F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920" y="1628800"/>
            <a:ext cx="5832648" cy="4525963"/>
          </a:xfrm>
        </p:spPr>
        <p:txBody>
          <a:bodyPr/>
          <a:lstStyle/>
          <a:p>
            <a:r>
              <a:rPr lang="en-GB" dirty="0"/>
              <a:t>Plot a </a:t>
            </a:r>
            <a:r>
              <a:rPr lang="en-GB" dirty="0" err="1"/>
              <a:t>GGPlot</a:t>
            </a:r>
            <a:r>
              <a:rPr lang="en-GB" dirty="0"/>
              <a:t> of WT vs KO</a:t>
            </a:r>
          </a:p>
          <a:p>
            <a:pPr lvl="1"/>
            <a:r>
              <a:rPr lang="en-GB" dirty="0"/>
              <a:t>Need a WT and KO column</a:t>
            </a:r>
          </a:p>
          <a:p>
            <a:pPr lvl="1"/>
            <a:r>
              <a:rPr lang="en-GB" dirty="0"/>
              <a:t>Can’t create aesthetic mappings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Data needs to be restructured to be “wider”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016565"/>
              </p:ext>
            </p:extLst>
          </p:nvPr>
        </p:nvGraphicFramePr>
        <p:xfrm>
          <a:off x="551384" y="1844824"/>
          <a:ext cx="4320480" cy="2851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237">
                  <a:extLst>
                    <a:ext uri="{9D8B030D-6E8A-4147-A177-3AD203B41FA5}">
                      <a16:colId xmlns:a16="http://schemas.microsoft.com/office/drawing/2014/main" val="3764908467"/>
                    </a:ext>
                  </a:extLst>
                </a:gridCol>
                <a:gridCol w="1518006">
                  <a:extLst>
                    <a:ext uri="{9D8B030D-6E8A-4147-A177-3AD203B41FA5}">
                      <a16:colId xmlns:a16="http://schemas.microsoft.com/office/drawing/2014/main" val="1172954090"/>
                    </a:ext>
                  </a:extLst>
                </a:gridCol>
                <a:gridCol w="1401237">
                  <a:extLst>
                    <a:ext uri="{9D8B030D-6E8A-4147-A177-3AD203B41FA5}">
                      <a16:colId xmlns:a16="http://schemas.microsoft.com/office/drawing/2014/main" val="244676271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Gene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Genotype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Value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62835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ABC1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WT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8.86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2540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ABC1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KO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4.00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8914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WT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29.60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8731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DEF1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KO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11.18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40637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GHI1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16.68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3615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GHI1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KO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1.64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052813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B75FDB3B-409B-08DE-4609-453FFC62B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87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328248" y="4288479"/>
            <a:ext cx="3746646" cy="24919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326018" y="1615598"/>
            <a:ext cx="3746646" cy="250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Restructuring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7718648" cy="5141167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pivot_longer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Takes multiple columns of the same type and puts them into a pair of key-value columns</a:t>
            </a:r>
          </a:p>
          <a:p>
            <a:r>
              <a:rPr lang="en-GB" dirty="0">
                <a:latin typeface="Lucida Console" panose="020B0609040504020204" pitchFamily="49" charset="0"/>
              </a:rPr>
              <a:t>separate</a:t>
            </a:r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Splits a delimited column into multiple columns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 err="1">
                <a:latin typeface="Lucida Console" panose="020B0609040504020204" pitchFamily="49" charset="0"/>
              </a:rPr>
              <a:t>pivot_wider</a:t>
            </a:r>
            <a:endParaRPr lang="en-GB" dirty="0">
              <a:latin typeface="Lucida Console" panose="020B0609040504020204" pitchFamily="49" charset="0"/>
            </a:endParaRPr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Takes a key-value column pair and spreads them out to multiple columns of the same type</a:t>
            </a:r>
          </a:p>
          <a:p>
            <a:r>
              <a:rPr lang="en-GB" dirty="0">
                <a:latin typeface="Lucida Console" panose="020B0609040504020204" pitchFamily="49" charset="0"/>
              </a:rPr>
              <a:t>unite</a:t>
            </a:r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Combines multiple columns into 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8328248" y="1628800"/>
            <a:ext cx="3744416" cy="334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Wide to Long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8456308" y="1933601"/>
            <a:ext cx="880052" cy="854518"/>
            <a:chOff x="9112708" y="1933601"/>
            <a:chExt cx="880052" cy="854518"/>
          </a:xfrm>
        </p:grpSpPr>
        <p:sp>
          <p:nvSpPr>
            <p:cNvPr id="11" name="Rectangle 10"/>
            <p:cNvSpPr/>
            <p:nvPr/>
          </p:nvSpPr>
          <p:spPr>
            <a:xfrm>
              <a:off x="9192344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480376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773787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112708" y="1933601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402214" y="1933601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699090" y="1933601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1481344" y="2200575"/>
            <a:ext cx="447304" cy="1776166"/>
            <a:chOff x="11481344" y="2200575"/>
            <a:chExt cx="447304" cy="1776166"/>
          </a:xfrm>
        </p:grpSpPr>
        <p:sp>
          <p:nvSpPr>
            <p:cNvPr id="4" name="Rectangle 3"/>
            <p:cNvSpPr/>
            <p:nvPr/>
          </p:nvSpPr>
          <p:spPr>
            <a:xfrm>
              <a:off x="11784632" y="2200575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784632" y="2788119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784632" y="3380324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81344" y="2204510"/>
              <a:ext cx="303288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81344" y="2770538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81344" y="3336566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9410798" y="2357240"/>
            <a:ext cx="1926530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470034" y="3376852"/>
            <a:ext cx="880052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WT_D1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0056440" y="3380324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725598" y="3380324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D1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9410798" y="3489611"/>
            <a:ext cx="573634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341198" y="4293096"/>
            <a:ext cx="3718516" cy="334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Long to Wide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1064552" y="4707061"/>
            <a:ext cx="880052" cy="854518"/>
            <a:chOff x="9112708" y="1933601"/>
            <a:chExt cx="880052" cy="854518"/>
          </a:xfrm>
        </p:grpSpPr>
        <p:sp>
          <p:nvSpPr>
            <p:cNvPr id="32" name="Rectangle 31"/>
            <p:cNvSpPr/>
            <p:nvPr/>
          </p:nvSpPr>
          <p:spPr>
            <a:xfrm>
              <a:off x="9192344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9480376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9773787" y="2239673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112708" y="1933601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402214" y="1933601"/>
              <a:ext cx="2968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B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699090" y="1933601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385000" y="4880473"/>
            <a:ext cx="447304" cy="1776166"/>
            <a:chOff x="11481344" y="4920081"/>
            <a:chExt cx="447304" cy="1776166"/>
          </a:xfrm>
        </p:grpSpPr>
        <p:sp>
          <p:nvSpPr>
            <p:cNvPr id="28" name="Rectangle 27"/>
            <p:cNvSpPr/>
            <p:nvPr/>
          </p:nvSpPr>
          <p:spPr>
            <a:xfrm>
              <a:off x="11784632" y="4920081"/>
              <a:ext cx="144016" cy="548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1784632" y="5507625"/>
              <a:ext cx="144016" cy="54844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84632" y="6099830"/>
              <a:ext cx="144016" cy="54844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81344" y="4924016"/>
              <a:ext cx="303288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A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481344" y="5490044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B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481344" y="6056072"/>
              <a:ext cx="296876" cy="6401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  <a:p>
              <a:pPr>
                <a:lnSpc>
                  <a:spcPts val="1400"/>
                </a:lnSpc>
              </a:pPr>
              <a:r>
                <a:rPr lang="en-GB" sz="1600" dirty="0"/>
                <a:t>C</a:t>
              </a:r>
            </a:p>
          </p:txBody>
        </p:sp>
      </p:grpSp>
      <p:sp>
        <p:nvSpPr>
          <p:cNvPr id="41" name="Right Arrow 40"/>
          <p:cNvSpPr/>
          <p:nvPr/>
        </p:nvSpPr>
        <p:spPr>
          <a:xfrm>
            <a:off x="9068263" y="5134319"/>
            <a:ext cx="1926530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1022823" y="6099830"/>
            <a:ext cx="880052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WT_D1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976320" y="6099830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645478" y="6099830"/>
            <a:ext cx="559830" cy="378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D1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10321986" y="6213344"/>
            <a:ext cx="573634" cy="2076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7331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43472" y="3871410"/>
            <a:ext cx="9651438" cy="2697163"/>
          </a:xfrm>
        </p:spPr>
        <p:txBody>
          <a:bodyPr>
            <a:normAutofit/>
          </a:bodyPr>
          <a:lstStyle/>
          <a:p>
            <a:r>
              <a:rPr lang="en-GB" dirty="0"/>
              <a:t>Do </a:t>
            </a:r>
            <a:r>
              <a:rPr lang="en-GB" dirty="0" err="1">
                <a:latin typeface="Consolas" panose="020B0609020204030204" pitchFamily="49" charset="0"/>
              </a:rPr>
              <a:t>pivot_longer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/>
              <a:t>to put all measures into a column</a:t>
            </a:r>
          </a:p>
          <a:p>
            <a:pPr lvl="1"/>
            <a:r>
              <a:rPr lang="en-GB" dirty="0"/>
              <a:t>Column names become a new column of values</a:t>
            </a:r>
          </a:p>
          <a:p>
            <a:pPr lvl="1"/>
            <a:endParaRPr lang="en-GB" dirty="0"/>
          </a:p>
          <a:p>
            <a:r>
              <a:rPr lang="en-GB" dirty="0"/>
              <a:t>Use </a:t>
            </a:r>
            <a:r>
              <a:rPr lang="en-GB" dirty="0">
                <a:latin typeface="Consolas" panose="020B0609020204030204" pitchFamily="49" charset="0"/>
              </a:rPr>
              <a:t>separate</a:t>
            </a:r>
            <a:r>
              <a:rPr lang="en-GB" dirty="0"/>
              <a:t> to split the new column of names into Genotype and Replicate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58339" y="1417638"/>
            <a:ext cx="8475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  WT_1  WT_2  KO_1  KO_2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  9.39  10.9  33.5  81.9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5 4888573 4891351 91.7   59.6  45.3  82.3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 69.2   36.1  54.4  38.1</a:t>
            </a:r>
          </a:p>
        </p:txBody>
      </p:sp>
    </p:spTree>
    <p:extLst>
      <p:ext uri="{BB962C8B-B14F-4D97-AF65-F5344CB8AC3E}">
        <p14:creationId xmlns:p14="http://schemas.microsoft.com/office/powerpoint/2010/main" val="23140756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4" name="Rectangle 3"/>
          <p:cNvSpPr/>
          <p:nvPr/>
        </p:nvSpPr>
        <p:spPr>
          <a:xfrm>
            <a:off x="2094384" y="1772816"/>
            <a:ext cx="80032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12 x 7</a:t>
            </a:r>
          </a:p>
          <a:p>
            <a:r>
              <a:rPr lang="en-GB" dirty="0">
                <a:latin typeface="Lucida Console" panose="020B0609040504020204" pitchFamily="49" charset="0"/>
              </a:rPr>
              <a:t>   Gene    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  Start     End genotype replicate value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int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Gnai3     2  163898  167465 WT               1  9.39</a:t>
            </a:r>
          </a:p>
          <a:p>
            <a:r>
              <a:rPr lang="en-GB" dirty="0">
                <a:latin typeface="Lucida Console" panose="020B0609040504020204" pitchFamily="49" charset="0"/>
              </a:rPr>
              <a:t> 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1 91.7 </a:t>
            </a:r>
          </a:p>
          <a:p>
            <a:r>
              <a:rPr lang="en-GB" dirty="0">
                <a:latin typeface="Lucida Console" panose="020B0609040504020204" pitchFamily="49" charset="0"/>
              </a:rPr>
              <a:t> 3 Cdc45     7 1250084 1262669 WT               1 69.2 </a:t>
            </a:r>
          </a:p>
          <a:p>
            <a:r>
              <a:rPr lang="en-GB" dirty="0">
                <a:latin typeface="Lucida Console" panose="020B0609040504020204" pitchFamily="49" charset="0"/>
              </a:rPr>
              <a:t> 4 Gnai3     2  163898  167465 WT               2 10.9 </a:t>
            </a:r>
          </a:p>
          <a:p>
            <a:r>
              <a:rPr lang="en-GB" dirty="0">
                <a:latin typeface="Lucida Console" panose="020B0609040504020204" pitchFamily="49" charset="0"/>
              </a:rPr>
              <a:t> 5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2 59.6 </a:t>
            </a:r>
          </a:p>
          <a:p>
            <a:r>
              <a:rPr lang="en-GB" dirty="0">
                <a:latin typeface="Lucida Console" panose="020B0609040504020204" pitchFamily="49" charset="0"/>
              </a:rPr>
              <a:t> 6 Cdc45     7 1250084 1262669 WT               2 36.1 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Gnai3     2  163898  167465 KO               1 33.5 </a:t>
            </a:r>
          </a:p>
          <a:p>
            <a:r>
              <a:rPr lang="en-GB" dirty="0">
                <a:latin typeface="Lucida Console" panose="020B0609040504020204" pitchFamily="49" charset="0"/>
              </a:rPr>
              <a:t> 8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1 45.3 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Cdc45     7 1250084 1262669 KO               1 54.4 </a:t>
            </a:r>
          </a:p>
          <a:p>
            <a:r>
              <a:rPr lang="en-GB" dirty="0">
                <a:latin typeface="Lucida Console" panose="020B0609040504020204" pitchFamily="49" charset="0"/>
              </a:rPr>
              <a:t>10 Gnai3     2  163898  167465 KO               2 81.9 </a:t>
            </a:r>
          </a:p>
          <a:p>
            <a:r>
              <a:rPr lang="en-GB" dirty="0">
                <a:latin typeface="Lucida Console" panose="020B0609040504020204" pitchFamily="49" charset="0"/>
              </a:rPr>
              <a:t>11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2 82.3 </a:t>
            </a:r>
          </a:p>
          <a:p>
            <a:r>
              <a:rPr lang="en-GB" dirty="0">
                <a:latin typeface="Lucida Console" panose="020B0609040504020204" pitchFamily="49" charset="0"/>
              </a:rPr>
              <a:t>12 Cdc45     7 1250084 1262669 KO               2 38.1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1301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3" name="Rectangle 2"/>
          <p:cNvSpPr/>
          <p:nvPr/>
        </p:nvSpPr>
        <p:spPr>
          <a:xfrm>
            <a:off x="-7871" y="1262874"/>
            <a:ext cx="115458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non.normalised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pivot_longer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cols=WT_1:KO_2,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names_to</a:t>
            </a:r>
            <a:r>
              <a:rPr lang="en-GB" sz="2400" dirty="0">
                <a:latin typeface="Lucida Console" panose="020B0609040504020204" pitchFamily="49" charset="0"/>
              </a:rPr>
              <a:t>="sample", 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values_to</a:t>
            </a:r>
            <a:r>
              <a:rPr lang="en-GB" sz="2400" dirty="0">
                <a:latin typeface="Lucida Console" panose="020B0609040504020204" pitchFamily="49" charset="0"/>
              </a:rPr>
              <a:t>="value"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 %&gt;%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  separate(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col=sample,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into=c("</a:t>
            </a:r>
            <a:r>
              <a:rPr lang="en-GB" sz="2400" dirty="0" err="1">
                <a:latin typeface="Lucida Console" panose="020B0609040504020204" pitchFamily="49" charset="0"/>
              </a:rPr>
              <a:t>genotype","replicate</a:t>
            </a:r>
            <a:r>
              <a:rPr lang="en-GB" sz="2400" dirty="0">
                <a:latin typeface="Lucida Console" panose="020B0609040504020204" pitchFamily="49" charset="0"/>
              </a:rPr>
              <a:t>"),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sep</a:t>
            </a:r>
            <a:r>
              <a:rPr lang="en-GB" sz="2400" dirty="0">
                <a:latin typeface="Lucida Console" panose="020B0609040504020204" pitchFamily="49" charset="0"/>
              </a:rPr>
              <a:t>="_",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convert = TRUE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79550" y="1395933"/>
            <a:ext cx="5893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Gene    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   Start     End  WT_1  WT_2  KO_1  KO_2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Gnai3     2  163898  167465  9.39  10.9  33.5  81.9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    5 4888573 4891351 91.7   59.6  45.3  82.3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3 Cdc45     7 1250084 1262669 69.2   36.1  54.4  38.1</a:t>
            </a:r>
          </a:p>
        </p:txBody>
      </p:sp>
      <p:pic>
        <p:nvPicPr>
          <p:cNvPr id="6" name="Picture 5" descr="The 1709 Blog: US content industry and ISPs to inform and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94" y="6005740"/>
            <a:ext cx="736301" cy="6336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04312" y="5904977"/>
            <a:ext cx="319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Lucida Console" panose="020B0609040504020204" pitchFamily="49" charset="0"/>
              </a:rPr>
              <a:t>convert=TRUE</a:t>
            </a:r>
            <a:r>
              <a:rPr lang="en-GB" sz="1600" dirty="0"/>
              <a:t> makes separate re-detect the type of the column, so replicate becomes a numeric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7EAFF6-3398-4F6A-9419-5C7B08870433}"/>
              </a:ext>
            </a:extLst>
          </p:cNvPr>
          <p:cNvSpPr/>
          <p:nvPr/>
        </p:nvSpPr>
        <p:spPr>
          <a:xfrm>
            <a:off x="7234336" y="3256024"/>
            <a:ext cx="49103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12 × 6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 Gene    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   Start     End sample value</a:t>
            </a:r>
          </a:p>
          <a:p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1 Gnai3     2  163898  167465 WT_1    9.39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2 Gnai3     2  163898  167465 WT_2   10.9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3 Gnai3     2  163898  167465 KO_1   33.5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4 Gnai3     2  163898  167465 KO_2   81.9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5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    5 4888573 4891351 WT_1   91.7 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6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    5 4888573 4891351 WT_2   59.6 </a:t>
            </a:r>
          </a:p>
        </p:txBody>
      </p:sp>
    </p:spTree>
    <p:extLst>
      <p:ext uri="{BB962C8B-B14F-4D97-AF65-F5344CB8AC3E}">
        <p14:creationId xmlns:p14="http://schemas.microsoft.com/office/powerpoint/2010/main" val="406434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Converting to "Tidy" format</a:t>
            </a:r>
          </a:p>
        </p:txBody>
      </p:sp>
      <p:sp>
        <p:nvSpPr>
          <p:cNvPr id="4" name="Rectangle 3"/>
          <p:cNvSpPr/>
          <p:nvPr/>
        </p:nvSpPr>
        <p:spPr>
          <a:xfrm>
            <a:off x="2094384" y="1772816"/>
            <a:ext cx="80032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12 x 7</a:t>
            </a:r>
          </a:p>
          <a:p>
            <a:r>
              <a:rPr lang="en-GB" dirty="0">
                <a:latin typeface="Lucida Console" panose="020B0609040504020204" pitchFamily="49" charset="0"/>
              </a:rPr>
              <a:t>   Gene    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  Start     End genotype replicate value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int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Gnai3     2  163898  167465 WT               1  9.39</a:t>
            </a:r>
          </a:p>
          <a:p>
            <a:r>
              <a:rPr lang="en-GB" dirty="0">
                <a:latin typeface="Lucida Console" panose="020B0609040504020204" pitchFamily="49" charset="0"/>
              </a:rPr>
              <a:t> 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1 91.7 </a:t>
            </a:r>
          </a:p>
          <a:p>
            <a:r>
              <a:rPr lang="en-GB" dirty="0">
                <a:latin typeface="Lucida Console" panose="020B0609040504020204" pitchFamily="49" charset="0"/>
              </a:rPr>
              <a:t> 3 Cdc45     7 1250084 1262669 WT               1 69.2 </a:t>
            </a:r>
          </a:p>
          <a:p>
            <a:r>
              <a:rPr lang="en-GB" dirty="0">
                <a:latin typeface="Lucida Console" panose="020B0609040504020204" pitchFamily="49" charset="0"/>
              </a:rPr>
              <a:t> 4 Gnai3     2  163898  167465 WT               2 10.9 </a:t>
            </a:r>
          </a:p>
          <a:p>
            <a:r>
              <a:rPr lang="en-GB" dirty="0">
                <a:latin typeface="Lucida Console" panose="020B0609040504020204" pitchFamily="49" charset="0"/>
              </a:rPr>
              <a:t> 5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WT               2 59.6 </a:t>
            </a:r>
          </a:p>
          <a:p>
            <a:r>
              <a:rPr lang="en-GB" dirty="0">
                <a:latin typeface="Lucida Console" panose="020B0609040504020204" pitchFamily="49" charset="0"/>
              </a:rPr>
              <a:t> 6 Cdc45     7 1250084 1262669 WT               2 36.1 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Gnai3     2  163898  167465 KO               1 33.5 </a:t>
            </a:r>
          </a:p>
          <a:p>
            <a:r>
              <a:rPr lang="en-GB" dirty="0">
                <a:latin typeface="Lucida Console" panose="020B0609040504020204" pitchFamily="49" charset="0"/>
              </a:rPr>
              <a:t> 8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1 45.3 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Cdc45     7 1250084 1262669 KO               1 54.4 </a:t>
            </a:r>
          </a:p>
          <a:p>
            <a:r>
              <a:rPr lang="en-GB" dirty="0">
                <a:latin typeface="Lucida Console" panose="020B0609040504020204" pitchFamily="49" charset="0"/>
              </a:rPr>
              <a:t>10 Gnai3     2  163898  167465 KO               2 81.9 </a:t>
            </a:r>
          </a:p>
          <a:p>
            <a:r>
              <a:rPr lang="en-GB" dirty="0">
                <a:latin typeface="Lucida Console" panose="020B0609040504020204" pitchFamily="49" charset="0"/>
              </a:rPr>
              <a:t>11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 KO               2 82.3 </a:t>
            </a:r>
          </a:p>
          <a:p>
            <a:r>
              <a:rPr lang="en-GB" dirty="0">
                <a:latin typeface="Lucida Console" panose="020B0609040504020204" pitchFamily="49" charset="0"/>
              </a:rPr>
              <a:t>12 Cdc45     7 1250084 1262669 KO               2 38.1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048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Pivoting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1344" y="4344237"/>
            <a:ext cx="5400600" cy="2520280"/>
          </a:xfrm>
        </p:spPr>
        <p:txBody>
          <a:bodyPr>
            <a:normAutofit/>
          </a:bodyPr>
          <a:lstStyle/>
          <a:p>
            <a:r>
              <a:rPr lang="en-GB" dirty="0"/>
              <a:t>Plot WT vs KO</a:t>
            </a:r>
          </a:p>
          <a:p>
            <a:r>
              <a:rPr lang="en-GB" dirty="0"/>
              <a:t>Pivot wider</a:t>
            </a:r>
          </a:p>
          <a:p>
            <a:pPr lvl="1"/>
            <a:r>
              <a:rPr lang="en-GB" dirty="0"/>
              <a:t>Which column of names?</a:t>
            </a:r>
          </a:p>
          <a:p>
            <a:pPr lvl="1"/>
            <a:r>
              <a:rPr lang="en-GB" dirty="0"/>
              <a:t>Which column of values?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1344" y="548680"/>
            <a:ext cx="40324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pivot.long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8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Condition Count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WT         14.2</a:t>
            </a:r>
          </a:p>
          <a:p>
            <a:r>
              <a:rPr lang="en-GB" dirty="0">
                <a:latin typeface="Lucida Console" panose="020B0609040504020204" pitchFamily="49" charset="0"/>
              </a:rPr>
              <a:t>2 ABC1  KO       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3 DEF1  WT         15.0</a:t>
            </a:r>
          </a:p>
          <a:p>
            <a:r>
              <a:rPr lang="en-GB" dirty="0">
                <a:latin typeface="Lucida Console" panose="020B0609040504020204" pitchFamily="49" charset="0"/>
              </a:rPr>
              <a:t>4 DEF1  KO         15.8</a:t>
            </a:r>
          </a:p>
          <a:p>
            <a:r>
              <a:rPr lang="en-GB" dirty="0">
                <a:latin typeface="Lucida Console" panose="020B0609040504020204" pitchFamily="49" charset="0"/>
              </a:rPr>
              <a:t>5 GHI1  WT       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6 GHI1  KO         16.5</a:t>
            </a:r>
          </a:p>
          <a:p>
            <a:r>
              <a:rPr lang="en-GB" dirty="0">
                <a:latin typeface="Lucida Console" panose="020B0609040504020204" pitchFamily="49" charset="0"/>
              </a:rPr>
              <a:t>7 JKL1  WT         16.6</a:t>
            </a:r>
          </a:p>
          <a:p>
            <a:r>
              <a:rPr lang="en-GB" dirty="0">
                <a:latin typeface="Lucida Console" panose="020B0609040504020204" pitchFamily="49" charset="0"/>
              </a:rPr>
              <a:t>8 JKL1  KO         15.5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0056" y="1504655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pivot.long</a:t>
            </a:r>
            <a:r>
              <a:rPr lang="en-GB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pivot_wider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names_from</a:t>
            </a:r>
            <a:r>
              <a:rPr lang="en-GB" dirty="0">
                <a:latin typeface="Lucida Console" panose="020B0609040504020204" pitchFamily="49" charset="0"/>
              </a:rPr>
              <a:t> = Condition, </a:t>
            </a:r>
          </a:p>
          <a:p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values_from</a:t>
            </a:r>
            <a:r>
              <a:rPr lang="en-GB" dirty="0">
                <a:latin typeface="Lucida Console" panose="020B0609040504020204" pitchFamily="49" charset="0"/>
              </a:rPr>
              <a:t> = Count</a:t>
            </a:r>
          </a:p>
          <a:p>
            <a:r>
              <a:rPr lang="en-GB" dirty="0">
                <a:latin typeface="Lucida Console" panose="020B0609040504020204" pitchFamily="49" charset="0"/>
              </a:rPr>
              <a:t>  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00056" y="3573016"/>
            <a:ext cx="38400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tibble: 4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   WT    KO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ABC1   14.2  12.9</a:t>
            </a:r>
          </a:p>
          <a:p>
            <a:r>
              <a:rPr lang="en-GB" dirty="0">
                <a:latin typeface="Lucida Console" panose="020B0609040504020204" pitchFamily="49" charset="0"/>
              </a:rPr>
              <a:t>2 DEF1   15.0  15.8</a:t>
            </a:r>
          </a:p>
          <a:p>
            <a:r>
              <a:rPr lang="en-GB" dirty="0">
                <a:latin typeface="Lucida Console" panose="020B0609040504020204" pitchFamily="49" charset="0"/>
              </a:rPr>
              <a:t>3 GHI1   12.9  16.5</a:t>
            </a:r>
          </a:p>
          <a:p>
            <a:r>
              <a:rPr lang="en-GB" dirty="0">
                <a:latin typeface="Lucida Console" panose="020B0609040504020204" pitchFamily="49" charset="0"/>
              </a:rPr>
              <a:t>4 JKL1   16.6  15.5</a:t>
            </a:r>
          </a:p>
        </p:txBody>
      </p:sp>
    </p:spTree>
    <p:extLst>
      <p:ext uri="{BB962C8B-B14F-4D97-AF65-F5344CB8AC3E}">
        <p14:creationId xmlns:p14="http://schemas.microsoft.com/office/powerpoint/2010/main" val="16306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Splitting into multiple </a:t>
            </a:r>
            <a:r>
              <a:rPr lang="en-GB" dirty="0" err="1"/>
              <a:t>tibbles</a:t>
            </a:r>
            <a:endParaRPr lang="en-GB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83940" y="1700808"/>
            <a:ext cx="10424120" cy="7575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dirty="0"/>
              <a:t>Where you have a lot of annotation, you can split this into a separate </a:t>
            </a:r>
            <a:r>
              <a:rPr lang="en-GB" sz="2800" dirty="0" err="1"/>
              <a:t>tibble</a:t>
            </a:r>
            <a:r>
              <a:rPr lang="en-GB" sz="2800" dirty="0"/>
              <a:t> to reduce the amount of data duplication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6471208-B314-4BA2-8A2D-7BEEF3A0890E}"/>
              </a:ext>
            </a:extLst>
          </p:cNvPr>
          <p:cNvSpPr/>
          <p:nvPr/>
        </p:nvSpPr>
        <p:spPr>
          <a:xfrm>
            <a:off x="1858339" y="2996952"/>
            <a:ext cx="8475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3 x 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WT_1  WT_2  KO_1  KO_2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9.39  10.9  33.5  81.9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91.7   59.6  45.3  82.3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69.2   36.1  54.4  38.1</a:t>
            </a:r>
          </a:p>
        </p:txBody>
      </p:sp>
    </p:spTree>
    <p:extLst>
      <p:ext uri="{BB962C8B-B14F-4D97-AF65-F5344CB8AC3E}">
        <p14:creationId xmlns:p14="http://schemas.microsoft.com/office/powerpoint/2010/main" val="40990052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Splitting into multiple </a:t>
            </a:r>
            <a:r>
              <a:rPr lang="en-GB" dirty="0" err="1"/>
              <a:t>tibbles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59" y="5157192"/>
            <a:ext cx="4815673" cy="112641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2800" dirty="0"/>
              <a:t>These can be recombined later on as needed using a join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54880" y="2564904"/>
            <a:ext cx="466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3 x 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Gene    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Gnai3     2  163898  167465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</a:t>
            </a:r>
            <a:r>
              <a:rPr lang="en-GB" sz="2000" dirty="0" err="1">
                <a:latin typeface="Lucida Console" panose="020B0609040504020204" pitchFamily="49" charset="0"/>
              </a:rPr>
              <a:t>Pbsn</a:t>
            </a:r>
            <a:r>
              <a:rPr lang="en-GB" sz="2000" dirty="0">
                <a:latin typeface="Lucida Console" panose="020B0609040504020204" pitchFamily="49" charset="0"/>
              </a:rPr>
              <a:t>      5 4888573 4891351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Cdc45     7 1250084 1262669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38348" y="1674823"/>
            <a:ext cx="2921496" cy="757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Annotation </a:t>
            </a:r>
            <a:r>
              <a:rPr lang="en-GB" sz="2800" dirty="0" err="1"/>
              <a:t>tibble</a:t>
            </a:r>
            <a:endParaRPr lang="en-GB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89427"/>
            <a:ext cx="960702" cy="1113422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E7761F9-CEBC-4DA1-BEB5-D9A67FB739B7}"/>
              </a:ext>
            </a:extLst>
          </p:cNvPr>
          <p:cNvGrpSpPr/>
          <p:nvPr/>
        </p:nvGrpSpPr>
        <p:grpSpPr>
          <a:xfrm>
            <a:off x="6585214" y="1674823"/>
            <a:ext cx="4815673" cy="4029402"/>
            <a:chOff x="7532812" y="1674823"/>
            <a:chExt cx="4815673" cy="4029402"/>
          </a:xfrm>
        </p:grpSpPr>
        <p:sp>
          <p:nvSpPr>
            <p:cNvPr id="4" name="Rectangle 3"/>
            <p:cNvSpPr/>
            <p:nvPr/>
          </p:nvSpPr>
          <p:spPr>
            <a:xfrm>
              <a:off x="7532812" y="2564904"/>
              <a:ext cx="4815673" cy="3139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# A tibble: 12 x 4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  Gene  genotype replicate value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  </a:t>
              </a:r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&lt;</a:t>
              </a:r>
              <a:r>
                <a:rPr lang="en-GB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chr</a:t>
              </a:r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&lt;</a:t>
              </a:r>
              <a:r>
                <a:rPr lang="en-GB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chr</a:t>
              </a:r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       &lt;</a:t>
              </a:r>
              <a:r>
                <a:rPr lang="en-GB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int</a:t>
              </a:r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 &lt;</a:t>
              </a:r>
              <a:r>
                <a:rPr lang="en-GB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dbl</a:t>
              </a:r>
              <a:r>
                <a:rPr lang="en-GB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ucida Console" panose="020B0609040504020204" pitchFamily="49" charset="0"/>
                </a:rPr>
                <a:t>&gt;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1 Gnai3 WT               1  9.39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2 </a:t>
              </a:r>
              <a:r>
                <a:rPr lang="en-GB" dirty="0" err="1">
                  <a:latin typeface="Lucida Console" panose="020B0609040504020204" pitchFamily="49" charset="0"/>
                </a:rPr>
                <a:t>Pbsn</a:t>
              </a:r>
              <a:r>
                <a:rPr lang="en-GB" dirty="0">
                  <a:latin typeface="Lucida Console" panose="020B0609040504020204" pitchFamily="49" charset="0"/>
                </a:rPr>
                <a:t>  WT               1 91.7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3 Cdc45 WT               1 69.2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4 Gnai3 WT               2 10.9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5 </a:t>
              </a:r>
              <a:r>
                <a:rPr lang="en-GB" dirty="0" err="1">
                  <a:latin typeface="Lucida Console" panose="020B0609040504020204" pitchFamily="49" charset="0"/>
                </a:rPr>
                <a:t>Pbsn</a:t>
              </a:r>
              <a:r>
                <a:rPr lang="en-GB" dirty="0">
                  <a:latin typeface="Lucida Console" panose="020B0609040504020204" pitchFamily="49" charset="0"/>
                </a:rPr>
                <a:t>  WT               2 59.6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6 Cdc45 WT               2 36.1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7 Gnai3 KO               1 33.5 </a:t>
              </a:r>
            </a:p>
            <a:p>
              <a:r>
                <a:rPr lang="en-GB" dirty="0">
                  <a:latin typeface="Lucida Console" panose="020B0609040504020204" pitchFamily="49" charset="0"/>
                </a:rPr>
                <a:t> </a:t>
              </a:r>
            </a:p>
          </p:txBody>
        </p:sp>
        <p:sp>
          <p:nvSpPr>
            <p:cNvPr id="8" name="Content Placeholder 4">
              <a:extLst>
                <a:ext uri="{FF2B5EF4-FFF2-40B4-BE49-F238E27FC236}">
                  <a16:creationId xmlns:a16="http://schemas.microsoft.com/office/drawing/2014/main" id="{2E66F9CB-2F28-4C4F-8E72-849EE7B50F97}"/>
                </a:ext>
              </a:extLst>
            </p:cNvPr>
            <p:cNvSpPr txBox="1">
              <a:spLocks/>
            </p:cNvSpPr>
            <p:nvPr/>
          </p:nvSpPr>
          <p:spPr>
            <a:xfrm>
              <a:off x="9008627" y="1674823"/>
              <a:ext cx="1864042" cy="75753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2800" dirty="0"/>
                <a:t>Data </a:t>
              </a:r>
              <a:r>
                <a:rPr lang="en-GB" sz="2800" dirty="0" err="1"/>
                <a:t>tibble</a:t>
              </a:r>
              <a:endParaRPr lang="en-GB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98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4611" y="1340768"/>
            <a:ext cx="101531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&gt; </a:t>
            </a:r>
            <a:r>
              <a:rPr lang="en-GB" sz="2400" dirty="0" err="1">
                <a:latin typeface="Lucida Console" panose="020B0609040504020204" pitchFamily="49" charset="0"/>
              </a:rPr>
              <a:t>read_delim</a:t>
            </a:r>
            <a:r>
              <a:rPr lang="en-GB" sz="2400" dirty="0">
                <a:latin typeface="Lucida Console" panose="020B0609040504020204" pitchFamily="49" charset="0"/>
              </a:rPr>
              <a:t>("trumpton.txt") -&gt; </a:t>
            </a:r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Rows: 7 Columns: 5                                   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                                                                                                                                     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-- Column specification -----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Delimiter: "\t"</a:t>
            </a:r>
          </a:p>
          <a:p>
            <a:r>
              <a:rPr lang="en-GB" sz="2400" dirty="0" err="1">
                <a:solidFill>
                  <a:schemeClr val="accent2"/>
                </a:solidFill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 (2):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, FirstName</a:t>
            </a:r>
          </a:p>
          <a:p>
            <a:r>
              <a:rPr lang="en-GB" sz="2400" dirty="0" err="1">
                <a:solidFill>
                  <a:schemeClr val="accent3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 (3): Age, Weight, Height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>
                <a:latin typeface="Lucida Console" panose="020B0609040504020204" pitchFamily="49" charset="0"/>
              </a:rPr>
              <a:t>&gt; </a:t>
            </a:r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endParaRPr lang="en-GB" sz="2400" dirty="0">
              <a:latin typeface="Lucida Console" panose="020B0609040504020204" pitchFamily="49" charset="0"/>
            </a:endParaRPr>
          </a:p>
          <a:p>
            <a:pPr lvl="1"/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1 Hugh     Chris        26     90    175</a:t>
            </a:r>
          </a:p>
          <a:p>
            <a:pPr lvl="1"/>
            <a:r>
              <a:rPr lang="en-GB" sz="2000" dirty="0">
                <a:latin typeface="Lucida Console" panose="020B0609040504020204" pitchFamily="49" charset="0"/>
              </a:rPr>
              <a:t>2 Pew      Adam         32    102    183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Reading files with </a:t>
            </a:r>
            <a:r>
              <a:rPr lang="en-GB" dirty="0" err="1"/>
              <a:t>readr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671988-C3D2-49C3-982C-93880A7C7A56}"/>
              </a:ext>
            </a:extLst>
          </p:cNvPr>
          <p:cNvSpPr/>
          <p:nvPr/>
        </p:nvSpPr>
        <p:spPr>
          <a:xfrm>
            <a:off x="6458287" y="2836168"/>
            <a:ext cx="3930051" cy="450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Guesses the delimiter in the file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913F0D-7974-4E44-9E79-7D59968B228A}"/>
              </a:ext>
            </a:extLst>
          </p:cNvPr>
          <p:cNvSpPr/>
          <p:nvPr/>
        </p:nvSpPr>
        <p:spPr>
          <a:xfrm>
            <a:off x="6458287" y="3373760"/>
            <a:ext cx="3930051" cy="6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Guesses the data types for the columns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A29C89-1707-4A3D-B147-33A742ADD61A}"/>
              </a:ext>
            </a:extLst>
          </p:cNvPr>
          <p:cNvSpPr/>
          <p:nvPr/>
        </p:nvSpPr>
        <p:spPr>
          <a:xfrm>
            <a:off x="7871148" y="5219495"/>
            <a:ext cx="3960440" cy="14458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What do we do if it guesses wrong </a:t>
            </a:r>
          </a:p>
          <a:p>
            <a:pPr algn="ctr"/>
            <a:r>
              <a:rPr lang="en-GB" sz="2800" dirty="0"/>
              <a:t>(or can’t guess at all?)</a:t>
            </a:r>
          </a:p>
        </p:txBody>
      </p:sp>
    </p:spTree>
    <p:extLst>
      <p:ext uri="{BB962C8B-B14F-4D97-AF65-F5344CB8AC3E}">
        <p14:creationId xmlns:p14="http://schemas.microsoft.com/office/powerpoint/2010/main" val="13708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Exercise 4</a:t>
            </a:r>
            <a:br>
              <a:rPr lang="en-GB" dirty="0"/>
            </a:br>
            <a:r>
              <a:rPr lang="en-GB" dirty="0"/>
              <a:t>Restructuring data into ‘tidy’ format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838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Adding or creating new data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1879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or creating data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2480" y="1772816"/>
            <a:ext cx="11247040" cy="4680520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add_row</a:t>
            </a:r>
            <a:r>
              <a:rPr lang="en-GB" dirty="0"/>
              <a:t> 		adds a single new row</a:t>
            </a:r>
          </a:p>
          <a:p>
            <a:endParaRPr lang="en-GB" dirty="0"/>
          </a:p>
          <a:p>
            <a:r>
              <a:rPr lang="en-GB" dirty="0" err="1">
                <a:latin typeface="Lucida Console" panose="020B0609040504020204" pitchFamily="49" charset="0"/>
              </a:rPr>
              <a:t>add_column</a:t>
            </a:r>
            <a:r>
              <a:rPr lang="en-GB" dirty="0"/>
              <a:t> 	adds a column of new data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mutate			</a:t>
            </a:r>
            <a:r>
              <a:rPr lang="en-GB" dirty="0"/>
              <a:t>create a new column from existing columns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218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B0A1-8AB7-46B6-9111-FE015F7E9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rows or columns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6A9CC8-BE7A-4E5B-BF62-6754BD82CBA1}"/>
              </a:ext>
            </a:extLst>
          </p:cNvPr>
          <p:cNvSpPr/>
          <p:nvPr/>
        </p:nvSpPr>
        <p:spPr>
          <a:xfrm>
            <a:off x="263352" y="1681799"/>
            <a:ext cx="46085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add_row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FirstName</a:t>
            </a:r>
            <a:r>
              <a:rPr lang="en-GB" sz="2400" dirty="0">
                <a:latin typeface="Lucida Console" panose="020B0609040504020204" pitchFamily="49" charset="0"/>
              </a:rPr>
              <a:t>="Simon",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LastName</a:t>
            </a:r>
            <a:r>
              <a:rPr lang="en-GB" sz="2400" dirty="0">
                <a:latin typeface="Lucida Console" panose="020B0609040504020204" pitchFamily="49" charset="0"/>
              </a:rPr>
              <a:t>="Andrews",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Age=39,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Weight=80,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Height=185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90253C-3678-4924-8F44-9DE36D715F73}"/>
              </a:ext>
            </a:extLst>
          </p:cNvPr>
          <p:cNvSpPr/>
          <p:nvPr/>
        </p:nvSpPr>
        <p:spPr>
          <a:xfrm>
            <a:off x="5375920" y="1681799"/>
            <a:ext cx="6552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add_column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vegetarian = c(T,F,F,T,F,F,T)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F003C-1A64-4470-9BC6-CBF49494BDB2}"/>
              </a:ext>
            </a:extLst>
          </p:cNvPr>
          <p:cNvSpPr/>
          <p:nvPr/>
        </p:nvSpPr>
        <p:spPr>
          <a:xfrm>
            <a:off x="5375920" y="3943957"/>
            <a:ext cx="6552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add_column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profession = "Fireman"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11364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columns with </a:t>
            </a:r>
            <a:r>
              <a:rPr lang="en-GB" dirty="0">
                <a:latin typeface="Lucida Console" panose="020B0609040504020204" pitchFamily="49" charset="0"/>
              </a:rPr>
              <a:t>mutate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640" y="1429385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mutate(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  </a:t>
            </a:r>
            <a:r>
              <a:rPr lang="en-US" sz="2800" dirty="0" err="1">
                <a:latin typeface="Lucida Console" panose="020B0609040504020204" pitchFamily="49" charset="0"/>
              </a:rPr>
              <a:t>weight_stones</a:t>
            </a:r>
            <a:r>
              <a:rPr lang="en-US" sz="2800" dirty="0">
                <a:latin typeface="Lucida Console" panose="020B0609040504020204" pitchFamily="49" charset="0"/>
              </a:rPr>
              <a:t>=Weight*0.16,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  </a:t>
            </a:r>
            <a:r>
              <a:rPr lang="en-US" sz="2800" dirty="0" err="1">
                <a:latin typeface="Lucida Console" panose="020B0609040504020204" pitchFamily="49" charset="0"/>
              </a:rPr>
              <a:t>height_feet</a:t>
            </a:r>
            <a:r>
              <a:rPr lang="en-US" sz="2800" dirty="0">
                <a:latin typeface="Lucida Console" panose="020B0609040504020204" pitchFamily="49" charset="0"/>
              </a:rPr>
              <a:t>=Height*0.033</a:t>
            </a:r>
          </a:p>
          <a:p>
            <a:r>
              <a:rPr lang="en-US" sz="2800" dirty="0">
                <a:latin typeface="Lucida Console" panose="020B0609040504020204" pitchFamily="49" charset="0"/>
              </a:rPr>
              <a:t>  )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978" y="3687901"/>
            <a:ext cx="10598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x 7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 </a:t>
            </a:r>
            <a:r>
              <a:rPr lang="en-GB" sz="2000" b="1" dirty="0" err="1">
                <a:latin typeface="Lucida Console" panose="020B0609040504020204" pitchFamily="49" charset="0"/>
              </a:rPr>
              <a:t>weight_stones</a:t>
            </a:r>
            <a:r>
              <a:rPr lang="en-GB" sz="2000" b="1" dirty="0">
                <a:latin typeface="Lucida Console" panose="020B0609040504020204" pitchFamily="49" charset="0"/>
              </a:rPr>
              <a:t> </a:t>
            </a:r>
            <a:r>
              <a:rPr lang="en-GB" sz="2000" b="1" dirty="0" err="1">
                <a:latin typeface="Lucida Console" panose="020B0609040504020204" pitchFamily="49" charset="0"/>
              </a:rPr>
              <a:t>height_feet</a:t>
            </a:r>
            <a:endParaRPr lang="en-GB" sz="2000" b="1" dirty="0">
              <a:latin typeface="Lucida Console" panose="020B060904050402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          14.4        5.78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          16.3        6.04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          14.1        5.54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          15.5        5.12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          14.6        6.20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Dibble   Liam         35     94    145          15.0        4.78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Grub     Doug         31     89    164          14.2        5.41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7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89" y="245859"/>
            <a:ext cx="10972800" cy="1143000"/>
          </a:xfrm>
        </p:spPr>
        <p:txBody>
          <a:bodyPr>
            <a:normAutofit/>
          </a:bodyPr>
          <a:lstStyle/>
          <a:p>
            <a:r>
              <a:rPr lang="en-GB" dirty="0"/>
              <a:t>Tricks with </a:t>
            </a:r>
            <a:r>
              <a:rPr lang="en-GB" dirty="0">
                <a:latin typeface="Lucida Console" panose="020B0609040504020204" pitchFamily="49" charset="0"/>
              </a:rPr>
              <a:t>mutate </a:t>
            </a:r>
            <a:r>
              <a:rPr lang="en-GB" dirty="0">
                <a:latin typeface="+mn-lt"/>
              </a:rPr>
              <a:t>– Creating categories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392" y="1628800"/>
            <a:ext cx="11161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</a:t>
            </a:r>
            <a:r>
              <a:rPr lang="en-GB" sz="2400" dirty="0">
                <a:solidFill>
                  <a:schemeClr val="accent2"/>
                </a:solidFill>
                <a:latin typeface="Lucida Console" panose="020B0609040504020204" pitchFamily="49" charset="0"/>
              </a:rPr>
              <a:t>Category</a:t>
            </a:r>
            <a:r>
              <a:rPr lang="en-GB" sz="2400" dirty="0">
                <a:latin typeface="Lucida Console" panose="020B0609040504020204" pitchFamily="49" charset="0"/>
              </a:rPr>
              <a:t> = </a:t>
            </a:r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  <a:latin typeface="Lucida Console" panose="020B0609040504020204" pitchFamily="49" charset="0"/>
              </a:rPr>
              <a:t>if_else</a:t>
            </a:r>
            <a:r>
              <a:rPr lang="en-GB" sz="2400" dirty="0">
                <a:latin typeface="Lucida Console" panose="020B0609040504020204" pitchFamily="49" charset="0"/>
              </a:rPr>
              <a:t>(Height &gt; 180, "Tall", "Short")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8972" y="2924944"/>
            <a:ext cx="7694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7 x 6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LastName</a:t>
            </a:r>
            <a:r>
              <a:rPr lang="en-GB" sz="2000" dirty="0">
                <a:latin typeface="Lucida Console" panose="020B0609040504020204" pitchFamily="49" charset="0"/>
              </a:rPr>
              <a:t> </a:t>
            </a:r>
            <a:r>
              <a:rPr lang="en-GB" sz="2000" dirty="0" err="1">
                <a:latin typeface="Lucida Console" panose="020B0609040504020204" pitchFamily="49" charset="0"/>
              </a:rPr>
              <a:t>FirstName</a:t>
            </a:r>
            <a:r>
              <a:rPr lang="en-GB" sz="2000" dirty="0">
                <a:latin typeface="Lucida Console" panose="020B0609040504020204" pitchFamily="49" charset="0"/>
              </a:rPr>
              <a:t>   Age Weight Height </a:t>
            </a:r>
            <a:r>
              <a:rPr lang="en-GB" sz="2000" dirty="0">
                <a:solidFill>
                  <a:schemeClr val="accent2"/>
                </a:solidFill>
                <a:latin typeface="Lucida Console" panose="020B0609040504020204" pitchFamily="49" charset="0"/>
              </a:rPr>
              <a:t>Category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Hugh     Chris        26     90    175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Pew      Adam         32    102    183 Tall 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Barney   Daniel       18     88    168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McGrew   Chris        48     97    155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Cuthbert Carl         28     91    188 Tall 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Dibble   Liam         35     94    145 Short   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Grub     Doug         31     89    164 Short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8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89" y="245859"/>
            <a:ext cx="109728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More than 2 categories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5360" y="1437347"/>
            <a:ext cx="6768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>
                <a:solidFill>
                  <a:schemeClr val="accent2"/>
                </a:solidFill>
                <a:latin typeface="Lucida Console" panose="020B0609040504020204" pitchFamily="49" charset="0"/>
              </a:rPr>
              <a:t>Category</a:t>
            </a:r>
            <a:r>
              <a:rPr lang="en-GB" sz="2400" dirty="0">
                <a:latin typeface="Lucida Console" panose="020B0609040504020204" pitchFamily="49" charset="0"/>
              </a:rPr>
              <a:t> = </a:t>
            </a:r>
            <a:r>
              <a:rPr lang="en-GB" sz="24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case_when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Height &gt; 180 ~ "Tall",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Height &gt; 160 ~ "Medium",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  TRUE ~ "Short"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3344" y="3983894"/>
            <a:ext cx="69986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7 × 6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LastName</a:t>
            </a:r>
            <a:r>
              <a:rPr lang="en-GB" dirty="0">
                <a:latin typeface="Lucida Console" panose="020B0609040504020204" pitchFamily="49" charset="0"/>
              </a:rPr>
              <a:t> FirstName   Age Weight Height </a:t>
            </a:r>
            <a:r>
              <a:rPr lang="en-GB" dirty="0">
                <a:solidFill>
                  <a:schemeClr val="accent2"/>
                </a:solidFill>
                <a:latin typeface="Lucida Console" panose="020B0609040504020204" pitchFamily="49" charset="0"/>
              </a:rPr>
              <a:t>Category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</a:t>
            </a:r>
            <a:r>
              <a:rPr lang="en-GB" dirty="0">
                <a:latin typeface="Lucida Console" panose="020B0609040504020204" pitchFamily="49" charset="0"/>
              </a:rPr>
              <a:t>Hugh     Chris        26     90    175 Medium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</a:t>
            </a:r>
            <a:r>
              <a:rPr lang="en-GB" dirty="0">
                <a:latin typeface="Lucida Console" panose="020B0609040504020204" pitchFamily="49" charset="0"/>
              </a:rPr>
              <a:t>Pew      Adam         32    102    183 Tall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</a:t>
            </a:r>
            <a:r>
              <a:rPr lang="en-GB" dirty="0">
                <a:latin typeface="Lucida Console" panose="020B0609040504020204" pitchFamily="49" charset="0"/>
              </a:rPr>
              <a:t>Barney   Daniel       18     88    168 Medium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</a:t>
            </a:r>
            <a:r>
              <a:rPr lang="en-GB" dirty="0">
                <a:latin typeface="Lucida Console" panose="020B0609040504020204" pitchFamily="49" charset="0"/>
              </a:rPr>
              <a:t>McGrew   Chris        48     97    155 Short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</a:t>
            </a:r>
            <a:r>
              <a:rPr lang="en-GB" dirty="0">
                <a:latin typeface="Lucida Console" panose="020B0609040504020204" pitchFamily="49" charset="0"/>
              </a:rPr>
              <a:t>Cuthbert Carl         28     91    188 Tall 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</a:t>
            </a:r>
            <a:r>
              <a:rPr lang="en-GB" dirty="0">
                <a:latin typeface="Lucida Console" panose="020B0609040504020204" pitchFamily="49" charset="0"/>
              </a:rPr>
              <a:t>Dibble   Liam         35     94    145 Short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</a:t>
            </a:r>
          </a:p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</a:t>
            </a:r>
            <a:r>
              <a:rPr lang="en-GB" dirty="0">
                <a:latin typeface="Lucida Console" panose="020B0609040504020204" pitchFamily="49" charset="0"/>
              </a:rPr>
              <a:t>Grub     Doug         31     89    164 Medium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DFC58-5F85-49B3-9005-B43182E041A7}"/>
              </a:ext>
            </a:extLst>
          </p:cNvPr>
          <p:cNvSpPr txBox="1"/>
          <p:nvPr/>
        </p:nvSpPr>
        <p:spPr>
          <a:xfrm>
            <a:off x="263352" y="5085184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first condition to match is used.</a:t>
            </a:r>
          </a:p>
          <a:p>
            <a:endParaRPr lang="en-GB" sz="2000" dirty="0"/>
          </a:p>
          <a:p>
            <a:r>
              <a:rPr lang="en-GB" sz="2000" dirty="0"/>
              <a:t>Good to have TRUE as the last test to catch anything which hasn't yet matched.</a:t>
            </a:r>
          </a:p>
        </p:txBody>
      </p:sp>
    </p:spTree>
    <p:extLst>
      <p:ext uri="{BB962C8B-B14F-4D97-AF65-F5344CB8AC3E}">
        <p14:creationId xmlns:p14="http://schemas.microsoft.com/office/powerpoint/2010/main" val="80210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Tricks with </a:t>
            </a:r>
            <a:r>
              <a:rPr lang="en-GB" dirty="0">
                <a:latin typeface="Lucida Console" panose="020B0609040504020204" pitchFamily="49" charset="0"/>
              </a:rPr>
              <a:t>mutate</a:t>
            </a:r>
            <a:r>
              <a:rPr lang="en-GB" dirty="0">
                <a:latin typeface="+mn-lt"/>
              </a:rPr>
              <a:t> – replacing values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3352" y="1628800"/>
            <a:ext cx="5818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mutate(value = </a:t>
            </a:r>
            <a:r>
              <a:rPr lang="en-GB" sz="1600" dirty="0">
                <a:solidFill>
                  <a:schemeClr val="tx2"/>
                </a:solidFill>
                <a:latin typeface="Lucida Console" panose="020B0609040504020204" pitchFamily="49" charset="0"/>
              </a:rPr>
              <a:t>replace</a:t>
            </a:r>
            <a:r>
              <a:rPr lang="en-GB" sz="1600" dirty="0">
                <a:latin typeface="Lucida Console" panose="020B0609040504020204" pitchFamily="49" charset="0"/>
              </a:rPr>
              <a:t>(</a:t>
            </a:r>
            <a:r>
              <a:rPr lang="en-GB" sz="1600" dirty="0" err="1">
                <a:latin typeface="Lucida Console" panose="020B0609040504020204" pitchFamily="49" charset="0"/>
              </a:rPr>
              <a:t>value,value</a:t>
            </a:r>
            <a:r>
              <a:rPr lang="en-GB" sz="1600" dirty="0">
                <a:latin typeface="Lucida Console" panose="020B0609040504020204" pitchFamily="49" charset="0"/>
              </a:rPr>
              <a:t>&gt;10, 10)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3352" y="2780928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&gt; data.with.na</a:t>
            </a:r>
          </a:p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16.4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18.4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17.2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solidFill>
                  <a:srgbClr val="FF0000"/>
                </a:solidFill>
                <a:latin typeface="Lucida Console" panose="020B0609040504020204" pitchFamily="49" charset="0"/>
              </a:rPr>
              <a:t>NA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2780928"/>
            <a:ext cx="304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</a:t>
            </a:r>
            <a:r>
              <a:rPr lang="pt-BR" b="1" dirty="0">
                <a:latin typeface="Lucida Console" panose="020B0609040504020204" pitchFamily="49" charset="0"/>
              </a:rPr>
              <a:t>10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NA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NA 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76320" y="2780928"/>
            <a:ext cx="304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Lucida Console" panose="020B0609040504020204" pitchFamily="49" charset="0"/>
              </a:rPr>
              <a:t># A tibble: 8 x 2</a:t>
            </a:r>
          </a:p>
          <a:p>
            <a:r>
              <a:rPr lang="pt-BR" dirty="0">
                <a:latin typeface="Lucida Console" panose="020B0609040504020204" pitchFamily="49" charset="0"/>
              </a:rPr>
              <a:t>  sample value</a:t>
            </a:r>
          </a:p>
          <a:p>
            <a:r>
              <a:rPr lang="pt-BR" dirty="0">
                <a:latin typeface="Lucida Console" panose="020B0609040504020204" pitchFamily="49" charset="0"/>
              </a:rPr>
              <a:t>  &lt;chr&gt;  &lt;dbl&gt;</a:t>
            </a:r>
          </a:p>
          <a:p>
            <a:r>
              <a:rPr lang="pt-BR" dirty="0">
                <a:latin typeface="Lucida Console" panose="020B0609040504020204" pitchFamily="49" charset="0"/>
              </a:rPr>
              <a:t>1 A       9.98</a:t>
            </a:r>
          </a:p>
          <a:p>
            <a:r>
              <a:rPr lang="pt-BR" dirty="0">
                <a:latin typeface="Lucida Console" panose="020B0609040504020204" pitchFamily="49" charset="0"/>
              </a:rPr>
              <a:t>2 A       8.58</a:t>
            </a:r>
          </a:p>
          <a:p>
            <a:r>
              <a:rPr lang="pt-BR" dirty="0">
                <a:latin typeface="Lucida Console" panose="020B0609040504020204" pitchFamily="49" charset="0"/>
              </a:rPr>
              <a:t>3 A      16.4 </a:t>
            </a:r>
          </a:p>
          <a:p>
            <a:r>
              <a:rPr lang="pt-BR" dirty="0">
                <a:latin typeface="Lucida Console" panose="020B0609040504020204" pitchFamily="49" charset="0"/>
              </a:rPr>
              <a:t>4 A      18.4 </a:t>
            </a:r>
          </a:p>
          <a:p>
            <a:r>
              <a:rPr lang="pt-BR" dirty="0">
                <a:latin typeface="Lucida Console" panose="020B0609040504020204" pitchFamily="49" charset="0"/>
              </a:rPr>
              <a:t>5 B       9.75</a:t>
            </a:r>
          </a:p>
          <a:p>
            <a:r>
              <a:rPr lang="pt-BR" dirty="0">
                <a:latin typeface="Lucida Console" panose="020B0609040504020204" pitchFamily="49" charset="0"/>
              </a:rPr>
              <a:t>6 B      17.2 </a:t>
            </a:r>
          </a:p>
          <a:p>
            <a:r>
              <a:rPr lang="pt-BR" dirty="0">
                <a:latin typeface="Lucida Console" panose="020B0609040504020204" pitchFamily="49" charset="0"/>
              </a:rPr>
              <a:t>7 B      </a:t>
            </a:r>
            <a:r>
              <a:rPr lang="pt-BR" b="1" dirty="0">
                <a:latin typeface="Lucida Console" panose="020B0609040504020204" pitchFamily="49" charset="0"/>
              </a:rPr>
              <a:t>0</a:t>
            </a:r>
            <a:r>
              <a:rPr lang="pt-BR" dirty="0">
                <a:latin typeface="Lucida Console" panose="020B0609040504020204" pitchFamily="49" charset="0"/>
              </a:rPr>
              <a:t>   </a:t>
            </a:r>
          </a:p>
          <a:p>
            <a:r>
              <a:rPr lang="pt-BR" dirty="0">
                <a:latin typeface="Lucida Console" panose="020B0609040504020204" pitchFamily="49" charset="0"/>
              </a:rPr>
              <a:t>8 B      </a:t>
            </a:r>
            <a:r>
              <a:rPr lang="pt-BR" b="1" dirty="0">
                <a:latin typeface="Lucida Console" panose="020B0609040504020204" pitchFamily="49" charset="0"/>
              </a:rPr>
              <a:t>0</a:t>
            </a:r>
            <a:endParaRPr lang="en-GB" b="1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44678" y="1620089"/>
            <a:ext cx="4714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data.with.na %&gt;%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mutate(value = </a:t>
            </a:r>
            <a:r>
              <a:rPr lang="en-GB" sz="16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replace_na</a:t>
            </a:r>
            <a:r>
              <a:rPr lang="en-GB" sz="1600" dirty="0">
                <a:latin typeface="Lucida Console" panose="020B0609040504020204" pitchFamily="49" charset="0"/>
              </a:rPr>
              <a:t>(value,0)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32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9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5</a:t>
            </a:r>
            <a:br>
              <a:rPr lang="en-GB" dirty="0"/>
            </a:br>
            <a:r>
              <a:rPr lang="en-GB" dirty="0"/>
              <a:t>Adding or creating new data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457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4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Import Warnings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1D738B3-6500-4A0F-8DC2-4AA575F3CC0E}"/>
              </a:ext>
            </a:extLst>
          </p:cNvPr>
          <p:cNvSpPr/>
          <p:nvPr/>
        </p:nvSpPr>
        <p:spPr>
          <a:xfrm>
            <a:off x="465211" y="1844824"/>
            <a:ext cx="112615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&gt; </a:t>
            </a:r>
            <a:r>
              <a:rPr lang="en-GB" sz="2800" dirty="0" err="1">
                <a:latin typeface="Consolas" panose="020B0609020204030204" pitchFamily="49" charset="0"/>
              </a:rPr>
              <a:t>read_delim</a:t>
            </a:r>
            <a:r>
              <a:rPr lang="en-GB" sz="2800" dirty="0">
                <a:latin typeface="Consolas" panose="020B0609020204030204" pitchFamily="49" charset="0"/>
              </a:rPr>
              <a:t>("import_problems.txt") -&gt; </a:t>
            </a:r>
            <a:r>
              <a:rPr lang="en-GB" sz="2800" dirty="0" err="1">
                <a:latin typeface="Consolas" panose="020B0609020204030204" pitchFamily="49" charset="0"/>
              </a:rPr>
              <a:t>problem_data</a:t>
            </a:r>
            <a:endParaRPr lang="en-GB" sz="2800" dirty="0">
              <a:latin typeface="Consolas" panose="020B0609020204030204" pitchFamily="49" charset="0"/>
            </a:endParaRP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Rows: 1042 Columns: 4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-- Column specification ---------------------------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Delimiter: "\t"</a:t>
            </a:r>
          </a:p>
          <a:p>
            <a:r>
              <a:rPr lang="en-GB" sz="2800" dirty="0" err="1">
                <a:latin typeface="Consolas" panose="020B0609020204030204" pitchFamily="49" charset="0"/>
              </a:rPr>
              <a:t>chr</a:t>
            </a:r>
            <a:r>
              <a:rPr lang="en-GB" sz="2800" dirty="0">
                <a:latin typeface="Consolas" panose="020B0609020204030204" pitchFamily="49" charset="0"/>
              </a:rPr>
              <a:t> (2): Gene, Significance</a:t>
            </a:r>
          </a:p>
          <a:p>
            <a:r>
              <a:rPr lang="en-GB" sz="2800" dirty="0" err="1">
                <a:latin typeface="Consolas" panose="020B0609020204030204" pitchFamily="49" charset="0"/>
              </a:rPr>
              <a:t>dbl</a:t>
            </a:r>
            <a:r>
              <a:rPr lang="en-GB" sz="2800" dirty="0">
                <a:latin typeface="Consolas" panose="020B0609020204030204" pitchFamily="49" charset="0"/>
              </a:rPr>
              <a:t> (2): </a:t>
            </a:r>
            <a:r>
              <a:rPr lang="en-GB" sz="2800" dirty="0" err="1">
                <a:latin typeface="Consolas" panose="020B0609020204030204" pitchFamily="49" charset="0"/>
              </a:rPr>
              <a:t>Chr</a:t>
            </a:r>
            <a:r>
              <a:rPr lang="en-GB" sz="2800" dirty="0">
                <a:latin typeface="Consolas" panose="020B0609020204030204" pitchFamily="49" charset="0"/>
              </a:rPr>
              <a:t>, Expression</a:t>
            </a:r>
          </a:p>
          <a:p>
            <a:endParaRPr lang="en-GB" sz="2800" dirty="0">
              <a:latin typeface="Consolas" panose="020B0609020204030204" pitchFamily="49" charset="0"/>
            </a:endParaRPr>
          </a:p>
          <a:p>
            <a:r>
              <a:rPr lang="en-GB" sz="2800" b="1" dirty="0">
                <a:solidFill>
                  <a:srgbClr val="C00000"/>
                </a:solidFill>
                <a:latin typeface="Consolas" panose="020B0609020204030204" pitchFamily="49" charset="0"/>
              </a:rPr>
              <a:t>Warning message:</a:t>
            </a:r>
          </a:p>
          <a:p>
            <a:r>
              <a:rPr lang="en-GB" sz="2800" b="1" dirty="0">
                <a:solidFill>
                  <a:srgbClr val="C00000"/>
                </a:solidFill>
                <a:latin typeface="Consolas" panose="020B0609020204030204" pitchFamily="49" charset="0"/>
              </a:rPr>
              <a:t>One or more parsing issues, see `problems()` for details</a:t>
            </a:r>
          </a:p>
        </p:txBody>
      </p:sp>
    </p:spTree>
    <p:extLst>
      <p:ext uri="{BB962C8B-B14F-4D97-AF65-F5344CB8AC3E}">
        <p14:creationId xmlns:p14="http://schemas.microsoft.com/office/powerpoint/2010/main" val="33592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7448" y="1772816"/>
            <a:ext cx="10585176" cy="4680520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group_by</a:t>
            </a:r>
            <a:r>
              <a:rPr lang="en-GB" dirty="0"/>
              <a:t> 	sets groups for summarisation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ungroup</a:t>
            </a:r>
            <a:r>
              <a:rPr lang="en-GB" dirty="0"/>
              <a:t> 	removes grouping information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summarise</a:t>
            </a:r>
            <a:r>
              <a:rPr lang="en-GB" dirty="0"/>
              <a:t> 	collapse grouped variables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count</a:t>
            </a:r>
            <a:r>
              <a:rPr lang="en-GB" dirty="0"/>
              <a:t> 		count grouped variables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94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Load a </a:t>
            </a:r>
            <a:r>
              <a:rPr lang="en-GB" sz="2800" dirty="0" err="1"/>
              <a:t>tibble</a:t>
            </a:r>
            <a:r>
              <a:rPr lang="en-GB" sz="2800" dirty="0"/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Use </a:t>
            </a:r>
            <a:r>
              <a:rPr lang="en-GB" sz="2800" dirty="0" err="1">
                <a:latin typeface="Lucida Console" panose="020B0609040504020204" pitchFamily="49" charset="0"/>
              </a:rPr>
              <a:t>group_by</a:t>
            </a:r>
            <a:r>
              <a:rPr lang="en-GB" sz="2800" dirty="0"/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count</a:t>
            </a:r>
            <a:r>
              <a:rPr lang="en-GB" sz="2800" dirty="0"/>
              <a:t> to see how many values are in each group, or </a:t>
            </a:r>
            <a:r>
              <a:rPr lang="en-GB" sz="2800" dirty="0">
                <a:latin typeface="Lucida Console" panose="020B0609040504020204" pitchFamily="49" charset="0"/>
              </a:rPr>
              <a:t>summarise</a:t>
            </a:r>
            <a:r>
              <a:rPr lang="en-GB" sz="2800" dirty="0"/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ungroup</a:t>
            </a:r>
            <a:r>
              <a:rPr lang="en-GB" sz="2800" dirty="0"/>
              <a:t> to remove any remaining group information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530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Load a </a:t>
            </a:r>
            <a:r>
              <a:rPr lang="en-GB" sz="2800" dirty="0" err="1"/>
              <a:t>tibble</a:t>
            </a:r>
            <a:r>
              <a:rPr lang="en-GB" sz="2800" dirty="0"/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960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5661248"/>
            <a:ext cx="10972800" cy="93610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Want to get the average Height and Length for each combination of sex and genotype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7648" y="1268760"/>
            <a:ext cx="6912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&gt; </a:t>
            </a:r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endParaRPr lang="en-GB" sz="2000" dirty="0">
              <a:latin typeface="Lucida Console" panose="020B0609040504020204" pitchFamily="49" charset="0"/>
            </a:endParaRPr>
          </a:p>
          <a:p>
            <a:endParaRPr lang="en-GB" sz="2000" dirty="0">
              <a:latin typeface="Lucida Console" panose="020B0609040504020204" pitchFamily="49" charset="0"/>
            </a:endParaRP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8 x 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7      7 KO       F         19    143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8      8 KO       M         27    110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496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Use </a:t>
            </a:r>
            <a:r>
              <a:rPr lang="en-GB" sz="2800" dirty="0" err="1">
                <a:latin typeface="Lucida Console" panose="020B0609040504020204" pitchFamily="49" charset="0"/>
              </a:rPr>
              <a:t>group_by</a:t>
            </a:r>
            <a:r>
              <a:rPr lang="en-GB" sz="2800" dirty="0"/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29147197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999656" y="2943414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ACFF4CB-AF41-427C-8A67-F0FE5E92BECF}"/>
              </a:ext>
            </a:extLst>
          </p:cNvPr>
          <p:cNvGrpSpPr/>
          <p:nvPr/>
        </p:nvGrpSpPr>
        <p:grpSpPr>
          <a:xfrm>
            <a:off x="3397916" y="1844824"/>
            <a:ext cx="3054972" cy="1048182"/>
            <a:chOff x="3397916" y="1844824"/>
            <a:chExt cx="3054972" cy="1048182"/>
          </a:xfrm>
        </p:grpSpPr>
        <p:sp>
          <p:nvSpPr>
            <p:cNvPr id="5" name="TextBox 4"/>
            <p:cNvSpPr txBox="1"/>
            <p:nvPr/>
          </p:nvSpPr>
          <p:spPr>
            <a:xfrm>
              <a:off x="3397916" y="1844824"/>
              <a:ext cx="953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Discard</a:t>
              </a:r>
            </a:p>
          </p:txBody>
        </p:sp>
        <p:pic>
          <p:nvPicPr>
            <p:cNvPr id="6" name="Picture 5" descr="Original file ‎ (SVG file, nominally 48 × 48 pixels, file ...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5721" y="2295342"/>
              <a:ext cx="597664" cy="597664"/>
            </a:xfrm>
            <a:prstGeom prst="rect">
              <a:avLst/>
            </a:prstGeom>
          </p:spPr>
        </p:pic>
        <p:pic>
          <p:nvPicPr>
            <p:cNvPr id="9" name="Picture 8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8257" y="2295342"/>
              <a:ext cx="597664" cy="597664"/>
            </a:xfrm>
            <a:prstGeom prst="rect">
              <a:avLst/>
            </a:prstGeom>
          </p:spPr>
        </p:pic>
        <p:pic>
          <p:nvPicPr>
            <p:cNvPr id="10" name="Picture 9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5961" y="2295342"/>
              <a:ext cx="597664" cy="5976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658993" y="1844824"/>
              <a:ext cx="836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Group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16697" y="1844824"/>
              <a:ext cx="8361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Group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F531A93-383B-4799-AD02-DF2D0200C9F2}"/>
              </a:ext>
            </a:extLst>
          </p:cNvPr>
          <p:cNvGrpSpPr/>
          <p:nvPr/>
        </p:nvGrpSpPr>
        <p:grpSpPr>
          <a:xfrm>
            <a:off x="6768825" y="1844824"/>
            <a:ext cx="1991472" cy="1048182"/>
            <a:chOff x="6768825" y="1844824"/>
            <a:chExt cx="1991472" cy="1048182"/>
          </a:xfrm>
        </p:grpSpPr>
        <p:pic>
          <p:nvPicPr>
            <p:cNvPr id="14" name="Picture 13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8089" y="2295342"/>
              <a:ext cx="597664" cy="597664"/>
            </a:xfrm>
            <a:prstGeom prst="rect">
              <a:avLst/>
            </a:prstGeom>
          </p:spPr>
        </p:pic>
        <p:pic>
          <p:nvPicPr>
            <p:cNvPr id="15" name="Picture 14" descr="wpf - Searching for a default &quot;&lt;strong&gt;check&lt;/strong&gt; mark&quot; &lt;strong&gt;icon&lt;/strong&gt; - Stack ...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46609" y="2295342"/>
              <a:ext cx="597664" cy="597664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768825" y="1844824"/>
              <a:ext cx="7906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Mean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775732" y="1844824"/>
              <a:ext cx="9845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Median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97915" y="3761717"/>
            <a:ext cx="5447299" cy="944815"/>
            <a:chOff x="1873914" y="4607342"/>
            <a:chExt cx="5447299" cy="944815"/>
          </a:xfrm>
        </p:grpSpPr>
        <p:sp>
          <p:nvSpPr>
            <p:cNvPr id="19" name="Left Brace 18"/>
            <p:cNvSpPr/>
            <p:nvPr/>
          </p:nvSpPr>
          <p:spPr>
            <a:xfrm rot="16200000">
              <a:off x="3294965" y="3186291"/>
              <a:ext cx="360040" cy="3202141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Left Brace 19"/>
            <p:cNvSpPr/>
            <p:nvPr/>
          </p:nvSpPr>
          <p:spPr>
            <a:xfrm rot="16200000">
              <a:off x="6009601" y="3740685"/>
              <a:ext cx="360040" cy="2093355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54513" y="4967382"/>
              <a:ext cx="20409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Categorical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8029" y="4967382"/>
              <a:ext cx="22631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Quantitative</a:t>
              </a: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26" name="Content Placeholder 7"/>
          <p:cNvSpPr txBox="1">
            <a:spLocks/>
          </p:cNvSpPr>
          <p:nvPr/>
        </p:nvSpPr>
        <p:spPr>
          <a:xfrm>
            <a:off x="609600" y="5661248"/>
            <a:ext cx="1097280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Want to get the average Height and Length for each combination of sex and genotype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67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63622" y="1502372"/>
            <a:ext cx="7064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latin typeface="Lucida Console" panose="020B0609040504020204" pitchFamily="49" charset="0"/>
              </a:rPr>
              <a:t> %&gt;%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72950" y="2198225"/>
            <a:ext cx="56460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8 x 5</a:t>
            </a:r>
          </a:p>
          <a:p>
            <a:r>
              <a:rPr lang="en-GB" sz="2400" b="1" dirty="0">
                <a:latin typeface="Lucida Console" panose="020B0609040504020204" pitchFamily="49" charset="0"/>
              </a:rPr>
              <a:t># Groups:   Genotype, Sex [4]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8      8 KO       M         27    110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7      7 KO       F         19    143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4067"/>
            <a:ext cx="4245718" cy="11939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3280319" y="3806135"/>
            <a:ext cx="4695258" cy="996782"/>
            <a:chOff x="3280319" y="3806135"/>
            <a:chExt cx="4695258" cy="996782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3280319" y="3806135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280319" y="4287331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280319" y="4797152"/>
              <a:ext cx="4695258" cy="5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768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count</a:t>
            </a:r>
            <a:r>
              <a:rPr lang="en-GB" sz="2800" dirty="0"/>
              <a:t> to see how many values are in each group, or </a:t>
            </a:r>
            <a:r>
              <a:rPr lang="en-GB" sz="2800" dirty="0">
                <a:latin typeface="Lucida Console" panose="020B0609040504020204" pitchFamily="49" charset="0"/>
              </a:rPr>
              <a:t>summarise</a:t>
            </a:r>
            <a:r>
              <a:rPr lang="en-GB" sz="2800" dirty="0"/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ungroup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39845857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00390" y="1374071"/>
            <a:ext cx="53912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count()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5681580"/>
            <a:ext cx="4245718" cy="11939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75720" y="2996952"/>
            <a:ext cx="5040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tibble: 4 x 3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Groups:   Genotype, Sex [4]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>
                <a:latin typeface="Lucida Console" panose="020B0609040504020204" pitchFamily="49" charset="0"/>
              </a:rPr>
              <a:t>Genotype Sex       n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 &lt;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int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KO       F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KO       M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WT       F  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WT       M         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0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Grouping and Summarising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6390" y="1854247"/>
            <a:ext cx="5577168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Genotype,Sex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summarise(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Height2 = mean(Height),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Length  = median(Length),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Counts  = n()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5681580"/>
            <a:ext cx="4245718" cy="11939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0" y="1915802"/>
            <a:ext cx="61376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# A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tibble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4 × 5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# Groups:   Genotype [2]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Genotype Sex   Height2 Length Counts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&lt;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&gt;    &lt;</a:t>
            </a:r>
            <a:r>
              <a:rPr lang="en-GB" sz="2000" dirty="0" err="1">
                <a:latin typeface="Lucida Console" panose="020B0609040504020204" pitchFamily="49" charset="0"/>
              </a:rPr>
              <a:t>chr</a:t>
            </a:r>
            <a:r>
              <a:rPr lang="en-GB" sz="2000" dirty="0">
                <a:latin typeface="Lucida Console" panose="020B0609040504020204" pitchFamily="49" charset="0"/>
              </a:rPr>
              <a:t>&gt;   &lt;</a:t>
            </a:r>
            <a:r>
              <a:rPr lang="en-GB" sz="2000" dirty="0" err="1">
                <a:latin typeface="Lucida Console" panose="020B0609040504020204" pitchFamily="49" charset="0"/>
              </a:rPr>
              <a:t>dbl</a:t>
            </a:r>
            <a:r>
              <a:rPr lang="en-GB" sz="2000" dirty="0">
                <a:latin typeface="Lucida Console" panose="020B0609040504020204" pitchFamily="49" charset="0"/>
              </a:rPr>
              <a:t>&gt;  &lt;</a:t>
            </a:r>
            <a:r>
              <a:rPr lang="en-GB" sz="2000" dirty="0" err="1">
                <a:latin typeface="Lucida Console" panose="020B0609040504020204" pitchFamily="49" charset="0"/>
              </a:rPr>
              <a:t>dbl</a:t>
            </a:r>
            <a:r>
              <a:rPr lang="en-GB" sz="2000" dirty="0">
                <a:latin typeface="Lucida Console" panose="020B0609040504020204" pitchFamily="49" charset="0"/>
              </a:rPr>
              <a:t>&gt;  &lt;int&gt;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1 KO       F        20.5   154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2 KO       M        26.5   115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3 WT       F        13.5   203       2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4 WT       M        16.5   232.      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pic>
        <p:nvPicPr>
          <p:cNvPr id="8" name="Picture 7" descr="The 1709 Blog: US content industry and ISPs to inform and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718" y="6037390"/>
            <a:ext cx="527942" cy="454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75660" y="5972183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If you want the count of values as part of a summarised result use the n() function</a:t>
            </a:r>
            <a:r>
              <a:rPr lang="en-GB" sz="1600" b="1" dirty="0">
                <a:latin typeface="Lucida Console" panose="020B0609040504020204" pitchFamily="49" charset="0"/>
              </a:rPr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6799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Import Problems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6DC05CC-8DE1-431F-83B3-5E3474D7AEB5}"/>
              </a:ext>
            </a:extLst>
          </p:cNvPr>
          <p:cNvSpPr/>
          <p:nvPr/>
        </p:nvSpPr>
        <p:spPr>
          <a:xfrm>
            <a:off x="643136" y="1431461"/>
            <a:ext cx="105851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&gt; problems(</a:t>
            </a:r>
            <a:r>
              <a:rPr lang="en-GB" sz="2800" dirty="0" err="1">
                <a:latin typeface="Consolas" panose="020B0609020204030204" pitchFamily="49" charset="0"/>
              </a:rPr>
              <a:t>problem_data</a:t>
            </a:r>
            <a:r>
              <a:rPr lang="en-GB" sz="2800" dirty="0">
                <a:latin typeface="Consolas" panose="020B0609020204030204" pitchFamily="49" charset="0"/>
              </a:rPr>
              <a:t>)</a:t>
            </a:r>
          </a:p>
          <a:p>
            <a:endParaRPr lang="en-GB" sz="2800" dirty="0">
              <a:latin typeface="Consolas" panose="020B0609020204030204" pitchFamily="49" charset="0"/>
            </a:endParaRPr>
          </a:p>
          <a:p>
            <a:endParaRPr lang="en-GB" sz="2800" dirty="0">
              <a:latin typeface="Consolas" panose="020B0609020204030204" pitchFamily="49" charset="0"/>
            </a:endParaRP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# A tibble: 1 x 5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    row   col expected actual file                                                                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  &lt;int&gt; &lt;int&gt;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&lt;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chr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                                                              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1  1042     1 a double Y      import_problems.txt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29058B-1383-47F5-AE34-222E20C6116B}"/>
              </a:ext>
            </a:extLst>
          </p:cNvPr>
          <p:cNvSpPr/>
          <p:nvPr/>
        </p:nvSpPr>
        <p:spPr>
          <a:xfrm>
            <a:off x="839416" y="4581128"/>
            <a:ext cx="1260591" cy="581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Which line in the file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45F644-2CB2-4F8F-8AE7-D7312FDB0132}"/>
              </a:ext>
            </a:extLst>
          </p:cNvPr>
          <p:cNvSpPr/>
          <p:nvPr/>
        </p:nvSpPr>
        <p:spPr>
          <a:xfrm>
            <a:off x="2296287" y="4581128"/>
            <a:ext cx="927720" cy="581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Which column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D5D3CC-BA26-4952-A5E0-F2487D184E2E}"/>
              </a:ext>
            </a:extLst>
          </p:cNvPr>
          <p:cNvSpPr/>
          <p:nvPr/>
        </p:nvSpPr>
        <p:spPr>
          <a:xfrm>
            <a:off x="3503712" y="4581128"/>
            <a:ext cx="1451578" cy="581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 should be in there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0CD98E-AF93-46ED-8F9C-A7AFBE6538A5}"/>
              </a:ext>
            </a:extLst>
          </p:cNvPr>
          <p:cNvSpPr/>
          <p:nvPr/>
        </p:nvSpPr>
        <p:spPr>
          <a:xfrm>
            <a:off x="5159896" y="4581128"/>
            <a:ext cx="1512168" cy="581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 was actually there</a:t>
            </a:r>
          </a:p>
        </p:txBody>
      </p:sp>
    </p:spTree>
    <p:extLst>
      <p:ext uri="{BB962C8B-B14F-4D97-AF65-F5344CB8AC3E}">
        <p14:creationId xmlns:p14="http://schemas.microsoft.com/office/powerpoint/2010/main" val="368300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and Summarising</a:t>
            </a:r>
            <a:br>
              <a:rPr lang="en-GB" dirty="0"/>
            </a:br>
            <a:r>
              <a:rPr lang="en-GB" dirty="0"/>
              <a:t>Workflow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7408" y="1600200"/>
            <a:ext cx="10814992" cy="49251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Load a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tibble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with repeated values in one or more columns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</a:t>
            </a: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select all of the categorical columns you want to combine to define your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Run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count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see how many values are in each group, or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summarise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quantitatively summarise groups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Run </a:t>
            </a:r>
            <a:r>
              <a:rPr lang="en-GB" sz="2800" dirty="0">
                <a:latin typeface="Lucida Console" panose="020B0609040504020204" pitchFamily="49" charset="0"/>
              </a:rPr>
              <a:t>ungroup</a:t>
            </a:r>
            <a:r>
              <a:rPr lang="en-GB" sz="2800" dirty="0"/>
              <a:t> to remove any remaining group information</a:t>
            </a:r>
          </a:p>
        </p:txBody>
      </p:sp>
    </p:spTree>
    <p:extLst>
      <p:ext uri="{BB962C8B-B14F-4D97-AF65-F5344CB8AC3E}">
        <p14:creationId xmlns:p14="http://schemas.microsoft.com/office/powerpoint/2010/main" val="18428027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Ungrouping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summarise operation removes the the last level of grouping (“Sex” in our worked example)</a:t>
            </a:r>
          </a:p>
          <a:p>
            <a:endParaRPr lang="en-GB" dirty="0"/>
          </a:p>
          <a:p>
            <a:r>
              <a:rPr lang="en-GB" dirty="0"/>
              <a:t>Other levels of grouping (“Genotype”) remain annotated on the data, so you could do an additional summarisation if needed</a:t>
            </a:r>
          </a:p>
          <a:p>
            <a:endParaRPr lang="en-GB" dirty="0"/>
          </a:p>
          <a:p>
            <a:r>
              <a:rPr lang="en-GB" dirty="0"/>
              <a:t>If you’re not going to use them it’s a good idea to use </a:t>
            </a:r>
            <a:r>
              <a:rPr lang="en-GB" dirty="0">
                <a:latin typeface="Lucida Console" panose="020B0609040504020204" pitchFamily="49" charset="0"/>
              </a:rPr>
              <a:t>ungroup</a:t>
            </a:r>
            <a:r>
              <a:rPr lang="en-GB" dirty="0"/>
              <a:t> to remove remaining groups so they don’t interfere with other operations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276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affects lots of operations</a:t>
            </a:r>
            <a:br>
              <a:rPr lang="en-GB" dirty="0"/>
            </a:br>
            <a:r>
              <a:rPr lang="en-GB" sz="3600" dirty="0"/>
              <a:t>Find the tallest member of each Sex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871" y="1844824"/>
            <a:ext cx="5352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group.data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arrange(</a:t>
            </a:r>
            <a:r>
              <a:rPr lang="en-GB" sz="2400" dirty="0" err="1">
                <a:latin typeface="Lucida Console" panose="020B0609040504020204" pitchFamily="49" charset="0"/>
              </a:rPr>
              <a:t>desc</a:t>
            </a:r>
            <a:r>
              <a:rPr lang="en-GB" sz="2400" dirty="0">
                <a:latin typeface="Lucida Console" panose="020B0609040504020204" pitchFamily="49" charset="0"/>
              </a:rPr>
              <a:t>(Height))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(Sex)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ungroup()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535024" y="4633574"/>
            <a:ext cx="71219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# A tibble: 2 x 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Sample Genotype Sex   Height Length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 &lt;</a:t>
            </a:r>
            <a:r>
              <a:rPr lang="en-GB" sz="2400" dirty="0" err="1"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&gt;    &lt;</a:t>
            </a:r>
            <a:r>
              <a:rPr lang="en-GB" sz="2400" dirty="0" err="1">
                <a:latin typeface="Lucida Console" panose="020B0609040504020204" pitchFamily="49" charset="0"/>
              </a:rPr>
              <a:t>chr</a:t>
            </a:r>
            <a:r>
              <a:rPr lang="en-GB" sz="2400" dirty="0"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  &lt;</a:t>
            </a:r>
            <a:r>
              <a:rPr lang="en-GB" sz="2400" dirty="0" err="1">
                <a:latin typeface="Lucida Console" panose="020B0609040504020204" pitchFamily="49" charset="0"/>
              </a:rPr>
              <a:t>dbl</a:t>
            </a:r>
            <a:r>
              <a:rPr lang="en-GB" sz="2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1      6 KO       F         22    165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2      8 KO       M         27    110</a:t>
            </a:r>
          </a:p>
        </p:txBody>
      </p:sp>
    </p:spTree>
    <p:extLst>
      <p:ext uri="{BB962C8B-B14F-4D97-AF65-F5344CB8AC3E}">
        <p14:creationId xmlns:p14="http://schemas.microsoft.com/office/powerpoint/2010/main" val="11119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Grouping affects lots of operations</a:t>
            </a:r>
            <a:br>
              <a:rPr lang="en-GB" dirty="0"/>
            </a:br>
            <a:r>
              <a:rPr lang="en-GB" sz="3100" dirty="0"/>
              <a:t>Normalise by mean centring the Length values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9336" y="1844824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mutate(Diff=Length - mean(Length))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3457" y="3140968"/>
            <a:ext cx="58652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# A tibble: 8 x 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# Groups:   Genotype [2]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Sample Genotype Sex   Height Length   Diff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     1 WT       M         15    200 -17.8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     2 WT       F         13    185 -32.8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     3 WT       F         14    221   3.25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      4 WT       M         18    265  47.2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5      5 KO       M         26    120 -14.5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6      6 KO       F         22    165  30.5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7      7 KO       F         19    143   8.5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      8 KO       M         27    110 -24.5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0016" y="1844824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group.data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mutate(Diff=Length - mean(Length))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109" y="3448744"/>
            <a:ext cx="47627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# A tibble: 8 x 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Sample Genotype Sex   Height Length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  &lt;</a:t>
            </a:r>
            <a:r>
              <a:rPr lang="en-GB" sz="1600" dirty="0" err="1">
                <a:latin typeface="Lucida Console" panose="020B0609040504020204" pitchFamily="49" charset="0"/>
              </a:rPr>
              <a:t>chr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  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     1 WT       M         15    200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     2 WT       F         13    185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     3 WT       F         14    221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      4 WT       M         18    265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5      5 KO       M         26    120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6      6 KO       F         22    165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7      7 KO       F         19    143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      8 KO       M         27    110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38190" y="5200919"/>
            <a:ext cx="54577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ED008A1-C9C0-4192-AEDC-5CD4F9208765}"/>
              </a:ext>
            </a:extLst>
          </p:cNvPr>
          <p:cNvSpPr/>
          <p:nvPr/>
        </p:nvSpPr>
        <p:spPr>
          <a:xfrm>
            <a:off x="4871864" y="3694966"/>
            <a:ext cx="9361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Lucida Console" panose="020B0609040504020204" pitchFamily="49" charset="0"/>
              </a:rPr>
              <a:t>Diff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&lt;</a:t>
            </a:r>
            <a:r>
              <a:rPr lang="en-GB" sz="1600" dirty="0" err="1">
                <a:latin typeface="Lucida Console" panose="020B0609040504020204" pitchFamily="49" charset="0"/>
              </a:rPr>
              <a:t>dbl</a:t>
            </a:r>
            <a:r>
              <a:rPr lang="en-GB" sz="16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23.9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8.88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44.9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88.9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-56.1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-11.1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-33.1 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-66.1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C7D009-F7AF-4C5E-9B56-0C01FE1177D6}"/>
              </a:ext>
            </a:extLst>
          </p:cNvPr>
          <p:cNvCxnSpPr/>
          <p:nvPr/>
        </p:nvCxnSpPr>
        <p:spPr>
          <a:xfrm>
            <a:off x="6456040" y="5122892"/>
            <a:ext cx="54577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16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7" grpId="0"/>
      <p:bldP spid="1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6</a:t>
            </a:r>
            <a:br>
              <a:rPr lang="en-GB" dirty="0"/>
            </a:br>
            <a:r>
              <a:rPr lang="en-GB" dirty="0"/>
              <a:t>Grouping and Summarising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6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Joining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2322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joins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55540" y="1556792"/>
            <a:ext cx="8280920" cy="3456384"/>
          </a:xfrm>
        </p:spPr>
        <p:txBody>
          <a:bodyPr>
            <a:normAutofit/>
          </a:bodyPr>
          <a:lstStyle/>
          <a:p>
            <a:r>
              <a:rPr lang="en-GB" dirty="0" err="1">
                <a:latin typeface="Lucida Console" panose="020B0609040504020204" pitchFamily="49" charset="0"/>
              </a:rPr>
              <a:t>bind_rows</a:t>
            </a:r>
            <a:r>
              <a:rPr lang="en-GB" dirty="0"/>
              <a:t>		join </a:t>
            </a:r>
            <a:r>
              <a:rPr lang="en-GB" dirty="0" err="1"/>
              <a:t>tibbles</a:t>
            </a:r>
            <a:r>
              <a:rPr lang="en-GB" dirty="0"/>
              <a:t> by row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>
                <a:latin typeface="Lucida Console" panose="020B0609040504020204" pitchFamily="49" charset="0"/>
              </a:rPr>
              <a:t>bind_cols</a:t>
            </a:r>
            <a:r>
              <a:rPr lang="en-GB" dirty="0"/>
              <a:t>		join </a:t>
            </a:r>
            <a:r>
              <a:rPr lang="en-GB" dirty="0" err="1"/>
              <a:t>tibbles</a:t>
            </a:r>
            <a:r>
              <a:rPr lang="en-GB" dirty="0"/>
              <a:t> by column</a:t>
            </a:r>
          </a:p>
          <a:p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rename</a:t>
            </a:r>
            <a:r>
              <a:rPr lang="en-GB" dirty="0"/>
              <a:t> 		rename a column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75720" y="5301208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trumpton</a:t>
            </a:r>
            <a:r>
              <a:rPr lang="en-GB" sz="28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rename(Surname=</a:t>
            </a:r>
            <a:r>
              <a:rPr lang="en-GB" sz="2800" dirty="0" err="1">
                <a:latin typeface="Lucida Console" panose="020B0609040504020204" pitchFamily="49" charset="0"/>
              </a:rPr>
              <a:t>LastName</a:t>
            </a:r>
            <a:r>
              <a:rPr lang="en-GB" sz="2800" dirty="0"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33871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 joins for </a:t>
            </a:r>
            <a:r>
              <a:rPr lang="en-GB" dirty="0" err="1"/>
              <a:t>tibbles</a:t>
            </a:r>
            <a:r>
              <a:rPr lang="en-GB" dirty="0"/>
              <a:t> x and 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2" y="2060848"/>
            <a:ext cx="8280920" cy="3960440"/>
          </a:xfrm>
        </p:spPr>
        <p:txBody>
          <a:bodyPr>
            <a:norm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left_join</a:t>
            </a:r>
            <a:r>
              <a:rPr lang="en-GB" sz="2400" dirty="0">
                <a:latin typeface="Lucida Console" panose="020B0609040504020204" pitchFamily="49" charset="0"/>
              </a:rPr>
              <a:t>	</a:t>
            </a:r>
            <a:r>
              <a:rPr lang="en-GB" sz="2400" dirty="0"/>
              <a:t> join matching values from y into x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err="1">
                <a:latin typeface="Lucida Console" panose="020B0609040504020204" pitchFamily="49" charset="0"/>
              </a:rPr>
              <a:t>right_join</a:t>
            </a:r>
            <a:r>
              <a:rPr lang="en-GB" sz="2400" dirty="0"/>
              <a:t> 	join matching values of x into y</a:t>
            </a:r>
          </a:p>
          <a:p>
            <a:endParaRPr lang="en-GB" sz="2400" dirty="0"/>
          </a:p>
          <a:p>
            <a:r>
              <a:rPr lang="en-GB" sz="2400" dirty="0" err="1">
                <a:latin typeface="Lucida Console" panose="020B0609040504020204" pitchFamily="49" charset="0"/>
              </a:rPr>
              <a:t>inner_join</a:t>
            </a:r>
            <a:r>
              <a:rPr lang="en-GB" sz="2400" dirty="0"/>
              <a:t>	join x and y keeping only rows in both</a:t>
            </a:r>
          </a:p>
          <a:p>
            <a:endParaRPr lang="en-GB" sz="2400" dirty="0">
              <a:latin typeface="Lucida Console" panose="020B0609040504020204" pitchFamily="49" charset="0"/>
            </a:endParaRPr>
          </a:p>
          <a:p>
            <a:r>
              <a:rPr lang="en-GB" sz="2400" dirty="0" err="1">
                <a:latin typeface="Lucida Console" panose="020B0609040504020204" pitchFamily="49" charset="0"/>
              </a:rPr>
              <a:t>full_join</a:t>
            </a:r>
            <a:r>
              <a:rPr lang="en-GB" sz="2400" dirty="0"/>
              <a:t> 	join x and y keeping all values in both</a:t>
            </a:r>
          </a:p>
          <a:p>
            <a:endParaRPr lang="en-GB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8287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63925"/>
            <a:ext cx="2639698" cy="1143000"/>
          </a:xfrm>
        </p:spPr>
        <p:txBody>
          <a:bodyPr/>
          <a:lstStyle/>
          <a:p>
            <a:r>
              <a:rPr lang="en-GB" dirty="0"/>
              <a:t>Join types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03512" y="1556792"/>
            <a:ext cx="3456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join1</a:t>
            </a:r>
          </a:p>
          <a:p>
            <a:r>
              <a:rPr lang="en-GB" dirty="0">
                <a:latin typeface="Lucida Console" panose="020B0609040504020204" pitchFamily="49" charset="0"/>
              </a:rPr>
              <a:t>  name   count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1 Simon      3</a:t>
            </a:r>
          </a:p>
          <a:p>
            <a:r>
              <a:rPr lang="en-GB" dirty="0">
                <a:latin typeface="Lucida Console" panose="020B0609040504020204" pitchFamily="49" charset="0"/>
              </a:rPr>
              <a:t>2 Laura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3 Felix      2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&gt; join2</a:t>
            </a:r>
          </a:p>
          <a:p>
            <a:r>
              <a:rPr lang="en-GB" dirty="0">
                <a:latin typeface="Lucida Console" panose="020B0609040504020204" pitchFamily="49" charset="0"/>
              </a:rPr>
              <a:t>  name    percentage</a:t>
            </a:r>
          </a:p>
          <a:p>
            <a:r>
              <a:rPr lang="en-GB" dirty="0">
                <a:latin typeface="Lucida Console" panose="020B0609040504020204" pitchFamily="49" charset="0"/>
              </a:rPr>
              <a:t>1 Felix           10</a:t>
            </a:r>
          </a:p>
          <a:p>
            <a:r>
              <a:rPr lang="en-GB" dirty="0">
                <a:latin typeface="Lucida Console" panose="020B0609040504020204" pitchFamily="49" charset="0"/>
              </a:rPr>
              <a:t>2 Anne            25</a:t>
            </a:r>
          </a:p>
          <a:p>
            <a:r>
              <a:rPr lang="en-GB" dirty="0">
                <a:latin typeface="Lucida Console" panose="020B0609040504020204" pitchFamily="49" charset="0"/>
              </a:rPr>
              <a:t>3 Simon           36</a:t>
            </a:r>
          </a:p>
        </p:txBody>
      </p:sp>
      <p:sp>
        <p:nvSpPr>
          <p:cNvPr id="7" name="Rectangle 6"/>
          <p:cNvSpPr/>
          <p:nvPr/>
        </p:nvSpPr>
        <p:spPr>
          <a:xfrm>
            <a:off x="6456040" y="1848888"/>
            <a:ext cx="38883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right_join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Felix     2         10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Anne     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  <a:r>
              <a:rPr lang="en-GB" sz="1600" dirty="0">
                <a:latin typeface="Lucida Console" panose="020B0609040504020204" pitchFamily="49" charset="0"/>
              </a:rPr>
              <a:t>         25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Simon     3         36</a:t>
            </a:r>
          </a:p>
        </p:txBody>
      </p:sp>
      <p:sp>
        <p:nvSpPr>
          <p:cNvPr id="8" name="Rectangle 7"/>
          <p:cNvSpPr/>
          <p:nvPr/>
        </p:nvSpPr>
        <p:spPr>
          <a:xfrm>
            <a:off x="6456040" y="193999"/>
            <a:ext cx="38883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left_join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1 Simon      3         36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2 Laura      6         </a:t>
            </a:r>
            <a:r>
              <a:rPr lang="en-GB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3 Felix      2         10</a:t>
            </a:r>
          </a:p>
        </p:txBody>
      </p:sp>
      <p:sp>
        <p:nvSpPr>
          <p:cNvPr id="9" name="Rectangle 8"/>
          <p:cNvSpPr/>
          <p:nvPr/>
        </p:nvSpPr>
        <p:spPr>
          <a:xfrm>
            <a:off x="6456040" y="5013176"/>
            <a:ext cx="38883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full_join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1 Simon      3         36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2 Laura      6         </a:t>
            </a:r>
            <a:r>
              <a:rPr lang="pt-BR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3 Felix      2         10</a:t>
            </a:r>
          </a:p>
          <a:p>
            <a:r>
              <a:rPr lang="pt-BR" sz="1600" dirty="0">
                <a:latin typeface="Lucida Console" panose="020B0609040504020204" pitchFamily="49" charset="0"/>
              </a:rPr>
              <a:t>4 Anne      </a:t>
            </a:r>
            <a:r>
              <a:rPr lang="pt-BR" sz="1600" dirty="0">
                <a:solidFill>
                  <a:srgbClr val="C00000"/>
                </a:solidFill>
                <a:latin typeface="Lucida Console" panose="020B0609040504020204" pitchFamily="49" charset="0"/>
              </a:rPr>
              <a:t>NA</a:t>
            </a:r>
            <a:r>
              <a:rPr lang="pt-BR" sz="1600" dirty="0">
                <a:latin typeface="Lucida Console" panose="020B0609040504020204" pitchFamily="49" charset="0"/>
              </a:rPr>
              <a:t>         25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56040" y="3535268"/>
            <a:ext cx="38883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/>
              <a:t>inner_join</a:t>
            </a:r>
            <a:r>
              <a:rPr lang="en-GB" sz="2800" b="1" dirty="0"/>
              <a:t>(join1,join2)</a:t>
            </a:r>
          </a:p>
          <a:p>
            <a:r>
              <a:rPr lang="en-GB" sz="1600" dirty="0">
                <a:latin typeface="Lucida Console" panose="020B0609040504020204" pitchFamily="49" charset="0"/>
              </a:rPr>
              <a:t>  name   count percentage</a:t>
            </a:r>
          </a:p>
          <a:p>
            <a:r>
              <a:rPr lang="it-IT" sz="1600" dirty="0">
                <a:latin typeface="Lucida Console" panose="020B0609040504020204" pitchFamily="49" charset="0"/>
              </a:rPr>
              <a:t>1 Simon     3         36</a:t>
            </a:r>
          </a:p>
          <a:p>
            <a:r>
              <a:rPr lang="it-IT" sz="1600" dirty="0">
                <a:latin typeface="Lucida Console" panose="020B0609040504020204" pitchFamily="49" charset="0"/>
              </a:rPr>
              <a:t>2 Felix     2         10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494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Rejoining</a:t>
            </a:r>
            <a:r>
              <a:rPr lang="en-GB" dirty="0"/>
              <a:t> split tables</a:t>
            </a:r>
            <a:br>
              <a:rPr lang="en-GB" dirty="0"/>
            </a:br>
            <a:r>
              <a:rPr lang="en-GB" sz="3100" dirty="0"/>
              <a:t>Find the highest value for each genotype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78507" y="1772816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gathered.data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12 x 4</a:t>
            </a:r>
          </a:p>
          <a:p>
            <a:r>
              <a:rPr lang="en-GB" dirty="0">
                <a:latin typeface="Lucida Console" panose="020B0609040504020204" pitchFamily="49" charset="0"/>
              </a:rPr>
              <a:t>   Gene  genotype replicate value</a:t>
            </a:r>
          </a:p>
          <a:p>
            <a:r>
              <a:rPr lang="en-GB" dirty="0">
                <a:latin typeface="Lucida Console" panose="020B0609040504020204" pitchFamily="49" charset="0"/>
              </a:rPr>
              <a:t> 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      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Gnai3 WT               1  9.39</a:t>
            </a:r>
          </a:p>
          <a:p>
            <a:r>
              <a:rPr lang="en-GB" dirty="0">
                <a:latin typeface="Lucida Console" panose="020B0609040504020204" pitchFamily="49" charset="0"/>
              </a:rPr>
              <a:t> 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WT               1 91.7 </a:t>
            </a:r>
          </a:p>
          <a:p>
            <a:r>
              <a:rPr lang="en-GB" dirty="0">
                <a:latin typeface="Lucida Console" panose="020B0609040504020204" pitchFamily="49" charset="0"/>
              </a:rPr>
              <a:t> 3 Cdc45 WT               1 69.2 </a:t>
            </a:r>
          </a:p>
          <a:p>
            <a:r>
              <a:rPr lang="en-GB" dirty="0">
                <a:latin typeface="Lucida Console" panose="020B0609040504020204" pitchFamily="49" charset="0"/>
              </a:rPr>
              <a:t> 4 Gnai3 WT               2 10.9 </a:t>
            </a:r>
          </a:p>
          <a:p>
            <a:r>
              <a:rPr lang="en-GB" dirty="0">
                <a:latin typeface="Lucida Console" panose="020B0609040504020204" pitchFamily="49" charset="0"/>
              </a:rPr>
              <a:t> 5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WT               2 59.6 </a:t>
            </a:r>
          </a:p>
          <a:p>
            <a:r>
              <a:rPr lang="en-GB" dirty="0">
                <a:latin typeface="Lucida Console" panose="020B0609040504020204" pitchFamily="49" charset="0"/>
              </a:rPr>
              <a:t> 6 Cdc45 WT               2 36.1 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Gnai3 KO               1 33.5 </a:t>
            </a:r>
          </a:p>
          <a:p>
            <a:r>
              <a:rPr lang="en-GB" dirty="0">
                <a:latin typeface="Lucida Console" panose="020B0609040504020204" pitchFamily="49" charset="0"/>
              </a:rPr>
              <a:t> 8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KO               1 45.3 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Cdc45 KO               1 54.4 </a:t>
            </a:r>
          </a:p>
          <a:p>
            <a:r>
              <a:rPr lang="en-GB" dirty="0">
                <a:latin typeface="Lucida Console" panose="020B0609040504020204" pitchFamily="49" charset="0"/>
              </a:rPr>
              <a:t>10 Gnai3 KO               2 81.9 </a:t>
            </a:r>
          </a:p>
          <a:p>
            <a:r>
              <a:rPr lang="en-GB" dirty="0">
                <a:latin typeface="Lucida Console" panose="020B0609040504020204" pitchFamily="49" charset="0"/>
              </a:rPr>
              <a:t>11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KO               2 82.3 </a:t>
            </a:r>
          </a:p>
          <a:p>
            <a:r>
              <a:rPr lang="en-GB" dirty="0">
                <a:latin typeface="Lucida Console" panose="020B0609040504020204" pitchFamily="49" charset="0"/>
              </a:rPr>
              <a:t>12 Cdc45 KO               2 38.1 </a:t>
            </a:r>
          </a:p>
        </p:txBody>
      </p:sp>
      <p:sp>
        <p:nvSpPr>
          <p:cNvPr id="7" name="Rectangle 6"/>
          <p:cNvSpPr/>
          <p:nvPr/>
        </p:nvSpPr>
        <p:spPr>
          <a:xfrm>
            <a:off x="6948464" y="1951231"/>
            <a:ext cx="44312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&gt; </a:t>
            </a:r>
            <a:r>
              <a:rPr lang="en-GB" dirty="0" err="1">
                <a:latin typeface="Lucida Console" panose="020B0609040504020204" pitchFamily="49" charset="0"/>
              </a:rPr>
              <a:t>gathered.annotation</a:t>
            </a:r>
            <a:endParaRPr lang="en-GB" dirty="0">
              <a:latin typeface="Lucida Console" panose="020B0609040504020204" pitchFamily="49" charset="0"/>
            </a:endParaRPr>
          </a:p>
          <a:p>
            <a:r>
              <a:rPr lang="en-GB" dirty="0">
                <a:latin typeface="Lucida Console" panose="020B0609040504020204" pitchFamily="49" charset="0"/>
              </a:rPr>
              <a:t># A tibble: 3 x 4</a:t>
            </a:r>
          </a:p>
          <a:p>
            <a:r>
              <a:rPr lang="en-GB" dirty="0">
                <a:latin typeface="Lucida Console" panose="020B0609040504020204" pitchFamily="49" charset="0"/>
              </a:rPr>
              <a:t>  Gene    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   &lt;</a:t>
            </a:r>
            <a:r>
              <a:rPr lang="en-GB" dirty="0" err="1">
                <a:latin typeface="Lucida Console" panose="020B0609040504020204" pitchFamily="49" charset="0"/>
              </a:rPr>
              <a:t>dbl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Gnai3     2  163898  167465</a:t>
            </a:r>
          </a:p>
          <a:p>
            <a:r>
              <a:rPr lang="en-GB" dirty="0">
                <a:latin typeface="Lucida Console" panose="020B0609040504020204" pitchFamily="49" charset="0"/>
              </a:rPr>
              <a:t>2 </a:t>
            </a:r>
            <a:r>
              <a:rPr lang="en-GB" dirty="0" err="1">
                <a:latin typeface="Lucida Console" panose="020B0609040504020204" pitchFamily="49" charset="0"/>
              </a:rPr>
              <a:t>Pbsn</a:t>
            </a:r>
            <a:r>
              <a:rPr lang="en-GB" dirty="0">
                <a:latin typeface="Lucida Console" panose="020B0609040504020204" pitchFamily="49" charset="0"/>
              </a:rPr>
              <a:t>      5 4888573 4891351</a:t>
            </a:r>
          </a:p>
          <a:p>
            <a:r>
              <a:rPr lang="en-GB" dirty="0">
                <a:latin typeface="Lucida Console" panose="020B0609040504020204" pitchFamily="49" charset="0"/>
              </a:rPr>
              <a:t>3 Cdc45     7 1250084 1262669</a:t>
            </a:r>
          </a:p>
        </p:txBody>
      </p:sp>
    </p:spTree>
    <p:extLst>
      <p:ext uri="{BB962C8B-B14F-4D97-AF65-F5344CB8AC3E}">
        <p14:creationId xmlns:p14="http://schemas.microsoft.com/office/powerpoint/2010/main" val="288854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Common Problems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22EAF6-6064-4411-81BA-D0C61B3DA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Not all of the data matches the guessed type</a:t>
            </a:r>
          </a:p>
          <a:p>
            <a:pPr lvl="1"/>
            <a:r>
              <a:rPr lang="en-GB" dirty="0"/>
              <a:t>Only some rows are examined to guess the type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1 4 2 6 6 3 7 8 4 2 5 </a:t>
            </a:r>
            <a:r>
              <a:rPr lang="en-GB" b="1" dirty="0">
                <a:latin typeface="Consolas" panose="020B0609020204030204" pitchFamily="49" charset="0"/>
              </a:rPr>
              <a:t>F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 2 6 7 8 9 4 3 1 5 6 7 8</a:t>
            </a:r>
          </a:p>
          <a:p>
            <a:pPr marL="457200" lvl="1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GB" dirty="0"/>
              <a:t>Different number of fields on different lines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Name    Age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Simon   42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Dave    36  Check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Brian   23</a:t>
            </a:r>
          </a:p>
        </p:txBody>
      </p:sp>
    </p:spTree>
    <p:extLst>
      <p:ext uri="{BB962C8B-B14F-4D97-AF65-F5344CB8AC3E}">
        <p14:creationId xmlns:p14="http://schemas.microsoft.com/office/powerpoint/2010/main" val="105215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Rejoining</a:t>
            </a:r>
            <a:r>
              <a:rPr lang="en-GB" dirty="0"/>
              <a:t> split tables</a:t>
            </a:r>
            <a:br>
              <a:rPr lang="en-GB" dirty="0"/>
            </a:br>
            <a:r>
              <a:rPr lang="en-GB" sz="3100" dirty="0"/>
              <a:t>Find the highest value for each genotype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260648"/>
            <a:ext cx="960702" cy="1113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5360" y="2204864"/>
            <a:ext cx="4608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Lucida Console" panose="020B0609040504020204" pitchFamily="49" charset="0"/>
              </a:rPr>
              <a:t>gathered.data</a:t>
            </a:r>
            <a:r>
              <a:rPr lang="en-GB" sz="20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arrange(</a:t>
            </a:r>
            <a:r>
              <a:rPr lang="en-GB" sz="2000" dirty="0" err="1">
                <a:latin typeface="Lucida Console" panose="020B0609040504020204" pitchFamily="49" charset="0"/>
              </a:rPr>
              <a:t>desc</a:t>
            </a:r>
            <a:r>
              <a:rPr lang="en-GB" sz="2000" dirty="0">
                <a:latin typeface="Lucida Console" panose="020B0609040504020204" pitchFamily="49" charset="0"/>
              </a:rPr>
              <a:t>(value))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ungroup()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360" y="4437111"/>
            <a:ext cx="41764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# A tibble: 2 x 4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Gene  genotype replicate value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    &lt;</a:t>
            </a:r>
            <a:r>
              <a:rPr lang="en-GB" sz="1400" dirty="0" err="1">
                <a:latin typeface="Lucida Console" panose="020B0609040504020204" pitchFamily="49" charset="0"/>
              </a:rPr>
              <a:t>int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KO               2  82.3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WT               1  91.7</a:t>
            </a:r>
          </a:p>
        </p:txBody>
      </p:sp>
      <p:sp>
        <p:nvSpPr>
          <p:cNvPr id="8" name="Rectangle 7"/>
          <p:cNvSpPr/>
          <p:nvPr/>
        </p:nvSpPr>
        <p:spPr>
          <a:xfrm>
            <a:off x="5911689" y="2204864"/>
            <a:ext cx="51352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gathered.data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arrange(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desc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(value))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group_by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(genotype)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slice(1) %&gt;%</a:t>
            </a:r>
          </a:p>
          <a:p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  ungroup() %&gt;%</a:t>
            </a:r>
          </a:p>
          <a:p>
            <a:r>
              <a:rPr lang="en-GB" sz="2000" dirty="0">
                <a:latin typeface="Lucida Console" panose="020B0609040504020204" pitchFamily="49" charset="0"/>
              </a:rPr>
              <a:t>  </a:t>
            </a:r>
            <a:r>
              <a:rPr lang="en-GB" sz="2000" dirty="0" err="1">
                <a:latin typeface="Lucida Console" panose="020B0609040504020204" pitchFamily="49" charset="0"/>
              </a:rPr>
              <a:t>left_join</a:t>
            </a:r>
            <a:r>
              <a:rPr lang="en-GB" sz="2000" dirty="0">
                <a:latin typeface="Lucida Console" panose="020B0609040504020204" pitchFamily="49" charset="0"/>
              </a:rPr>
              <a:t>(</a:t>
            </a:r>
            <a:r>
              <a:rPr lang="en-GB" sz="2000" dirty="0" err="1">
                <a:latin typeface="Lucida Console" panose="020B0609040504020204" pitchFamily="49" charset="0"/>
              </a:rPr>
              <a:t>gathered.annotation</a:t>
            </a:r>
            <a:r>
              <a:rPr lang="en-GB" sz="2000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11689" y="4437112"/>
            <a:ext cx="599291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Lucida Console" panose="020B0609040504020204" pitchFamily="49" charset="0"/>
              </a:rPr>
              <a:t># A tibble: 2 x 7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Gene  genotype replicate value   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   Start     End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 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chr</a:t>
            </a:r>
            <a:r>
              <a:rPr lang="en-GB" sz="1400" dirty="0">
                <a:latin typeface="Lucida Console" panose="020B0609040504020204" pitchFamily="49" charset="0"/>
              </a:rPr>
              <a:t>&gt;        &lt;</a:t>
            </a:r>
            <a:r>
              <a:rPr lang="en-GB" sz="1400" dirty="0" err="1">
                <a:latin typeface="Lucida Console" panose="020B0609040504020204" pitchFamily="49" charset="0"/>
              </a:rPr>
              <a:t>int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   &lt;</a:t>
            </a:r>
            <a:r>
              <a:rPr lang="en-GB" sz="1400" dirty="0" err="1">
                <a:latin typeface="Lucida Console" panose="020B0609040504020204" pitchFamily="49" charset="0"/>
              </a:rPr>
              <a:t>dbl</a:t>
            </a:r>
            <a:r>
              <a:rPr lang="en-GB" sz="14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1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KO               2  82.3     5 4888573 4891351</a:t>
            </a:r>
          </a:p>
          <a:p>
            <a:r>
              <a:rPr lang="en-GB" sz="1400" dirty="0">
                <a:latin typeface="Lucida Console" panose="020B0609040504020204" pitchFamily="49" charset="0"/>
              </a:rPr>
              <a:t>2 </a:t>
            </a:r>
            <a:r>
              <a:rPr lang="en-GB" sz="1400" dirty="0" err="1">
                <a:latin typeface="Lucida Console" panose="020B0609040504020204" pitchFamily="49" charset="0"/>
              </a:rPr>
              <a:t>Pbsn</a:t>
            </a:r>
            <a:r>
              <a:rPr lang="en-GB" sz="1400" dirty="0">
                <a:latin typeface="Lucida Console" panose="020B0609040504020204" pitchFamily="49" charset="0"/>
              </a:rPr>
              <a:t>  WT               1  91.7     5 4888573 4891351</a:t>
            </a:r>
          </a:p>
        </p:txBody>
      </p:sp>
    </p:spTree>
    <p:extLst>
      <p:ext uri="{BB962C8B-B14F-4D97-AF65-F5344CB8AC3E}">
        <p14:creationId xmlns:p14="http://schemas.microsoft.com/office/powerpoint/2010/main" val="188379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7</a:t>
            </a:r>
            <a:br>
              <a:rPr lang="en-GB" dirty="0"/>
            </a:br>
            <a:r>
              <a:rPr lang="en-GB" dirty="0"/>
              <a:t>Joining Tibbles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12123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Custom Functions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13815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675612" y="3356992"/>
            <a:ext cx="4694659" cy="1486937"/>
            <a:chOff x="2675612" y="3356992"/>
            <a:chExt cx="4694659" cy="1486937"/>
          </a:xfrm>
        </p:grpSpPr>
        <p:sp>
          <p:nvSpPr>
            <p:cNvPr id="9" name="TextBox 8"/>
            <p:cNvSpPr txBox="1"/>
            <p:nvPr/>
          </p:nvSpPr>
          <p:spPr>
            <a:xfrm>
              <a:off x="5863127" y="4443819"/>
              <a:ext cx="1507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Return value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675612" y="3356992"/>
              <a:ext cx="4500508" cy="8440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>
              <a:stCxn id="19" idx="5"/>
              <a:endCxn id="9" idx="0"/>
            </p:cNvCxnSpPr>
            <p:nvPr/>
          </p:nvCxnSpPr>
          <p:spPr>
            <a:xfrm>
              <a:off x="6517036" y="4077410"/>
              <a:ext cx="99663" cy="366409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473907" y="1412458"/>
            <a:ext cx="4936254" cy="1424747"/>
            <a:chOff x="5473907" y="1412458"/>
            <a:chExt cx="4936254" cy="1424747"/>
          </a:xfrm>
        </p:grpSpPr>
        <p:sp>
          <p:nvSpPr>
            <p:cNvPr id="8" name="TextBox 7"/>
            <p:cNvSpPr txBox="1"/>
            <p:nvPr/>
          </p:nvSpPr>
          <p:spPr>
            <a:xfrm>
              <a:off x="8112224" y="1412458"/>
              <a:ext cx="22979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Arguments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473907" y="2115040"/>
              <a:ext cx="3358397" cy="72216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Connector 16"/>
            <p:cNvCxnSpPr>
              <a:stCxn id="16" idx="7"/>
              <a:endCxn id="8" idx="2"/>
            </p:cNvCxnSpPr>
            <p:nvPr/>
          </p:nvCxnSpPr>
          <p:spPr>
            <a:xfrm flipV="1">
              <a:off x="8340478" y="1812568"/>
              <a:ext cx="920715" cy="408231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46448" y="1342905"/>
            <a:ext cx="2853208" cy="1366015"/>
            <a:chOff x="146448" y="1342905"/>
            <a:chExt cx="2853208" cy="1366015"/>
          </a:xfrm>
        </p:grpSpPr>
        <p:sp>
          <p:nvSpPr>
            <p:cNvPr id="3" name="TextBox 2"/>
            <p:cNvSpPr txBox="1"/>
            <p:nvPr/>
          </p:nvSpPr>
          <p:spPr>
            <a:xfrm>
              <a:off x="146448" y="1342905"/>
              <a:ext cx="17459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name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019444" y="1743015"/>
              <a:ext cx="1980212" cy="965905"/>
              <a:chOff x="1019444" y="1743015"/>
              <a:chExt cx="1980212" cy="96590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135560" y="2204864"/>
                <a:ext cx="864096" cy="50405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>
                <a:stCxn id="5" idx="1"/>
                <a:endCxn id="3" idx="2"/>
              </p:cNvCxnSpPr>
              <p:nvPr/>
            </p:nvCxnSpPr>
            <p:spPr>
              <a:xfrm flipH="1" flipV="1">
                <a:off x="1019444" y="1743015"/>
                <a:ext cx="1242660" cy="535666"/>
              </a:xfrm>
              <a:prstGeom prst="line">
                <a:avLst/>
              </a:prstGeom>
              <a:ln w="889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5560" y="2204864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 &lt;- function(weight, height) {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height/100 -&gt;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height^2 -&gt;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return(weight/height)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19336" y="563633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&gt; </a:t>
            </a:r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(90,175)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29.38776</a:t>
            </a:r>
          </a:p>
        </p:txBody>
      </p:sp>
      <p:sp>
        <p:nvSpPr>
          <p:cNvPr id="7" name="Rectangle 6"/>
          <p:cNvSpPr/>
          <p:nvPr/>
        </p:nvSpPr>
        <p:spPr>
          <a:xfrm>
            <a:off x="5473907" y="5636335"/>
            <a:ext cx="6598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latin typeface="Lucida Console" panose="020B0609040504020204" pitchFamily="49" charset="0"/>
              </a:rPr>
              <a:t>&gt; bmi(c(90,102), c(175,183))</a:t>
            </a:r>
          </a:p>
          <a:p>
            <a:r>
              <a:rPr lang="pl-PL" sz="2800" dirty="0">
                <a:latin typeface="Lucida Console" panose="020B0609040504020204" pitchFamily="49" charset="0"/>
              </a:rPr>
              <a:t>[1] 29.38776 30.45776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9506354" y="2318103"/>
            <a:ext cx="1669684" cy="1830978"/>
            <a:chOff x="9506354" y="2318103"/>
            <a:chExt cx="1669684" cy="1830978"/>
          </a:xfrm>
        </p:grpSpPr>
        <p:sp>
          <p:nvSpPr>
            <p:cNvPr id="10" name="TextBox 9"/>
            <p:cNvSpPr txBox="1"/>
            <p:nvPr/>
          </p:nvSpPr>
          <p:spPr>
            <a:xfrm>
              <a:off x="9840416" y="299727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Code Block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506354" y="2318103"/>
              <a:ext cx="334062" cy="18309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9903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 with mutate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2580" y="1340768"/>
            <a:ext cx="83345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latin typeface="Lucida Console" panose="020B0609040504020204" pitchFamily="49" charset="0"/>
              </a:rPr>
              <a:t> %&gt;% mutate(</a:t>
            </a:r>
            <a:r>
              <a:rPr lang="en-US" sz="2800" dirty="0" err="1">
                <a:latin typeface="Lucida Console" panose="020B0609040504020204" pitchFamily="49" charset="0"/>
              </a:rPr>
              <a:t>bodymass</a:t>
            </a:r>
            <a:r>
              <a:rPr lang="en-US" sz="2800" dirty="0">
                <a:latin typeface="Lucida Console" panose="020B0609040504020204" pitchFamily="49" charset="0"/>
              </a:rPr>
              <a:t>=Weight/(Height/100)^2)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336" y="4860742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bmi</a:t>
            </a:r>
            <a:r>
              <a:rPr lang="en-GB" sz="2400" dirty="0">
                <a:latin typeface="Lucida Console" panose="020B0609040504020204" pitchFamily="49" charset="0"/>
              </a:rPr>
              <a:t> &lt;- function(weight, height)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height/100 -&gt;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height^2 -&gt; height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return(weight/height)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2580" y="2883951"/>
            <a:ext cx="9446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trumpton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 %&gt;% 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	mutate(</a:t>
            </a:r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bodymass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=</a:t>
            </a:r>
            <a:r>
              <a:rPr lang="en-US" sz="2800" dirty="0" err="1">
                <a:latin typeface="Lucida Console" panose="020B0609040504020204" pitchFamily="49" charset="0"/>
              </a:rPr>
              <a:t>bmi</a:t>
            </a:r>
            <a:r>
              <a:rPr lang="en-US" sz="2800" dirty="0">
                <a:latin typeface="Lucida Console" panose="020B0609040504020204" pitchFamily="49" charset="0"/>
              </a:rPr>
              <a:t>(</a:t>
            </a:r>
            <a:r>
              <a:rPr lang="en-US" sz="2800" dirty="0" err="1">
                <a:latin typeface="Lucida Console" panose="020B0609040504020204" pitchFamily="49" charset="0"/>
              </a:rPr>
              <a:t>Weight,Height</a:t>
            </a:r>
            <a:r>
              <a:rPr lang="en-US" sz="2800" dirty="0">
                <a:latin typeface="Lucida Console" panose="020B0609040504020204" pitchFamily="49" charset="0"/>
              </a:rPr>
              <a:t>)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Lucida Console" panose="020B0609040504020204" pitchFamily="49" charset="0"/>
              </a:rPr>
              <a:t>)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 with Tidyverse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408" y="1527234"/>
            <a:ext cx="110172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summarise.gene</a:t>
            </a:r>
            <a:r>
              <a:rPr lang="en-GB" sz="2400" dirty="0">
                <a:latin typeface="Lucida Console" panose="020B0609040504020204" pitchFamily="49" charset="0"/>
              </a:rPr>
              <a:t> &lt;- function(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, </a:t>
            </a:r>
            <a:r>
              <a:rPr lang="en-GB" sz="2400" dirty="0" err="1">
                <a:latin typeface="Lucida Console" panose="020B0609040504020204" pitchFamily="49" charset="0"/>
              </a:rPr>
              <a:t>genename</a:t>
            </a:r>
            <a:r>
              <a:rPr lang="en-GB" sz="2400" dirty="0">
                <a:latin typeface="Lucida Console" panose="020B0609040504020204" pitchFamily="49" charset="0"/>
              </a:rPr>
              <a:t>="NANOG")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filter(GENE==</a:t>
            </a:r>
            <a:r>
              <a:rPr lang="en-GB" sz="2400" dirty="0" err="1">
                <a:latin typeface="Lucida Console" panose="020B0609040504020204" pitchFamily="49" charset="0"/>
              </a:rPr>
              <a:t>genename</a:t>
            </a:r>
            <a:r>
              <a:rPr lang="en-GB" sz="2400" dirty="0"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filter(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(REF) == 1, </a:t>
            </a:r>
            <a:r>
              <a:rPr lang="en-GB" sz="2400" dirty="0" err="1">
                <a:latin typeface="Lucida Console" panose="020B0609040504020204" pitchFamily="49" charset="0"/>
              </a:rPr>
              <a:t>nchar</a:t>
            </a:r>
            <a:r>
              <a:rPr lang="en-GB" sz="2400" dirty="0">
                <a:latin typeface="Lucida Console" panose="020B0609040504020204" pitchFamily="49" charset="0"/>
              </a:rPr>
              <a:t>(ALT) == 1)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(REF, ALT)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count()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ungroup()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return()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767408" y="566124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summarise.gene</a:t>
            </a:r>
            <a:r>
              <a:rPr lang="en-GB" sz="2400" dirty="0">
                <a:latin typeface="Lucida Console" panose="020B0609040504020204" pitchFamily="49" charset="0"/>
              </a:rPr>
              <a:t>("PLEC")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5616" y="4197300"/>
            <a:ext cx="34563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tibble: 6 x 3</a:t>
            </a:r>
          </a:p>
          <a:p>
            <a:r>
              <a:rPr lang="en-GB" dirty="0">
                <a:latin typeface="Lucida Console" panose="020B0609040504020204" pitchFamily="49" charset="0"/>
              </a:rPr>
              <a:t>  REF   ALT       n</a:t>
            </a:r>
          </a:p>
          <a:p>
            <a:r>
              <a:rPr lang="en-GB" dirty="0">
                <a:latin typeface="Lucida Console" panose="020B0609040504020204" pitchFamily="49" charset="0"/>
              </a:rPr>
              <a:t>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1 A     C         1</a:t>
            </a:r>
          </a:p>
          <a:p>
            <a:r>
              <a:rPr lang="en-GB" dirty="0">
                <a:latin typeface="Lucida Console" panose="020B0609040504020204" pitchFamily="49" charset="0"/>
              </a:rPr>
              <a:t>2 A     G         9</a:t>
            </a:r>
          </a:p>
          <a:p>
            <a:r>
              <a:rPr lang="en-GB" dirty="0">
                <a:latin typeface="Lucida Console" panose="020B0609040504020204" pitchFamily="49" charset="0"/>
              </a:rPr>
              <a:t>3 C     T   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4 G     A         8</a:t>
            </a:r>
          </a:p>
          <a:p>
            <a:r>
              <a:rPr lang="en-GB" dirty="0">
                <a:latin typeface="Lucida Console" panose="020B0609040504020204" pitchFamily="49" charset="0"/>
              </a:rPr>
              <a:t>5 T     C         6</a:t>
            </a:r>
          </a:p>
          <a:p>
            <a:r>
              <a:rPr lang="en-GB" dirty="0">
                <a:latin typeface="Lucida Console" panose="020B0609040504020204" pitchFamily="49" charset="0"/>
              </a:rPr>
              <a:t>6 T     G         1</a:t>
            </a:r>
          </a:p>
        </p:txBody>
      </p:sp>
    </p:spTree>
    <p:extLst>
      <p:ext uri="{BB962C8B-B14F-4D97-AF65-F5344CB8AC3E}">
        <p14:creationId xmlns:p14="http://schemas.microsoft.com/office/powerpoint/2010/main" val="377506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Custom Functions with Tidyverse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408" y="1527234"/>
            <a:ext cx="110172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latin typeface="Lucida Console" panose="020B0609040504020204" pitchFamily="49" charset="0"/>
              </a:rPr>
              <a:t>count_mutations</a:t>
            </a:r>
            <a:r>
              <a:rPr lang="en-GB" sz="2400" dirty="0">
                <a:latin typeface="Lucida Console" panose="020B0609040504020204" pitchFamily="49" charset="0"/>
              </a:rPr>
              <a:t> &lt;- function(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, </a:t>
            </a:r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col=REF</a:t>
            </a:r>
            <a:r>
              <a:rPr lang="en-GB" sz="2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tbl</a:t>
            </a:r>
            <a:r>
              <a:rPr lang="en-GB" sz="2400" dirty="0">
                <a:latin typeface="Lucida Console" panose="020B0609040504020204" pitchFamily="49" charset="0"/>
              </a:rPr>
              <a:t>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</a:t>
            </a:r>
            <a:r>
              <a:rPr lang="en-GB" sz="2400" dirty="0" err="1">
                <a:latin typeface="Lucida Console" panose="020B0609040504020204" pitchFamily="49" charset="0"/>
              </a:rPr>
              <a:t>group_by</a:t>
            </a:r>
            <a:r>
              <a:rPr lang="en-GB" sz="2400" dirty="0">
                <a:latin typeface="Lucida Console" panose="020B0609040504020204" pitchFamily="49" charset="0"/>
              </a:rPr>
              <a:t>(</a:t>
            </a:r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   col   </a:t>
            </a:r>
            <a:r>
              <a:rPr lang="en-GB" sz="2400" dirty="0">
                <a:latin typeface="Lucida Console" panose="020B0609040504020204" pitchFamily="49" charset="0"/>
              </a:rPr>
              <a:t>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count()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ungroup()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arrange(</a:t>
            </a:r>
            <a:r>
              <a:rPr lang="en-GB" sz="2400" dirty="0" err="1">
                <a:latin typeface="Lucida Console" panose="020B0609040504020204" pitchFamily="49" charset="0"/>
              </a:rPr>
              <a:t>desc</a:t>
            </a:r>
            <a:r>
              <a:rPr lang="en-GB" sz="2400" dirty="0">
                <a:latin typeface="Lucida Console" panose="020B0609040504020204" pitchFamily="49" charset="0"/>
              </a:rPr>
              <a:t>(n))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  return()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767408" y="548244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Lucida Console" panose="020B0609040504020204" pitchFamily="49" charset="0"/>
              </a:rPr>
              <a:t>child %&gt;%</a:t>
            </a:r>
          </a:p>
          <a:p>
            <a:r>
              <a:rPr lang="en-GB" sz="2400" dirty="0">
                <a:latin typeface="Lucida Console" panose="020B0609040504020204" pitchFamily="49" charset="0"/>
              </a:rPr>
              <a:t>  </a:t>
            </a:r>
            <a:r>
              <a:rPr lang="en-GB" sz="2400" dirty="0" err="1">
                <a:latin typeface="Lucida Console" panose="020B0609040504020204" pitchFamily="49" charset="0"/>
              </a:rPr>
              <a:t>count_mutations</a:t>
            </a:r>
            <a:r>
              <a:rPr lang="en-GB" sz="2400" dirty="0">
                <a:latin typeface="Lucida Console" panose="020B0609040504020204" pitchFamily="49" charset="0"/>
              </a:rPr>
              <a:t>(col=ALT)</a:t>
            </a:r>
          </a:p>
        </p:txBody>
      </p:sp>
      <p:sp>
        <p:nvSpPr>
          <p:cNvPr id="9" name="Rectangle 8"/>
          <p:cNvSpPr/>
          <p:nvPr/>
        </p:nvSpPr>
        <p:spPr>
          <a:xfrm>
            <a:off x="8400256" y="2698659"/>
            <a:ext cx="3791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Lucida Console" panose="020B0609040504020204" pitchFamily="49" charset="0"/>
              </a:rPr>
              <a:t># A </a:t>
            </a:r>
            <a:r>
              <a:rPr lang="en-GB" dirty="0" err="1">
                <a:latin typeface="Lucida Console" panose="020B0609040504020204" pitchFamily="49" charset="0"/>
              </a:rPr>
              <a:t>tibble</a:t>
            </a:r>
            <a:r>
              <a:rPr lang="en-GB" dirty="0">
                <a:latin typeface="Lucida Console" panose="020B0609040504020204" pitchFamily="49" charset="0"/>
              </a:rPr>
              <a:t>: 257 x 2</a:t>
            </a:r>
          </a:p>
          <a:p>
            <a:r>
              <a:rPr lang="en-GB" dirty="0">
                <a:latin typeface="Lucida Console" panose="020B0609040504020204" pitchFamily="49" charset="0"/>
              </a:rPr>
              <a:t>   ALT       n</a:t>
            </a:r>
          </a:p>
          <a:p>
            <a:r>
              <a:rPr lang="en-GB" dirty="0">
                <a:latin typeface="Lucida Console" panose="020B0609040504020204" pitchFamily="49" charset="0"/>
              </a:rPr>
              <a:t>   &lt;</a:t>
            </a:r>
            <a:r>
              <a:rPr lang="en-GB" dirty="0" err="1">
                <a:latin typeface="Lucida Console" panose="020B0609040504020204" pitchFamily="49" charset="0"/>
              </a:rPr>
              <a:t>chr</a:t>
            </a:r>
            <a:r>
              <a:rPr lang="en-GB" dirty="0">
                <a:latin typeface="Lucida Console" panose="020B0609040504020204" pitchFamily="49" charset="0"/>
              </a:rPr>
              <a:t>&gt; &lt;</a:t>
            </a:r>
            <a:r>
              <a:rPr lang="en-GB" dirty="0" err="1">
                <a:latin typeface="Lucida Console" panose="020B0609040504020204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>
                <a:latin typeface="Lucida Console" panose="020B0609040504020204" pitchFamily="49" charset="0"/>
              </a:rPr>
              <a:t> 1 C      6480</a:t>
            </a:r>
          </a:p>
          <a:p>
            <a:r>
              <a:rPr lang="en-GB" dirty="0">
                <a:latin typeface="Lucida Console" panose="020B0609040504020204" pitchFamily="49" charset="0"/>
              </a:rPr>
              <a:t> 2 G      6404</a:t>
            </a:r>
          </a:p>
          <a:p>
            <a:r>
              <a:rPr lang="en-GB" dirty="0">
                <a:latin typeface="Lucida Console" panose="020B0609040504020204" pitchFamily="49" charset="0"/>
              </a:rPr>
              <a:t> 3 A      6275</a:t>
            </a:r>
          </a:p>
          <a:p>
            <a:r>
              <a:rPr lang="en-GB" dirty="0">
                <a:latin typeface="Lucida Console" panose="020B0609040504020204" pitchFamily="49" charset="0"/>
              </a:rPr>
              <a:t> 4 T      6103</a:t>
            </a:r>
          </a:p>
          <a:p>
            <a:r>
              <a:rPr lang="en-GB" dirty="0">
                <a:latin typeface="Lucida Console" panose="020B0609040504020204" pitchFamily="49" charset="0"/>
              </a:rPr>
              <a:t> 5 GA       43</a:t>
            </a:r>
          </a:p>
          <a:p>
            <a:r>
              <a:rPr lang="en-GB" dirty="0">
                <a:latin typeface="Lucida Console" panose="020B0609040504020204" pitchFamily="49" charset="0"/>
              </a:rPr>
              <a:t> 6 TA       37</a:t>
            </a:r>
          </a:p>
          <a:p>
            <a:r>
              <a:rPr lang="en-GB" dirty="0">
                <a:latin typeface="Lucida Console" panose="020B0609040504020204" pitchFamily="49" charset="0"/>
              </a:rPr>
              <a:t> 7 GC       33</a:t>
            </a:r>
          </a:p>
          <a:p>
            <a:r>
              <a:rPr lang="en-GB" dirty="0">
                <a:latin typeface="Lucida Console" panose="020B0609040504020204" pitchFamily="49" charset="0"/>
              </a:rPr>
              <a:t> 8 AG       24</a:t>
            </a:r>
          </a:p>
          <a:p>
            <a:r>
              <a:rPr lang="en-GB" dirty="0">
                <a:latin typeface="Lucida Console" panose="020B0609040504020204" pitchFamily="49" charset="0"/>
              </a:rPr>
              <a:t> 9 CT       22</a:t>
            </a:r>
          </a:p>
          <a:p>
            <a:r>
              <a:rPr lang="en-GB" dirty="0">
                <a:latin typeface="Lucida Console" panose="020B0609040504020204" pitchFamily="49" charset="0"/>
              </a:rPr>
              <a:t>10 CA       20</a:t>
            </a:r>
          </a:p>
          <a:p>
            <a:r>
              <a:rPr lang="en-GB" dirty="0">
                <a:latin typeface="Lucida Console" panose="020B0609040504020204" pitchFamily="49" charset="0"/>
              </a:rPr>
              <a:t># ... with 247 more rows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12E7E6-16B9-4E07-BD4E-689BA927F74E}"/>
              </a:ext>
            </a:extLst>
          </p:cNvPr>
          <p:cNvSpPr/>
          <p:nvPr/>
        </p:nvSpPr>
        <p:spPr>
          <a:xfrm>
            <a:off x="3143672" y="2267857"/>
            <a:ext cx="204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Lucida Console" panose="020B0609040504020204" pitchFamily="49" charset="0"/>
              </a:rPr>
              <a:t>{{     }}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33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Exercise 8</a:t>
            </a:r>
            <a:br>
              <a:rPr lang="en-GB" dirty="0"/>
            </a:br>
            <a:r>
              <a:rPr lang="en-GB" dirty="0"/>
              <a:t>Custom Functions</a:t>
            </a:r>
          </a:p>
        </p:txBody>
      </p:sp>
      <p:pic>
        <p:nvPicPr>
          <p:cNvPr id="3" name="Picture 2" descr="C:\Users\andrewss\Desktop\bioinformatics_logo_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60000" y="6126164"/>
            <a:ext cx="1972359" cy="7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51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14534" y="110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Fixing guessed columns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28" y="318648"/>
            <a:ext cx="960702" cy="1112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72950" y="1484784"/>
            <a:ext cx="69127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# A tibble: 1,174 x 4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 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Gene     Expression Significance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  </a:t>
            </a:r>
            <a:r>
              <a:rPr lang="en-GB" sz="2000" b="1" dirty="0">
                <a:latin typeface="Lucida Console" panose="020B0609040504020204" pitchFamily="49" charset="0"/>
              </a:rPr>
              <a:t>&lt;</a:t>
            </a:r>
            <a:r>
              <a:rPr lang="en-GB" sz="2000" b="1" dirty="0" err="1">
                <a:latin typeface="Lucida Console" panose="020B0609040504020204" pitchFamily="49" charset="0"/>
              </a:rPr>
              <a:t>dbl</a:t>
            </a:r>
            <a:r>
              <a:rPr lang="en-GB" sz="2000" b="1" dirty="0">
                <a:latin typeface="Lucida Console" panose="020B0609040504020204" pitchFamily="49" charset="0"/>
              </a:rPr>
              <a:t>&gt;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&lt;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chr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        &lt;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dbl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&gt; </a:t>
            </a:r>
            <a:r>
              <a:rPr lang="en-GB" sz="2000" b="1" dirty="0">
                <a:latin typeface="Lucida Console" panose="020B0609040504020204" pitchFamily="49" charset="0"/>
              </a:rPr>
              <a:t>&lt;</a:t>
            </a:r>
            <a:r>
              <a:rPr lang="en-GB" sz="2000" b="1" dirty="0" err="1">
                <a:latin typeface="Lucida Console" panose="020B0609040504020204" pitchFamily="49" charset="0"/>
              </a:rPr>
              <a:t>chr</a:t>
            </a:r>
            <a:r>
              <a:rPr lang="en-GB" sz="2000" b="1" dirty="0">
                <a:latin typeface="Lucida Console" panose="020B0609040504020204" pitchFamily="49" charset="0"/>
              </a:rPr>
              <a:t>&gt;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1     1 Depdc2         9.19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2     1 Sulf1          9.66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3     1 Rpl7           8.75 </a:t>
            </a:r>
            <a:r>
              <a:rPr lang="en-GB" sz="2000" dirty="0">
                <a:latin typeface="Lucida Console" panose="020B0609040504020204" pitchFamily="49" charset="0"/>
              </a:rPr>
              <a:t>0.050626416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4     </a:t>
            </a:r>
            <a:r>
              <a:rPr lang="en-GB" sz="2000" dirty="0">
                <a:latin typeface="Lucida Console" panose="020B0609040504020204" pitchFamily="49" charset="0"/>
              </a:rPr>
              <a:t>X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Phf3           8.43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5     1 Khdrbs2        8.94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6     1 Prim2          9.64 NS         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</a:rPr>
              <a:t> 7     1 Hs6st1         9.60 </a:t>
            </a:r>
            <a:r>
              <a:rPr lang="en-GB" sz="2000" dirty="0">
                <a:latin typeface="Lucida Console" panose="020B0609040504020204" pitchFamily="49" charset="0"/>
              </a:rPr>
              <a:t>0.03441748</a:t>
            </a:r>
          </a:p>
        </p:txBody>
      </p:sp>
      <p:sp>
        <p:nvSpPr>
          <p:cNvPr id="5" name="Content Placeholder 10">
            <a:extLst>
              <a:ext uri="{FF2B5EF4-FFF2-40B4-BE49-F238E27FC236}">
                <a16:creationId xmlns:a16="http://schemas.microsoft.com/office/drawing/2014/main" id="{ADF61927-86F6-46A5-ABB5-1239FD521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680" y="5301208"/>
            <a:ext cx="5760640" cy="11430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Consolas" panose="020B0609020204030204" pitchFamily="49" charset="0"/>
              </a:rPr>
              <a:t>Chr</a:t>
            </a:r>
            <a:r>
              <a:rPr lang="en-GB" sz="2800" dirty="0"/>
              <a:t> should be character</a:t>
            </a:r>
          </a:p>
          <a:p>
            <a:r>
              <a:rPr lang="en-GB" sz="2800" dirty="0">
                <a:latin typeface="Consolas" panose="020B0609020204030204" pitchFamily="49" charset="0"/>
              </a:rPr>
              <a:t>Significance</a:t>
            </a:r>
            <a:r>
              <a:rPr lang="en-GB" sz="2800" dirty="0"/>
              <a:t> should be numeric</a:t>
            </a:r>
          </a:p>
        </p:txBody>
      </p:sp>
    </p:spTree>
    <p:extLst>
      <p:ext uri="{BB962C8B-B14F-4D97-AF65-F5344CB8AC3E}">
        <p14:creationId xmlns:p14="http://schemas.microsoft.com/office/powerpoint/2010/main" val="2959818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39544</TotalTime>
  <Words>7147</Words>
  <Application>Microsoft Office PowerPoint</Application>
  <PresentationFormat>Widescreen</PresentationFormat>
  <Paragraphs>1212</Paragraphs>
  <Slides>87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2" baseType="lpstr">
      <vt:lpstr>Arial</vt:lpstr>
      <vt:lpstr>Calibri</vt:lpstr>
      <vt:lpstr>Consolas</vt:lpstr>
      <vt:lpstr>Lucida Console</vt:lpstr>
      <vt:lpstr>Office Theme</vt:lpstr>
      <vt:lpstr>Advanced R (with Tidyverse)</vt:lpstr>
      <vt:lpstr>Course Content</vt:lpstr>
      <vt:lpstr>Tidyverse Packages</vt:lpstr>
      <vt:lpstr>Reading Files with readr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 1 Reading Data into Tibbles</vt:lpstr>
      <vt:lpstr>Filtering, Selecting, Sorting etc.</vt:lpstr>
      <vt:lpstr>Subsetting and Filtering</vt:lpstr>
      <vt:lpstr>Trumpton</vt:lpstr>
      <vt:lpstr>Using select or slice</vt:lpstr>
      <vt:lpstr>Using select and slice</vt:lpstr>
      <vt:lpstr>Functional row selection using filter</vt:lpstr>
      <vt:lpstr>arrange (sorting) distinct (deduplication)</vt:lpstr>
      <vt:lpstr>arrange (sorting) distinct (deduplication)</vt:lpstr>
      <vt:lpstr>Defining Selected Columns</vt:lpstr>
      <vt:lpstr>Using select helpers</vt:lpstr>
      <vt:lpstr>Exercise 2 Filtering and selecting</vt:lpstr>
      <vt:lpstr>More clever filtering</vt:lpstr>
      <vt:lpstr>Multi-condition filter</vt:lpstr>
      <vt:lpstr>Multi-condition filter</vt:lpstr>
      <vt:lpstr>Multi-condition filter</vt:lpstr>
      <vt:lpstr>Multi-condition filter</vt:lpstr>
      <vt:lpstr>Using filter with %in%</vt:lpstr>
      <vt:lpstr>Using filter with other string operations</vt:lpstr>
      <vt:lpstr>Using filter with str_detect</vt:lpstr>
      <vt:lpstr>Using filter with is functions</vt:lpstr>
      <vt:lpstr>Transforming data in a filter</vt:lpstr>
      <vt:lpstr>Transforming filter examples</vt:lpstr>
      <vt:lpstr>Exercise 3 More clever filtering</vt:lpstr>
      <vt:lpstr>Restructuring Data</vt:lpstr>
      <vt:lpstr>'Tidy' Data Format</vt:lpstr>
      <vt:lpstr>Restructuring Data</vt:lpstr>
      <vt:lpstr>Restructuring Data</vt:lpstr>
      <vt:lpstr>Restructuring operations</vt:lpstr>
      <vt:lpstr>Converting to "Tidy" format</vt:lpstr>
      <vt:lpstr>Converting to "Tidy" format</vt:lpstr>
      <vt:lpstr>Converting to "Tidy" format</vt:lpstr>
      <vt:lpstr>Converting to "Tidy" format</vt:lpstr>
      <vt:lpstr>Pivoting Examples</vt:lpstr>
      <vt:lpstr>Splitting into multiple tibbles</vt:lpstr>
      <vt:lpstr>Splitting into multiple tibbles</vt:lpstr>
      <vt:lpstr>Exercise 4 Restructuring data into ‘tidy’ format</vt:lpstr>
      <vt:lpstr>Adding or creating new data</vt:lpstr>
      <vt:lpstr>Adding or creating data</vt:lpstr>
      <vt:lpstr>Adding new rows or columns</vt:lpstr>
      <vt:lpstr>Creating columns with mutate</vt:lpstr>
      <vt:lpstr>Tricks with mutate – Creating categories</vt:lpstr>
      <vt:lpstr>More than 2 categories</vt:lpstr>
      <vt:lpstr>Tricks with mutate – replacing values</vt:lpstr>
      <vt:lpstr>Exercise 5 Adding or creating new data</vt:lpstr>
      <vt:lpstr>Grouping and Summarising</vt:lpstr>
      <vt:lpstr>Grouping and Summarising</vt:lpstr>
      <vt:lpstr>Grouping and Summarising Workflow</vt:lpstr>
      <vt:lpstr>Grouping and Summarising Workflow</vt:lpstr>
      <vt:lpstr>Grouping and Summarising</vt:lpstr>
      <vt:lpstr>Grouping and Summarising Workflow</vt:lpstr>
      <vt:lpstr>Grouping and Summarising</vt:lpstr>
      <vt:lpstr>Grouping and Summarising</vt:lpstr>
      <vt:lpstr>Grouping and Summarising Workflow</vt:lpstr>
      <vt:lpstr>Grouping and Summarising</vt:lpstr>
      <vt:lpstr>Grouping and Summarising</vt:lpstr>
      <vt:lpstr>Grouping and Summarising Workflow</vt:lpstr>
      <vt:lpstr>Ungrouping</vt:lpstr>
      <vt:lpstr>Grouping affects lots of operations Find the tallest member of each Sex</vt:lpstr>
      <vt:lpstr>Grouping affects lots of operations Normalise by mean centring the Length values</vt:lpstr>
      <vt:lpstr>Exercise 6 Grouping and Summarising</vt:lpstr>
      <vt:lpstr>Joining Tibbles</vt:lpstr>
      <vt:lpstr>Simple joins</vt:lpstr>
      <vt:lpstr>Complex joins for tibbles x and y</vt:lpstr>
      <vt:lpstr>Join types</vt:lpstr>
      <vt:lpstr>Rejoining split tables Find the highest value for each genotype</vt:lpstr>
      <vt:lpstr>Rejoining split tables Find the highest value for each genotype</vt:lpstr>
      <vt:lpstr>Exercise 7 Joining Tibbles</vt:lpstr>
      <vt:lpstr>Custom Functions</vt:lpstr>
      <vt:lpstr>Custom Functions</vt:lpstr>
      <vt:lpstr>Custom function with mutate</vt:lpstr>
      <vt:lpstr>Custom Functions with Tidyverse</vt:lpstr>
      <vt:lpstr>Custom Functions with Tidyverse</vt:lpstr>
      <vt:lpstr>Exercise 8 Custom Functions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R</dc:title>
  <dc:creator>Simon Andrews</dc:creator>
  <cp:lastModifiedBy>Simon Andrews</cp:lastModifiedBy>
  <cp:revision>446</cp:revision>
  <cp:lastPrinted>2019-10-25T12:29:24Z</cp:lastPrinted>
  <dcterms:created xsi:type="dcterms:W3CDTF">2013-08-21T08:13:32Z</dcterms:created>
  <dcterms:modified xsi:type="dcterms:W3CDTF">2025-01-21T11:24:38Z</dcterms:modified>
</cp:coreProperties>
</file>