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1"/>
  </p:notesMasterIdLst>
  <p:handoutMasterIdLst>
    <p:handoutMasterId r:id="rId92"/>
  </p:handoutMasterIdLst>
  <p:sldIdLst>
    <p:sldId id="256" r:id="rId2"/>
    <p:sldId id="341" r:id="rId3"/>
    <p:sldId id="264" r:id="rId4"/>
    <p:sldId id="268" r:id="rId5"/>
    <p:sldId id="270" r:id="rId6"/>
    <p:sldId id="398" r:id="rId7"/>
    <p:sldId id="399" r:id="rId8"/>
    <p:sldId id="400" r:id="rId9"/>
    <p:sldId id="401" r:id="rId10"/>
    <p:sldId id="381" r:id="rId11"/>
    <p:sldId id="330" r:id="rId12"/>
    <p:sldId id="390" r:id="rId13"/>
    <p:sldId id="391" r:id="rId14"/>
    <p:sldId id="305" r:id="rId15"/>
    <p:sldId id="292" r:id="rId16"/>
    <p:sldId id="294" r:id="rId17"/>
    <p:sldId id="297" r:id="rId18"/>
    <p:sldId id="295" r:id="rId19"/>
    <p:sldId id="345" r:id="rId20"/>
    <p:sldId id="304" r:id="rId21"/>
    <p:sldId id="335" r:id="rId22"/>
    <p:sldId id="336" r:id="rId23"/>
    <p:sldId id="299" r:id="rId24"/>
    <p:sldId id="346" r:id="rId25"/>
    <p:sldId id="307" r:id="rId26"/>
    <p:sldId id="348" r:id="rId27"/>
    <p:sldId id="349" r:id="rId28"/>
    <p:sldId id="350" r:id="rId29"/>
    <p:sldId id="351" r:id="rId30"/>
    <p:sldId id="389" r:id="rId31"/>
    <p:sldId id="352" r:id="rId32"/>
    <p:sldId id="353" r:id="rId33"/>
    <p:sldId id="392" r:id="rId34"/>
    <p:sldId id="383" r:id="rId35"/>
    <p:sldId id="354" r:id="rId36"/>
    <p:sldId id="355" r:id="rId37"/>
    <p:sldId id="396" r:id="rId38"/>
    <p:sldId id="356" r:id="rId39"/>
    <p:sldId id="357" r:id="rId40"/>
    <p:sldId id="358" r:id="rId41"/>
    <p:sldId id="360" r:id="rId42"/>
    <p:sldId id="361" r:id="rId43"/>
    <p:sldId id="278" r:id="rId44"/>
    <p:sldId id="279" r:id="rId45"/>
    <p:sldId id="280" r:id="rId46"/>
    <p:sldId id="384" r:id="rId47"/>
    <p:sldId id="385" r:id="rId48"/>
    <p:sldId id="387" r:id="rId49"/>
    <p:sldId id="388" r:id="rId50"/>
    <p:sldId id="402" r:id="rId51"/>
    <p:sldId id="281" r:id="rId52"/>
    <p:sldId id="306" r:id="rId53"/>
    <p:sldId id="364" r:id="rId54"/>
    <p:sldId id="405" r:id="rId55"/>
    <p:sldId id="406" r:id="rId56"/>
    <p:sldId id="393" r:id="rId57"/>
    <p:sldId id="367" r:id="rId58"/>
    <p:sldId id="403" r:id="rId59"/>
    <p:sldId id="366" r:id="rId60"/>
    <p:sldId id="404" r:id="rId61"/>
    <p:sldId id="407" r:id="rId62"/>
    <p:sldId id="308" r:id="rId63"/>
    <p:sldId id="309" r:id="rId64"/>
    <p:sldId id="337" r:id="rId65"/>
    <p:sldId id="310" r:id="rId66"/>
    <p:sldId id="338" r:id="rId67"/>
    <p:sldId id="313" r:id="rId68"/>
    <p:sldId id="314" r:id="rId69"/>
    <p:sldId id="339" r:id="rId70"/>
    <p:sldId id="372" r:id="rId71"/>
    <p:sldId id="315" r:id="rId72"/>
    <p:sldId id="340" r:id="rId73"/>
    <p:sldId id="317" r:id="rId74"/>
    <p:sldId id="368" r:id="rId75"/>
    <p:sldId id="369" r:id="rId76"/>
    <p:sldId id="318" r:id="rId77"/>
    <p:sldId id="394" r:id="rId78"/>
    <p:sldId id="319" r:id="rId79"/>
    <p:sldId id="326" r:id="rId80"/>
    <p:sldId id="331" r:id="rId81"/>
    <p:sldId id="370" r:id="rId82"/>
    <p:sldId id="371" r:id="rId83"/>
    <p:sldId id="332" r:id="rId84"/>
    <p:sldId id="395" r:id="rId85"/>
    <p:sldId id="373" r:id="rId86"/>
    <p:sldId id="374" r:id="rId87"/>
    <p:sldId id="378" r:id="rId88"/>
    <p:sldId id="397" r:id="rId89"/>
    <p:sldId id="379" r:id="rId90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74" autoAdjust="0"/>
    <p:restoredTop sz="92857" autoAdjust="0"/>
  </p:normalViewPr>
  <p:slideViewPr>
    <p:cSldViewPr>
      <p:cViewPr varScale="1">
        <p:scale>
          <a:sx n="72" d="100"/>
          <a:sy n="72" d="100"/>
        </p:scale>
        <p:origin x="84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notesMaster" Target="notesMasters/notesMaster1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9" y="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1B764-EAEC-4794-8E50-5986D33F8C19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3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9" y="6456613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49CDC-C71D-44D6-9BD0-4D3A354B5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995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A73D3-CF9F-472B-BE49-2677B8246EAD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B8047-4DBE-4D08-925D-E49847F6E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155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959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1810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197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295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841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594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89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799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76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7844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962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249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837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101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43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68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350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163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800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711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69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09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D66B5-51D1-4AB6-8903-C9957EA300C4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59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5520" y="1916833"/>
            <a:ext cx="8640960" cy="1470025"/>
          </a:xfrm>
        </p:spPr>
        <p:txBody>
          <a:bodyPr>
            <a:noAutofit/>
          </a:bodyPr>
          <a:lstStyle/>
          <a:p>
            <a:r>
              <a:rPr lang="en-GB" sz="7200" dirty="0"/>
              <a:t>Advanced R</a:t>
            </a:r>
            <a:br>
              <a:rPr lang="en-GB" sz="7200" dirty="0"/>
            </a:br>
            <a:r>
              <a:rPr lang="en-GB" sz="2400" dirty="0"/>
              <a:t>(with Tidyverse)</a:t>
            </a:r>
            <a:endParaRPr lang="en-GB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4867939" y="4509121"/>
            <a:ext cx="245612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Simon Andrews</a:t>
            </a:r>
          </a:p>
          <a:p>
            <a:pPr algn="ctr"/>
            <a:r>
              <a:rPr lang="en-GB" dirty="0"/>
              <a:t>V2022-10-02</a:t>
            </a:r>
          </a:p>
        </p:txBody>
      </p:sp>
      <p:pic>
        <p:nvPicPr>
          <p:cNvPr id="4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50380" y="5661248"/>
            <a:ext cx="3281980" cy="116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1430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014534" y="1109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Fixing guessed columns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28" y="318648"/>
            <a:ext cx="960702" cy="111281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11424" y="1844824"/>
            <a:ext cx="691276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# A tibble: 1,174 x 4</a:t>
            </a:r>
          </a:p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    </a:t>
            </a:r>
            <a:r>
              <a:rPr lang="en-GB" sz="20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Gene     Expression Significance</a:t>
            </a:r>
          </a:p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  </a:t>
            </a:r>
            <a:r>
              <a:rPr lang="en-GB" sz="2000" b="1" dirty="0">
                <a:latin typeface="Lucida Console" panose="020B0609040504020204" pitchFamily="49" charset="0"/>
              </a:rPr>
              <a:t>&lt;</a:t>
            </a:r>
            <a:r>
              <a:rPr lang="en-GB" sz="2000" b="1" dirty="0" err="1">
                <a:latin typeface="Lucida Console" panose="020B0609040504020204" pitchFamily="49" charset="0"/>
              </a:rPr>
              <a:t>dbl</a:t>
            </a:r>
            <a:r>
              <a:rPr lang="en-GB" sz="2000" b="1" dirty="0">
                <a:latin typeface="Lucida Console" panose="020B0609040504020204" pitchFamily="49" charset="0"/>
              </a:rPr>
              <a:t>&gt; 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20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&gt;         &lt;</a:t>
            </a:r>
            <a:r>
              <a:rPr lang="en-GB" sz="20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&gt; </a:t>
            </a:r>
            <a:r>
              <a:rPr lang="en-GB" sz="2000" b="1" dirty="0">
                <a:latin typeface="Lucida Console" panose="020B0609040504020204" pitchFamily="49" charset="0"/>
              </a:rPr>
              <a:t>&lt;</a:t>
            </a:r>
            <a:r>
              <a:rPr lang="en-GB" sz="2000" b="1" dirty="0" err="1">
                <a:latin typeface="Lucida Console" panose="020B0609040504020204" pitchFamily="49" charset="0"/>
              </a:rPr>
              <a:t>chr</a:t>
            </a:r>
            <a:r>
              <a:rPr lang="en-GB" sz="2000" b="1" dirty="0">
                <a:latin typeface="Lucida Console" panose="020B0609040504020204" pitchFamily="49" charset="0"/>
              </a:rPr>
              <a:t>&gt;       </a:t>
            </a:r>
          </a:p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1     1 Depdc2         9.19 NS          </a:t>
            </a:r>
          </a:p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2     1 Sulf1          9.66 NS          </a:t>
            </a:r>
          </a:p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3     1 Rpl7           8.75 0.050626416 </a:t>
            </a:r>
          </a:p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4     1 Phf3           8.43 NS          </a:t>
            </a:r>
          </a:p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5     1 Khdrbs2        8.94 NS          </a:t>
            </a:r>
          </a:p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6     1 Prim2          9.64 NS          </a:t>
            </a:r>
          </a:p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7     1 Hs6st1         9.60 0.03441748  </a:t>
            </a:r>
          </a:p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8     1 BC050210       8.74 NS          </a:t>
            </a:r>
          </a:p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9     1 Tmem131        8.99 NS          </a:t>
            </a:r>
          </a:p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10     1 Aff3          10.8  NS </a:t>
            </a:r>
          </a:p>
        </p:txBody>
      </p:sp>
      <p:sp>
        <p:nvSpPr>
          <p:cNvPr id="5" name="Content Placeholder 10">
            <a:extLst>
              <a:ext uri="{FF2B5EF4-FFF2-40B4-BE49-F238E27FC236}">
                <a16:creationId xmlns:a16="http://schemas.microsoft.com/office/drawing/2014/main" id="{ADF61927-86F6-46A5-ABB5-1239FD521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2850" y="5366752"/>
            <a:ext cx="5054352" cy="1143000"/>
          </a:xfrm>
        </p:spPr>
        <p:txBody>
          <a:bodyPr>
            <a:normAutofit/>
          </a:bodyPr>
          <a:lstStyle/>
          <a:p>
            <a:r>
              <a:rPr lang="en-GB" sz="2800" dirty="0" err="1"/>
              <a:t>Chr</a:t>
            </a:r>
            <a:r>
              <a:rPr lang="en-GB" sz="2800" dirty="0"/>
              <a:t> should be character</a:t>
            </a:r>
          </a:p>
          <a:p>
            <a:r>
              <a:rPr lang="en-GB" sz="2800" dirty="0"/>
              <a:t>Significance should be numeric</a:t>
            </a:r>
          </a:p>
        </p:txBody>
      </p:sp>
    </p:spTree>
    <p:extLst>
      <p:ext uri="{BB962C8B-B14F-4D97-AF65-F5344CB8AC3E}">
        <p14:creationId xmlns:p14="http://schemas.microsoft.com/office/powerpoint/2010/main" val="2959818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014534" y="1109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Fixing guessed columns</a:t>
            </a:r>
          </a:p>
        </p:txBody>
      </p:sp>
      <p:sp>
        <p:nvSpPr>
          <p:cNvPr id="2" name="Rectangle 1"/>
          <p:cNvSpPr/>
          <p:nvPr/>
        </p:nvSpPr>
        <p:spPr>
          <a:xfrm>
            <a:off x="191344" y="1029344"/>
            <a:ext cx="9178463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read_delim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(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"import_problems.txt",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lazy=FALSE,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1600" dirty="0" err="1">
                <a:latin typeface="Lucida Console" panose="020B0609040504020204" pitchFamily="49" charset="0"/>
              </a:rPr>
              <a:t>col_types</a:t>
            </a:r>
            <a:r>
              <a:rPr lang="en-GB" sz="1600" dirty="0">
                <a:latin typeface="Lucida Console" panose="020B0609040504020204" pitchFamily="49" charset="0"/>
              </a:rPr>
              <a:t>=cols(</a:t>
            </a:r>
            <a:r>
              <a:rPr lang="en-GB" sz="1600" dirty="0" err="1">
                <a:latin typeface="Lucida Console" panose="020B0609040504020204" pitchFamily="49" charset="0"/>
              </a:rPr>
              <a:t>Chr</a:t>
            </a:r>
            <a:r>
              <a:rPr lang="en-GB" sz="1600" dirty="0">
                <a:latin typeface="Lucida Console" panose="020B0609040504020204" pitchFamily="49" charset="0"/>
              </a:rPr>
              <a:t>=</a:t>
            </a:r>
            <a:r>
              <a:rPr lang="en-GB" sz="1600" dirty="0" err="1">
                <a:latin typeface="Lucida Console" panose="020B0609040504020204" pitchFamily="49" charset="0"/>
              </a:rPr>
              <a:t>col_character</a:t>
            </a:r>
            <a:r>
              <a:rPr lang="en-GB" sz="1600" dirty="0">
                <a:latin typeface="Lucida Console" panose="020B0609040504020204" pitchFamily="49" charset="0"/>
              </a:rPr>
              <a:t>(), Significance=</a:t>
            </a:r>
            <a:r>
              <a:rPr lang="en-GB" sz="1600" dirty="0" err="1">
                <a:latin typeface="Lucida Console" panose="020B0609040504020204" pitchFamily="49" charset="0"/>
              </a:rPr>
              <a:t>col_double</a:t>
            </a:r>
            <a:r>
              <a:rPr lang="en-GB" sz="1600" dirty="0">
                <a:latin typeface="Lucida Console" panose="020B0609040504020204" pitchFamily="49" charset="0"/>
              </a:rPr>
              <a:t>())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)</a:t>
            </a:r>
          </a:p>
          <a:p>
            <a:endParaRPr lang="en-GB" sz="1600" dirty="0">
              <a:latin typeface="Lucida Console" panose="020B0609040504020204" pitchFamily="49" charset="0"/>
            </a:endParaRPr>
          </a:p>
          <a:p>
            <a:r>
              <a:rPr lang="en-GB" sz="1400" b="1" dirty="0">
                <a:solidFill>
                  <a:schemeClr val="accent2"/>
                </a:solidFill>
                <a:latin typeface="Lucida Console" panose="020B0609040504020204" pitchFamily="49" charset="0"/>
              </a:rPr>
              <a:t>One or more parsing issues, see `problems()` for details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&gt; problems()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# A tibble: 874 x 5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   row   col expected actual file                                                               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 &lt;int&gt; &lt;int&gt; &lt;</a:t>
            </a:r>
            <a:r>
              <a:rPr lang="en-GB" sz="1400" dirty="0" err="1">
                <a:latin typeface="Lucida Console" panose="020B0609040504020204" pitchFamily="49" charset="0"/>
              </a:rPr>
              <a:t>chr</a:t>
            </a:r>
            <a:r>
              <a:rPr lang="en-GB" sz="1400" dirty="0">
                <a:latin typeface="Lucida Console" panose="020B0609040504020204" pitchFamily="49" charset="0"/>
              </a:rPr>
              <a:t>&gt;    &lt;</a:t>
            </a:r>
            <a:r>
              <a:rPr lang="en-GB" sz="1400" dirty="0" err="1">
                <a:latin typeface="Lucida Console" panose="020B0609040504020204" pitchFamily="49" charset="0"/>
              </a:rPr>
              <a:t>chr</a:t>
            </a:r>
            <a:r>
              <a:rPr lang="en-GB" sz="1400" dirty="0">
                <a:latin typeface="Lucida Console" panose="020B0609040504020204" pitchFamily="49" charset="0"/>
              </a:rPr>
              <a:t>&gt;  &lt;</a:t>
            </a:r>
            <a:r>
              <a:rPr lang="en-GB" sz="1400" dirty="0" err="1">
                <a:latin typeface="Lucida Console" panose="020B0609040504020204" pitchFamily="49" charset="0"/>
              </a:rPr>
              <a:t>chr</a:t>
            </a:r>
            <a:r>
              <a:rPr lang="en-GB" sz="1400" dirty="0">
                <a:latin typeface="Lucida Console" panose="020B0609040504020204" pitchFamily="49" charset="0"/>
              </a:rPr>
              <a:t>&gt;                                                              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1     2     4 a double NS     import_problems.txt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2     3     4 a double NS     import_problems.txt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3     5     4 a double NS     import_problems.txt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4     6     4 a double NS     import_problems.txt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5     7     4 a double NS     import_problems.txt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6     9     4 a double NS     import_problems.txt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7    10     4 a double NS     import_problems.txt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8    11     4 a double NS     import_problems.txt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9    13     4 a double NS     import_problems.txt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10    14     4 a double NS     import_problems.txt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# ... with 864 more rows</a:t>
            </a:r>
          </a:p>
          <a:p>
            <a:endParaRPr lang="en-GB" dirty="0">
              <a:latin typeface="Lucida Console" panose="020B060904050402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28" y="318648"/>
            <a:ext cx="960702" cy="111281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935741" y="3200222"/>
            <a:ext cx="525658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1,174 x 4</a:t>
            </a:r>
          </a:p>
          <a:p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Chr   Gene     Expression Significance</a:t>
            </a:r>
          </a:p>
          <a:p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</a:t>
            </a:r>
            <a:r>
              <a:rPr lang="pt-BR" sz="1600" dirty="0">
                <a:latin typeface="Lucida Console" panose="020B0609040504020204" pitchFamily="49" charset="0"/>
              </a:rPr>
              <a:t>&lt;chr&gt; </a:t>
            </a:r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&lt;chr&gt;         &lt;dbl&gt;        </a:t>
            </a:r>
            <a:r>
              <a:rPr lang="pt-BR" sz="1600" dirty="0">
                <a:latin typeface="Lucida Console" panose="020B0609040504020204" pitchFamily="49" charset="0"/>
              </a:rPr>
              <a:t>&lt;dbl&gt;</a:t>
            </a:r>
          </a:p>
          <a:p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1 1     Depdc2         9.19      NA     </a:t>
            </a:r>
          </a:p>
          <a:p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2 1     Sulf1          9.66      NA     </a:t>
            </a:r>
          </a:p>
          <a:p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3 1     Rpl7           8.75       0.0506</a:t>
            </a:r>
          </a:p>
          <a:p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4 1     Phf3           8.43      NA     </a:t>
            </a:r>
          </a:p>
          <a:p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5 1     Khdrbs2        8.94      NA     </a:t>
            </a:r>
          </a:p>
          <a:p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6 1     Prim2          9.64      NA     </a:t>
            </a:r>
          </a:p>
          <a:p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7 1     Hs6st1         9.60       0.0344</a:t>
            </a:r>
          </a:p>
          <a:p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8 1     BC050210       8.74      NA     </a:t>
            </a:r>
          </a:p>
          <a:p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9 1     Tmem131        8.99      NA     </a:t>
            </a:r>
          </a:p>
          <a:p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10 1     Aff3          10.8       NA     </a:t>
            </a:r>
          </a:p>
          <a:p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... with 1,164 more rows</a:t>
            </a:r>
            <a:endParaRPr lang="en-GB" sz="1600" dirty="0">
              <a:solidFill>
                <a:schemeClr val="tx1">
                  <a:lumMod val="50000"/>
                  <a:lumOff val="50000"/>
                </a:schemeClr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240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759970" y="-247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Unwanted header lines</a:t>
            </a:r>
          </a:p>
        </p:txBody>
      </p:sp>
      <p:sp>
        <p:nvSpPr>
          <p:cNvPr id="2" name="Rectangle 1"/>
          <p:cNvSpPr/>
          <p:nvPr/>
        </p:nvSpPr>
        <p:spPr>
          <a:xfrm>
            <a:off x="263352" y="1612162"/>
            <a:ext cx="9178463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latin typeface="Lucida Console" panose="020B0609040504020204" pitchFamily="49" charset="0"/>
              </a:rPr>
              <a:t>read_delim</a:t>
            </a:r>
            <a:r>
              <a:rPr lang="en-GB" sz="2000" dirty="0">
                <a:latin typeface="Lucida Console" panose="020B0609040504020204" pitchFamily="49" charset="0"/>
              </a:rPr>
              <a:t>("unwanted_headers.txt")</a:t>
            </a:r>
          </a:p>
          <a:p>
            <a:r>
              <a:rPr lang="en-GB" sz="1600" dirty="0">
                <a:solidFill>
                  <a:srgbClr val="C00000"/>
                </a:solidFill>
                <a:latin typeface="Lucida Console" panose="020B0609040504020204" pitchFamily="49" charset="0"/>
              </a:rPr>
              <a:t>Error: Could not guess the delimiter.</a:t>
            </a:r>
          </a:p>
          <a:p>
            <a:endParaRPr lang="en-GB" sz="2000" dirty="0">
              <a:latin typeface="Lucida Console" panose="020B0609040504020204" pitchFamily="49" charset="0"/>
            </a:endParaRPr>
          </a:p>
          <a:p>
            <a:endParaRPr lang="en-GB" sz="2000" dirty="0">
              <a:latin typeface="Lucida Console" panose="020B0609040504020204" pitchFamily="49" charset="0"/>
            </a:endParaRPr>
          </a:p>
          <a:p>
            <a:r>
              <a:rPr lang="en-GB" sz="2000" dirty="0" err="1">
                <a:latin typeface="Lucida Console" panose="020B0609040504020204" pitchFamily="49" charset="0"/>
              </a:rPr>
              <a:t>read_csv</a:t>
            </a:r>
            <a:r>
              <a:rPr lang="en-GB" sz="2000" dirty="0">
                <a:latin typeface="Lucida Console" panose="020B0609040504020204" pitchFamily="49" charset="0"/>
              </a:rPr>
              <a:t>("unwanted_headers.txt")</a:t>
            </a:r>
          </a:p>
          <a:p>
            <a:endParaRPr lang="en-GB" sz="1600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Consolas" panose="020B0609020204030204" pitchFamily="49" charset="0"/>
              </a:rPr>
              <a:t>Delimiter: ","</a:t>
            </a:r>
          </a:p>
          <a:p>
            <a:r>
              <a:rPr lang="en-GB" dirty="0" err="1">
                <a:latin typeface="Consolas" panose="020B0609020204030204" pitchFamily="49" charset="0"/>
              </a:rPr>
              <a:t>chr</a:t>
            </a:r>
            <a:r>
              <a:rPr lang="en-GB" dirty="0">
                <a:latin typeface="Consolas" panose="020B0609020204030204" pitchFamily="49" charset="0"/>
              </a:rPr>
              <a:t> (1): # Format version 1.0</a:t>
            </a:r>
          </a:p>
          <a:p>
            <a:endParaRPr lang="en-GB" sz="1400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r>
              <a:rPr lang="en-GB" sz="1400" dirty="0">
                <a:solidFill>
                  <a:srgbClr val="C00000"/>
                </a:solidFill>
                <a:latin typeface="Consolas" panose="020B0609020204030204" pitchFamily="49" charset="0"/>
              </a:rPr>
              <a:t>&gt; problems()</a:t>
            </a:r>
          </a:p>
          <a:p>
            <a:r>
              <a:rPr lang="en-GB" sz="1400" dirty="0">
                <a:solidFill>
                  <a:srgbClr val="C00000"/>
                </a:solidFill>
                <a:latin typeface="Consolas" panose="020B0609020204030204" pitchFamily="49" charset="0"/>
              </a:rPr>
              <a:t># A tibble: 4 x 5</a:t>
            </a:r>
          </a:p>
          <a:p>
            <a:r>
              <a:rPr lang="en-GB" sz="1400" dirty="0">
                <a:solidFill>
                  <a:srgbClr val="C00000"/>
                </a:solidFill>
                <a:latin typeface="Consolas" panose="020B0609020204030204" pitchFamily="49" charset="0"/>
              </a:rPr>
              <a:t>    row   col expected  actual    file                                                                 </a:t>
            </a:r>
          </a:p>
          <a:p>
            <a:r>
              <a:rPr lang="en-GB" sz="1400" dirty="0">
                <a:solidFill>
                  <a:srgbClr val="C00000"/>
                </a:solidFill>
                <a:latin typeface="Consolas" panose="020B0609020204030204" pitchFamily="49" charset="0"/>
              </a:rPr>
              <a:t>  &lt;int&gt; &lt;int&gt; &lt;</a:t>
            </a:r>
            <a:r>
              <a:rPr lang="en-GB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chr</a:t>
            </a:r>
            <a:r>
              <a:rPr lang="en-GB" sz="1400" dirty="0">
                <a:solidFill>
                  <a:srgbClr val="C00000"/>
                </a:solidFill>
                <a:latin typeface="Consolas" panose="020B0609020204030204" pitchFamily="49" charset="0"/>
              </a:rPr>
              <a:t>&gt;     &lt;</a:t>
            </a:r>
            <a:r>
              <a:rPr lang="en-GB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chr</a:t>
            </a:r>
            <a:r>
              <a:rPr lang="en-GB" sz="1400" dirty="0">
                <a:solidFill>
                  <a:srgbClr val="C00000"/>
                </a:solidFill>
                <a:latin typeface="Consolas" panose="020B0609020204030204" pitchFamily="49" charset="0"/>
              </a:rPr>
              <a:t>&gt;     &lt;</a:t>
            </a:r>
            <a:r>
              <a:rPr lang="en-GB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chr</a:t>
            </a:r>
            <a:r>
              <a:rPr lang="en-GB" sz="1400" dirty="0">
                <a:solidFill>
                  <a:srgbClr val="C00000"/>
                </a:solidFill>
                <a:latin typeface="Consolas" panose="020B0609020204030204" pitchFamily="49" charset="0"/>
              </a:rPr>
              <a:t>&gt;                                                                </a:t>
            </a:r>
          </a:p>
          <a:p>
            <a:r>
              <a:rPr lang="en-GB" sz="1400" dirty="0">
                <a:solidFill>
                  <a:srgbClr val="C00000"/>
                </a:solidFill>
                <a:latin typeface="Consolas" panose="020B0609020204030204" pitchFamily="49" charset="0"/>
              </a:rPr>
              <a:t>1     3     5 1 columns 5 columns unwanted_headers.txt</a:t>
            </a:r>
          </a:p>
          <a:p>
            <a:r>
              <a:rPr lang="en-GB" sz="1400" dirty="0">
                <a:solidFill>
                  <a:srgbClr val="C00000"/>
                </a:solidFill>
                <a:latin typeface="Consolas" panose="020B0609020204030204" pitchFamily="49" charset="0"/>
              </a:rPr>
              <a:t>2     4     5 1 columns 5 columns unwanted_headers.txt</a:t>
            </a:r>
          </a:p>
          <a:p>
            <a:r>
              <a:rPr lang="en-GB" sz="1400" dirty="0">
                <a:solidFill>
                  <a:srgbClr val="C00000"/>
                </a:solidFill>
                <a:latin typeface="Consolas" panose="020B0609020204030204" pitchFamily="49" charset="0"/>
              </a:rPr>
              <a:t>3     5     5 1 columns 5 columns unwanted_headers.txt</a:t>
            </a:r>
          </a:p>
          <a:p>
            <a:r>
              <a:rPr lang="en-GB" sz="1400" dirty="0">
                <a:solidFill>
                  <a:srgbClr val="C00000"/>
                </a:solidFill>
                <a:latin typeface="Consolas" panose="020B0609020204030204" pitchFamily="49" charset="0"/>
              </a:rPr>
              <a:t>4     6     5 1 columns 5 columns unwanted_headers.txt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28" y="318648"/>
            <a:ext cx="960702" cy="111281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792610" y="4086079"/>
            <a:ext cx="35037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5 x 1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dirty="0">
                <a:latin typeface="Lucida Console" panose="020B0609040504020204" pitchFamily="49" charset="0"/>
              </a:rPr>
              <a:t>`# Format version 1.0`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       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1 </a:t>
            </a:r>
            <a:r>
              <a:rPr lang="en-GB" dirty="0">
                <a:latin typeface="Lucida Console" panose="020B0609040504020204" pitchFamily="49" charset="0"/>
              </a:rPr>
              <a:t># Created 20/05/2020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2 </a:t>
            </a:r>
            <a:r>
              <a:rPr lang="en-GB" dirty="0">
                <a:latin typeface="Lucida Console" panose="020B0609040504020204" pitchFamily="49" charset="0"/>
              </a:rPr>
              <a:t>Gene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           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3 </a:t>
            </a:r>
            <a:r>
              <a:rPr lang="en-GB" dirty="0">
                <a:latin typeface="Lucida Console" panose="020B0609040504020204" pitchFamily="49" charset="0"/>
              </a:rPr>
              <a:t>ABC1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           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4 </a:t>
            </a:r>
            <a:r>
              <a:rPr lang="en-GB" dirty="0">
                <a:latin typeface="Lucida Console" panose="020B0609040504020204" pitchFamily="49" charset="0"/>
              </a:rPr>
              <a:t>DEF1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           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5 </a:t>
            </a:r>
            <a:r>
              <a:rPr lang="en-GB" dirty="0">
                <a:latin typeface="Lucida Console" panose="020B0609040504020204" pitchFamily="49" charset="0"/>
              </a:rPr>
              <a:t>HIJ1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6797816" y="1585243"/>
            <a:ext cx="5130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# Format version 1.0</a:t>
            </a:r>
          </a:p>
          <a:p>
            <a:r>
              <a:rPr lang="en-GB" dirty="0">
                <a:latin typeface="Lucida Console" panose="020B0609040504020204" pitchFamily="49" charset="0"/>
              </a:rPr>
              <a:t># Created 20/05/2020</a:t>
            </a:r>
          </a:p>
          <a:p>
            <a:r>
              <a:rPr lang="en-GB" dirty="0" err="1">
                <a:latin typeface="Lucida Console" panose="020B0609040504020204" pitchFamily="49" charset="0"/>
              </a:rPr>
              <a:t>Gene,Strand,Group_A,Group_B,Group_C</a:t>
            </a:r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Lucida Console" panose="020B0609040504020204" pitchFamily="49" charset="0"/>
              </a:rPr>
              <a:t>ABC1,+,5.30,4.69,4.84</a:t>
            </a:r>
          </a:p>
          <a:p>
            <a:r>
              <a:rPr lang="en-GB" dirty="0">
                <a:latin typeface="Lucida Console" panose="020B0609040504020204" pitchFamily="49" charset="0"/>
              </a:rPr>
              <a:t>DEF1,-,14.97,15.66,15.92</a:t>
            </a:r>
          </a:p>
          <a:p>
            <a:r>
              <a:rPr lang="en-GB" dirty="0">
                <a:latin typeface="Lucida Console" panose="020B0609040504020204" pitchFamily="49" charset="0"/>
              </a:rPr>
              <a:t>HIJ1,-,2.17,3.14,1.94</a:t>
            </a:r>
          </a:p>
        </p:txBody>
      </p:sp>
    </p:spTree>
    <p:extLst>
      <p:ext uri="{BB962C8B-B14F-4D97-AF65-F5344CB8AC3E}">
        <p14:creationId xmlns:p14="http://schemas.microsoft.com/office/powerpoint/2010/main" val="159858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759970" y="-247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Unwanted header lines</a:t>
            </a:r>
          </a:p>
        </p:txBody>
      </p:sp>
      <p:sp>
        <p:nvSpPr>
          <p:cNvPr id="2" name="Rectangle 1"/>
          <p:cNvSpPr/>
          <p:nvPr/>
        </p:nvSpPr>
        <p:spPr>
          <a:xfrm>
            <a:off x="191344" y="1585243"/>
            <a:ext cx="9178463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read_delim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(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"unwanted_headers.txt",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lazy=FALSE,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skip=2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)</a:t>
            </a:r>
          </a:p>
          <a:p>
            <a:endParaRPr lang="en-GB" sz="2000" dirty="0">
              <a:latin typeface="Lucida Console" panose="020B0609040504020204" pitchFamily="49" charset="0"/>
            </a:endParaRPr>
          </a:p>
          <a:p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read_delim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(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"unwanted_headers.txt",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lazy=FALSE,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comment="#"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)</a:t>
            </a:r>
          </a:p>
          <a:p>
            <a:endParaRPr lang="en-GB" sz="2000" dirty="0">
              <a:latin typeface="Lucida Console" panose="020B0609040504020204" pitchFamily="49" charset="0"/>
            </a:endParaRPr>
          </a:p>
          <a:p>
            <a:endParaRPr lang="en-GB" sz="2000" dirty="0">
              <a:latin typeface="Lucida Console" panose="020B0609040504020204" pitchFamily="49" charset="0"/>
            </a:endParaRPr>
          </a:p>
          <a:p>
            <a:r>
              <a:rPr lang="en-GB" sz="1600" dirty="0" err="1">
                <a:solidFill>
                  <a:srgbClr val="C00000"/>
                </a:solidFill>
                <a:latin typeface="Lucida Console" panose="020B0609040504020204" pitchFamily="49" charset="0"/>
              </a:rPr>
              <a:t>chr</a:t>
            </a:r>
            <a:r>
              <a:rPr lang="en-GB" sz="1600" dirty="0">
                <a:solidFill>
                  <a:srgbClr val="C00000"/>
                </a:solidFill>
                <a:latin typeface="Lucida Console" panose="020B0609040504020204" pitchFamily="49" charset="0"/>
              </a:rPr>
              <a:t> (2): Gene, Strand</a:t>
            </a:r>
          </a:p>
          <a:p>
            <a:r>
              <a:rPr lang="en-GB" sz="1600" dirty="0" err="1">
                <a:solidFill>
                  <a:srgbClr val="C00000"/>
                </a:solidFill>
                <a:latin typeface="Lucida Console" panose="020B0609040504020204" pitchFamily="49" charset="0"/>
              </a:rPr>
              <a:t>dbl</a:t>
            </a:r>
            <a:r>
              <a:rPr lang="en-GB" sz="1600" dirty="0">
                <a:solidFill>
                  <a:srgbClr val="C00000"/>
                </a:solidFill>
                <a:latin typeface="Lucida Console" panose="020B0609040504020204" pitchFamily="49" charset="0"/>
              </a:rPr>
              <a:t> (3): </a:t>
            </a:r>
            <a:r>
              <a:rPr lang="en-GB" sz="1600" dirty="0" err="1">
                <a:solidFill>
                  <a:srgbClr val="C00000"/>
                </a:solidFill>
                <a:latin typeface="Lucida Console" panose="020B0609040504020204" pitchFamily="49" charset="0"/>
              </a:rPr>
              <a:t>Group_A</a:t>
            </a:r>
            <a:r>
              <a:rPr lang="en-GB" sz="1600" dirty="0">
                <a:solidFill>
                  <a:srgbClr val="C00000"/>
                </a:solidFill>
                <a:latin typeface="Lucida Console" panose="020B0609040504020204" pitchFamily="49" charset="0"/>
              </a:rPr>
              <a:t>, </a:t>
            </a:r>
            <a:r>
              <a:rPr lang="en-GB" sz="1600" dirty="0" err="1">
                <a:solidFill>
                  <a:srgbClr val="C00000"/>
                </a:solidFill>
                <a:latin typeface="Lucida Console" panose="020B0609040504020204" pitchFamily="49" charset="0"/>
              </a:rPr>
              <a:t>Group_B</a:t>
            </a:r>
            <a:r>
              <a:rPr lang="en-GB" sz="1600" dirty="0">
                <a:solidFill>
                  <a:srgbClr val="C00000"/>
                </a:solidFill>
                <a:latin typeface="Lucida Console" panose="020B0609040504020204" pitchFamily="49" charset="0"/>
              </a:rPr>
              <a:t>, </a:t>
            </a:r>
            <a:r>
              <a:rPr lang="en-GB" sz="1600" dirty="0" err="1">
                <a:solidFill>
                  <a:srgbClr val="C00000"/>
                </a:solidFill>
                <a:latin typeface="Lucida Console" panose="020B0609040504020204" pitchFamily="49" charset="0"/>
              </a:rPr>
              <a:t>Group_C</a:t>
            </a:r>
            <a:endParaRPr lang="en-GB" sz="1600" dirty="0">
              <a:solidFill>
                <a:srgbClr val="C00000"/>
              </a:solidFill>
              <a:latin typeface="Lucida Console" panose="020B060904050402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28" y="318648"/>
            <a:ext cx="960702" cy="111281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874770" y="4086079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3 x 5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dirty="0">
                <a:latin typeface="Lucida Console" panose="020B0609040504020204" pitchFamily="49" charset="0"/>
              </a:rPr>
              <a:t>Gene  Strand </a:t>
            </a:r>
            <a:r>
              <a:rPr lang="en-GB" dirty="0" err="1">
                <a:latin typeface="Lucida Console" panose="020B0609040504020204" pitchFamily="49" charset="0"/>
              </a:rPr>
              <a:t>Group_A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 err="1">
                <a:latin typeface="Lucida Console" panose="020B0609040504020204" pitchFamily="49" charset="0"/>
              </a:rPr>
              <a:t>Group_B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 err="1">
                <a:latin typeface="Lucida Console" panose="020B0609040504020204" pitchFamily="49" charset="0"/>
              </a:rPr>
              <a:t>Group_C</a:t>
            </a:r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1 </a:t>
            </a:r>
            <a:r>
              <a:rPr lang="en-GB" dirty="0">
                <a:latin typeface="Lucida Console" panose="020B0609040504020204" pitchFamily="49" charset="0"/>
              </a:rPr>
              <a:t>ABC1  +         5.3     4.69    4.84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2 </a:t>
            </a:r>
            <a:r>
              <a:rPr lang="en-GB" dirty="0">
                <a:latin typeface="Lucida Console" panose="020B0609040504020204" pitchFamily="49" charset="0"/>
              </a:rPr>
              <a:t>DEF1  -        15.0    15.7    15.9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3 </a:t>
            </a:r>
            <a:r>
              <a:rPr lang="en-GB" dirty="0">
                <a:latin typeface="Lucida Console" panose="020B0609040504020204" pitchFamily="49" charset="0"/>
              </a:rPr>
              <a:t>HIJ1  -         2.17    3.14    1.94 </a:t>
            </a:r>
          </a:p>
        </p:txBody>
      </p:sp>
      <p:sp>
        <p:nvSpPr>
          <p:cNvPr id="3" name="Rectangle 2"/>
          <p:cNvSpPr/>
          <p:nvPr/>
        </p:nvSpPr>
        <p:spPr>
          <a:xfrm>
            <a:off x="5879976" y="1585243"/>
            <a:ext cx="5130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# Format version 1.0</a:t>
            </a:r>
          </a:p>
          <a:p>
            <a:r>
              <a:rPr lang="en-GB" dirty="0">
                <a:latin typeface="Lucida Console" panose="020B0609040504020204" pitchFamily="49" charset="0"/>
              </a:rPr>
              <a:t># Created 20/05/2020</a:t>
            </a:r>
          </a:p>
          <a:p>
            <a:r>
              <a:rPr lang="en-GB" dirty="0" err="1">
                <a:latin typeface="Lucida Console" panose="020B0609040504020204" pitchFamily="49" charset="0"/>
              </a:rPr>
              <a:t>Gene,Strand,Group_A,Group_B,Group_C</a:t>
            </a:r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Lucida Console" panose="020B0609040504020204" pitchFamily="49" charset="0"/>
              </a:rPr>
              <a:t>ABC1,+,5.30,4.69,4.84</a:t>
            </a:r>
          </a:p>
          <a:p>
            <a:r>
              <a:rPr lang="en-GB" dirty="0">
                <a:latin typeface="Lucida Console" panose="020B0609040504020204" pitchFamily="49" charset="0"/>
              </a:rPr>
              <a:t>DEF1,-,14.97,15.66,15.92</a:t>
            </a:r>
          </a:p>
          <a:p>
            <a:r>
              <a:rPr lang="en-GB" dirty="0">
                <a:latin typeface="Lucida Console" panose="020B0609040504020204" pitchFamily="49" charset="0"/>
              </a:rPr>
              <a:t>HIJ1,-,2.17,3.14,1.94</a:t>
            </a:r>
          </a:p>
        </p:txBody>
      </p:sp>
    </p:spTree>
    <p:extLst>
      <p:ext uri="{BB962C8B-B14F-4D97-AF65-F5344CB8AC3E}">
        <p14:creationId xmlns:p14="http://schemas.microsoft.com/office/powerpoint/2010/main" val="289120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Exercise 1</a:t>
            </a:r>
            <a:br>
              <a:rPr lang="en-GB" dirty="0"/>
            </a:br>
            <a:r>
              <a:rPr lang="en-GB" dirty="0"/>
              <a:t>Reading Data into Tibbles</a:t>
            </a:r>
          </a:p>
        </p:txBody>
      </p:sp>
      <p:pic>
        <p:nvPicPr>
          <p:cNvPr id="3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7690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536" y="2708920"/>
            <a:ext cx="8229600" cy="1143000"/>
          </a:xfrm>
        </p:spPr>
        <p:txBody>
          <a:bodyPr/>
          <a:lstStyle/>
          <a:p>
            <a:r>
              <a:rPr lang="en-GB" dirty="0"/>
              <a:t>Filtering, Selecting, Sorting etc.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pic>
        <p:nvPicPr>
          <p:cNvPr id="4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367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Subsetting</a:t>
            </a:r>
            <a:r>
              <a:rPr lang="en-GB" dirty="0"/>
              <a:t> and Filtering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35560" y="1600201"/>
            <a:ext cx="8280920" cy="4997151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select</a:t>
            </a:r>
            <a:r>
              <a:rPr lang="en-GB" dirty="0"/>
              <a:t> 		pick columns by name/position</a:t>
            </a:r>
          </a:p>
          <a:p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Lucida Console" panose="020B0609040504020204" pitchFamily="49" charset="0"/>
              </a:rPr>
              <a:t>filter</a:t>
            </a:r>
            <a:r>
              <a:rPr lang="en-GB" dirty="0"/>
              <a:t> 		pick rows based on the data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>
                <a:latin typeface="Lucida Console" panose="020B0609040504020204" pitchFamily="49" charset="0"/>
              </a:rPr>
              <a:t>slice</a:t>
            </a:r>
            <a:r>
              <a:rPr lang="en-GB" dirty="0"/>
              <a:t> 		pick rows by position</a:t>
            </a:r>
          </a:p>
          <a:p>
            <a:endParaRPr lang="en-GB" dirty="0"/>
          </a:p>
          <a:p>
            <a:r>
              <a:rPr lang="en-GB" dirty="0">
                <a:latin typeface="Lucida Console" panose="020B0609040504020204" pitchFamily="49" charset="0"/>
              </a:rPr>
              <a:t>arrange</a:t>
            </a:r>
            <a:r>
              <a:rPr lang="en-GB" dirty="0"/>
              <a:t> 	sort rows</a:t>
            </a:r>
          </a:p>
          <a:p>
            <a:endParaRPr lang="en-GB" dirty="0"/>
          </a:p>
          <a:p>
            <a:r>
              <a:rPr lang="en-GB" dirty="0">
                <a:latin typeface="Lucida Console" panose="020B0609040504020204" pitchFamily="49" charset="0"/>
              </a:rPr>
              <a:t>distinct</a:t>
            </a:r>
            <a:r>
              <a:rPr lang="en-GB" dirty="0"/>
              <a:t> 	</a:t>
            </a:r>
            <a:r>
              <a:rPr lang="en-GB" dirty="0" err="1"/>
              <a:t>deduplicate</a:t>
            </a:r>
            <a:r>
              <a:rPr lang="en-GB" dirty="0"/>
              <a:t> rows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462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Trumpton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2279576" y="1844824"/>
            <a:ext cx="79928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7 x 5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LastName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  <a:r>
              <a:rPr lang="en-GB" sz="2400" dirty="0" err="1">
                <a:latin typeface="Lucida Console" panose="020B0609040504020204" pitchFamily="49" charset="0"/>
              </a:rPr>
              <a:t>FirstName</a:t>
            </a:r>
            <a:r>
              <a:rPr lang="en-GB" sz="2400" dirty="0">
                <a:latin typeface="Lucida Console" panose="020B0609040504020204" pitchFamily="49" charset="0"/>
              </a:rPr>
              <a:t>   Age Weight Height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1 Hugh     Chris        26     90    175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2 Pew      Adam         32    102    183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3 Barney   Daniel       18     88    168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4 McGrew   Chris        48     97    155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5 Cuthbert Carl         28     91    188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6 Dibble   Liam         35     94    145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7 Grub     Doug         31     89    164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378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</a:t>
            </a:r>
            <a:r>
              <a:rPr lang="en-GB" dirty="0">
                <a:latin typeface="Lucida Console" panose="020B0609040504020204" pitchFamily="49" charset="0"/>
              </a:rPr>
              <a:t>select</a:t>
            </a:r>
            <a:r>
              <a:rPr lang="en-GB" dirty="0"/>
              <a:t> or </a:t>
            </a:r>
            <a:r>
              <a:rPr lang="en-GB" dirty="0">
                <a:latin typeface="Lucida Console" panose="020B0609040504020204" pitchFamily="49" charset="0"/>
              </a:rPr>
              <a:t>slice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23105" y="1185521"/>
            <a:ext cx="33457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latin typeface="Lucida Console" panose="020B0609040504020204" pitchFamily="49" charset="0"/>
              </a:rPr>
              <a:t>select(</a:t>
            </a:r>
            <a:r>
              <a:rPr lang="en-GB" sz="2400" dirty="0" err="1">
                <a:latin typeface="Lucida Console" panose="020B0609040504020204" pitchFamily="49" charset="0"/>
              </a:rPr>
              <a:t>data,cols</a:t>
            </a:r>
            <a:r>
              <a:rPr lang="en-GB" sz="2400" dirty="0">
                <a:latin typeface="Lucida Console" panose="020B0609040504020204" pitchFamily="49" charset="0"/>
              </a:rPr>
              <a:t>)</a:t>
            </a:r>
          </a:p>
          <a:p>
            <a:pPr algn="ctr"/>
            <a:r>
              <a:rPr lang="en-GB" sz="2400" dirty="0">
                <a:latin typeface="Lucida Console" panose="020B0609040504020204" pitchFamily="49" charset="0"/>
              </a:rPr>
              <a:t>slice(</a:t>
            </a:r>
            <a:r>
              <a:rPr lang="en-GB" sz="2400" dirty="0" err="1">
                <a:latin typeface="Lucida Console" panose="020B0609040504020204" pitchFamily="49" charset="0"/>
              </a:rPr>
              <a:t>data,rows</a:t>
            </a:r>
            <a:r>
              <a:rPr lang="en-GB" sz="2400" dirty="0">
                <a:latin typeface="Lucida Console" panose="020B0609040504020204" pitchFamily="49" charset="0"/>
              </a:rPr>
              <a:t>)</a:t>
            </a:r>
          </a:p>
        </p:txBody>
      </p:sp>
      <p:sp>
        <p:nvSpPr>
          <p:cNvPr id="10" name="Rectangle 9"/>
          <p:cNvSpPr/>
          <p:nvPr/>
        </p:nvSpPr>
        <p:spPr>
          <a:xfrm>
            <a:off x="6312025" y="3506812"/>
            <a:ext cx="63906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3 x 5</a:t>
            </a:r>
          </a:p>
          <a:p>
            <a:r>
              <a:rPr lang="en-GB" dirty="0">
                <a:latin typeface="Lucida Console" panose="020B0609040504020204" pitchFamily="49" charset="0"/>
              </a:rPr>
              <a:t>  </a:t>
            </a:r>
            <a:r>
              <a:rPr lang="en-GB" dirty="0" err="1">
                <a:latin typeface="Lucida Console" panose="020B0609040504020204" pitchFamily="49" charset="0"/>
              </a:rPr>
              <a:t>LastName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 err="1">
                <a:latin typeface="Lucida Console" panose="020B0609040504020204" pitchFamily="49" charset="0"/>
              </a:rPr>
              <a:t>FirstName</a:t>
            </a:r>
            <a:r>
              <a:rPr lang="en-GB" dirty="0">
                <a:latin typeface="Lucida Console" panose="020B0609040504020204" pitchFamily="49" charset="0"/>
              </a:rPr>
              <a:t>   Age Weight Height</a:t>
            </a:r>
          </a:p>
          <a:p>
            <a:r>
              <a:rPr lang="en-GB" dirty="0">
                <a:latin typeface="Lucida Console" panose="020B0609040504020204" pitchFamily="49" charset="0"/>
              </a:rPr>
              <a:t> 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1 Hugh     Chris        26     90    175</a:t>
            </a:r>
          </a:p>
          <a:p>
            <a:r>
              <a:rPr lang="en-GB" dirty="0">
                <a:latin typeface="Lucida Console" panose="020B0609040504020204" pitchFamily="49" charset="0"/>
              </a:rPr>
              <a:t>2 McGrew   Chris        48     97    155</a:t>
            </a:r>
          </a:p>
          <a:p>
            <a:r>
              <a:rPr lang="en-GB" dirty="0">
                <a:latin typeface="Lucida Console" panose="020B0609040504020204" pitchFamily="49" charset="0"/>
              </a:rPr>
              <a:t>3 Grub     Doug         31     89    164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312024" y="2420888"/>
            <a:ext cx="41704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Lucida Console" panose="020B0609040504020204" pitchFamily="49" charset="0"/>
              </a:rPr>
              <a:t>trumpton</a:t>
            </a:r>
            <a:r>
              <a:rPr lang="en-US" sz="2000" dirty="0">
                <a:latin typeface="Lucida Console" panose="020B0609040504020204" pitchFamily="49" charset="0"/>
              </a:rPr>
              <a:t> %&gt;% </a:t>
            </a:r>
          </a:p>
          <a:p>
            <a:r>
              <a:rPr lang="en-US" sz="2000" dirty="0">
                <a:latin typeface="Lucida Console" panose="020B0609040504020204" pitchFamily="49" charset="0"/>
              </a:rPr>
              <a:t>    slice(1,4,7)</a:t>
            </a:r>
            <a:endParaRPr lang="en-GB" sz="2000" dirty="0">
              <a:latin typeface="Lucida Console" panose="020B0609040504020204" pitchFamily="49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5360" y="2420888"/>
            <a:ext cx="49552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latin typeface="Lucida Console" panose="020B0609040504020204" pitchFamily="49" charset="0"/>
              </a:rPr>
              <a:t>trumpton</a:t>
            </a:r>
            <a:r>
              <a:rPr lang="en-US" sz="2000" dirty="0">
                <a:latin typeface="Lucida Console" panose="020B0609040504020204" pitchFamily="49" charset="0"/>
              </a:rPr>
              <a:t> %&gt;% </a:t>
            </a:r>
          </a:p>
          <a:p>
            <a:r>
              <a:rPr lang="en-US" sz="2000" dirty="0">
                <a:latin typeface="Lucida Console" panose="020B0609040504020204" pitchFamily="49" charset="0"/>
              </a:rPr>
              <a:t>    select(</a:t>
            </a:r>
            <a:r>
              <a:rPr lang="en-US" sz="2000" dirty="0" err="1">
                <a:latin typeface="Lucida Console" panose="020B0609040504020204" pitchFamily="49" charset="0"/>
              </a:rPr>
              <a:t>LastName,Age,Height</a:t>
            </a:r>
            <a:r>
              <a:rPr lang="en-US" sz="2000" dirty="0">
                <a:latin typeface="Lucida Console" panose="020B0609040504020204" pitchFamily="49" charset="0"/>
              </a:rPr>
              <a:t>)</a:t>
            </a:r>
            <a:endParaRPr lang="en-GB" sz="2000" dirty="0"/>
          </a:p>
        </p:txBody>
      </p:sp>
      <p:sp>
        <p:nvSpPr>
          <p:cNvPr id="13" name="Rectangle 12"/>
          <p:cNvSpPr/>
          <p:nvPr/>
        </p:nvSpPr>
        <p:spPr>
          <a:xfrm>
            <a:off x="1334152" y="3506812"/>
            <a:ext cx="395641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7 x 3</a:t>
            </a:r>
          </a:p>
          <a:p>
            <a:r>
              <a:rPr lang="en-GB" dirty="0">
                <a:latin typeface="Lucida Console" panose="020B0609040504020204" pitchFamily="49" charset="0"/>
              </a:rPr>
              <a:t>  </a:t>
            </a:r>
            <a:r>
              <a:rPr lang="en-GB" dirty="0" err="1">
                <a:latin typeface="Lucida Console" panose="020B0609040504020204" pitchFamily="49" charset="0"/>
              </a:rPr>
              <a:t>LastName</a:t>
            </a:r>
            <a:r>
              <a:rPr lang="en-GB" dirty="0">
                <a:latin typeface="Lucida Console" panose="020B0609040504020204" pitchFamily="49" charset="0"/>
              </a:rPr>
              <a:t>   Age Height</a:t>
            </a:r>
          </a:p>
          <a:p>
            <a:r>
              <a:rPr lang="en-GB" dirty="0">
                <a:latin typeface="Lucida Console" panose="020B0609040504020204" pitchFamily="49" charset="0"/>
              </a:rPr>
              <a:t> 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1 Hugh        26    175</a:t>
            </a:r>
          </a:p>
          <a:p>
            <a:r>
              <a:rPr lang="en-GB" dirty="0">
                <a:latin typeface="Lucida Console" panose="020B0609040504020204" pitchFamily="49" charset="0"/>
              </a:rPr>
              <a:t>2 Pew         32    183</a:t>
            </a:r>
          </a:p>
          <a:p>
            <a:r>
              <a:rPr lang="en-GB" dirty="0">
                <a:latin typeface="Lucida Console" panose="020B0609040504020204" pitchFamily="49" charset="0"/>
              </a:rPr>
              <a:t>3 Barney      18    168</a:t>
            </a:r>
          </a:p>
          <a:p>
            <a:r>
              <a:rPr lang="en-GB" dirty="0">
                <a:latin typeface="Lucida Console" panose="020B0609040504020204" pitchFamily="49" charset="0"/>
              </a:rPr>
              <a:t>4 McGrew      48    155</a:t>
            </a:r>
          </a:p>
          <a:p>
            <a:r>
              <a:rPr lang="en-GB" dirty="0">
                <a:latin typeface="Lucida Console" panose="020B0609040504020204" pitchFamily="49" charset="0"/>
              </a:rPr>
              <a:t>5 Cuthbert    28    188</a:t>
            </a:r>
          </a:p>
          <a:p>
            <a:r>
              <a:rPr lang="en-GB" dirty="0">
                <a:latin typeface="Lucida Console" panose="020B0609040504020204" pitchFamily="49" charset="0"/>
              </a:rPr>
              <a:t>6 Dibble      35    145</a:t>
            </a:r>
          </a:p>
          <a:p>
            <a:r>
              <a:rPr lang="en-GB" dirty="0">
                <a:latin typeface="Lucida Console" panose="020B0609040504020204" pitchFamily="49" charset="0"/>
              </a:rPr>
              <a:t>7 Grub        31    164</a:t>
            </a:r>
          </a:p>
        </p:txBody>
      </p:sp>
    </p:spTree>
    <p:extLst>
      <p:ext uri="{BB962C8B-B14F-4D97-AF65-F5344CB8AC3E}">
        <p14:creationId xmlns:p14="http://schemas.microsoft.com/office/powerpoint/2010/main" val="33088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</a:t>
            </a:r>
            <a:r>
              <a:rPr lang="en-GB" dirty="0">
                <a:latin typeface="Lucida Console" panose="020B0609040504020204" pitchFamily="49" charset="0"/>
              </a:rPr>
              <a:t>select </a:t>
            </a:r>
            <a:r>
              <a:rPr lang="en-GB" dirty="0"/>
              <a:t>and</a:t>
            </a:r>
            <a:r>
              <a:rPr lang="en-GB" dirty="0">
                <a:latin typeface="Lucida Console" panose="020B0609040504020204" pitchFamily="49" charset="0"/>
              </a:rPr>
              <a:t> slice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11620" y="1700808"/>
            <a:ext cx="67687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Lucida Console" panose="020B0609040504020204" pitchFamily="49" charset="0"/>
              </a:rPr>
              <a:t>trumpton</a:t>
            </a:r>
            <a:r>
              <a:rPr lang="en-US" sz="2400" dirty="0">
                <a:latin typeface="Lucida Console" panose="020B0609040504020204" pitchFamily="49" charset="0"/>
              </a:rPr>
              <a:t> %&gt;% 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  select(</a:t>
            </a:r>
            <a:r>
              <a:rPr lang="en-US" sz="2400" dirty="0" err="1">
                <a:latin typeface="Lucida Console" panose="020B0609040504020204" pitchFamily="49" charset="0"/>
              </a:rPr>
              <a:t>LastName</a:t>
            </a:r>
            <a:r>
              <a:rPr lang="en-US" sz="2400" dirty="0">
                <a:latin typeface="Lucida Console" panose="020B0609040504020204" pitchFamily="49" charset="0"/>
              </a:rPr>
              <a:t>, Age, Height) %&gt;% 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  slice(1,4,7)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740682" y="3789040"/>
            <a:ext cx="47106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3 x 3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LastName</a:t>
            </a:r>
            <a:r>
              <a:rPr lang="en-GB" sz="2400" dirty="0">
                <a:latin typeface="Lucida Console" panose="020B0609040504020204" pitchFamily="49" charset="0"/>
              </a:rPr>
              <a:t>   Age Height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1 Hugh        26    175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2 McGrew      48    155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3 Grub        31    164</a:t>
            </a:r>
          </a:p>
        </p:txBody>
      </p:sp>
    </p:spTree>
    <p:extLst>
      <p:ext uri="{BB962C8B-B14F-4D97-AF65-F5344CB8AC3E}">
        <p14:creationId xmlns:p14="http://schemas.microsoft.com/office/powerpoint/2010/main" val="3356292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Course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Expanding knowledge</a:t>
            </a:r>
          </a:p>
          <a:p>
            <a:pPr lvl="1"/>
            <a:r>
              <a:rPr lang="en-GB" dirty="0"/>
              <a:t>More functions and operators</a:t>
            </a:r>
          </a:p>
          <a:p>
            <a:endParaRPr lang="en-GB" dirty="0"/>
          </a:p>
          <a:p>
            <a:r>
              <a:rPr lang="en-GB" dirty="0"/>
              <a:t>Improving efficiency</a:t>
            </a:r>
          </a:p>
          <a:p>
            <a:pPr lvl="1"/>
            <a:r>
              <a:rPr lang="en-GB" dirty="0"/>
              <a:t>More options for elegant code</a:t>
            </a:r>
          </a:p>
          <a:p>
            <a:endParaRPr lang="en-GB" dirty="0"/>
          </a:p>
          <a:p>
            <a:r>
              <a:rPr lang="en-GB" dirty="0"/>
              <a:t>Awkward cases</a:t>
            </a:r>
          </a:p>
          <a:p>
            <a:pPr lvl="1"/>
            <a:r>
              <a:rPr lang="en-GB" dirty="0"/>
              <a:t>Dealing with real data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err="1"/>
              <a:t>Tidyverse</a:t>
            </a:r>
            <a:r>
              <a:rPr lang="en-GB" dirty="0"/>
              <a:t> operations</a:t>
            </a:r>
          </a:p>
          <a:p>
            <a:pPr lvl="1"/>
            <a:r>
              <a:rPr lang="en-GB" dirty="0"/>
              <a:t>Data Import</a:t>
            </a:r>
          </a:p>
          <a:p>
            <a:pPr lvl="1"/>
            <a:r>
              <a:rPr lang="en-GB" dirty="0"/>
              <a:t>Filtering, selecting and sorting</a:t>
            </a:r>
          </a:p>
          <a:p>
            <a:pPr lvl="1"/>
            <a:r>
              <a:rPr lang="en-GB" dirty="0"/>
              <a:t>Restructuring data</a:t>
            </a:r>
          </a:p>
          <a:p>
            <a:pPr lvl="1"/>
            <a:r>
              <a:rPr lang="en-GB" dirty="0"/>
              <a:t>Grouping and Summarising</a:t>
            </a:r>
          </a:p>
          <a:p>
            <a:pPr lvl="1"/>
            <a:r>
              <a:rPr lang="en-GB" dirty="0"/>
              <a:t>Extending and Merging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Custom functions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4161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Functional row selection using </a:t>
            </a:r>
            <a:r>
              <a:rPr lang="en-GB" dirty="0">
                <a:latin typeface="Lucida Console" panose="020B0609040504020204" pitchFamily="49" charset="0"/>
              </a:rPr>
              <a:t>filter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79576" y="2708920"/>
            <a:ext cx="7632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3 x 5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LastName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  <a:r>
              <a:rPr lang="en-GB" sz="2400" dirty="0" err="1">
                <a:latin typeface="Lucida Console" panose="020B0609040504020204" pitchFamily="49" charset="0"/>
              </a:rPr>
              <a:t>FirstName</a:t>
            </a:r>
            <a:r>
              <a:rPr lang="en-GB" sz="2400" dirty="0">
                <a:latin typeface="Lucida Console" panose="020B0609040504020204" pitchFamily="49" charset="0"/>
              </a:rPr>
              <a:t>   Age Weight Height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1 Hugh     Chris        26     90    175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2 Pew      Adam         32    102    183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3 Cuthbert Carl         28     91    188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91744" y="1647780"/>
            <a:ext cx="54183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trumpton</a:t>
            </a:r>
            <a:r>
              <a:rPr lang="en-GB" sz="2400" dirty="0">
                <a:latin typeface="Lucida Console" panose="020B0609040504020204" pitchFamily="49" charset="0"/>
              </a:rPr>
              <a:t> %&gt;% 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filter(Height&gt;170)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429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Defining Selected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600200"/>
            <a:ext cx="10848528" cy="4853136"/>
          </a:xfrm>
        </p:spPr>
        <p:txBody>
          <a:bodyPr>
            <a:noAutofit/>
          </a:bodyPr>
          <a:lstStyle/>
          <a:p>
            <a:r>
              <a:rPr lang="en-GB" sz="2400" dirty="0"/>
              <a:t>Single definitions (name, position or function)</a:t>
            </a:r>
          </a:p>
          <a:p>
            <a:pPr marL="457200" lvl="1" indent="0">
              <a:buNone/>
            </a:pPr>
            <a:r>
              <a:rPr lang="en-GB" sz="2400" dirty="0"/>
              <a:t>Positive 	</a:t>
            </a:r>
            <a:r>
              <a:rPr lang="en-GB" sz="1800" dirty="0">
                <a:solidFill>
                  <a:srgbClr val="C00000"/>
                </a:solidFill>
                <a:latin typeface="Lucida Console" panose="020B0609040504020204" pitchFamily="49" charset="0"/>
              </a:rPr>
              <a:t>weight, height, length, 1, 2, 3, </a:t>
            </a:r>
            <a:r>
              <a:rPr lang="en-GB" sz="1800" dirty="0" err="1">
                <a:solidFill>
                  <a:srgbClr val="C00000"/>
                </a:solidFill>
                <a:latin typeface="Lucida Console" panose="020B0609040504020204" pitchFamily="49" charset="0"/>
              </a:rPr>
              <a:t>last_col</a:t>
            </a:r>
            <a:r>
              <a:rPr lang="en-GB" sz="1800" dirty="0">
                <a:solidFill>
                  <a:srgbClr val="C00000"/>
                </a:solidFill>
                <a:latin typeface="Lucida Console" panose="020B0609040504020204" pitchFamily="49" charset="0"/>
              </a:rPr>
              <a:t>(), everything()</a:t>
            </a:r>
            <a:endParaRPr lang="en-GB" sz="2400" dirty="0">
              <a:solidFill>
                <a:srgbClr val="C00000"/>
              </a:solidFill>
              <a:latin typeface="Lucida Console" panose="020B0609040504020204" pitchFamily="49" charset="0"/>
            </a:endParaRPr>
          </a:p>
          <a:p>
            <a:pPr marL="457200" lvl="1" indent="0">
              <a:buNone/>
            </a:pPr>
            <a:r>
              <a:rPr lang="en-GB" sz="2400" dirty="0"/>
              <a:t>Negative 	</a:t>
            </a:r>
            <a:r>
              <a:rPr lang="en-GB" sz="1800" dirty="0">
                <a:solidFill>
                  <a:srgbClr val="C00000"/>
                </a:solidFill>
                <a:latin typeface="Lucida Console" panose="020B0609040504020204" pitchFamily="49" charset="0"/>
              </a:rPr>
              <a:t>-chromosome, -start, -end, -1, -2, -3</a:t>
            </a:r>
          </a:p>
          <a:p>
            <a:pPr marL="457200" lvl="1" indent="0">
              <a:buNone/>
            </a:pPr>
            <a:endParaRPr lang="en-GB" sz="1800" dirty="0">
              <a:solidFill>
                <a:srgbClr val="C00000"/>
              </a:solidFill>
              <a:latin typeface="Lucida Console" panose="020B0609040504020204" pitchFamily="49" charset="0"/>
            </a:endParaRPr>
          </a:p>
          <a:p>
            <a:r>
              <a:rPr lang="en-GB" sz="2400" dirty="0"/>
              <a:t>Range selections</a:t>
            </a:r>
          </a:p>
          <a:p>
            <a:pPr marL="457200" lvl="1" indent="0">
              <a:buNone/>
            </a:pPr>
            <a:r>
              <a:rPr lang="en-GB" sz="2000" dirty="0">
                <a:solidFill>
                  <a:srgbClr val="C00000"/>
                </a:solidFill>
                <a:latin typeface="Lucida Console" panose="020B0609040504020204" pitchFamily="49" charset="0"/>
              </a:rPr>
              <a:t>3:5	  -(3:5)	</a:t>
            </a:r>
            <a:r>
              <a:rPr lang="en-GB" sz="2000" dirty="0" err="1">
                <a:solidFill>
                  <a:srgbClr val="C00000"/>
                </a:solidFill>
                <a:latin typeface="Lucida Console" panose="020B0609040504020204" pitchFamily="49" charset="0"/>
              </a:rPr>
              <a:t>height:length</a:t>
            </a:r>
            <a:r>
              <a:rPr lang="en-GB" sz="2000" dirty="0">
                <a:solidFill>
                  <a:srgbClr val="C00000"/>
                </a:solidFill>
                <a:latin typeface="Lucida Console" panose="020B0609040504020204" pitchFamily="49" charset="0"/>
              </a:rPr>
              <a:t>	    -(</a:t>
            </a:r>
            <a:r>
              <a:rPr lang="en-GB" sz="2000" dirty="0" err="1">
                <a:solidFill>
                  <a:srgbClr val="C00000"/>
                </a:solidFill>
                <a:latin typeface="Lucida Console" panose="020B0609040504020204" pitchFamily="49" charset="0"/>
              </a:rPr>
              <a:t>height:length</a:t>
            </a:r>
            <a:r>
              <a:rPr lang="en-GB" sz="2000" dirty="0">
                <a:solidFill>
                  <a:srgbClr val="C00000"/>
                </a:solidFill>
                <a:latin typeface="Lucida Console" panose="020B0609040504020204" pitchFamily="49" charset="0"/>
              </a:rPr>
              <a:t>)</a:t>
            </a:r>
            <a:endParaRPr lang="en-GB" sz="2400" dirty="0">
              <a:solidFill>
                <a:srgbClr val="C00000"/>
              </a:solidFill>
              <a:latin typeface="Lucida Console" panose="020B0609040504020204" pitchFamily="49" charset="0"/>
            </a:endParaRPr>
          </a:p>
          <a:p>
            <a:endParaRPr lang="en-GB" sz="2400" dirty="0"/>
          </a:p>
          <a:p>
            <a:r>
              <a:rPr lang="en-GB" sz="2400" dirty="0"/>
              <a:t>Functional selections (positive or negative)</a:t>
            </a:r>
          </a:p>
          <a:p>
            <a:pPr marL="457200" lvl="1" indent="0">
              <a:buNone/>
            </a:pPr>
            <a:r>
              <a:rPr lang="en-GB" sz="2000" dirty="0" err="1">
                <a:solidFill>
                  <a:srgbClr val="C00000"/>
                </a:solidFill>
                <a:latin typeface="Lucida Console" panose="020B0609040504020204" pitchFamily="49" charset="0"/>
              </a:rPr>
              <a:t>starts_with</a:t>
            </a:r>
            <a:r>
              <a:rPr lang="en-GB" sz="2000" dirty="0">
                <a:solidFill>
                  <a:srgbClr val="C00000"/>
                </a:solidFill>
                <a:latin typeface="Lucida Console" panose="020B0609040504020204" pitchFamily="49" charset="0"/>
              </a:rPr>
              <a:t>()		-</a:t>
            </a:r>
            <a:r>
              <a:rPr lang="en-GB" sz="2000" dirty="0" err="1">
                <a:solidFill>
                  <a:srgbClr val="C00000"/>
                </a:solidFill>
                <a:latin typeface="Lucida Console" panose="020B0609040504020204" pitchFamily="49" charset="0"/>
              </a:rPr>
              <a:t>starts_with</a:t>
            </a:r>
            <a:r>
              <a:rPr lang="en-GB" sz="2000" dirty="0">
                <a:solidFill>
                  <a:srgbClr val="C00000"/>
                </a:solidFill>
                <a:latin typeface="Lucida Console" panose="020B0609040504020204" pitchFamily="49" charset="0"/>
              </a:rPr>
              <a:t>()</a:t>
            </a:r>
          </a:p>
          <a:p>
            <a:pPr marL="457200" lvl="1" indent="0">
              <a:buNone/>
            </a:pPr>
            <a:r>
              <a:rPr lang="en-GB" sz="2000" dirty="0" err="1">
                <a:solidFill>
                  <a:srgbClr val="C00000"/>
                </a:solidFill>
                <a:latin typeface="Lucida Console" panose="020B0609040504020204" pitchFamily="49" charset="0"/>
              </a:rPr>
              <a:t>ends_with</a:t>
            </a:r>
            <a:r>
              <a:rPr lang="en-GB" sz="2000" dirty="0">
                <a:solidFill>
                  <a:srgbClr val="C00000"/>
                </a:solidFill>
                <a:latin typeface="Lucida Console" panose="020B0609040504020204" pitchFamily="49" charset="0"/>
              </a:rPr>
              <a:t>()		-</a:t>
            </a:r>
            <a:r>
              <a:rPr lang="en-GB" sz="2000" dirty="0" err="1">
                <a:solidFill>
                  <a:srgbClr val="C00000"/>
                </a:solidFill>
                <a:latin typeface="Lucida Console" panose="020B0609040504020204" pitchFamily="49" charset="0"/>
              </a:rPr>
              <a:t>ends_with</a:t>
            </a:r>
            <a:r>
              <a:rPr lang="en-GB" sz="2000" dirty="0">
                <a:solidFill>
                  <a:srgbClr val="C00000"/>
                </a:solidFill>
                <a:latin typeface="Lucida Console" panose="020B0609040504020204" pitchFamily="49" charset="0"/>
              </a:rPr>
              <a:t>()	</a:t>
            </a:r>
          </a:p>
          <a:p>
            <a:pPr marL="457200" lvl="1" indent="0">
              <a:buNone/>
            </a:pPr>
            <a:r>
              <a:rPr lang="en-GB" sz="2000" dirty="0">
                <a:solidFill>
                  <a:srgbClr val="C00000"/>
                </a:solidFill>
                <a:latin typeface="Lucida Console" panose="020B0609040504020204" pitchFamily="49" charset="0"/>
              </a:rPr>
              <a:t>contains()		-contains()</a:t>
            </a:r>
          </a:p>
          <a:p>
            <a:pPr marL="457200" lvl="1" indent="0">
              <a:buNone/>
            </a:pPr>
            <a:r>
              <a:rPr lang="en-GB" sz="2000" dirty="0">
                <a:solidFill>
                  <a:srgbClr val="C00000"/>
                </a:solidFill>
                <a:latin typeface="Lucida Console" panose="020B0609040504020204" pitchFamily="49" charset="0"/>
              </a:rPr>
              <a:t>matches()		-matches()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6520" y="274638"/>
            <a:ext cx="967998" cy="111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0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</a:t>
            </a:r>
            <a:r>
              <a:rPr lang="en-GB" dirty="0">
                <a:latin typeface="Lucida Console" panose="020B0609040504020204" pitchFamily="49" charset="0"/>
              </a:rPr>
              <a:t>select </a:t>
            </a:r>
            <a:r>
              <a:rPr lang="en-GB" dirty="0"/>
              <a:t>helpers</a:t>
            </a:r>
          </a:p>
        </p:txBody>
      </p:sp>
      <p:sp>
        <p:nvSpPr>
          <p:cNvPr id="3" name="Rectangle 2"/>
          <p:cNvSpPr/>
          <p:nvPr/>
        </p:nvSpPr>
        <p:spPr>
          <a:xfrm>
            <a:off x="792006" y="1431628"/>
            <a:ext cx="1108923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err="1">
                <a:latin typeface="Lucida Console" panose="020B0609040504020204" pitchFamily="49" charset="0"/>
              </a:rPr>
              <a:t>colnames</a:t>
            </a:r>
            <a:r>
              <a:rPr lang="en-GB" sz="1600" dirty="0">
                <a:latin typeface="Lucida Console" panose="020B0609040504020204" pitchFamily="49" charset="0"/>
              </a:rPr>
              <a:t>(</a:t>
            </a:r>
            <a:r>
              <a:rPr lang="en-GB" sz="1600" dirty="0" err="1">
                <a:latin typeface="Lucida Console" panose="020B0609040504020204" pitchFamily="49" charset="0"/>
              </a:rPr>
              <a:t>child.variants</a:t>
            </a:r>
            <a:r>
              <a:rPr lang="en-GB" sz="1600" dirty="0">
                <a:latin typeface="Lucida Console" panose="020B0609040504020204" pitchFamily="49" charset="0"/>
              </a:rPr>
              <a:t>)</a:t>
            </a:r>
            <a:r>
              <a:rPr lang="en-GB" sz="1200" dirty="0">
                <a:latin typeface="Lucida Console" panose="020B0609040504020204" pitchFamily="49" charset="0"/>
              </a:rPr>
              <a:t>	CHR POS </a:t>
            </a:r>
            <a:r>
              <a:rPr lang="en-GB" sz="1200" dirty="0" err="1">
                <a:latin typeface="Lucida Console" panose="020B0609040504020204" pitchFamily="49" charset="0"/>
              </a:rPr>
              <a:t>dbSNP</a:t>
            </a:r>
            <a:r>
              <a:rPr lang="en-GB" sz="1200" dirty="0">
                <a:latin typeface="Lucida Console" panose="020B0609040504020204" pitchFamily="49" charset="0"/>
              </a:rPr>
              <a:t> REF ALT QUAL GENE ENST  </a:t>
            </a:r>
            <a:r>
              <a:rPr lang="en-GB" sz="1200" dirty="0" err="1">
                <a:latin typeface="Lucida Console" panose="020B0609040504020204" pitchFamily="49" charset="0"/>
              </a:rPr>
              <a:t>MutantReads</a:t>
            </a:r>
            <a:r>
              <a:rPr lang="en-GB" sz="1200" dirty="0">
                <a:latin typeface="Lucida Console" panose="020B0609040504020204" pitchFamily="49" charset="0"/>
              </a:rPr>
              <a:t> COVERAGE </a:t>
            </a:r>
            <a:r>
              <a:rPr lang="en-GB" sz="1200" dirty="0" err="1">
                <a:latin typeface="Lucida Console" panose="020B0609040504020204" pitchFamily="49" charset="0"/>
              </a:rPr>
              <a:t>MutantReadPercent</a:t>
            </a:r>
            <a:endParaRPr lang="en-GB" sz="1200" dirty="0">
              <a:latin typeface="Lucida Console" panose="020B0609040504020204" pitchFamily="49" charset="0"/>
            </a:endParaRPr>
          </a:p>
          <a:p>
            <a:endParaRPr lang="en-GB" sz="1200" dirty="0">
              <a:latin typeface="Lucida Console" panose="020B0609040504020204" pitchFamily="49" charset="0"/>
            </a:endParaRPr>
          </a:p>
          <a:p>
            <a:r>
              <a:rPr lang="en-GB" sz="1600" dirty="0" err="1">
                <a:latin typeface="Lucida Console" panose="020B0609040504020204" pitchFamily="49" charset="0"/>
              </a:rPr>
              <a:t>child.variants</a:t>
            </a:r>
            <a:r>
              <a:rPr lang="en-GB" sz="1600" dirty="0">
                <a:latin typeface="Lucida Console" panose="020B0609040504020204" pitchFamily="49" charset="0"/>
              </a:rPr>
              <a:t> %&gt;%</a:t>
            </a:r>
          </a:p>
          <a:p>
            <a:endParaRPr lang="en-GB" sz="1200" dirty="0">
              <a:latin typeface="Lucida Console" panose="020B0609040504020204" pitchFamily="49" charset="0"/>
            </a:endParaRPr>
          </a:p>
          <a:p>
            <a:r>
              <a:rPr lang="en-GB" sz="1200" dirty="0">
                <a:latin typeface="Lucida Console" panose="020B0609040504020204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</a:rPr>
              <a:t>select(</a:t>
            </a:r>
            <a:r>
              <a:rPr lang="en-GB" sz="1600" b="1" dirty="0">
                <a:latin typeface="Lucida Console" panose="020B0609040504020204" pitchFamily="49" charset="0"/>
              </a:rPr>
              <a:t>REF,COVERAGE</a:t>
            </a:r>
            <a:r>
              <a:rPr lang="en-GB" sz="1600" dirty="0">
                <a:latin typeface="Lucida Console" panose="020B0609040504020204" pitchFamily="49" charset="0"/>
              </a:rPr>
              <a:t>)</a:t>
            </a:r>
            <a:r>
              <a:rPr lang="en-GB" sz="1200" dirty="0">
                <a:latin typeface="Lucida Console" panose="020B0609040504020204" pitchFamily="49" charset="0"/>
              </a:rPr>
              <a:t>  		REF COVERAGE</a:t>
            </a:r>
          </a:p>
          <a:p>
            <a:endParaRPr lang="en-GB" sz="1200" dirty="0">
              <a:latin typeface="Lucida Console" panose="020B0609040504020204" pitchFamily="49" charset="0"/>
            </a:endParaRPr>
          </a:p>
          <a:p>
            <a:r>
              <a:rPr lang="en-GB" sz="1050" dirty="0">
                <a:latin typeface="Lucida Console" panose="020B0609040504020204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</a:rPr>
              <a:t>select(</a:t>
            </a:r>
            <a:r>
              <a:rPr lang="en-GB" sz="1600" b="1" dirty="0" err="1">
                <a:latin typeface="Lucida Console" panose="020B0609040504020204" pitchFamily="49" charset="0"/>
              </a:rPr>
              <a:t>REF,everything</a:t>
            </a:r>
            <a:r>
              <a:rPr lang="en-GB" sz="1600" b="1" dirty="0">
                <a:latin typeface="Lucida Console" panose="020B0609040504020204" pitchFamily="49" charset="0"/>
              </a:rPr>
              <a:t>()</a:t>
            </a:r>
            <a:r>
              <a:rPr lang="en-GB" sz="1600" dirty="0">
                <a:latin typeface="Lucida Console" panose="020B0609040504020204" pitchFamily="49" charset="0"/>
              </a:rPr>
              <a:t>)</a:t>
            </a:r>
            <a:r>
              <a:rPr lang="en-GB" sz="1050" dirty="0">
                <a:latin typeface="Lucida Console" panose="020B0609040504020204" pitchFamily="49" charset="0"/>
              </a:rPr>
              <a:t>  	</a:t>
            </a:r>
            <a:r>
              <a:rPr lang="en-GB" sz="1200" dirty="0">
                <a:latin typeface="Lucida Console" panose="020B0609040504020204" pitchFamily="49" charset="0"/>
              </a:rPr>
              <a:t>REF</a:t>
            </a:r>
            <a:r>
              <a:rPr lang="en-GB" sz="1050" dirty="0">
                <a:latin typeface="Lucida Console" panose="020B0609040504020204" pitchFamily="49" charset="0"/>
              </a:rPr>
              <a:t> </a:t>
            </a:r>
            <a:r>
              <a:rPr lang="en-GB" sz="1200" dirty="0">
                <a:latin typeface="Lucida Console" panose="020B0609040504020204" pitchFamily="49" charset="0"/>
              </a:rPr>
              <a:t>CHR POS </a:t>
            </a:r>
            <a:r>
              <a:rPr lang="en-GB" sz="1200" dirty="0" err="1">
                <a:latin typeface="Lucida Console" panose="020B0609040504020204" pitchFamily="49" charset="0"/>
              </a:rPr>
              <a:t>dbSNP</a:t>
            </a:r>
            <a:r>
              <a:rPr lang="en-GB" sz="1200" dirty="0">
                <a:latin typeface="Lucida Console" panose="020B0609040504020204" pitchFamily="49" charset="0"/>
              </a:rPr>
              <a:t> ALT QUAL GENE ENST  </a:t>
            </a:r>
            <a:r>
              <a:rPr lang="en-GB" sz="1200" dirty="0" err="1">
                <a:latin typeface="Lucida Console" panose="020B0609040504020204" pitchFamily="49" charset="0"/>
              </a:rPr>
              <a:t>MutantReads</a:t>
            </a:r>
            <a:r>
              <a:rPr lang="en-GB" sz="1200" dirty="0">
                <a:latin typeface="Lucida Console" panose="020B0609040504020204" pitchFamily="49" charset="0"/>
              </a:rPr>
              <a:t> COVERAGE </a:t>
            </a:r>
            <a:r>
              <a:rPr lang="en-GB" sz="1200" dirty="0" err="1">
                <a:latin typeface="Lucida Console" panose="020B0609040504020204" pitchFamily="49" charset="0"/>
              </a:rPr>
              <a:t>MutantReadPercent</a:t>
            </a:r>
            <a:endParaRPr lang="en-GB" sz="1200" dirty="0">
              <a:latin typeface="Lucida Console" panose="020B0609040504020204" pitchFamily="49" charset="0"/>
            </a:endParaRPr>
          </a:p>
          <a:p>
            <a:endParaRPr lang="en-GB" sz="1200" dirty="0">
              <a:latin typeface="Lucida Console" panose="020B0609040504020204" pitchFamily="49" charset="0"/>
            </a:endParaRPr>
          </a:p>
          <a:p>
            <a:r>
              <a:rPr lang="en-GB" sz="1200" dirty="0">
                <a:latin typeface="Lucida Console" panose="020B0609040504020204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</a:rPr>
              <a:t>select(</a:t>
            </a:r>
            <a:r>
              <a:rPr lang="en-GB" sz="1600" b="1" dirty="0">
                <a:latin typeface="Lucida Console" panose="020B0609040504020204" pitchFamily="49" charset="0"/>
              </a:rPr>
              <a:t>-CHR, -ENST</a:t>
            </a:r>
            <a:r>
              <a:rPr lang="en-GB" sz="1600" dirty="0">
                <a:latin typeface="Lucida Console" panose="020B0609040504020204" pitchFamily="49" charset="0"/>
              </a:rPr>
              <a:t>)</a:t>
            </a:r>
            <a:r>
              <a:rPr lang="en-GB" sz="1200" dirty="0">
                <a:latin typeface="Lucida Console" panose="020B0609040504020204" pitchFamily="49" charset="0"/>
              </a:rPr>
              <a:t>    	POS </a:t>
            </a:r>
            <a:r>
              <a:rPr lang="en-GB" sz="1200" dirty="0" err="1">
                <a:latin typeface="Lucida Console" panose="020B0609040504020204" pitchFamily="49" charset="0"/>
              </a:rPr>
              <a:t>dbSNP</a:t>
            </a:r>
            <a:r>
              <a:rPr lang="en-GB" sz="1200" dirty="0">
                <a:latin typeface="Lucida Console" panose="020B0609040504020204" pitchFamily="49" charset="0"/>
              </a:rPr>
              <a:t> REF ALT QUAL GENE </a:t>
            </a:r>
            <a:r>
              <a:rPr lang="en-GB" sz="1200" dirty="0" err="1">
                <a:latin typeface="Lucida Console" panose="020B0609040504020204" pitchFamily="49" charset="0"/>
              </a:rPr>
              <a:t>MutantReads</a:t>
            </a:r>
            <a:r>
              <a:rPr lang="en-GB" sz="1200" dirty="0">
                <a:latin typeface="Lucida Console" panose="020B0609040504020204" pitchFamily="49" charset="0"/>
              </a:rPr>
              <a:t> COVERAGE </a:t>
            </a:r>
            <a:r>
              <a:rPr lang="en-GB" sz="1200" dirty="0" err="1">
                <a:latin typeface="Lucida Console" panose="020B0609040504020204" pitchFamily="49" charset="0"/>
              </a:rPr>
              <a:t>MutantReadPercent</a:t>
            </a:r>
            <a:endParaRPr lang="en-GB" sz="1200" dirty="0">
              <a:latin typeface="Lucida Console" panose="020B0609040504020204" pitchFamily="49" charset="0"/>
            </a:endParaRPr>
          </a:p>
          <a:p>
            <a:endParaRPr lang="en-GB" sz="1200" dirty="0">
              <a:latin typeface="Lucida Console" panose="020B0609040504020204" pitchFamily="49" charset="0"/>
            </a:endParaRPr>
          </a:p>
          <a:p>
            <a:r>
              <a:rPr lang="en-GB" sz="1050" dirty="0">
                <a:latin typeface="Lucida Console" panose="020B0609040504020204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</a:rPr>
              <a:t>select(-</a:t>
            </a:r>
            <a:r>
              <a:rPr lang="en-GB" sz="1600" b="1" dirty="0" err="1">
                <a:latin typeface="Lucida Console" panose="020B0609040504020204" pitchFamily="49" charset="0"/>
              </a:rPr>
              <a:t>REF,everything</a:t>
            </a:r>
            <a:r>
              <a:rPr lang="en-GB" sz="1600" b="1" dirty="0">
                <a:latin typeface="Lucida Console" panose="020B0609040504020204" pitchFamily="49" charset="0"/>
              </a:rPr>
              <a:t>()</a:t>
            </a:r>
            <a:r>
              <a:rPr lang="en-GB" sz="1600" dirty="0">
                <a:latin typeface="Lucida Console" panose="020B0609040504020204" pitchFamily="49" charset="0"/>
              </a:rPr>
              <a:t>)</a:t>
            </a:r>
            <a:r>
              <a:rPr lang="en-GB" sz="1050" dirty="0">
                <a:latin typeface="Lucida Console" panose="020B0609040504020204" pitchFamily="49" charset="0"/>
              </a:rPr>
              <a:t>  	</a:t>
            </a:r>
            <a:r>
              <a:rPr lang="en-GB" sz="1200" dirty="0">
                <a:latin typeface="Lucida Console" panose="020B0609040504020204" pitchFamily="49" charset="0"/>
              </a:rPr>
              <a:t>CHR POS </a:t>
            </a:r>
            <a:r>
              <a:rPr lang="en-GB" sz="1200" dirty="0" err="1">
                <a:latin typeface="Lucida Console" panose="020B0609040504020204" pitchFamily="49" charset="0"/>
              </a:rPr>
              <a:t>dbSNP</a:t>
            </a:r>
            <a:r>
              <a:rPr lang="en-GB" sz="1200" dirty="0">
                <a:latin typeface="Lucida Console" panose="020B0609040504020204" pitchFamily="49" charset="0"/>
              </a:rPr>
              <a:t> ALT QUAL GENE ENST  </a:t>
            </a:r>
            <a:r>
              <a:rPr lang="en-GB" sz="1200" dirty="0" err="1">
                <a:latin typeface="Lucida Console" panose="020B0609040504020204" pitchFamily="49" charset="0"/>
              </a:rPr>
              <a:t>MutantReads</a:t>
            </a:r>
            <a:r>
              <a:rPr lang="en-GB" sz="1200" dirty="0">
                <a:latin typeface="Lucida Console" panose="020B0609040504020204" pitchFamily="49" charset="0"/>
              </a:rPr>
              <a:t> COVERAGE </a:t>
            </a:r>
            <a:r>
              <a:rPr lang="en-GB" sz="1200" dirty="0" err="1">
                <a:latin typeface="Lucida Console" panose="020B0609040504020204" pitchFamily="49" charset="0"/>
              </a:rPr>
              <a:t>MutantReadPercent</a:t>
            </a:r>
            <a:r>
              <a:rPr lang="en-GB" sz="1200" dirty="0">
                <a:latin typeface="Lucida Console" panose="020B0609040504020204" pitchFamily="49" charset="0"/>
              </a:rPr>
              <a:t> REF</a:t>
            </a:r>
          </a:p>
          <a:p>
            <a:endParaRPr lang="en-GB" sz="1200" dirty="0">
              <a:latin typeface="Lucida Console" panose="020B0609040504020204" pitchFamily="49" charset="0"/>
            </a:endParaRPr>
          </a:p>
          <a:p>
            <a:r>
              <a:rPr lang="en-GB" sz="1200" dirty="0">
                <a:latin typeface="Lucida Console" panose="020B0609040504020204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</a:rPr>
              <a:t>select(</a:t>
            </a:r>
            <a:r>
              <a:rPr lang="en-GB" sz="1600" b="1" dirty="0">
                <a:latin typeface="Lucida Console" panose="020B0609040504020204" pitchFamily="49" charset="0"/>
              </a:rPr>
              <a:t>5:last_col()</a:t>
            </a:r>
            <a:r>
              <a:rPr lang="en-GB" sz="1600" dirty="0">
                <a:latin typeface="Lucida Console" panose="020B0609040504020204" pitchFamily="49" charset="0"/>
              </a:rPr>
              <a:t>)</a:t>
            </a:r>
            <a:r>
              <a:rPr lang="en-GB" sz="1200" dirty="0">
                <a:latin typeface="Lucida Console" panose="020B0609040504020204" pitchFamily="49" charset="0"/>
              </a:rPr>
              <a:t>   	ALT QUAL GENE ENST </a:t>
            </a:r>
            <a:r>
              <a:rPr lang="en-GB" sz="1200" dirty="0" err="1">
                <a:latin typeface="Lucida Console" panose="020B0609040504020204" pitchFamily="49" charset="0"/>
              </a:rPr>
              <a:t>MutantReads</a:t>
            </a:r>
            <a:r>
              <a:rPr lang="en-GB" sz="1200" dirty="0">
                <a:latin typeface="Lucida Console" panose="020B0609040504020204" pitchFamily="49" charset="0"/>
              </a:rPr>
              <a:t> COVERAGE </a:t>
            </a:r>
            <a:r>
              <a:rPr lang="en-GB" sz="1200" dirty="0" err="1">
                <a:latin typeface="Lucida Console" panose="020B0609040504020204" pitchFamily="49" charset="0"/>
              </a:rPr>
              <a:t>MutantReadPercent</a:t>
            </a:r>
            <a:endParaRPr lang="en-GB" sz="1200" dirty="0">
              <a:latin typeface="Lucida Console" panose="020B0609040504020204" pitchFamily="49" charset="0"/>
            </a:endParaRPr>
          </a:p>
          <a:p>
            <a:endParaRPr lang="en-GB" sz="1200" dirty="0">
              <a:latin typeface="Lucida Console" panose="020B0609040504020204" pitchFamily="49" charset="0"/>
            </a:endParaRPr>
          </a:p>
          <a:p>
            <a:r>
              <a:rPr lang="en-GB" sz="1200" dirty="0">
                <a:latin typeface="Lucida Console" panose="020B0609040504020204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</a:rPr>
              <a:t>select(</a:t>
            </a:r>
            <a:r>
              <a:rPr lang="en-GB" sz="1600" b="1" dirty="0">
                <a:latin typeface="Lucida Console" panose="020B0609040504020204" pitchFamily="49" charset="0"/>
              </a:rPr>
              <a:t>POS:GENE</a:t>
            </a:r>
            <a:r>
              <a:rPr lang="en-GB" sz="1600" dirty="0">
                <a:latin typeface="Lucida Console" panose="020B0609040504020204" pitchFamily="49" charset="0"/>
              </a:rPr>
              <a:t>)</a:t>
            </a:r>
            <a:r>
              <a:rPr lang="en-GB" sz="1200" dirty="0">
                <a:latin typeface="Lucida Console" panose="020B0609040504020204" pitchFamily="49" charset="0"/>
              </a:rPr>
              <a:t>		POS </a:t>
            </a:r>
            <a:r>
              <a:rPr lang="en-GB" sz="1200" dirty="0" err="1">
                <a:latin typeface="Lucida Console" panose="020B0609040504020204" pitchFamily="49" charset="0"/>
              </a:rPr>
              <a:t>dbSNP</a:t>
            </a:r>
            <a:r>
              <a:rPr lang="en-GB" sz="1200" dirty="0">
                <a:latin typeface="Lucida Console" panose="020B0609040504020204" pitchFamily="49" charset="0"/>
              </a:rPr>
              <a:t> REF ALT QUAL GENE </a:t>
            </a:r>
          </a:p>
          <a:p>
            <a:endParaRPr lang="en-GB" sz="1200" dirty="0">
              <a:latin typeface="Lucida Console" panose="020B0609040504020204" pitchFamily="49" charset="0"/>
            </a:endParaRPr>
          </a:p>
          <a:p>
            <a:r>
              <a:rPr lang="en-GB" sz="1200" dirty="0">
                <a:latin typeface="Lucida Console" panose="020B0609040504020204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</a:rPr>
              <a:t>select(</a:t>
            </a:r>
            <a:r>
              <a:rPr lang="en-GB" sz="1600" b="1" dirty="0">
                <a:latin typeface="Lucida Console" panose="020B0609040504020204" pitchFamily="49" charset="0"/>
              </a:rPr>
              <a:t>-(POS:GENE)</a:t>
            </a:r>
            <a:r>
              <a:rPr lang="en-GB" sz="1600" dirty="0">
                <a:latin typeface="Lucida Console" panose="020B0609040504020204" pitchFamily="49" charset="0"/>
              </a:rPr>
              <a:t>)</a:t>
            </a:r>
            <a:r>
              <a:rPr lang="en-GB" sz="1200" dirty="0">
                <a:latin typeface="Lucida Console" panose="020B0609040504020204" pitchFamily="49" charset="0"/>
              </a:rPr>
              <a:t>		CHR ENST </a:t>
            </a:r>
            <a:r>
              <a:rPr lang="en-GB" sz="1200" dirty="0" err="1">
                <a:latin typeface="Lucida Console" panose="020B0609040504020204" pitchFamily="49" charset="0"/>
              </a:rPr>
              <a:t>MutantReads</a:t>
            </a:r>
            <a:r>
              <a:rPr lang="en-GB" sz="1200" dirty="0">
                <a:latin typeface="Lucida Console" panose="020B0609040504020204" pitchFamily="49" charset="0"/>
              </a:rPr>
              <a:t> COVERAGE </a:t>
            </a:r>
            <a:r>
              <a:rPr lang="en-GB" sz="1200" dirty="0" err="1">
                <a:latin typeface="Lucida Console" panose="020B0609040504020204" pitchFamily="49" charset="0"/>
              </a:rPr>
              <a:t>MutantReadPercent</a:t>
            </a:r>
            <a:endParaRPr lang="en-GB" sz="1200" dirty="0">
              <a:latin typeface="Lucida Console" panose="020B0609040504020204" pitchFamily="49" charset="0"/>
            </a:endParaRPr>
          </a:p>
          <a:p>
            <a:endParaRPr lang="en-GB" sz="1200" dirty="0">
              <a:latin typeface="Lucida Console" panose="020B0609040504020204" pitchFamily="49" charset="0"/>
            </a:endParaRPr>
          </a:p>
          <a:p>
            <a:r>
              <a:rPr lang="en-GB" sz="1200" dirty="0">
                <a:latin typeface="Lucida Console" panose="020B0609040504020204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</a:rPr>
              <a:t>select(</a:t>
            </a:r>
            <a:r>
              <a:rPr lang="en-GB" sz="1600" b="1" dirty="0" err="1">
                <a:latin typeface="Lucida Console" panose="020B0609040504020204" pitchFamily="49" charset="0"/>
              </a:rPr>
              <a:t>starts_with</a:t>
            </a:r>
            <a:r>
              <a:rPr lang="en-GB" sz="1600" b="1" dirty="0">
                <a:latin typeface="Lucida Console" panose="020B0609040504020204" pitchFamily="49" charset="0"/>
              </a:rPr>
              <a:t>("</a:t>
            </a:r>
            <a:r>
              <a:rPr lang="en-GB" sz="1600" b="1" dirty="0" err="1">
                <a:latin typeface="Lucida Console" panose="020B0609040504020204" pitchFamily="49" charset="0"/>
              </a:rPr>
              <a:t>Mut</a:t>
            </a:r>
            <a:r>
              <a:rPr lang="en-GB" sz="1600" b="1" dirty="0">
                <a:latin typeface="Lucida Console" panose="020B0609040504020204" pitchFamily="49" charset="0"/>
              </a:rPr>
              <a:t>")</a:t>
            </a:r>
            <a:r>
              <a:rPr lang="en-GB" sz="1600" dirty="0">
                <a:latin typeface="Lucida Console" panose="020B0609040504020204" pitchFamily="49" charset="0"/>
              </a:rPr>
              <a:t>)</a:t>
            </a:r>
            <a:r>
              <a:rPr lang="en-GB" sz="1200" dirty="0">
                <a:latin typeface="Lucida Console" panose="020B0609040504020204" pitchFamily="49" charset="0"/>
              </a:rPr>
              <a:t>	</a:t>
            </a:r>
            <a:r>
              <a:rPr lang="en-GB" sz="1200" dirty="0" err="1">
                <a:latin typeface="Lucida Console" panose="020B0609040504020204" pitchFamily="49" charset="0"/>
              </a:rPr>
              <a:t>MutantReads</a:t>
            </a:r>
            <a:r>
              <a:rPr lang="en-GB" sz="1200" dirty="0">
                <a:latin typeface="Lucida Console" panose="020B0609040504020204" pitchFamily="49" charset="0"/>
              </a:rPr>
              <a:t> </a:t>
            </a:r>
            <a:r>
              <a:rPr lang="en-GB" sz="1200" dirty="0" err="1">
                <a:latin typeface="Lucida Console" panose="020B0609040504020204" pitchFamily="49" charset="0"/>
              </a:rPr>
              <a:t>MutantReadPercent</a:t>
            </a:r>
            <a:endParaRPr lang="en-GB" sz="1200" dirty="0">
              <a:latin typeface="Lucida Console" panose="020B0609040504020204" pitchFamily="49" charset="0"/>
            </a:endParaRPr>
          </a:p>
          <a:p>
            <a:endParaRPr lang="en-GB" sz="1200" dirty="0">
              <a:latin typeface="Lucida Console" panose="020B0609040504020204" pitchFamily="49" charset="0"/>
            </a:endParaRPr>
          </a:p>
          <a:p>
            <a:r>
              <a:rPr lang="en-GB" sz="1200" dirty="0">
                <a:latin typeface="Lucida Console" panose="020B0609040504020204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</a:rPr>
              <a:t>select(</a:t>
            </a:r>
            <a:r>
              <a:rPr lang="en-GB" sz="1600" b="1" dirty="0">
                <a:latin typeface="Lucida Console" panose="020B0609040504020204" pitchFamily="49" charset="0"/>
              </a:rPr>
              <a:t>-</a:t>
            </a:r>
            <a:r>
              <a:rPr lang="en-GB" sz="1600" b="1" dirty="0" err="1">
                <a:latin typeface="Lucida Console" panose="020B0609040504020204" pitchFamily="49" charset="0"/>
              </a:rPr>
              <a:t>ends_with</a:t>
            </a:r>
            <a:r>
              <a:rPr lang="en-GB" sz="1600" b="1" dirty="0">
                <a:latin typeface="Lucida Console" panose="020B0609040504020204" pitchFamily="49" charset="0"/>
              </a:rPr>
              <a:t>("t",</a:t>
            </a:r>
            <a:r>
              <a:rPr lang="en-GB" sz="1600" b="1" dirty="0" err="1">
                <a:latin typeface="Lucida Console" panose="020B0609040504020204" pitchFamily="49" charset="0"/>
              </a:rPr>
              <a:t>ignore.case</a:t>
            </a:r>
            <a:r>
              <a:rPr lang="en-GB" sz="1600" b="1" dirty="0">
                <a:latin typeface="Lucida Console" panose="020B0609040504020204" pitchFamily="49" charset="0"/>
              </a:rPr>
              <a:t> = FALSE)</a:t>
            </a:r>
            <a:r>
              <a:rPr lang="en-GB" sz="1600" dirty="0">
                <a:latin typeface="Lucida Console" panose="020B0609040504020204" pitchFamily="49" charset="0"/>
              </a:rPr>
              <a:t>)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	</a:t>
            </a:r>
            <a:r>
              <a:rPr lang="en-GB" sz="1200" dirty="0">
                <a:latin typeface="Lucida Console" panose="020B0609040504020204" pitchFamily="49" charset="0"/>
              </a:rPr>
              <a:t>			CHR POS </a:t>
            </a:r>
            <a:r>
              <a:rPr lang="en-GB" sz="1200" dirty="0" err="1">
                <a:latin typeface="Lucida Console" panose="020B0609040504020204" pitchFamily="49" charset="0"/>
              </a:rPr>
              <a:t>dbSNP</a:t>
            </a:r>
            <a:r>
              <a:rPr lang="en-GB" sz="1200" dirty="0">
                <a:latin typeface="Lucida Console" panose="020B0609040504020204" pitchFamily="49" charset="0"/>
              </a:rPr>
              <a:t> REF ALT QUAL GENE ENST </a:t>
            </a:r>
            <a:r>
              <a:rPr lang="en-GB" sz="1200" dirty="0" err="1">
                <a:latin typeface="Lucida Console" panose="020B0609040504020204" pitchFamily="49" charset="0"/>
              </a:rPr>
              <a:t>MutantReads</a:t>
            </a:r>
            <a:r>
              <a:rPr lang="en-GB" sz="1200" dirty="0">
                <a:latin typeface="Lucida Console" panose="020B0609040504020204" pitchFamily="49" charset="0"/>
              </a:rPr>
              <a:t> COVERAGE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</a:rPr>
              <a:t>select(</a:t>
            </a:r>
            <a:r>
              <a:rPr lang="en-GB" sz="1600" b="1" dirty="0">
                <a:latin typeface="Lucida Console" panose="020B0609040504020204" pitchFamily="49" charset="0"/>
              </a:rPr>
              <a:t>contains("Read")</a:t>
            </a:r>
            <a:r>
              <a:rPr lang="en-GB" sz="1600" dirty="0">
                <a:latin typeface="Lucida Console" panose="020B0609040504020204" pitchFamily="49" charset="0"/>
              </a:rPr>
              <a:t>)</a:t>
            </a:r>
            <a:r>
              <a:rPr lang="en-GB" sz="1200" dirty="0">
                <a:latin typeface="Lucida Console" panose="020B0609040504020204" pitchFamily="49" charset="0"/>
              </a:rPr>
              <a:t>	</a:t>
            </a:r>
            <a:r>
              <a:rPr lang="en-GB" sz="1200" dirty="0" err="1">
                <a:latin typeface="Lucida Console" panose="020B0609040504020204" pitchFamily="49" charset="0"/>
              </a:rPr>
              <a:t>MutantReads</a:t>
            </a:r>
            <a:r>
              <a:rPr lang="en-GB" sz="1200" dirty="0">
                <a:latin typeface="Lucida Console" panose="020B0609040504020204" pitchFamily="49" charset="0"/>
              </a:rPr>
              <a:t> </a:t>
            </a:r>
            <a:r>
              <a:rPr lang="en-GB" sz="1200" dirty="0" err="1">
                <a:latin typeface="Lucida Console" panose="020B0609040504020204" pitchFamily="49" charset="0"/>
              </a:rPr>
              <a:t>MutantReadPercent</a:t>
            </a:r>
            <a:endParaRPr lang="en-GB" sz="1200" dirty="0">
              <a:latin typeface="Lucida Console" panose="020B0609040504020204" pitchFamily="49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34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9354"/>
            <a:ext cx="10972800" cy="1872606"/>
          </a:xfrm>
        </p:spPr>
        <p:txBody>
          <a:bodyPr>
            <a:norm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arrange </a:t>
            </a:r>
            <a:r>
              <a:rPr lang="en-GB" dirty="0"/>
              <a:t>(sorting)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distinct </a:t>
            </a:r>
            <a:r>
              <a:rPr lang="en-GB" dirty="0"/>
              <a:t>(deduplication)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07804" y="2171960"/>
            <a:ext cx="65763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>
                <a:latin typeface="Lucida Console" panose="020B0609040504020204" pitchFamily="49" charset="0"/>
              </a:rPr>
              <a:t>trumpton</a:t>
            </a:r>
            <a:r>
              <a:rPr lang="en-GB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dirty="0">
                <a:latin typeface="Lucida Console" panose="020B0609040504020204" pitchFamily="49" charset="0"/>
              </a:rPr>
              <a:t>  arrange(Height) %&gt;%</a:t>
            </a:r>
          </a:p>
          <a:p>
            <a:r>
              <a:rPr lang="en-GB" dirty="0">
                <a:latin typeface="Lucida Console" panose="020B0609040504020204" pitchFamily="49" charset="0"/>
              </a:rPr>
              <a:t>  distinct(</a:t>
            </a:r>
            <a:r>
              <a:rPr lang="en-GB" dirty="0" err="1">
                <a:latin typeface="Lucida Console" panose="020B0609040504020204" pitchFamily="49" charset="0"/>
              </a:rPr>
              <a:t>FirstName</a:t>
            </a:r>
            <a:r>
              <a:rPr lang="en-GB" dirty="0">
                <a:latin typeface="Lucida Console" panose="020B0609040504020204" pitchFamily="49" charset="0"/>
              </a:rPr>
              <a:t>, .</a:t>
            </a:r>
            <a:r>
              <a:rPr lang="en-GB" dirty="0" err="1">
                <a:latin typeface="Lucida Console" panose="020B0609040504020204" pitchFamily="49" charset="0"/>
              </a:rPr>
              <a:t>keep_all</a:t>
            </a:r>
            <a:r>
              <a:rPr lang="en-GB" dirty="0">
                <a:latin typeface="Lucida Console" panose="020B0609040504020204" pitchFamily="49" charset="0"/>
              </a:rPr>
              <a:t> = TRUE)</a:t>
            </a:r>
          </a:p>
        </p:txBody>
      </p:sp>
      <p:pic>
        <p:nvPicPr>
          <p:cNvPr id="9" name="Picture 8" descr="The 1709 Blog: US content industry and ISPs to inform and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66" y="6179409"/>
            <a:ext cx="527942" cy="45436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7408" y="6237312"/>
            <a:ext cx="941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You need </a:t>
            </a:r>
            <a:r>
              <a:rPr lang="en-GB" sz="1600" b="1" dirty="0">
                <a:latin typeface="Lucida Console" panose="020B0609040504020204" pitchFamily="49" charset="0"/>
              </a:rPr>
              <a:t>.</a:t>
            </a:r>
            <a:r>
              <a:rPr lang="en-GB" sz="1400" b="1" dirty="0" err="1">
                <a:latin typeface="Lucida Console" panose="020B0609040504020204" pitchFamily="49" charset="0"/>
              </a:rPr>
              <a:t>keep_all</a:t>
            </a:r>
            <a:r>
              <a:rPr lang="en-GB" sz="1400" b="1" dirty="0">
                <a:latin typeface="Lucida Console" panose="020B0609040504020204" pitchFamily="49" charset="0"/>
              </a:rPr>
              <a:t>=TRUE</a:t>
            </a:r>
            <a:r>
              <a:rPr lang="en-GB" sz="1600" b="1" dirty="0">
                <a:latin typeface="Lucida Console" panose="020B0609040504020204" pitchFamily="49" charset="0"/>
              </a:rPr>
              <a:t> </a:t>
            </a:r>
            <a:r>
              <a:rPr lang="en-GB" sz="1600" dirty="0"/>
              <a:t>if you want to see more than the distinct column. “</a:t>
            </a:r>
            <a:r>
              <a:rPr lang="en-GB" sz="1600" b="1" dirty="0" err="1"/>
              <a:t>keep_all</a:t>
            </a:r>
            <a:r>
              <a:rPr lang="en-GB" sz="1600" dirty="0"/>
              <a:t>” has a dot before it</a:t>
            </a:r>
          </a:p>
        </p:txBody>
      </p:sp>
      <p:sp>
        <p:nvSpPr>
          <p:cNvPr id="6" name="Rectangle 5"/>
          <p:cNvSpPr/>
          <p:nvPr/>
        </p:nvSpPr>
        <p:spPr>
          <a:xfrm>
            <a:off x="3143672" y="3395705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6 x 5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LastName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FirstName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Age Weight Height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1 Dibble   Liam         35     94    </a:t>
            </a:r>
            <a:r>
              <a:rPr lang="en-GB" dirty="0">
                <a:latin typeface="Lucida Console" panose="020B0609040504020204" pitchFamily="49" charset="0"/>
              </a:rPr>
              <a:t>145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2 </a:t>
            </a:r>
            <a:r>
              <a:rPr lang="en-GB" b="1" dirty="0">
                <a:latin typeface="Lucida Console" panose="020B0609040504020204" pitchFamily="49" charset="0"/>
              </a:rPr>
              <a:t>McGrew   Chris       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48     97    </a:t>
            </a:r>
            <a:r>
              <a:rPr lang="en-GB" dirty="0">
                <a:latin typeface="Lucida Console" panose="020B0609040504020204" pitchFamily="49" charset="0"/>
              </a:rPr>
              <a:t>155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3 Grub     Doug         31     89</a:t>
            </a:r>
            <a:r>
              <a:rPr lang="en-GB" dirty="0">
                <a:latin typeface="Lucida Console" panose="020B0609040504020204" pitchFamily="49" charset="0"/>
              </a:rPr>
              <a:t>    164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4 Barney   Daniel       18     88    </a:t>
            </a:r>
            <a:r>
              <a:rPr lang="en-GB" dirty="0">
                <a:latin typeface="Lucida Console" panose="020B0609040504020204" pitchFamily="49" charset="0"/>
              </a:rPr>
              <a:t>168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5 Pew      Adam         32    102    </a:t>
            </a:r>
            <a:r>
              <a:rPr lang="en-GB" dirty="0">
                <a:latin typeface="Lucida Console" panose="020B0609040504020204" pitchFamily="49" charset="0"/>
              </a:rPr>
              <a:t>183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6 Cuthbert Carl         28     91    </a:t>
            </a:r>
            <a:r>
              <a:rPr lang="en-GB" dirty="0">
                <a:latin typeface="Lucida Console" panose="020B0609040504020204" pitchFamily="49" charset="0"/>
              </a:rPr>
              <a:t>188</a:t>
            </a:r>
          </a:p>
        </p:txBody>
      </p:sp>
    </p:spTree>
    <p:extLst>
      <p:ext uri="{BB962C8B-B14F-4D97-AF65-F5344CB8AC3E}">
        <p14:creationId xmlns:p14="http://schemas.microsoft.com/office/powerpoint/2010/main" val="17155195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9354"/>
            <a:ext cx="10972800" cy="1872606"/>
          </a:xfrm>
        </p:spPr>
        <p:txBody>
          <a:bodyPr>
            <a:norm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arrange </a:t>
            </a:r>
            <a:r>
              <a:rPr lang="en-GB" dirty="0"/>
              <a:t>(sorting)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distinct </a:t>
            </a:r>
            <a:r>
              <a:rPr lang="en-GB" dirty="0"/>
              <a:t>(deduplication)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07804" y="2171960"/>
            <a:ext cx="65763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trumpton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%&gt;%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arrange(</a:t>
            </a:r>
            <a:r>
              <a:rPr lang="en-GB" dirty="0" err="1">
                <a:latin typeface="Lucida Console" panose="020B0609040504020204" pitchFamily="49" charset="0"/>
              </a:rPr>
              <a:t>desc</a:t>
            </a:r>
            <a:r>
              <a:rPr lang="en-GB" dirty="0">
                <a:latin typeface="Lucida Console" panose="020B0609040504020204" pitchFamily="49" charset="0"/>
              </a:rPr>
              <a:t>(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Height</a:t>
            </a:r>
            <a:r>
              <a:rPr lang="en-GB" dirty="0">
                <a:latin typeface="Lucida Console" panose="020B0609040504020204" pitchFamily="49" charset="0"/>
              </a:rPr>
              <a:t>)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) %&gt;%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distinct(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FirstName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, .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keep_all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= TRUE)</a:t>
            </a:r>
          </a:p>
        </p:txBody>
      </p:sp>
      <p:sp>
        <p:nvSpPr>
          <p:cNvPr id="6" name="Rectangle 5"/>
          <p:cNvSpPr/>
          <p:nvPr/>
        </p:nvSpPr>
        <p:spPr>
          <a:xfrm>
            <a:off x="3143672" y="3395705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6 x 5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LastName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FirstName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Age Weight Height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1 Cuthbert Carl         28     91    </a:t>
            </a:r>
            <a:r>
              <a:rPr lang="en-GB" dirty="0">
                <a:latin typeface="Lucida Console" panose="020B0609040504020204" pitchFamily="49" charset="0"/>
              </a:rPr>
              <a:t>188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2 Pew      Adam         32    102    </a:t>
            </a:r>
            <a:r>
              <a:rPr lang="en-GB" dirty="0">
                <a:latin typeface="Lucida Console" panose="020B0609040504020204" pitchFamily="49" charset="0"/>
              </a:rPr>
              <a:t>183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3 </a:t>
            </a:r>
            <a:r>
              <a:rPr lang="en-GB" b="1" dirty="0">
                <a:latin typeface="Lucida Console" panose="020B0609040504020204" pitchFamily="49" charset="0"/>
              </a:rPr>
              <a:t>Hugh     Chris       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26     90    </a:t>
            </a:r>
            <a:r>
              <a:rPr lang="en-GB" dirty="0">
                <a:latin typeface="Lucida Console" panose="020B0609040504020204" pitchFamily="49" charset="0"/>
              </a:rPr>
              <a:t>175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4 Barney   Daniel       18     88    </a:t>
            </a:r>
            <a:r>
              <a:rPr lang="en-GB" dirty="0">
                <a:latin typeface="Lucida Console" panose="020B0609040504020204" pitchFamily="49" charset="0"/>
              </a:rPr>
              <a:t>168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5 Grub     Doug         31     89    </a:t>
            </a:r>
            <a:r>
              <a:rPr lang="en-GB" dirty="0">
                <a:latin typeface="Lucida Console" panose="020B0609040504020204" pitchFamily="49" charset="0"/>
              </a:rPr>
              <a:t>164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6 Dibble   Liam         35     94    </a:t>
            </a:r>
            <a:r>
              <a:rPr lang="en-GB" dirty="0">
                <a:latin typeface="Lucida Console" panose="020B0609040504020204" pitchFamily="49" charset="0"/>
              </a:rPr>
              <a:t>145</a:t>
            </a:r>
          </a:p>
        </p:txBody>
      </p:sp>
    </p:spTree>
    <p:extLst>
      <p:ext uri="{BB962C8B-B14F-4D97-AF65-F5344CB8AC3E}">
        <p14:creationId xmlns:p14="http://schemas.microsoft.com/office/powerpoint/2010/main" val="27710500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Exercise 2</a:t>
            </a:r>
            <a:br>
              <a:rPr lang="en-GB" dirty="0"/>
            </a:br>
            <a:r>
              <a:rPr lang="en-GB" dirty="0"/>
              <a:t>Filtering and selecting</a:t>
            </a:r>
          </a:p>
        </p:txBody>
      </p:sp>
      <p:pic>
        <p:nvPicPr>
          <p:cNvPr id="3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92926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536" y="2708920"/>
            <a:ext cx="8229600" cy="1143000"/>
          </a:xfrm>
        </p:spPr>
        <p:txBody>
          <a:bodyPr/>
          <a:lstStyle/>
          <a:p>
            <a:r>
              <a:rPr lang="en-GB" dirty="0"/>
              <a:t>More clever filtering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pic>
        <p:nvPicPr>
          <p:cNvPr id="4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12061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Multi-condition </a:t>
            </a:r>
            <a:r>
              <a:rPr lang="en-GB" dirty="0">
                <a:latin typeface="Lucida Console" panose="020B0609040504020204" pitchFamily="49" charset="0"/>
              </a:rPr>
              <a:t>filter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41340" y="3284984"/>
            <a:ext cx="77093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1 x 5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LastName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  <a:r>
              <a:rPr lang="en-GB" sz="2400" dirty="0" err="1">
                <a:latin typeface="Lucida Console" panose="020B0609040504020204" pitchFamily="49" charset="0"/>
              </a:rPr>
              <a:t>FirstName</a:t>
            </a:r>
            <a:r>
              <a:rPr lang="en-GB" sz="2400" dirty="0">
                <a:latin typeface="Lucida Console" panose="020B0609040504020204" pitchFamily="49" charset="0"/>
              </a:rPr>
              <a:t>   Age Weight Height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1 Pew      Adam         32    102    183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359696" y="1603783"/>
            <a:ext cx="54726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latin typeface="Lucida Console" panose="020B0609040504020204" pitchFamily="49" charset="0"/>
              </a:rPr>
              <a:t>trumpton</a:t>
            </a:r>
            <a:r>
              <a:rPr lang="en-GB" sz="2000" dirty="0">
                <a:latin typeface="Lucida Console" panose="020B0609040504020204" pitchFamily="49" charset="0"/>
              </a:rPr>
              <a:t> %&gt;%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filter(Height &gt; 170)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filter(Age &gt; 30)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7685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Multi-condition </a:t>
            </a:r>
            <a:r>
              <a:rPr lang="en-GB" dirty="0">
                <a:latin typeface="Lucida Console" panose="020B0609040504020204" pitchFamily="49" charset="0"/>
              </a:rPr>
              <a:t>filter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3452" y="3140968"/>
            <a:ext cx="63906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1 x 5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LastName</a:t>
            </a:r>
            <a:r>
              <a:rPr lang="en-GB" sz="2000" dirty="0">
                <a:latin typeface="Lucida Console" panose="020B0609040504020204" pitchFamily="49" charset="0"/>
              </a:rPr>
              <a:t> </a:t>
            </a:r>
            <a:r>
              <a:rPr lang="en-GB" sz="2000" dirty="0" err="1">
                <a:latin typeface="Lucida Console" panose="020B0609040504020204" pitchFamily="49" charset="0"/>
              </a:rPr>
              <a:t>FirstName</a:t>
            </a:r>
            <a:r>
              <a:rPr lang="en-GB" sz="2000" dirty="0">
                <a:latin typeface="Lucida Console" panose="020B0609040504020204" pitchFamily="49" charset="0"/>
              </a:rPr>
              <a:t>   Age Weight Height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1 Pew      Adam         32    102    183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36404" y="1561654"/>
            <a:ext cx="53196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latin typeface="Lucida Console" panose="020B0609040504020204" pitchFamily="49" charset="0"/>
              </a:rPr>
              <a:t>trumpton</a:t>
            </a:r>
            <a:r>
              <a:rPr lang="en-GB" sz="2000" dirty="0">
                <a:latin typeface="Lucida Console" panose="020B0609040504020204" pitchFamily="49" charset="0"/>
              </a:rPr>
              <a:t> %&gt;%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filter(Height &gt; 170 &amp; Age &gt; 30)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53899" y="2207985"/>
            <a:ext cx="35872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Lucida Console" panose="020B0609040504020204" pitchFamily="49" charset="0"/>
              </a:rPr>
              <a:t>&amp;</a:t>
            </a:r>
            <a:r>
              <a:rPr lang="en-GB" sz="3600" dirty="0"/>
              <a:t> 	= logical AND</a:t>
            </a:r>
          </a:p>
          <a:p>
            <a:r>
              <a:rPr lang="en-GB" sz="3600" dirty="0">
                <a:latin typeface="Lucida Console" panose="020B0609040504020204" pitchFamily="49" charset="0"/>
              </a:rPr>
              <a:t>|</a:t>
            </a:r>
            <a:r>
              <a:rPr lang="en-GB" sz="3600" dirty="0"/>
              <a:t> 	= logical OR</a:t>
            </a:r>
          </a:p>
          <a:p>
            <a:r>
              <a:rPr lang="en-GB" sz="3600" dirty="0">
                <a:latin typeface="Lucida Console" panose="020B0609040504020204" pitchFamily="49" charset="0"/>
              </a:rPr>
              <a:t>!  	</a:t>
            </a:r>
            <a:r>
              <a:rPr lang="en-GB" sz="3600" dirty="0"/>
              <a:t>= logical NOT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74111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Multi-condition </a:t>
            </a:r>
            <a:r>
              <a:rPr lang="en-GB" dirty="0">
                <a:latin typeface="Lucida Console" panose="020B0609040504020204" pitchFamily="49" charset="0"/>
              </a:rPr>
              <a:t>filter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335360" y="3284984"/>
            <a:ext cx="63906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6 x 5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LastName</a:t>
            </a:r>
            <a:r>
              <a:rPr lang="en-GB" sz="2000" dirty="0">
                <a:latin typeface="Lucida Console" panose="020B0609040504020204" pitchFamily="49" charset="0"/>
              </a:rPr>
              <a:t> </a:t>
            </a:r>
            <a:r>
              <a:rPr lang="en-GB" sz="2000" dirty="0" err="1">
                <a:latin typeface="Lucida Console" panose="020B0609040504020204" pitchFamily="49" charset="0"/>
              </a:rPr>
              <a:t>FirstName</a:t>
            </a:r>
            <a:r>
              <a:rPr lang="en-GB" sz="2000" dirty="0">
                <a:latin typeface="Lucida Console" panose="020B0609040504020204" pitchFamily="49" charset="0"/>
              </a:rPr>
              <a:t>   Age Weight Height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1 Hugh     Chris        26     90    175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2 Pew      Adam         32    102    183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3 McGrew   Chris        48     97    155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4 Cuthbert Carl         28     91    188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5 Dibble   Liam         35     94    145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6 Grub     Doug         31     89    164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36404" y="1561654"/>
            <a:ext cx="55356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latin typeface="Lucida Console" panose="020B0609040504020204" pitchFamily="49" charset="0"/>
              </a:rPr>
              <a:t>trumpton</a:t>
            </a:r>
            <a:r>
              <a:rPr lang="en-GB" sz="2000" dirty="0">
                <a:latin typeface="Lucida Console" panose="020B0609040504020204" pitchFamily="49" charset="0"/>
              </a:rPr>
              <a:t> %&gt;%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filter(Height &gt; 170 | Age &gt; 30)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53899" y="2207985"/>
            <a:ext cx="358720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Lucida Console" panose="020B0609040504020204" pitchFamily="49" charset="0"/>
              </a:rPr>
              <a:t>&amp;</a:t>
            </a:r>
            <a:r>
              <a:rPr lang="en-GB" sz="3600" dirty="0"/>
              <a:t> 	= logical AND</a:t>
            </a:r>
          </a:p>
          <a:p>
            <a:r>
              <a:rPr lang="en-GB" sz="3600" dirty="0">
                <a:latin typeface="Lucida Console" panose="020B0609040504020204" pitchFamily="49" charset="0"/>
              </a:rPr>
              <a:t>|</a:t>
            </a:r>
            <a:r>
              <a:rPr lang="en-GB" sz="3600" dirty="0"/>
              <a:t> 	= logical OR</a:t>
            </a:r>
          </a:p>
          <a:p>
            <a:r>
              <a:rPr lang="en-GB" sz="3600" dirty="0">
                <a:latin typeface="Lucida Console" panose="020B0609040504020204" pitchFamily="49" charset="0"/>
              </a:rPr>
              <a:t>!  	</a:t>
            </a:r>
            <a:r>
              <a:rPr lang="en-GB" sz="3600" dirty="0"/>
              <a:t>= logical NOT</a:t>
            </a:r>
          </a:p>
        </p:txBody>
      </p:sp>
    </p:spTree>
    <p:extLst>
      <p:ext uri="{BB962C8B-B14F-4D97-AF65-F5344CB8AC3E}">
        <p14:creationId xmlns:p14="http://schemas.microsoft.com/office/powerpoint/2010/main" val="1396324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Tidyverse</a:t>
            </a:r>
            <a:r>
              <a:rPr lang="en-GB" dirty="0"/>
              <a:t> Packages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135560" y="1451129"/>
            <a:ext cx="7148716" cy="5298443"/>
          </a:xfrm>
        </p:spPr>
        <p:txBody>
          <a:bodyPr>
            <a:normAutofit/>
          </a:bodyPr>
          <a:lstStyle/>
          <a:p>
            <a:r>
              <a:rPr lang="en-GB" dirty="0"/>
              <a:t>Tibble - data storage</a:t>
            </a:r>
          </a:p>
          <a:p>
            <a:endParaRPr lang="en-GB" dirty="0"/>
          </a:p>
          <a:p>
            <a:r>
              <a:rPr lang="en-GB" dirty="0" err="1"/>
              <a:t>ReadR</a:t>
            </a:r>
            <a:r>
              <a:rPr lang="en-GB" dirty="0"/>
              <a:t> - reading data from files</a:t>
            </a:r>
          </a:p>
          <a:p>
            <a:endParaRPr lang="en-GB" dirty="0"/>
          </a:p>
          <a:p>
            <a:r>
              <a:rPr lang="en-GB" dirty="0" err="1"/>
              <a:t>TidyR</a:t>
            </a:r>
            <a:r>
              <a:rPr lang="en-GB" dirty="0"/>
              <a:t> - Model data correctly</a:t>
            </a:r>
          </a:p>
          <a:p>
            <a:endParaRPr lang="en-GB" dirty="0"/>
          </a:p>
          <a:p>
            <a:r>
              <a:rPr lang="en-GB" dirty="0" err="1"/>
              <a:t>DplyR</a:t>
            </a:r>
            <a:r>
              <a:rPr lang="en-GB" dirty="0"/>
              <a:t> - Manipulate and filter data</a:t>
            </a:r>
          </a:p>
          <a:p>
            <a:endParaRPr lang="en-GB" dirty="0"/>
          </a:p>
          <a:p>
            <a:r>
              <a:rPr lang="en-GB" dirty="0"/>
              <a:t>Ggplot2 - Draw figures and graphs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432" y="4600508"/>
            <a:ext cx="960702" cy="11134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432" y="1268761"/>
            <a:ext cx="960702" cy="11128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432" y="2374272"/>
            <a:ext cx="960702" cy="11128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432" y="3487085"/>
            <a:ext cx="960702" cy="11134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866" y="5713930"/>
            <a:ext cx="960703" cy="111342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8521" y="1268761"/>
            <a:ext cx="960702" cy="111281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6DCE35C-C7A5-4F28-AF0F-62C57E4D76E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8521" y="2357747"/>
            <a:ext cx="974967" cy="112933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FD5E067-EF82-4E3A-B8D6-AC44C56A546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0816" y="3455298"/>
            <a:ext cx="1016112" cy="117699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3569F26-71F4-48AC-9BD3-33F70D61479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8521" y="4578095"/>
            <a:ext cx="960702" cy="1112813"/>
          </a:xfrm>
          <a:prstGeom prst="rect">
            <a:avLst/>
          </a:prstGeom>
        </p:spPr>
      </p:pic>
      <p:pic>
        <p:nvPicPr>
          <p:cNvPr id="1026" name="Picture 2" descr="data:image/png;base64,iVBORw0KGgoAAAANSUhEUgAAANEAAADxCAMAAABiSKLrAAAA51BMVEX///8AAADtICTAwMCHh4cLCwtdXV1zc3MrKyvq6urZ2dny8vL4+Pj8/Pz39/e9vb3JycnsAADn5+fMHSa2trbQ0NBMTEyqqqrf39/Hx8eNjY1jY2OgoKAxMTFVVVU6Ojp/f3+JiYlERESmpqaWlpZubm4dHR0lJSV5eXkUFBQ+Pj5PT0/tFBnJAAA0NDRHR0fsJir75eX0sbLvcnTuSErtWlzxkpTzpKX2wsPbHiX01te1ICcXLCvrLzP839/0h4jze3z6z8/aAALps7TSREngjI/KBRXWWV3tUFLcdnnOKzPRfH+bBBDUGX/mAAARYElEQVR4nO1deX/iOBK120DAYA4HAyGEOxxJOulzpqfn2tnZ7Zndme//eVaqKtkSweBDNpjfvj/CGVtPqirVk4RkGPmgW+3mdKd84E1M05x4py6GNtTvTcRt/dRF0YOlGWB46sJoQGuLzWPfwmO56O40eAEeVe5CXhWez+1TFyoF6ldoa3163ceX94V1pxESmDbYc/t2wP42pvjW6NRFSwRrDYV/5Ewg2m04s8EjvLu2Tl282HCx5Ksb/oI1lmW0THPBX9ys4JOee9oCxoRiXZZpLuHdpblq80dhjc0TljAmKAJc8QjAzMyPBMz4KrxpdiPGuUOO0s7UfJajtX1nlhz2OJhjVG+fqIxx4GJPuoWelDXWbo/apbeo562cvTsN0Z6WvCG89d6sZ2je8Q7Xoexo5uRcxFjoUkZaY89rFXx8Df4Jd606NuerZjwfkAOBanCoJUK+eYfhD1SGad6dZ2JUu5UCWPdYzQsP655vYkQOBJHMnuDjITgl84GnE86MPC+HMsYBVfUYept7c7zfgVS4Y2wa5laAVsZljAN7HmgGlhGsovYyLCGCrKKNKeDLubiTEN3gQFYZs7eIWJhlCx8xyziLxEhkadxx3Bd8jI7GxnwBd9qci86wMJMe81I1N2ZvEPsKTOYqOuNGexljlaaHKY/QDMlKY5HOYBbrh5fToClbSjvNQM/S3FJUQQtuaCphTAhv5hGYReKQlCcamL6oUOQ/mc6giIu95JQidwqwXnlGj5AY5T0Ay9oEHAh6xT2aIQlaIjEq568zGiUpc2H56dGUJyKGlLOKjCo3d+qrmkFjbGLZLugMJevNHKQZQGwzzbDWK6zZ1bHl7/Jyp5qs0rpZ1GKXctZ+ObCEDEEWPiPNkMkAFdMXc4igdLMs5zNIM1R4tTFJ/ZJVNKoxncHrSuiMrGS7/YCmDY7DevksB3pZb4eZCLrTQxY6Q+nNW9knyQs+smxkOJ+xlDKuwRxTn2zBqnAuz2fole0iK4Z5hk1ek1pMGm9goBkTlLI+MyfNsIIrjvIcEBDWTSosgfraB0Uz3GxzHrQZmlt5PmOjobsYSZqByczcJ/BZL/Eoz2ekjUg36yB6Mhd9PsUiC+8Zc1YacUol20kzmGHzDHmhG3QaEKCS9uxCM0AW4q1OurpiZq7APFLpjB3NUMk4YzwCl0pQSyzbKZtHsS1q6KQQVpJMZygpYiaaIQkW6nxGDKtx5HkGEWnOASza4uSU8PCIowHKPAP1BucCt4c5qxKFj8B+RgcSmuHcZrNF1tKWBgcOQWgGGLUVq0TODCKzXETRGUspe2KaQUcWlQF49k8zB0d0BnXJMPvB0qgXPZkuwOHQdzmh0Gj5XogasPHTFXw6IgWpA+8/fPzU4fj08cN7XRe1KGdtrYJWUKG0oKVRM3z93Ok8Pb3heHrqdD7/puvCS5rkkT1FwkjyMvdFn6p//7mDbASeOp91tZMYjRLRTNYZpBlAbDenGkdePuzwQU6/67q8/YAjhrs6IzvN8F3nFR+Oznfa7tANVoT4WYEzzUwzhBDSSonpC0VnTB1DGl12Q9cmJcL3YYQYpe/13aZ2i1NNNCJfBkZ3lP6lnqiT8TWcEKP0VeOdvCoOxIPOAEb3/G3tmuHn10Hhjf/W089a7yW8/54YzYLVlvqwz+Y6nz6JdzsftN6NGRifHpwRo5JhjJ91a4Z3e2ztF8P4Iii903w/925sGKWAUWWj+QZfXjcRNsuvZHmdL5rvuKmojK40X//jay/CaPCBqD591HzHq4wZ/bzHi6CN/iGovtO84jZjRu/3he6n34ImYgS15eGIjBl9+eceRm86LPkOXmhL7xAZM/r97T5Ge4xQH7Jm9O3yGP1wcYyuL4zR17fX+5IGhZHmLjZjRs2318caqaN56CzrHvZf19dHPOmT5jtmzejf34400tOvmu+YNaNfmNkdpKRV83Fkzcj449tBu3v6U/cNM2f0lTdSOKWOtpFIgcwZGf9hjRQawrVriTwYOf+9Dqf0Tv+0YfaMjPfc7vYbnvawYOTCCF1pHyX9TmTkw8j45frbHst7esqghXJiZDT+gGZSOHX+zGbmMB9GTMxeK5yeOm80p9w+8mLEhMUfb99y4/vhHdPkn7Likycjw6h/+evvH3/88e+/ftc8WKIgT0aGMTB/+uknM9vFhvkyss1qtWpmu/rr/4zSoaCMnLo7sO2BW3+dsxWRkeO2Wz4sb6fwBWRkMxoS2CtlEUjhGDk3Ch8iJc2xFY2R84oOcgoWehSNkfe6hZCSP/VeMEaNEEKMkjC8gjGqhTKyxIq2y2HUIhIFY9Q8wIhieMEYGe1wRuRIRWNUDw8NlBAVjZExCAvfokcqHKMQSi1/9XvxGBn1fXlQsLatgIwMg+feCqG2RKCQjFgUH7QtIScsS/m1XUEZcTTqNQZugy15PWWBGRG4vGhJv4opPqNdShfAaIfSJTAyDJnSZTAy2owSRbwLYYSUYKXjpTAKKF0MI07JspxLYiQoXRAjpHRRjGDo68a7JEZAaXFRjDilC2NkeBfHyPBGl8bIgMhQTnOFwdGfe+XLyBiZ2xS/4bT5zjrHZtpzZmTY3RQ/2brhPzk8tqlO3ozSAX4XeuQ7xWLEf4N8d+Q7xWIEm0scMdtiMRpE2NOkWIwMvgvD7eGvFIwRbIx25CvFYgS/7T+8yULBGNUO79DCUTBGBv8R/MPBbxSNEWy/cDARis3IXoz6JzwPos0ZHdweJyaj7op22jjZpmKw38yhL8RjRBtGHw842YHvP7c+9IVYjOamBNetdE9wEs7RRCgOI2qh3j1smzbhewtVc9hD0W2NRpZfd5AIHZJ9MRi1cZMX7kEubWpqptKjUVCbbmlTJtEufE+jyoH/iMFoIm+YRJvYSF+3LU//nn19ycxpyuZYIhSdETT32H+JG/aJOFqjRivp9Sz5SFmhXmHntgOb5URnNFKvhLVHQbwb3LZruF5SWs1aTdl+Au28OuwPsdOA69ah99DBqKK2tg1BQmZHsBj15wSpR2MJe7vfShPR2yAK3Ac2zq3jWQcjHrolaQI5I26miFVpbuewEVn5wadujafDhcPSjOWhXSTrXmvWkpq5ItqpJYe1B7+RwIXDY2x0RhM1EAANDAVQlWtukHVh+LCZEhoq7Qo+onJ6JVa26m03MC/wv4XUymv6qdW9qJq6NeyV0aT5Ffiz8L3FozPiBy1JWe/MFH032NyKSuFhoTAkAr8ylRNcjjYwlCvf4IxXst2ac/yAm9eV299U/Q/u/SoIL2d0RkO/WP5lS/AM7MFWvkaR9l4qZdsn71sX/QftamjyDKSOO7SBAnLMXVSwFrhHrzQwgtqfilclv5QQe4KoDi8p30d7W5dKVaxdcriXHtY6Vgjta7iiAIn+BDYpN9zdJhi6BAsN3W4zYQ+7DO4LxZTGZ7hXVaX/gGgy4kbpgAEO+VNvG5QKtwb1G3nGX0FjPBCb3hCSIFeQcKWCpGIE8dqsjjy7i9s2Y+Tblf49/xNn69MGLHyDoqZEu9vpupv+J2CBM//Sj2Z5ip3sWvmH5IzEtpc+ukE5JUZbvwKh1NIFeZ2vlYsFX5M21X0Un1jASLwNFYo960atqeSMVMcWfQIYTaAqoXwYGGqqPULlrx97HA8PkEVhCrJjthBbuGk2FHME36sHtwxLhKIyQilUnyGX0TpwFqi7qcoauXrqjQfmKyCPZ7WNloIRxU24Qm0uNVjdnFqhPw+OyIjV/HwJ5Rx43gB9UwwybYPKo4ag0ApVGcQk7zUjtE5uRJLQDpJrdERzPhvSqYNhLBIw2jGgkWwOUKdzNOtGEN6ouQJzh8bcbqsTwLhSqTyidfKm2Ppfg26IEka1WcuRMuCIjJygRjmC1M0QNVke2XWXHI1abyh/i2pln/psKReH2hJG6Ep9UiXa79Cj+tFcbnS1s6WwLoHy0vsdQ4Fi+a/6Pjk0R8rUIMBJI3JLoWGj7h8aOTLIJKqy0Rl+LuCDEmM+LiF3GxX535hBrYkEphnmdNCs25gSKfLH7va7g+jb9kWO3qAUerz2XQg7c/nDusjNRmPJ0iamOjUCxLdY/RBbhGfutrFy7biIzKhGd1vTo4hhAzKQ9mg5aiNxwYJ/rSRfAyPW0nM9jMuiATn1bUDoMdU+ijHGGaR7Sh6+MVfjIGSAAYmwzp8rG+zX1aZYi5Jzh+sNKI0rp9yTP0bO0JwGhQmm4GeSmVHYupHKr04xujKhan3nGoPFdLNMvYFwrCyo3gc3eZZrUU3tYZBSGhN3d7oQJ6gVyR4h7OgaRYo7N+HUdgpZkx3Cll/sR71/VRnfDi15KgBChq7dndPPH0GzVIAmdvHxV8lAreg6lSw9I3L33myIx9YcGHgKAySDurZI1zDHt5NTJxkqhjGSBP+3DzpmLevBAI+5TjT2zQPOJMk/7sEuo2R7R7fpnKRtwr6kpHQB6bCzd/T4Lun8wqC76CY+DmWhL3wr+3tnsgd7JEDCrWMedGcPdvCh7ikOp4uygikKROGvxFkGL3BmsuazDKKgOex7bmrbEGcZwFB0mc6bgHNc+HkTJ5gzTok6nTdBZ+mU/YwL8mhvlfNBnOmxpDNBaFBxyhuLzm1ZQercz/Ow1PRokb65wXEJ/3xIOlsHDrRl2iGnA23Tw57j2Tp0JK5yhqfSZi94EvW5o3mP5x81ZL+RPqYRA2hDa5v5wdDpMaIzqmiWcM8pbjQNd0dH5pbTHMOaPW62yvHfL/sdhc56wwPWr8zeOR2WqMJ9xLPeanQYVXgwowli6K8G5HbnB+Y4cB6fM8PiHuxwxCljkFO0zuXQURWig6F1A0dPcaNzLSdgmEuc3D8neGtsE2+CyjlKT0Pc4QAulmIkPtU4C9QoUaMjtqJmueJ8WKyL58jHsGYOVrCJfAxajILRGb5lYa+nOgRbhShIqxzE5Oig04zxsMGZWT19YsREKQwb2ehAMc9Z5qBZLoz7FX0HQyYDC8Kinwxym7gQ55Wfg84QmoE6zMQnP5PO2MIc/wl1hiXyzbKqGZKAdMYj76JFV503Bi/YJrS8bZ024RQ6g655lXdi1NjgadxCHGgQBeJSMMh4U85ZZyzMchsfwzRDElBzV4XOyO/A7zZpBjL+nj6jJ5eEMZf6Jq/EiAWmDSxHo/5e28nPABE2hc7IPjFySqQZphE0QxIInQFhNAedsaCFYf2ImiEJbJzUnlBXl+kAbHvt58lBMpYBdnRGJavEiIntMb8HJcyZJsoijefPWcqYic5gYhva35Fvlh3EacZQbZnoDHGYcL8cGES28KqBaXMJptfEmYqB9ITUTALNkARy+NGrM2o0CCBEd24DN0JnYDhaa+sqluYW8pFhSs2QBGI+A/RF/8gvVSOiRbljV0pQ8kQbU60X6tZT6wwWOTcNI43oTg85HWZtlmoAlg9K8zpRMpP8oUiW9s6aulgYkd3KYuw0IJ2B0x6jpNmxRZWiQ3SnhyVNFzavkigYVisQ/we0Wv30szzy9KB9F1dnMNENfbSjT3Snh+LN3XhevaA8iqJM7qMYYbDxp/Qiv1xHle1tGgQUPcHpB24DkM4QKcw4SnrJIj6koSS6z27VgchcuBuxZPbouilam8Qfg4zqvKBkl/1jOkN8IUvRnR6kM57BnWaHEhmmFUAs0kTd3Tk5kApZttfGYWqNtWaFhD3gPGanwjAjr+AtwELYPkU9xMldRx4wO2eI4ULhJbsNIDqs7vY0miEJ2uhOsF6K6QxlNtt+puSCerD8BpzTQWQAMMQ7DgIZyy6gxxITdSl/zZInmvJyqpstdTZLP0nHTPBcUp5oIJ2xEsurLF900+I+jfMMecGSpgdBG4LYFZpB7zxDXlCmB+9p4vN8NEMS7I4anHfKEw2yzvCkqF5k0OjbrS0PmBccpDMAGc8z5AWRkRZxxX8YQDVMzm3xYTp0q3k50P8AQ6cuHO1d1X8AAAAASUVORK5CYII=">
            <a:extLst>
              <a:ext uri="{FF2B5EF4-FFF2-40B4-BE49-F238E27FC236}">
                <a16:creationId xmlns:a16="http://schemas.microsoft.com/office/drawing/2014/main" id="{618CCC39-C505-4E35-9288-326BFF91A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0816" y="5684796"/>
            <a:ext cx="1016112" cy="1171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9095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Multi-condition </a:t>
            </a:r>
            <a:r>
              <a:rPr lang="en-GB" dirty="0">
                <a:latin typeface="Lucida Console" panose="020B0609040504020204" pitchFamily="49" charset="0"/>
              </a:rPr>
              <a:t>filter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335360" y="3284984"/>
            <a:ext cx="63906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1 x 5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LastName</a:t>
            </a:r>
            <a:r>
              <a:rPr lang="en-GB" sz="2000" dirty="0">
                <a:latin typeface="Lucida Console" panose="020B0609040504020204" pitchFamily="49" charset="0"/>
              </a:rPr>
              <a:t> </a:t>
            </a:r>
            <a:r>
              <a:rPr lang="en-GB" sz="2000" dirty="0" err="1">
                <a:latin typeface="Lucida Console" panose="020B0609040504020204" pitchFamily="49" charset="0"/>
              </a:rPr>
              <a:t>FirstName</a:t>
            </a:r>
            <a:r>
              <a:rPr lang="en-GB" sz="2000" dirty="0">
                <a:latin typeface="Lucida Console" panose="020B0609040504020204" pitchFamily="49" charset="0"/>
              </a:rPr>
              <a:t>   Age Weight Height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1 Barney   Daniel       18     88    168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36404" y="1561654"/>
            <a:ext cx="57516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latin typeface="Lucida Console" panose="020B0609040504020204" pitchFamily="49" charset="0"/>
              </a:rPr>
              <a:t>trumpton</a:t>
            </a:r>
            <a:r>
              <a:rPr lang="en-GB" sz="2000" dirty="0">
                <a:latin typeface="Lucida Console" panose="020B0609040504020204" pitchFamily="49" charset="0"/>
              </a:rPr>
              <a:t> %&gt;%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filter(!(Height &gt; 170 | Age &gt; 30))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53899" y="2207985"/>
            <a:ext cx="355398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Lucida Console" panose="020B0609040504020204" pitchFamily="49" charset="0"/>
              </a:rPr>
              <a:t>&amp;</a:t>
            </a:r>
            <a:r>
              <a:rPr lang="en-GB" sz="3600" dirty="0"/>
              <a:t> 	= logical AND</a:t>
            </a:r>
          </a:p>
          <a:p>
            <a:r>
              <a:rPr lang="en-GB" sz="3600" dirty="0">
                <a:latin typeface="Lucida Console" panose="020B0609040504020204" pitchFamily="49" charset="0"/>
              </a:rPr>
              <a:t>|</a:t>
            </a:r>
            <a:r>
              <a:rPr lang="en-GB" sz="3600" dirty="0"/>
              <a:t> 	= logical OR</a:t>
            </a:r>
          </a:p>
          <a:p>
            <a:r>
              <a:rPr lang="en-GB" sz="3600" dirty="0">
                <a:latin typeface="Lucida Console" panose="020B0609040504020204" pitchFamily="49" charset="0"/>
              </a:rPr>
              <a:t>!	</a:t>
            </a:r>
            <a:r>
              <a:rPr lang="en-GB" sz="3600" dirty="0"/>
              <a:t>= logical NOT</a:t>
            </a:r>
          </a:p>
        </p:txBody>
      </p:sp>
    </p:spTree>
    <p:extLst>
      <p:ext uri="{BB962C8B-B14F-4D97-AF65-F5344CB8AC3E}">
        <p14:creationId xmlns:p14="http://schemas.microsoft.com/office/powerpoint/2010/main" val="323357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</a:t>
            </a:r>
            <a:r>
              <a:rPr lang="en-GB" dirty="0">
                <a:latin typeface="Lucida Console" panose="020B0609040504020204" pitchFamily="49" charset="0"/>
              </a:rPr>
              <a:t>filter </a:t>
            </a:r>
            <a:r>
              <a:rPr lang="en-GB" dirty="0">
                <a:latin typeface="+mn-lt"/>
              </a:rPr>
              <a:t>with</a:t>
            </a:r>
            <a:r>
              <a:rPr lang="en-GB" dirty="0">
                <a:latin typeface="Lucida Console" panose="020B0609040504020204" pitchFamily="49" charset="0"/>
              </a:rPr>
              <a:t> %in%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2535" y="3933056"/>
            <a:ext cx="1157681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5 x 11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CHR         POS </a:t>
            </a:r>
            <a:r>
              <a:rPr lang="en-GB" sz="1400" dirty="0" err="1">
                <a:latin typeface="Lucida Console" panose="020B0609040504020204" pitchFamily="49" charset="0"/>
              </a:rPr>
              <a:t>dbSNP</a:t>
            </a:r>
            <a:r>
              <a:rPr lang="en-GB" sz="1400" dirty="0">
                <a:latin typeface="Lucida Console" panose="020B0609040504020204" pitchFamily="49" charset="0"/>
              </a:rPr>
              <a:t>      REF   ALT    QUAL GENE   ENST           </a:t>
            </a:r>
            <a:r>
              <a:rPr lang="en-GB" sz="1400" dirty="0" err="1">
                <a:latin typeface="Lucida Console" panose="020B0609040504020204" pitchFamily="49" charset="0"/>
              </a:rPr>
              <a:t>MutantReads</a:t>
            </a:r>
            <a:r>
              <a:rPr lang="en-GB" sz="1400" dirty="0">
                <a:latin typeface="Lucida Console" panose="020B0609040504020204" pitchFamily="49" charset="0"/>
              </a:rPr>
              <a:t> COVERAGE </a:t>
            </a:r>
            <a:r>
              <a:rPr lang="en-GB" sz="1400" dirty="0" err="1">
                <a:latin typeface="Lucida Console" panose="020B0609040504020204" pitchFamily="49" charset="0"/>
              </a:rPr>
              <a:t>MutantReadPerce</a:t>
            </a:r>
            <a:r>
              <a:rPr lang="en-GB" sz="1400" dirty="0">
                <a:latin typeface="Lucida Console" panose="020B0609040504020204" pitchFamily="49" charset="0"/>
              </a:rPr>
              <a:t>~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      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  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1 11    134226278 rs3802928  C     T       200 GLB1L2 ENST03898~          13       43               30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2 12    113539822 rs1674101  A     G       200 RASAL1 ENST05465~          19       22               86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3 3      46944274 rs1138518  T     C       200 PTH1R  ENST04495~          32       75               42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4 3      52430526 rs12163565 G     A       200 DNAH1  ENST04203~          38       50               76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5 8      38271182 .          TG    T       200 FGFR1  ENST04259~           9       31               29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2535" y="1471717"/>
            <a:ext cx="111030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&gt; hits</a:t>
            </a:r>
          </a:p>
          <a:p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pt-BR" dirty="0">
                <a:latin typeface="Lucida Console" panose="020B0609040504020204" pitchFamily="49" charset="0"/>
              </a:rPr>
              <a:t>[1] "FGFR1"  "RASAL1" "GLB1L2" "DNAH1"  "PTH1R"</a:t>
            </a:r>
          </a:p>
          <a:p>
            <a:endParaRPr lang="pt-BR" dirty="0">
              <a:latin typeface="Lucida Console" panose="020B0609040504020204" pitchFamily="49" charset="0"/>
            </a:endParaRPr>
          </a:p>
          <a:p>
            <a:r>
              <a:rPr lang="en-GB" dirty="0" err="1">
                <a:latin typeface="Lucida Console" panose="020B0609040504020204" pitchFamily="49" charset="0"/>
              </a:rPr>
              <a:t>child.variants</a:t>
            </a:r>
            <a:r>
              <a:rPr lang="en-GB" dirty="0">
                <a:latin typeface="Lucida Console" panose="020B0609040504020204" pitchFamily="49" charset="0"/>
              </a:rPr>
              <a:t> %&gt;% </a:t>
            </a:r>
          </a:p>
          <a:p>
            <a:r>
              <a:rPr lang="en-GB" dirty="0">
                <a:latin typeface="Lucida Console" panose="020B0609040504020204" pitchFamily="49" charset="0"/>
              </a:rPr>
              <a:t>  filter(GENE </a:t>
            </a:r>
            <a:r>
              <a:rPr lang="en-GB" b="1" dirty="0">
                <a:latin typeface="Lucida Console" panose="020B0609040504020204" pitchFamily="49" charset="0"/>
              </a:rPr>
              <a:t>%in% </a:t>
            </a:r>
            <a:r>
              <a:rPr lang="en-GB" dirty="0">
                <a:latin typeface="Lucida Console" panose="020B0609040504020204" pitchFamily="49" charset="0"/>
              </a:rPr>
              <a:t>hits)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665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</a:t>
            </a:r>
            <a:r>
              <a:rPr lang="en-GB" dirty="0">
                <a:latin typeface="Lucida Console" panose="020B0609040504020204" pitchFamily="49" charset="0"/>
              </a:rPr>
              <a:t>filter </a:t>
            </a:r>
            <a:r>
              <a:rPr lang="en-GB" dirty="0">
                <a:latin typeface="+mn-lt"/>
              </a:rPr>
              <a:t>with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 err="1">
                <a:latin typeface="Lucida Console" panose="020B0609040504020204" pitchFamily="49" charset="0"/>
              </a:rPr>
              <a:t>str_detect</a:t>
            </a: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2535" y="3212976"/>
            <a:ext cx="1157681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9 x 11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         POS 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dbSNP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  REF   ALT    QUAL GENE   ENST            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MutantReads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COVERAGE 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MutantReadPerce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~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       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  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1 16     68598007 rs1177648 A     G       200 </a:t>
            </a:r>
            <a:r>
              <a:rPr lang="en-GB" sz="1400" dirty="0">
                <a:latin typeface="Lucida Console" panose="020B0609040504020204" pitchFamily="49" charset="0"/>
              </a:rPr>
              <a:t>ZFP90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ENST0398253          43      100               43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2 16     88552370 rs3751673 A     G        53 </a:t>
            </a:r>
            <a:r>
              <a:rPr lang="en-GB" sz="1400" dirty="0">
                <a:latin typeface="Lucida Console" panose="020B0609040504020204" pitchFamily="49" charset="0"/>
              </a:rPr>
              <a:t>ZFPM1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ENST0319555           4       23               17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3 18      5292030 rs620652  A     G       200 </a:t>
            </a:r>
            <a:r>
              <a:rPr lang="en-GB" sz="1400" dirty="0">
                <a:latin typeface="Lucida Console" panose="020B0609040504020204" pitchFamily="49" charset="0"/>
              </a:rPr>
              <a:t>ZFP161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ENST0357006          28       71               39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4 19     57065189 rs145011  T     C       200 </a:t>
            </a:r>
            <a:r>
              <a:rPr lang="en-GB" sz="1400" dirty="0">
                <a:latin typeface="Lucida Console" panose="020B0609040504020204" pitchFamily="49" charset="0"/>
              </a:rPr>
              <a:t>ZFP28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ENST0301318          59      137               43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5 20     50768672 .         GT    G       200 </a:t>
            </a:r>
            <a:r>
              <a:rPr lang="en-GB" sz="1400" dirty="0">
                <a:latin typeface="Lucida Console" panose="020B0609040504020204" pitchFamily="49" charset="0"/>
              </a:rPr>
              <a:t>ZFP64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ENST0216923          36       41               87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6 5     180276402 rs168726  C     T       200 </a:t>
            </a:r>
            <a:r>
              <a:rPr lang="en-GB" sz="1400" dirty="0">
                <a:latin typeface="Lucida Console" panose="020B0609040504020204" pitchFamily="49" charset="0"/>
              </a:rPr>
              <a:t>ZFP62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ENST0502412          74       83               89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7 8     106814656 rs2920048 G     C       200 </a:t>
            </a:r>
            <a:r>
              <a:rPr lang="en-GB" sz="1400" dirty="0">
                <a:latin typeface="Lucida Console" panose="020B0609040504020204" pitchFamily="49" charset="0"/>
              </a:rPr>
              <a:t>ZFPM2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ENST0407775          33       79               41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8 8     144332012 rs6558339 T     C       200 </a:t>
            </a:r>
            <a:r>
              <a:rPr lang="en-GB" sz="1400" dirty="0">
                <a:latin typeface="Lucida Console" panose="020B0609040504020204" pitchFamily="49" charset="0"/>
              </a:rPr>
              <a:t>ZFP41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ENST0330701          32       37               86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9 9     115818949 rs2282076 A     T       200 </a:t>
            </a:r>
            <a:r>
              <a:rPr lang="en-GB" sz="1400" dirty="0">
                <a:latin typeface="Lucida Console" panose="020B0609040504020204" pitchFamily="49" charset="0"/>
              </a:rPr>
              <a:t>ZFP37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ENST0374227          18       43               41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927648" y="1802698"/>
            <a:ext cx="62646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child.variants</a:t>
            </a:r>
            <a:r>
              <a:rPr lang="en-GB" sz="2400" dirty="0">
                <a:latin typeface="Lucida Console" panose="020B0609040504020204" pitchFamily="49" charset="0"/>
              </a:rPr>
              <a:t> %&gt;% 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filter(</a:t>
            </a:r>
            <a:r>
              <a:rPr lang="en-GB" sz="2400" b="1" dirty="0" err="1">
                <a:latin typeface="Lucida Console" panose="020B0609040504020204" pitchFamily="49" charset="0"/>
              </a:rPr>
              <a:t>str_detect</a:t>
            </a:r>
            <a:r>
              <a:rPr lang="en-GB" sz="2400" dirty="0">
                <a:latin typeface="Lucida Console" panose="020B0609040504020204" pitchFamily="49" charset="0"/>
              </a:rPr>
              <a:t>(GENE,"ZFP"))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1397704"/>
            <a:ext cx="960702" cy="1112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11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</a:t>
            </a:r>
            <a:r>
              <a:rPr lang="en-GB" dirty="0">
                <a:latin typeface="Lucida Console" panose="020B0609040504020204" pitchFamily="49" charset="0"/>
              </a:rPr>
              <a:t>filter </a:t>
            </a:r>
            <a:r>
              <a:rPr lang="en-GB" dirty="0">
                <a:latin typeface="+mn-lt"/>
              </a:rPr>
              <a:t>with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 err="1">
                <a:latin typeface="Lucida Console" panose="020B0609040504020204" pitchFamily="49" charset="0"/>
              </a:rPr>
              <a:t>str_detect</a:t>
            </a: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2535" y="3212976"/>
            <a:ext cx="11576813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15 x 11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CHR         POS 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dbSNP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   REF   ALT    QUAL GENE   ENST        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MutantReads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COVERAGE 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MutantReadPercent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  <a:latin typeface="Lucida Console" panose="020B0609040504020204" pitchFamily="49" charset="0"/>
            </a:endParaRP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   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   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1 7      99569394 rs17295356 G     A       200 </a:t>
            </a:r>
            <a:r>
              <a:rPr lang="en-GB" sz="1400" dirty="0">
                <a:latin typeface="Lucida Console" panose="020B0609040504020204" pitchFamily="49" charset="0"/>
              </a:rPr>
              <a:t>AZGP1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ENST0292401           9       34                26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2 12     51636259 rs1049467  C     T       200 </a:t>
            </a:r>
            <a:r>
              <a:rPr lang="en-GB" sz="1400" dirty="0">
                <a:latin typeface="Lucida Console" panose="020B0609040504020204" pitchFamily="49" charset="0"/>
              </a:rPr>
              <a:t>DAZAP2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ENST0549555          62       68                91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3 3     137786442 rs442800   T     C       200 </a:t>
            </a:r>
            <a:r>
              <a:rPr lang="en-GB" sz="1400" dirty="0">
                <a:latin typeface="Lucida Console" panose="020B0609040504020204" pitchFamily="49" charset="0"/>
              </a:rPr>
              <a:t>DZIP1L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ENST0327532           9       32                28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4 3     108403086 rs9856097  T     C       200 </a:t>
            </a:r>
            <a:r>
              <a:rPr lang="en-GB" sz="1400" dirty="0">
                <a:latin typeface="Lucida Console" panose="020B0609040504020204" pitchFamily="49" charset="0"/>
              </a:rPr>
              <a:t>DZIP3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ENST0361582          26       30                86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5 20     56179586 rs6123710  G     A       200 </a:t>
            </a:r>
            <a:r>
              <a:rPr lang="en-GB" sz="1400" dirty="0">
                <a:latin typeface="Lucida Console" panose="020B0609040504020204" pitchFamily="49" charset="0"/>
              </a:rPr>
              <a:t>ZBP1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ENST0371173          15       44                34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6 18      5292030 rs620652   A     G       200 </a:t>
            </a:r>
            <a:r>
              <a:rPr lang="en-GB" sz="1400" dirty="0">
                <a:latin typeface="Lucida Console" panose="020B0609040504020204" pitchFamily="49" charset="0"/>
              </a:rPr>
              <a:t>ZFP161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ENST0357006          28       71                39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7 19     57065189 rs145011   T     C       200 </a:t>
            </a:r>
            <a:r>
              <a:rPr lang="en-GB" sz="1400" dirty="0">
                <a:latin typeface="Lucida Console" panose="020B0609040504020204" pitchFamily="49" charset="0"/>
              </a:rPr>
              <a:t>ZFP28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ENST0301318          59      137                43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8 9     115818949 rs2282076  A     T       200 </a:t>
            </a:r>
            <a:r>
              <a:rPr lang="en-GB" sz="1400" dirty="0">
                <a:latin typeface="Lucida Console" panose="020B0609040504020204" pitchFamily="49" charset="0"/>
              </a:rPr>
              <a:t>ZFP37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ENST0374227          18       43                41</a:t>
            </a:r>
            <a:endParaRPr lang="en-GB" sz="1400" dirty="0">
              <a:latin typeface="Lucida Console" panose="020B06090405040202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27648" y="1802698"/>
            <a:ext cx="62646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child.variants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%&gt;% 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filter(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str_detect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(GENE,</a:t>
            </a:r>
            <a:r>
              <a:rPr lang="en-GB" sz="2400" dirty="0">
                <a:latin typeface="Lucida Console" panose="020B0609040504020204" pitchFamily="49" charset="0"/>
              </a:rPr>
              <a:t>"Z.P"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))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1397704"/>
            <a:ext cx="960702" cy="1112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31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22" y="260648"/>
            <a:ext cx="10972800" cy="1143000"/>
          </a:xfrm>
        </p:spPr>
        <p:txBody>
          <a:bodyPr/>
          <a:lstStyle/>
          <a:p>
            <a:r>
              <a:rPr lang="en-GB" dirty="0"/>
              <a:t>Using </a:t>
            </a:r>
            <a:r>
              <a:rPr lang="en-GB" dirty="0">
                <a:latin typeface="Lucida Console" panose="020B0609040504020204" pitchFamily="49" charset="0"/>
              </a:rPr>
              <a:t>filter </a:t>
            </a:r>
            <a:r>
              <a:rPr lang="en-GB" dirty="0">
                <a:latin typeface="+mn-lt"/>
              </a:rPr>
              <a:t>with other string operations</a:t>
            </a:r>
            <a:endParaRPr lang="en-GB" dirty="0">
              <a:latin typeface="Lucida Console" panose="020B0609040504020204" pitchFamily="49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1397704"/>
            <a:ext cx="960702" cy="1112813"/>
          </a:xfrm>
          <a:prstGeom prst="rect">
            <a:avLst/>
          </a:prstGeom>
        </p:spPr>
      </p:pic>
      <p:pic>
        <p:nvPicPr>
          <p:cNvPr id="12" name="Picture 11" descr="The 1709 Blog: US content industry and ISPs to inform and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578" y="6107401"/>
            <a:ext cx="527942" cy="45436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75520" y="6165304"/>
            <a:ext cx="87502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These are different to the select helpers </a:t>
            </a:r>
            <a:r>
              <a:rPr lang="en-GB" sz="1600" b="1" dirty="0" err="1"/>
              <a:t>starts_with</a:t>
            </a:r>
            <a:r>
              <a:rPr lang="en-GB" sz="1600" dirty="0"/>
              <a:t> and </a:t>
            </a:r>
            <a:r>
              <a:rPr lang="en-GB" sz="1600" b="1" dirty="0" err="1"/>
              <a:t>ends_with</a:t>
            </a:r>
            <a:r>
              <a:rPr lang="en-GB" sz="1600" dirty="0"/>
              <a:t> which are used for picking columns</a:t>
            </a:r>
          </a:p>
        </p:txBody>
      </p:sp>
      <p:sp>
        <p:nvSpPr>
          <p:cNvPr id="3" name="Rectangle 2"/>
          <p:cNvSpPr/>
          <p:nvPr/>
        </p:nvSpPr>
        <p:spPr>
          <a:xfrm>
            <a:off x="551384" y="2048852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child %&gt;%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select(REF,ALT)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filter(</a:t>
            </a:r>
            <a:r>
              <a:rPr lang="en-GB" sz="2000" b="1" dirty="0" err="1">
                <a:latin typeface="Lucida Console" panose="020B0609040504020204" pitchFamily="49" charset="0"/>
              </a:rPr>
              <a:t>startsWith</a:t>
            </a:r>
            <a:r>
              <a:rPr lang="en-GB" sz="2000" dirty="0">
                <a:latin typeface="Lucida Console" panose="020B0609040504020204" pitchFamily="49" charset="0"/>
              </a:rPr>
              <a:t>(REF,"GAT"))</a:t>
            </a:r>
          </a:p>
        </p:txBody>
      </p:sp>
      <p:sp>
        <p:nvSpPr>
          <p:cNvPr id="4" name="Rectangle 3"/>
          <p:cNvSpPr/>
          <p:nvPr/>
        </p:nvSpPr>
        <p:spPr>
          <a:xfrm>
            <a:off x="602161" y="3569371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3 x 2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dirty="0">
                <a:latin typeface="Lucida Console" panose="020B0609040504020204" pitchFamily="49" charset="0"/>
              </a:rPr>
              <a:t>REF   ALT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1 </a:t>
            </a:r>
            <a:r>
              <a:rPr lang="en-GB" dirty="0">
                <a:latin typeface="Lucida Console" panose="020B0609040504020204" pitchFamily="49" charset="0"/>
              </a:rPr>
              <a:t>GATA  G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2 </a:t>
            </a:r>
            <a:r>
              <a:rPr lang="en-GB" dirty="0">
                <a:latin typeface="Lucida Console" panose="020B0609040504020204" pitchFamily="49" charset="0"/>
              </a:rPr>
              <a:t>GATAT GAT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3 </a:t>
            </a:r>
            <a:r>
              <a:rPr lang="en-GB" dirty="0">
                <a:latin typeface="Lucida Console" panose="020B0609040504020204" pitchFamily="49" charset="0"/>
              </a:rPr>
              <a:t>GAT   G </a:t>
            </a:r>
          </a:p>
        </p:txBody>
      </p:sp>
      <p:sp>
        <p:nvSpPr>
          <p:cNvPr id="5" name="Rectangle 4"/>
          <p:cNvSpPr/>
          <p:nvPr/>
        </p:nvSpPr>
        <p:spPr>
          <a:xfrm>
            <a:off x="6023992" y="2077803"/>
            <a:ext cx="51115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child %&gt;%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select(GENE,ENST)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filter(</a:t>
            </a:r>
            <a:r>
              <a:rPr lang="en-GB" sz="2000" b="1" dirty="0" err="1">
                <a:latin typeface="Lucida Console" panose="020B0609040504020204" pitchFamily="49" charset="0"/>
              </a:rPr>
              <a:t>endsWith</a:t>
            </a:r>
            <a:r>
              <a:rPr lang="en-GB" sz="2000" dirty="0">
                <a:latin typeface="Lucida Console" panose="020B0609040504020204" pitchFamily="49" charset="0"/>
              </a:rPr>
              <a:t>(ENST,"878"))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23992" y="3593210"/>
            <a:ext cx="41044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4 x 2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dirty="0">
                <a:latin typeface="Lucida Console" panose="020B0609040504020204" pitchFamily="49" charset="0"/>
              </a:rPr>
              <a:t>GENE     ENST       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1 </a:t>
            </a:r>
            <a:r>
              <a:rPr lang="en-GB" dirty="0">
                <a:latin typeface="Lucida Console" panose="020B0609040504020204" pitchFamily="49" charset="0"/>
              </a:rPr>
              <a:t>CIB3     ENST0269878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2 </a:t>
            </a:r>
            <a:r>
              <a:rPr lang="en-GB" dirty="0">
                <a:latin typeface="Lucida Console" panose="020B0609040504020204" pitchFamily="49" charset="0"/>
              </a:rPr>
              <a:t>KCTD18   ENST0359878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3 </a:t>
            </a:r>
            <a:r>
              <a:rPr lang="en-GB" dirty="0">
                <a:latin typeface="Lucida Console" panose="020B0609040504020204" pitchFamily="49" charset="0"/>
              </a:rPr>
              <a:t>KIAA1407 ENST0295878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4 </a:t>
            </a:r>
            <a:r>
              <a:rPr lang="en-GB" dirty="0">
                <a:latin typeface="Lucida Console" panose="020B0609040504020204" pitchFamily="49" charset="0"/>
              </a:rPr>
              <a:t>RBM33    ENST0401878</a:t>
            </a:r>
          </a:p>
        </p:txBody>
      </p:sp>
    </p:spTree>
    <p:extLst>
      <p:ext uri="{BB962C8B-B14F-4D97-AF65-F5344CB8AC3E}">
        <p14:creationId xmlns:p14="http://schemas.microsoft.com/office/powerpoint/2010/main" val="29059159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</a:t>
            </a:r>
            <a:r>
              <a:rPr lang="en-GB" dirty="0">
                <a:latin typeface="Lucida Console" panose="020B0609040504020204" pitchFamily="49" charset="0"/>
              </a:rPr>
              <a:t>filter </a:t>
            </a:r>
            <a:r>
              <a:rPr lang="en-GB" dirty="0">
                <a:latin typeface="+mn-lt"/>
              </a:rPr>
              <a:t>with</a:t>
            </a:r>
            <a:r>
              <a:rPr lang="en-GB" dirty="0">
                <a:latin typeface="Lucida Console" panose="020B0609040504020204" pitchFamily="49" charset="0"/>
              </a:rPr>
              <a:t> is </a:t>
            </a:r>
            <a:r>
              <a:rPr lang="en-GB" dirty="0">
                <a:latin typeface="+mn-lt"/>
              </a:rPr>
              <a:t>functions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048328" y="2636912"/>
            <a:ext cx="32403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err="1">
                <a:latin typeface="Lucida Console" panose="020B0609040504020204" pitchFamily="49" charset="0"/>
              </a:rPr>
              <a:t>is_finite</a:t>
            </a:r>
            <a:endParaRPr lang="en-GB" sz="3200" dirty="0">
              <a:latin typeface="Lucida Console" panose="020B0609040504020204" pitchFamily="49" charset="0"/>
            </a:endParaRPr>
          </a:p>
          <a:p>
            <a:r>
              <a:rPr lang="en-GB" sz="3200" dirty="0" err="1">
                <a:latin typeface="Lucida Console" panose="020B0609040504020204" pitchFamily="49" charset="0"/>
              </a:rPr>
              <a:t>is_infinite</a:t>
            </a:r>
            <a:endParaRPr lang="en-GB" sz="3200" dirty="0">
              <a:latin typeface="Lucida Console" panose="020B0609040504020204" pitchFamily="49" charset="0"/>
            </a:endParaRPr>
          </a:p>
          <a:p>
            <a:r>
              <a:rPr lang="en-GB" sz="3200" dirty="0" err="1">
                <a:latin typeface="Lucida Console" panose="020B0609040504020204" pitchFamily="49" charset="0"/>
              </a:rPr>
              <a:t>is.nan</a:t>
            </a:r>
            <a:endParaRPr lang="en-GB" sz="3200" dirty="0">
              <a:latin typeface="Lucida Console" panose="020B0609040504020204" pitchFamily="49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9336" y="1947895"/>
            <a:ext cx="3048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Lucida Console" panose="020B0609040504020204" pitchFamily="49" charset="0"/>
              </a:rPr>
              <a:t>&gt; data.with.na</a:t>
            </a:r>
          </a:p>
          <a:p>
            <a:r>
              <a:rPr lang="pt-BR" dirty="0">
                <a:latin typeface="Lucida Console" panose="020B0609040504020204" pitchFamily="49" charset="0"/>
              </a:rPr>
              <a:t># A tibble: 8 x 2</a:t>
            </a:r>
          </a:p>
          <a:p>
            <a:r>
              <a:rPr lang="pt-BR" dirty="0">
                <a:latin typeface="Lucida Console" panose="020B0609040504020204" pitchFamily="49" charset="0"/>
              </a:rPr>
              <a:t>  sample value</a:t>
            </a:r>
          </a:p>
          <a:p>
            <a:r>
              <a:rPr lang="pt-BR" dirty="0">
                <a:latin typeface="Lucida Console" panose="020B0609040504020204" pitchFamily="49" charset="0"/>
              </a:rPr>
              <a:t>  &lt;chr&gt;  &lt;dbl&gt;</a:t>
            </a:r>
          </a:p>
          <a:p>
            <a:r>
              <a:rPr lang="pt-BR" dirty="0">
                <a:latin typeface="Lucida Console" panose="020B0609040504020204" pitchFamily="49" charset="0"/>
              </a:rPr>
              <a:t>1 A       9.98</a:t>
            </a:r>
          </a:p>
          <a:p>
            <a:r>
              <a:rPr lang="pt-BR" dirty="0">
                <a:latin typeface="Lucida Console" panose="020B0609040504020204" pitchFamily="49" charset="0"/>
              </a:rPr>
              <a:t>2 A       8.58</a:t>
            </a:r>
          </a:p>
          <a:p>
            <a:r>
              <a:rPr lang="pt-BR" dirty="0">
                <a:latin typeface="Lucida Console" panose="020B0609040504020204" pitchFamily="49" charset="0"/>
              </a:rPr>
              <a:t>3 A      10.4 </a:t>
            </a:r>
          </a:p>
          <a:p>
            <a:r>
              <a:rPr lang="pt-BR" dirty="0">
                <a:latin typeface="Lucida Console" panose="020B0609040504020204" pitchFamily="49" charset="0"/>
              </a:rPr>
              <a:t>4 A      11.4 </a:t>
            </a:r>
          </a:p>
          <a:p>
            <a:r>
              <a:rPr lang="pt-BR" dirty="0">
                <a:latin typeface="Lucida Console" panose="020B0609040504020204" pitchFamily="49" charset="0"/>
              </a:rPr>
              <a:t>5 B       9.75</a:t>
            </a:r>
          </a:p>
          <a:p>
            <a:r>
              <a:rPr lang="pt-BR" dirty="0">
                <a:latin typeface="Lucida Console" panose="020B0609040504020204" pitchFamily="49" charset="0"/>
              </a:rPr>
              <a:t>6 B      11.2 </a:t>
            </a:r>
          </a:p>
          <a:p>
            <a:r>
              <a:rPr lang="pt-BR" dirty="0">
                <a:latin typeface="Lucida Console" panose="020B0609040504020204" pitchFamily="49" charset="0"/>
              </a:rPr>
              <a:t>7 B      </a:t>
            </a:r>
            <a:r>
              <a:rPr lang="pt-BR" b="1" dirty="0">
                <a:solidFill>
                  <a:srgbClr val="FF0000"/>
                </a:solidFill>
                <a:latin typeface="Lucida Console" panose="020B0609040504020204" pitchFamily="49" charset="0"/>
              </a:rPr>
              <a:t>NA</a:t>
            </a:r>
            <a:r>
              <a:rPr lang="pt-BR" dirty="0">
                <a:latin typeface="Lucida Console" panose="020B0609040504020204" pitchFamily="49" charset="0"/>
              </a:rPr>
              <a:t>   </a:t>
            </a:r>
          </a:p>
          <a:p>
            <a:r>
              <a:rPr lang="pt-BR" dirty="0">
                <a:latin typeface="Lucida Console" panose="020B0609040504020204" pitchFamily="49" charset="0"/>
              </a:rPr>
              <a:t>8 B      </a:t>
            </a:r>
            <a:r>
              <a:rPr lang="pt-BR" b="1" dirty="0">
                <a:solidFill>
                  <a:srgbClr val="FF0000"/>
                </a:solidFill>
                <a:latin typeface="Lucida Console" panose="020B0609040504020204" pitchFamily="49" charset="0"/>
              </a:rPr>
              <a:t>NA</a:t>
            </a:r>
            <a:endParaRPr lang="en-GB" b="1" dirty="0">
              <a:solidFill>
                <a:srgbClr val="FF0000"/>
              </a:solidFill>
              <a:latin typeface="Lucida Console" panose="020B060904050402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02557" y="1947895"/>
            <a:ext cx="454418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Lucida Console" panose="020B0609040504020204" pitchFamily="49" charset="0"/>
              </a:rPr>
              <a:t>data.with.na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filter(!is.na(value))</a:t>
            </a:r>
          </a:p>
          <a:p>
            <a:endParaRPr lang="en-GB" sz="2400" dirty="0">
              <a:latin typeface="Lucida Console" panose="020B0609040504020204" pitchFamily="49" charset="0"/>
            </a:endParaRPr>
          </a:p>
          <a:p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Lucida Console" panose="020B0609040504020204" pitchFamily="49" charset="0"/>
              </a:rPr>
              <a:t># A tibble: 6 x 2</a:t>
            </a:r>
          </a:p>
          <a:p>
            <a:r>
              <a:rPr lang="en-GB" dirty="0">
                <a:latin typeface="Lucida Console" panose="020B0609040504020204" pitchFamily="49" charset="0"/>
              </a:rPr>
              <a:t>  sample value</a:t>
            </a:r>
          </a:p>
          <a:p>
            <a:r>
              <a:rPr lang="en-GB" dirty="0">
                <a:latin typeface="Lucida Console" panose="020B0609040504020204" pitchFamily="49" charset="0"/>
              </a:rPr>
              <a:t>  &lt;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latin typeface="Lucida Console" panose="020B0609040504020204" pitchFamily="49" charset="0"/>
              </a:rPr>
              <a:t>dbl</a:t>
            </a:r>
            <a:r>
              <a:rPr lang="en-GB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1 A       9.98</a:t>
            </a:r>
          </a:p>
          <a:p>
            <a:r>
              <a:rPr lang="en-GB" dirty="0">
                <a:latin typeface="Lucida Console" panose="020B0609040504020204" pitchFamily="49" charset="0"/>
              </a:rPr>
              <a:t>2 A       8.58</a:t>
            </a:r>
          </a:p>
          <a:p>
            <a:r>
              <a:rPr lang="en-GB" dirty="0">
                <a:latin typeface="Lucida Console" panose="020B0609040504020204" pitchFamily="49" charset="0"/>
              </a:rPr>
              <a:t>3 A      10.4 </a:t>
            </a:r>
          </a:p>
          <a:p>
            <a:r>
              <a:rPr lang="en-GB" dirty="0">
                <a:latin typeface="Lucida Console" panose="020B0609040504020204" pitchFamily="49" charset="0"/>
              </a:rPr>
              <a:t>4 A      11.4 </a:t>
            </a:r>
          </a:p>
          <a:p>
            <a:r>
              <a:rPr lang="en-GB" dirty="0">
                <a:latin typeface="Lucida Console" panose="020B0609040504020204" pitchFamily="49" charset="0"/>
              </a:rPr>
              <a:t>5 B       9.75</a:t>
            </a:r>
          </a:p>
          <a:p>
            <a:r>
              <a:rPr lang="en-GB" dirty="0">
                <a:latin typeface="Lucida Console" panose="020B0609040504020204" pitchFamily="49" charset="0"/>
              </a:rPr>
              <a:t>6 B      11.2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513432" y="6172696"/>
            <a:ext cx="6544525" cy="454360"/>
            <a:chOff x="1247578" y="6107401"/>
            <a:chExt cx="6544525" cy="454360"/>
          </a:xfrm>
        </p:grpSpPr>
        <p:pic>
          <p:nvPicPr>
            <p:cNvPr id="8" name="Picture 7" descr="The 1709 Blog: US content industry and ISPs to inform and ...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7578" y="6107401"/>
              <a:ext cx="527942" cy="45436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775520" y="6165304"/>
              <a:ext cx="601658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Note that some functions have dots whilst others have an underscore.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4419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Transforming data in a </a:t>
            </a:r>
            <a:r>
              <a:rPr lang="en-GB" dirty="0">
                <a:latin typeface="Lucida Console" panose="020B0609040504020204" pitchFamily="49" charset="0"/>
              </a:rPr>
              <a:t>filter</a:t>
            </a:r>
            <a:endParaRPr lang="en-GB" dirty="0"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9600" y="2780928"/>
            <a:ext cx="63906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6 x 5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LastName</a:t>
            </a:r>
            <a:r>
              <a:rPr lang="en-GB" sz="2000" dirty="0">
                <a:latin typeface="Lucida Console" panose="020B0609040504020204" pitchFamily="49" charset="0"/>
              </a:rPr>
              <a:t> </a:t>
            </a:r>
            <a:r>
              <a:rPr lang="en-GB" sz="2000" dirty="0" err="1">
                <a:latin typeface="Lucida Console" panose="020B0609040504020204" pitchFamily="49" charset="0"/>
              </a:rPr>
              <a:t>FirstName</a:t>
            </a:r>
            <a:r>
              <a:rPr lang="en-GB" sz="2000" dirty="0">
                <a:latin typeface="Lucida Console" panose="020B0609040504020204" pitchFamily="49" charset="0"/>
              </a:rPr>
              <a:t>   Age Weight Height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1 Hugh     Chris        26     90    175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2 Pew      Adam         32    102    183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3 Barney   Daniel       18     88    168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4 McGrew   Chris        48     97    155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5 Cuthbert Carl         28     91    188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6 Grub     Doug         31     89    164</a:t>
            </a:r>
          </a:p>
        </p:txBody>
      </p:sp>
      <p:sp>
        <p:nvSpPr>
          <p:cNvPr id="9" name="Rectangle 8"/>
          <p:cNvSpPr/>
          <p:nvPr/>
        </p:nvSpPr>
        <p:spPr>
          <a:xfrm>
            <a:off x="1360150" y="1556792"/>
            <a:ext cx="46133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trumpton</a:t>
            </a:r>
            <a:r>
              <a:rPr lang="en-GB" sz="2400" dirty="0">
                <a:latin typeface="Lucida Console" panose="020B0609040504020204" pitchFamily="49" charset="0"/>
              </a:rPr>
              <a:t> %&gt;% 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filter(</a:t>
            </a:r>
            <a:r>
              <a:rPr lang="en-GB" sz="2400" b="1" dirty="0">
                <a:latin typeface="Lucida Console" panose="020B0609040504020204" pitchFamily="49" charset="0"/>
              </a:rPr>
              <a:t>log</a:t>
            </a:r>
            <a:r>
              <a:rPr lang="en-GB" sz="2400" dirty="0">
                <a:latin typeface="Lucida Console" panose="020B0609040504020204" pitchFamily="49" charset="0"/>
              </a:rPr>
              <a:t>(Height)&gt;5)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88184" y="2133971"/>
            <a:ext cx="191270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Lucida Console" panose="020B0609040504020204" pitchFamily="49" charset="0"/>
              </a:rPr>
              <a:t>log</a:t>
            </a:r>
          </a:p>
          <a:p>
            <a:r>
              <a:rPr lang="en-GB" sz="3200" dirty="0">
                <a:latin typeface="Lucida Console" panose="020B0609040504020204" pitchFamily="49" charset="0"/>
              </a:rPr>
              <a:t>abs</a:t>
            </a:r>
          </a:p>
          <a:p>
            <a:r>
              <a:rPr lang="en-GB" sz="3200" dirty="0" err="1">
                <a:latin typeface="Lucida Console" panose="020B0609040504020204" pitchFamily="49" charset="0"/>
              </a:rPr>
              <a:t>sqrt</a:t>
            </a:r>
            <a:endParaRPr lang="en-GB" sz="3200" dirty="0">
              <a:latin typeface="Lucida Console" panose="020B0609040504020204" pitchFamily="49" charset="0"/>
            </a:endParaRPr>
          </a:p>
          <a:p>
            <a:r>
              <a:rPr lang="en-GB" sz="3200" dirty="0" err="1">
                <a:latin typeface="Lucida Console" panose="020B0609040504020204" pitchFamily="49" charset="0"/>
              </a:rPr>
              <a:t>nchar</a:t>
            </a:r>
            <a:endParaRPr lang="en-GB" sz="3200" dirty="0">
              <a:latin typeface="Lucida Console" panose="020B0609040504020204" pitchFamily="49" charset="0"/>
            </a:endParaRPr>
          </a:p>
          <a:p>
            <a:r>
              <a:rPr lang="en-GB" sz="3200" dirty="0" err="1">
                <a:latin typeface="Lucida Console" panose="020B0609040504020204" pitchFamily="49" charset="0"/>
              </a:rPr>
              <a:t>substr</a:t>
            </a:r>
            <a:endParaRPr lang="en-GB" sz="3200" dirty="0">
              <a:latin typeface="Lucida Console" panose="020B0609040504020204" pitchFamily="49" charset="0"/>
            </a:endParaRPr>
          </a:p>
          <a:p>
            <a:r>
              <a:rPr lang="en-GB" sz="3200" dirty="0" err="1">
                <a:latin typeface="Lucida Console" panose="020B0609040504020204" pitchFamily="49" charset="0"/>
              </a:rPr>
              <a:t>tolower</a:t>
            </a:r>
            <a:endParaRPr lang="en-GB" sz="3200" dirty="0">
              <a:latin typeface="Lucida Console" panose="020B0609040504020204" pitchFamily="49" charset="0"/>
            </a:endParaRPr>
          </a:p>
          <a:p>
            <a:r>
              <a:rPr lang="en-GB" sz="3200" dirty="0" err="1">
                <a:latin typeface="Lucida Console" panose="020B0609040504020204" pitchFamily="49" charset="0"/>
              </a:rPr>
              <a:t>toupper</a:t>
            </a:r>
            <a:endParaRPr lang="en-GB" sz="3200" dirty="0">
              <a:latin typeface="Lucida Console" panose="020B0609040504020204" pitchFamily="49" charset="0"/>
            </a:endParaRPr>
          </a:p>
          <a:p>
            <a:r>
              <a:rPr lang="en-GB" sz="3200" dirty="0">
                <a:latin typeface="Lucida Console" panose="020B0609040504020204" pitchFamily="49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73622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Transforming </a:t>
            </a:r>
            <a:r>
              <a:rPr lang="en-GB" dirty="0">
                <a:latin typeface="Lucida Console" panose="020B0609040504020204" pitchFamily="49" charset="0"/>
              </a:rPr>
              <a:t>filter </a:t>
            </a:r>
            <a:r>
              <a:rPr lang="en-GB" dirty="0"/>
              <a:t>examples</a:t>
            </a:r>
            <a:endParaRPr lang="en-GB" dirty="0"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09600" y="1844824"/>
            <a:ext cx="86242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trumpton</a:t>
            </a:r>
            <a:r>
              <a:rPr lang="en-GB" sz="24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filter(</a:t>
            </a:r>
            <a:r>
              <a:rPr lang="en-GB" sz="2400" dirty="0" err="1">
                <a:latin typeface="Lucida Console" panose="020B0609040504020204" pitchFamily="49" charset="0"/>
              </a:rPr>
              <a:t>str_detect</a:t>
            </a:r>
            <a:r>
              <a:rPr lang="en-GB" sz="2400" dirty="0">
                <a:latin typeface="Lucida Console" panose="020B0609040504020204" pitchFamily="49" charset="0"/>
              </a:rPr>
              <a:t>(</a:t>
            </a:r>
            <a:r>
              <a:rPr lang="en-GB" sz="2400" dirty="0" err="1">
                <a:latin typeface="Lucida Console" panose="020B0609040504020204" pitchFamily="49" charset="0"/>
              </a:rPr>
              <a:t>tolower</a:t>
            </a:r>
            <a:r>
              <a:rPr lang="en-GB" sz="2400" dirty="0">
                <a:latin typeface="Lucida Console" panose="020B0609040504020204" pitchFamily="49" charset="0"/>
              </a:rPr>
              <a:t>(</a:t>
            </a:r>
            <a:r>
              <a:rPr lang="en-GB" sz="2400" dirty="0" err="1">
                <a:latin typeface="Lucida Console" panose="020B0609040504020204" pitchFamily="49" charset="0"/>
              </a:rPr>
              <a:t>LastName</a:t>
            </a:r>
            <a:r>
              <a:rPr lang="en-GB" sz="2400" dirty="0">
                <a:latin typeface="Lucida Console" panose="020B0609040504020204" pitchFamily="49" charset="0"/>
              </a:rPr>
              <a:t>),"h"))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68408" y="2274565"/>
            <a:ext cx="1912703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Lucida Console" panose="020B0609040504020204" pitchFamily="49" charset="0"/>
              </a:rPr>
              <a:t>log</a:t>
            </a:r>
          </a:p>
          <a:p>
            <a:r>
              <a:rPr lang="en-GB" sz="3200" dirty="0">
                <a:latin typeface="Lucida Console" panose="020B0609040504020204" pitchFamily="49" charset="0"/>
              </a:rPr>
              <a:t>abs</a:t>
            </a:r>
          </a:p>
          <a:p>
            <a:r>
              <a:rPr lang="en-GB" sz="3200" dirty="0" err="1">
                <a:latin typeface="Lucida Console" panose="020B0609040504020204" pitchFamily="49" charset="0"/>
              </a:rPr>
              <a:t>nchar</a:t>
            </a:r>
            <a:endParaRPr lang="en-GB" sz="3200" dirty="0">
              <a:latin typeface="Lucida Console" panose="020B0609040504020204" pitchFamily="49" charset="0"/>
            </a:endParaRPr>
          </a:p>
          <a:p>
            <a:r>
              <a:rPr lang="en-GB" sz="3200" dirty="0" err="1">
                <a:latin typeface="Lucida Console" panose="020B0609040504020204" pitchFamily="49" charset="0"/>
              </a:rPr>
              <a:t>str_sub</a:t>
            </a:r>
            <a:endParaRPr lang="en-GB" sz="3200" dirty="0">
              <a:latin typeface="Lucida Console" panose="020B0609040504020204" pitchFamily="49" charset="0"/>
            </a:endParaRPr>
          </a:p>
          <a:p>
            <a:r>
              <a:rPr lang="en-GB" sz="3200" dirty="0" err="1">
                <a:latin typeface="Lucida Console" panose="020B0609040504020204" pitchFamily="49" charset="0"/>
              </a:rPr>
              <a:t>tolower</a:t>
            </a:r>
            <a:endParaRPr lang="en-GB" sz="3200" dirty="0">
              <a:latin typeface="Lucida Console" panose="020B0609040504020204" pitchFamily="49" charset="0"/>
            </a:endParaRPr>
          </a:p>
          <a:p>
            <a:r>
              <a:rPr lang="en-GB" sz="3200" dirty="0" err="1">
                <a:latin typeface="Lucida Console" panose="020B0609040504020204" pitchFamily="49" charset="0"/>
              </a:rPr>
              <a:t>toupper</a:t>
            </a:r>
            <a:endParaRPr lang="en-GB" sz="3200" dirty="0">
              <a:latin typeface="Lucida Console" panose="020B0609040504020204" pitchFamily="49" charset="0"/>
            </a:endParaRPr>
          </a:p>
          <a:p>
            <a:r>
              <a:rPr lang="en-GB" sz="3200" dirty="0">
                <a:latin typeface="Lucida Console" panose="020B0609040504020204" pitchFamily="49" charset="0"/>
              </a:rPr>
              <a:t>etc.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9600" y="3004097"/>
            <a:ext cx="86242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trumpton</a:t>
            </a:r>
            <a:r>
              <a:rPr lang="en-GB" sz="24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filter(Weight*0.16 &gt; 15)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9600" y="4163370"/>
            <a:ext cx="86242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trumpton</a:t>
            </a:r>
            <a:r>
              <a:rPr lang="en-GB" sz="24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filter(</a:t>
            </a:r>
            <a:r>
              <a:rPr lang="en-GB" sz="2400" dirty="0" err="1">
                <a:latin typeface="Lucida Console" panose="020B0609040504020204" pitchFamily="49" charset="0"/>
              </a:rPr>
              <a:t>nchar</a:t>
            </a:r>
            <a:r>
              <a:rPr lang="en-GB" sz="2400" dirty="0">
                <a:latin typeface="Lucida Console" panose="020B0609040504020204" pitchFamily="49" charset="0"/>
              </a:rPr>
              <a:t>(</a:t>
            </a:r>
            <a:r>
              <a:rPr lang="en-GB" sz="2400" dirty="0" err="1">
                <a:latin typeface="Lucida Console" panose="020B0609040504020204" pitchFamily="49" charset="0"/>
              </a:rPr>
              <a:t>LastName</a:t>
            </a:r>
            <a:r>
              <a:rPr lang="en-GB" sz="2400" dirty="0">
                <a:latin typeface="Lucida Console" panose="020B0609040504020204" pitchFamily="49" charset="0"/>
              </a:rPr>
              <a:t>) == </a:t>
            </a:r>
            <a:r>
              <a:rPr lang="en-GB" sz="2400" dirty="0" err="1">
                <a:latin typeface="Lucida Console" panose="020B0609040504020204" pitchFamily="49" charset="0"/>
              </a:rPr>
              <a:t>nchar</a:t>
            </a:r>
            <a:r>
              <a:rPr lang="en-GB" sz="2400" dirty="0">
                <a:latin typeface="Lucida Console" panose="020B0609040504020204" pitchFamily="49" charset="0"/>
              </a:rPr>
              <a:t>(</a:t>
            </a:r>
            <a:r>
              <a:rPr lang="en-GB" sz="2400" dirty="0" err="1">
                <a:latin typeface="Lucida Console" panose="020B0609040504020204" pitchFamily="49" charset="0"/>
              </a:rPr>
              <a:t>FirstName</a:t>
            </a:r>
            <a:r>
              <a:rPr lang="en-GB" sz="2400" dirty="0">
                <a:latin typeface="Lucida Console" panose="020B0609040504020204" pitchFamily="49" charset="0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3203028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Exercise 3</a:t>
            </a:r>
            <a:br>
              <a:rPr lang="en-GB" dirty="0"/>
            </a:br>
            <a:r>
              <a:rPr lang="en-GB" dirty="0"/>
              <a:t>More clever filtering</a:t>
            </a:r>
          </a:p>
        </p:txBody>
      </p:sp>
      <p:pic>
        <p:nvPicPr>
          <p:cNvPr id="3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2292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536" y="2708920"/>
            <a:ext cx="8229600" cy="1143000"/>
          </a:xfrm>
        </p:spPr>
        <p:txBody>
          <a:bodyPr/>
          <a:lstStyle/>
          <a:p>
            <a:r>
              <a:rPr lang="en-GB" dirty="0"/>
              <a:t>Restructuring Data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89427"/>
            <a:ext cx="960702" cy="1113422"/>
          </a:xfrm>
          <a:prstGeom prst="rect">
            <a:avLst/>
          </a:prstGeom>
        </p:spPr>
      </p:pic>
      <p:pic>
        <p:nvPicPr>
          <p:cNvPr id="5" name="Picture 4" descr="C:\Users\andrewss\Desktop\bioinformatics_logo_smal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3659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Reading Files with </a:t>
            </a:r>
            <a:r>
              <a:rPr lang="en-GB" dirty="0" err="1"/>
              <a:t>readr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68" y="1556792"/>
            <a:ext cx="11017224" cy="4525963"/>
          </a:xfrm>
        </p:spPr>
        <p:txBody>
          <a:bodyPr>
            <a:normAutofit lnSpcReduction="10000"/>
          </a:bodyPr>
          <a:lstStyle/>
          <a:p>
            <a:r>
              <a:rPr lang="en-GB" dirty="0" err="1"/>
              <a:t>Tidyverse</a:t>
            </a:r>
            <a:r>
              <a:rPr lang="en-GB" dirty="0"/>
              <a:t> functions for reading text files into </a:t>
            </a:r>
            <a:r>
              <a:rPr lang="en-GB" dirty="0" err="1"/>
              <a:t>tibbles</a:t>
            </a:r>
            <a:endParaRPr lang="en-GB" sz="2800" dirty="0">
              <a:latin typeface="Lucida Console" panose="020B0609040504020204" pitchFamily="49" charset="0"/>
            </a:endParaRPr>
          </a:p>
          <a:p>
            <a:endParaRPr lang="en-GB" sz="2800" dirty="0">
              <a:latin typeface="Lucida Console" panose="020B0609040504020204" pitchFamily="49" charset="0"/>
            </a:endParaRPr>
          </a:p>
          <a:p>
            <a:pPr lvl="1"/>
            <a:r>
              <a:rPr lang="en-GB" dirty="0" err="1">
                <a:latin typeface="Lucida Console" panose="020B0609040504020204" pitchFamily="49" charset="0"/>
              </a:rPr>
              <a:t>read_delim</a:t>
            </a:r>
            <a:r>
              <a:rPr lang="en-GB" dirty="0">
                <a:latin typeface="Lucida Console" panose="020B0609040504020204" pitchFamily="49" charset="0"/>
              </a:rPr>
              <a:t>("file.txt")</a:t>
            </a:r>
          </a:p>
          <a:p>
            <a:pPr marL="914400" lvl="2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read_csv</a:t>
            </a:r>
            <a:r>
              <a:rPr lang="en-GB" dirty="0">
                <a:latin typeface="Lucida Console" panose="020B0609040504020204" pitchFamily="49" charset="0"/>
              </a:rPr>
              <a:t>("file.csv")</a:t>
            </a:r>
          </a:p>
          <a:p>
            <a:pPr marL="914400" lvl="2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read_tsv</a:t>
            </a:r>
            <a:r>
              <a:rPr lang="en-GB" dirty="0">
                <a:latin typeface="Lucida Console" panose="020B0609040504020204" pitchFamily="49" charset="0"/>
              </a:rPr>
              <a:t>("</a:t>
            </a:r>
            <a:r>
              <a:rPr lang="en-GB" dirty="0" err="1">
                <a:latin typeface="Lucida Console" panose="020B0609040504020204" pitchFamily="49" charset="0"/>
              </a:rPr>
              <a:t>file.tsv</a:t>
            </a:r>
            <a:r>
              <a:rPr lang="en-GB" dirty="0">
                <a:latin typeface="Lucida Console" panose="020B0609040504020204" pitchFamily="49" charset="0"/>
              </a:rPr>
              <a:t>")</a:t>
            </a:r>
          </a:p>
          <a:p>
            <a:pPr marL="457200" lvl="1" indent="0">
              <a:buNone/>
            </a:pPr>
            <a:endParaRPr lang="en-GB" dirty="0">
              <a:latin typeface="Lucida Console" panose="020B0609040504020204" pitchFamily="49" charset="0"/>
            </a:endParaRPr>
          </a:p>
          <a:p>
            <a:pPr lvl="1"/>
            <a:r>
              <a:rPr lang="en-GB" dirty="0" err="1">
                <a:latin typeface="Lucida Console" panose="020B0609040504020204" pitchFamily="49" charset="0"/>
              </a:rPr>
              <a:t>read_fwf</a:t>
            </a:r>
            <a:r>
              <a:rPr lang="en-GB" dirty="0">
                <a:latin typeface="Lucida Console" panose="020B0609040504020204" pitchFamily="49" charset="0"/>
              </a:rPr>
              <a:t>("file.txt",</a:t>
            </a:r>
            <a:r>
              <a:rPr lang="en-GB" dirty="0" err="1">
                <a:latin typeface="Lucida Console" panose="020B0609040504020204" pitchFamily="49" charset="0"/>
              </a:rPr>
              <a:t>col_positions</a:t>
            </a:r>
            <a:r>
              <a:rPr lang="en-GB" dirty="0">
                <a:latin typeface="Lucida Console" panose="020B0609040504020204" pitchFamily="49" charset="0"/>
              </a:rPr>
              <a:t>=c(1,3,6))</a:t>
            </a:r>
          </a:p>
          <a:p>
            <a:pPr lvl="1"/>
            <a:endParaRPr lang="en-GB" dirty="0">
              <a:latin typeface="Lucida Console" panose="020B0609040504020204" pitchFamily="49" charset="0"/>
            </a:endParaRPr>
          </a:p>
          <a:p>
            <a:pPr lvl="1"/>
            <a:r>
              <a:rPr lang="en-GB" dirty="0" err="1">
                <a:latin typeface="Lucida Console" panose="020B0609040504020204" pitchFamily="49" charset="0"/>
              </a:rPr>
              <a:t>read_excel</a:t>
            </a:r>
            <a:r>
              <a:rPr lang="en-GB" dirty="0">
                <a:latin typeface="Lucida Console" panose="020B0609040504020204" pitchFamily="49" charset="0"/>
              </a:rPr>
              <a:t>("file.xlsx", sheet="Sheet1")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28" y="318648"/>
            <a:ext cx="960702" cy="1112813"/>
          </a:xfrm>
          <a:prstGeom prst="rect">
            <a:avLst/>
          </a:prstGeom>
        </p:spPr>
      </p:pic>
      <p:pic>
        <p:nvPicPr>
          <p:cNvPr id="5" name="Picture 4" descr="The 1709 Blog: US content industry and ISPs to inform and ...">
            <a:extLst>
              <a:ext uri="{FF2B5EF4-FFF2-40B4-BE49-F238E27FC236}">
                <a16:creationId xmlns:a16="http://schemas.microsoft.com/office/drawing/2014/main" id="{9E1AD99C-E12A-4459-B51D-EBBCBA5452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66" y="6179409"/>
            <a:ext cx="527942" cy="4543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21C0E6F-FD6D-49BA-88A3-37BA86125BEA}"/>
              </a:ext>
            </a:extLst>
          </p:cNvPr>
          <p:cNvSpPr txBox="1"/>
          <p:nvPr/>
        </p:nvSpPr>
        <p:spPr>
          <a:xfrm>
            <a:off x="767408" y="6237312"/>
            <a:ext cx="85627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The </a:t>
            </a:r>
            <a:r>
              <a:rPr lang="en-GB" sz="1600" dirty="0" err="1">
                <a:latin typeface="Lucida Console" panose="020B0609040504020204" pitchFamily="49" charset="0"/>
              </a:rPr>
              <a:t>read_excel</a:t>
            </a:r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/>
              <a:t>function isn't in core tidyverse. You need to install the </a:t>
            </a:r>
            <a:r>
              <a:rPr lang="en-GB" sz="1600" dirty="0" err="1">
                <a:latin typeface="Lucida Console" panose="020B0609040504020204" pitchFamily="49" charset="0"/>
              </a:rPr>
              <a:t>readxl</a:t>
            </a:r>
            <a:r>
              <a:rPr lang="en-GB" sz="1600" dirty="0"/>
              <a:t> package to get it</a:t>
            </a:r>
          </a:p>
        </p:txBody>
      </p:sp>
    </p:spTree>
    <p:extLst>
      <p:ext uri="{BB962C8B-B14F-4D97-AF65-F5344CB8AC3E}">
        <p14:creationId xmlns:p14="http://schemas.microsoft.com/office/powerpoint/2010/main" val="103971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'Tidy' Data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Tibbles give you a 2D data structure where each column must be of a fixed data type</a:t>
            </a:r>
          </a:p>
          <a:p>
            <a:r>
              <a:rPr lang="en-GB" dirty="0"/>
              <a:t>Often data can be put into this sort of structure in more than one way</a:t>
            </a:r>
          </a:p>
          <a:p>
            <a:r>
              <a:rPr lang="en-GB" dirty="0"/>
              <a:t>Is there a right / wrong way to structure your data?</a:t>
            </a:r>
          </a:p>
          <a:p>
            <a:endParaRPr lang="en-GB" dirty="0"/>
          </a:p>
          <a:p>
            <a:r>
              <a:rPr lang="en-GB" dirty="0"/>
              <a:t>Tidyverse has an opinion!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4192" y="4583111"/>
            <a:ext cx="3947864" cy="2000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5672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Wide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3744685"/>
            <a:ext cx="4372429" cy="1712686"/>
          </a:xfrm>
        </p:spPr>
        <p:txBody>
          <a:bodyPr/>
          <a:lstStyle/>
          <a:p>
            <a:r>
              <a:rPr lang="en-GB" dirty="0"/>
              <a:t>Compact</a:t>
            </a:r>
          </a:p>
          <a:p>
            <a:r>
              <a:rPr lang="en-GB" dirty="0"/>
              <a:t>Easy to read</a:t>
            </a:r>
          </a:p>
          <a:p>
            <a:r>
              <a:rPr lang="en-GB" dirty="0"/>
              <a:t>Shows linkage for genes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500913" y="3744685"/>
            <a:ext cx="6154057" cy="2206172"/>
          </a:xfrm>
        </p:spPr>
        <p:txBody>
          <a:bodyPr/>
          <a:lstStyle/>
          <a:p>
            <a:r>
              <a:rPr lang="en-GB" dirty="0"/>
              <a:t>No explicit genotype or replicate</a:t>
            </a:r>
          </a:p>
          <a:p>
            <a:r>
              <a:rPr lang="en-GB" dirty="0"/>
              <a:t>Values spread out over multiple rows and columns</a:t>
            </a:r>
          </a:p>
          <a:p>
            <a:r>
              <a:rPr lang="en-GB" dirty="0"/>
              <a:t>Not extensible to more metadata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948921"/>
              </p:ext>
            </p:extLst>
          </p:nvPr>
        </p:nvGraphicFramePr>
        <p:xfrm>
          <a:off x="1966686" y="1628800"/>
          <a:ext cx="8258628" cy="12218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9804">
                  <a:extLst>
                    <a:ext uri="{9D8B030D-6E8A-4147-A177-3AD203B41FA5}">
                      <a16:colId xmlns:a16="http://schemas.microsoft.com/office/drawing/2014/main" val="2250340542"/>
                    </a:ext>
                  </a:extLst>
                </a:gridCol>
                <a:gridCol w="1179804">
                  <a:extLst>
                    <a:ext uri="{9D8B030D-6E8A-4147-A177-3AD203B41FA5}">
                      <a16:colId xmlns:a16="http://schemas.microsoft.com/office/drawing/2014/main" val="3483029596"/>
                    </a:ext>
                  </a:extLst>
                </a:gridCol>
                <a:gridCol w="1179804">
                  <a:extLst>
                    <a:ext uri="{9D8B030D-6E8A-4147-A177-3AD203B41FA5}">
                      <a16:colId xmlns:a16="http://schemas.microsoft.com/office/drawing/2014/main" val="980574445"/>
                    </a:ext>
                  </a:extLst>
                </a:gridCol>
                <a:gridCol w="1179804">
                  <a:extLst>
                    <a:ext uri="{9D8B030D-6E8A-4147-A177-3AD203B41FA5}">
                      <a16:colId xmlns:a16="http://schemas.microsoft.com/office/drawing/2014/main" val="3806365563"/>
                    </a:ext>
                  </a:extLst>
                </a:gridCol>
                <a:gridCol w="1179804">
                  <a:extLst>
                    <a:ext uri="{9D8B030D-6E8A-4147-A177-3AD203B41FA5}">
                      <a16:colId xmlns:a16="http://schemas.microsoft.com/office/drawing/2014/main" val="1028329734"/>
                    </a:ext>
                  </a:extLst>
                </a:gridCol>
                <a:gridCol w="1179804">
                  <a:extLst>
                    <a:ext uri="{9D8B030D-6E8A-4147-A177-3AD203B41FA5}">
                      <a16:colId xmlns:a16="http://schemas.microsoft.com/office/drawing/2014/main" val="4019495385"/>
                    </a:ext>
                  </a:extLst>
                </a:gridCol>
                <a:gridCol w="1179804">
                  <a:extLst>
                    <a:ext uri="{9D8B030D-6E8A-4147-A177-3AD203B41FA5}">
                      <a16:colId xmlns:a16="http://schemas.microsoft.com/office/drawing/2014/main" val="339486917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Gene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WT_1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WT_2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WT_3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KO_1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KO_2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KO_3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126232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ABC1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8.86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4.18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8.90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4.00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14.52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13.39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681167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DEF1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29.60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41.22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36.15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11.18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16.68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1.64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88251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77882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Long Format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502399" y="2598056"/>
            <a:ext cx="5286831" cy="3802743"/>
          </a:xfrm>
        </p:spPr>
        <p:txBody>
          <a:bodyPr>
            <a:normAutofit/>
          </a:bodyPr>
          <a:lstStyle/>
          <a:p>
            <a:r>
              <a:rPr lang="en-GB" dirty="0"/>
              <a:t>More verbose (repeated values)</a:t>
            </a:r>
          </a:p>
          <a:p>
            <a:endParaRPr lang="en-GB" dirty="0"/>
          </a:p>
          <a:p>
            <a:r>
              <a:rPr lang="en-GB" dirty="0"/>
              <a:t>Explicit genotype and replicate</a:t>
            </a:r>
          </a:p>
          <a:p>
            <a:endParaRPr lang="en-GB" dirty="0"/>
          </a:p>
          <a:p>
            <a:r>
              <a:rPr lang="en-GB" dirty="0"/>
              <a:t>All values in a single column</a:t>
            </a:r>
          </a:p>
          <a:p>
            <a:endParaRPr lang="en-GB" dirty="0"/>
          </a:p>
          <a:p>
            <a:r>
              <a:rPr lang="en-GB" dirty="0"/>
              <a:t>Extensible to more metadata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02770" y="1690688"/>
          <a:ext cx="5127172" cy="44123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5634">
                  <a:extLst>
                    <a:ext uri="{9D8B030D-6E8A-4147-A177-3AD203B41FA5}">
                      <a16:colId xmlns:a16="http://schemas.microsoft.com/office/drawing/2014/main" val="3764908467"/>
                    </a:ext>
                  </a:extLst>
                </a:gridCol>
                <a:gridCol w="1360270">
                  <a:extLst>
                    <a:ext uri="{9D8B030D-6E8A-4147-A177-3AD203B41FA5}">
                      <a16:colId xmlns:a16="http://schemas.microsoft.com/office/drawing/2014/main" val="1172954090"/>
                    </a:ext>
                  </a:extLst>
                </a:gridCol>
                <a:gridCol w="1255634">
                  <a:extLst>
                    <a:ext uri="{9D8B030D-6E8A-4147-A177-3AD203B41FA5}">
                      <a16:colId xmlns:a16="http://schemas.microsoft.com/office/drawing/2014/main" val="888777387"/>
                    </a:ext>
                  </a:extLst>
                </a:gridCol>
                <a:gridCol w="1255634">
                  <a:extLst>
                    <a:ext uri="{9D8B030D-6E8A-4147-A177-3AD203B41FA5}">
                      <a16:colId xmlns:a16="http://schemas.microsoft.com/office/drawing/2014/main" val="244676271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Gene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Genotype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Replicate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Value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628355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ABC1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WT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8.86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625409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ABC1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WT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4.18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801246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ABC1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WT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8.90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076080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ABC1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KO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4.00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89142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ABC1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KO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14.52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18129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ABC1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KO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13.39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7678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DEF1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WT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29.60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873175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DEF1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WT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41.22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884106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DEF1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WT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36.15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466352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DEF1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KO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11.18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406372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DEF1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KO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16.68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036154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DEF1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KO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1.64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20528138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224" y="173705"/>
            <a:ext cx="1314006" cy="151698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315" y="173705"/>
            <a:ext cx="1308909" cy="151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5872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Converting to "Tidy" format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89178" y="3686038"/>
            <a:ext cx="8229600" cy="2697163"/>
          </a:xfrm>
        </p:spPr>
        <p:txBody>
          <a:bodyPr>
            <a:normAutofit/>
          </a:bodyPr>
          <a:lstStyle/>
          <a:p>
            <a:r>
              <a:rPr lang="en-GB" dirty="0"/>
              <a:t>Put all measures into a single column</a:t>
            </a:r>
          </a:p>
          <a:p>
            <a:r>
              <a:rPr lang="en-GB" dirty="0"/>
              <a:t>Add a 'genotype' and 'replicate' column</a:t>
            </a:r>
          </a:p>
          <a:p>
            <a:r>
              <a:rPr lang="en-GB" dirty="0"/>
              <a:t>Duplicate the gene information as required</a:t>
            </a:r>
          </a:p>
          <a:p>
            <a:pPr lvl="1"/>
            <a:r>
              <a:rPr lang="en-GB" dirty="0"/>
              <a:t>Or separate it into a different table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89427"/>
            <a:ext cx="960702" cy="111342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858339" y="1417638"/>
            <a:ext cx="84753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3 x 8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Gene    </a:t>
            </a:r>
            <a:r>
              <a:rPr lang="en-GB" sz="2000" dirty="0" err="1">
                <a:latin typeface="Lucida Console" panose="020B0609040504020204" pitchFamily="49" charset="0"/>
              </a:rPr>
              <a:t>Chr</a:t>
            </a:r>
            <a:r>
              <a:rPr lang="en-GB" sz="2000" dirty="0">
                <a:latin typeface="Lucida Console" panose="020B0609040504020204" pitchFamily="49" charset="0"/>
              </a:rPr>
              <a:t>   Start     End  WT_1  WT_2  KO_1  KO_2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1 Gnai3     2  163898  167465  9.39  10.9  33.5  81.9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2 </a:t>
            </a:r>
            <a:r>
              <a:rPr lang="en-GB" sz="2000" dirty="0" err="1">
                <a:latin typeface="Lucida Console" panose="020B0609040504020204" pitchFamily="49" charset="0"/>
              </a:rPr>
              <a:t>Pbsn</a:t>
            </a:r>
            <a:r>
              <a:rPr lang="en-GB" sz="2000" dirty="0">
                <a:latin typeface="Lucida Console" panose="020B0609040504020204" pitchFamily="49" charset="0"/>
              </a:rPr>
              <a:t>      5 4888573 4891351 91.7   59.6  45.3  82.3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3 Cdc45     7 1250084 1262669 69.2   36.1  54.4  38.1</a:t>
            </a:r>
          </a:p>
        </p:txBody>
      </p:sp>
    </p:spTree>
    <p:extLst>
      <p:ext uri="{BB962C8B-B14F-4D97-AF65-F5344CB8AC3E}">
        <p14:creationId xmlns:p14="http://schemas.microsoft.com/office/powerpoint/2010/main" val="23140756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Converting to "Tidy" format</a:t>
            </a:r>
          </a:p>
        </p:txBody>
      </p:sp>
      <p:sp>
        <p:nvSpPr>
          <p:cNvPr id="3" name="Rectangle 2"/>
          <p:cNvSpPr/>
          <p:nvPr/>
        </p:nvSpPr>
        <p:spPr>
          <a:xfrm>
            <a:off x="479376" y="4149080"/>
            <a:ext cx="1154587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non.normalised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%&gt;%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</a:t>
            </a:r>
            <a:r>
              <a:rPr lang="en-GB" sz="2000" dirty="0" err="1">
                <a:latin typeface="Lucida Console" panose="020B0609040504020204" pitchFamily="49" charset="0"/>
              </a:rPr>
              <a:t>pivot_longer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(cols=WT_1:KO_2, </a:t>
            </a:r>
            <a:r>
              <a:rPr lang="en-GB" sz="20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names_to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="sample", </a:t>
            </a:r>
            <a:r>
              <a:rPr lang="en-GB" sz="20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values_to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="value")</a:t>
            </a:r>
            <a:r>
              <a:rPr lang="en-GB" sz="2000" dirty="0">
                <a:latin typeface="Lucida Console" panose="020B0609040504020204" pitchFamily="49" charset="0"/>
              </a:rPr>
              <a:t>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separate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(</a:t>
            </a:r>
            <a:r>
              <a:rPr lang="en-GB" sz="20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sample,into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=c("</a:t>
            </a:r>
            <a:r>
              <a:rPr lang="en-GB" sz="20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genotype","replicate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"),convert = </a:t>
            </a:r>
            <a:r>
              <a:rPr lang="en-GB" sz="20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TRUE,sep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="_")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89427"/>
            <a:ext cx="960702" cy="111342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858339" y="1417638"/>
            <a:ext cx="84753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3 x 8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Gene    </a:t>
            </a:r>
            <a:r>
              <a:rPr lang="en-GB" sz="2000" dirty="0" err="1">
                <a:latin typeface="Lucida Console" panose="020B0609040504020204" pitchFamily="49" charset="0"/>
              </a:rPr>
              <a:t>Chr</a:t>
            </a:r>
            <a:r>
              <a:rPr lang="en-GB" sz="2000" dirty="0">
                <a:latin typeface="Lucida Console" panose="020B0609040504020204" pitchFamily="49" charset="0"/>
              </a:rPr>
              <a:t>   Start     End  WT_1  WT_2  KO_1  KO_2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1 Gnai3     2  163898  167465  9.39  10.9  33.5  81.9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2 </a:t>
            </a:r>
            <a:r>
              <a:rPr lang="en-GB" sz="2000" dirty="0" err="1">
                <a:latin typeface="Lucida Console" panose="020B0609040504020204" pitchFamily="49" charset="0"/>
              </a:rPr>
              <a:t>Pbsn</a:t>
            </a:r>
            <a:r>
              <a:rPr lang="en-GB" sz="2000" dirty="0">
                <a:latin typeface="Lucida Console" panose="020B0609040504020204" pitchFamily="49" charset="0"/>
              </a:rPr>
              <a:t>      5 4888573 4891351 91.7   59.6  45.3  82.3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3 Cdc45     7 1250084 1262669 69.2   36.1  54.4  38.1</a:t>
            </a:r>
          </a:p>
        </p:txBody>
      </p:sp>
    </p:spTree>
    <p:extLst>
      <p:ext uri="{BB962C8B-B14F-4D97-AF65-F5344CB8AC3E}">
        <p14:creationId xmlns:p14="http://schemas.microsoft.com/office/powerpoint/2010/main" val="16495831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Converting to "Tidy" format</a:t>
            </a:r>
          </a:p>
        </p:txBody>
      </p:sp>
      <p:sp>
        <p:nvSpPr>
          <p:cNvPr id="4" name="Rectangle 3"/>
          <p:cNvSpPr/>
          <p:nvPr/>
        </p:nvSpPr>
        <p:spPr>
          <a:xfrm>
            <a:off x="2094384" y="1772816"/>
            <a:ext cx="800323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12 x 7</a:t>
            </a:r>
          </a:p>
          <a:p>
            <a:r>
              <a:rPr lang="en-GB" dirty="0">
                <a:latin typeface="Lucida Console" panose="020B0609040504020204" pitchFamily="49" charset="0"/>
              </a:rPr>
              <a:t>   Gene    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   Start     End genotype replicate value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int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 1 Gnai3     2  163898  167465 WT               1  9.39</a:t>
            </a:r>
          </a:p>
          <a:p>
            <a:r>
              <a:rPr lang="en-GB" dirty="0">
                <a:latin typeface="Lucida Console" panose="020B0609040504020204" pitchFamily="49" charset="0"/>
              </a:rPr>
              <a:t> 2 </a:t>
            </a:r>
            <a:r>
              <a:rPr lang="en-GB" dirty="0" err="1">
                <a:latin typeface="Lucida Console" panose="020B0609040504020204" pitchFamily="49" charset="0"/>
              </a:rPr>
              <a:t>Pbsn</a:t>
            </a:r>
            <a:r>
              <a:rPr lang="en-GB" dirty="0">
                <a:latin typeface="Lucida Console" panose="020B0609040504020204" pitchFamily="49" charset="0"/>
              </a:rPr>
              <a:t>      5 4888573 4891351 WT               1 91.7 </a:t>
            </a:r>
          </a:p>
          <a:p>
            <a:r>
              <a:rPr lang="en-GB" dirty="0">
                <a:latin typeface="Lucida Console" panose="020B0609040504020204" pitchFamily="49" charset="0"/>
              </a:rPr>
              <a:t> 3 Cdc45     7 1250084 1262669 WT               1 69.2 </a:t>
            </a:r>
          </a:p>
          <a:p>
            <a:r>
              <a:rPr lang="en-GB" dirty="0">
                <a:latin typeface="Lucida Console" panose="020B0609040504020204" pitchFamily="49" charset="0"/>
              </a:rPr>
              <a:t> 4 Gnai3     2  163898  167465 WT               2 10.9 </a:t>
            </a:r>
          </a:p>
          <a:p>
            <a:r>
              <a:rPr lang="en-GB" dirty="0">
                <a:latin typeface="Lucida Console" panose="020B0609040504020204" pitchFamily="49" charset="0"/>
              </a:rPr>
              <a:t> 5 </a:t>
            </a:r>
            <a:r>
              <a:rPr lang="en-GB" dirty="0" err="1">
                <a:latin typeface="Lucida Console" panose="020B0609040504020204" pitchFamily="49" charset="0"/>
              </a:rPr>
              <a:t>Pbsn</a:t>
            </a:r>
            <a:r>
              <a:rPr lang="en-GB" dirty="0">
                <a:latin typeface="Lucida Console" panose="020B0609040504020204" pitchFamily="49" charset="0"/>
              </a:rPr>
              <a:t>      5 4888573 4891351 WT               2 59.6 </a:t>
            </a:r>
          </a:p>
          <a:p>
            <a:r>
              <a:rPr lang="en-GB" dirty="0">
                <a:latin typeface="Lucida Console" panose="020B0609040504020204" pitchFamily="49" charset="0"/>
              </a:rPr>
              <a:t> 6 Cdc45     7 1250084 1262669 WT               2 36.1 </a:t>
            </a:r>
          </a:p>
          <a:p>
            <a:r>
              <a:rPr lang="en-GB" dirty="0">
                <a:latin typeface="Lucida Console" panose="020B0609040504020204" pitchFamily="49" charset="0"/>
              </a:rPr>
              <a:t> 7 Gnai3     2  163898  167465 KO               1 33.5 </a:t>
            </a:r>
          </a:p>
          <a:p>
            <a:r>
              <a:rPr lang="en-GB" dirty="0">
                <a:latin typeface="Lucida Console" panose="020B0609040504020204" pitchFamily="49" charset="0"/>
              </a:rPr>
              <a:t> 8 </a:t>
            </a:r>
            <a:r>
              <a:rPr lang="en-GB" dirty="0" err="1">
                <a:latin typeface="Lucida Console" panose="020B0609040504020204" pitchFamily="49" charset="0"/>
              </a:rPr>
              <a:t>Pbsn</a:t>
            </a:r>
            <a:r>
              <a:rPr lang="en-GB" dirty="0">
                <a:latin typeface="Lucida Console" panose="020B0609040504020204" pitchFamily="49" charset="0"/>
              </a:rPr>
              <a:t>      5 4888573 4891351 KO               1 45.3 </a:t>
            </a:r>
          </a:p>
          <a:p>
            <a:r>
              <a:rPr lang="en-GB" dirty="0">
                <a:latin typeface="Lucida Console" panose="020B0609040504020204" pitchFamily="49" charset="0"/>
              </a:rPr>
              <a:t> 9 Cdc45     7 1250084 1262669 KO               1 54.4 </a:t>
            </a:r>
          </a:p>
          <a:p>
            <a:r>
              <a:rPr lang="en-GB" dirty="0">
                <a:latin typeface="Lucida Console" panose="020B0609040504020204" pitchFamily="49" charset="0"/>
              </a:rPr>
              <a:t>10 Gnai3     2  163898  167465 KO               2 81.9 </a:t>
            </a:r>
          </a:p>
          <a:p>
            <a:r>
              <a:rPr lang="en-GB" dirty="0">
                <a:latin typeface="Lucida Console" panose="020B0609040504020204" pitchFamily="49" charset="0"/>
              </a:rPr>
              <a:t>11 </a:t>
            </a:r>
            <a:r>
              <a:rPr lang="en-GB" dirty="0" err="1">
                <a:latin typeface="Lucida Console" panose="020B0609040504020204" pitchFamily="49" charset="0"/>
              </a:rPr>
              <a:t>Pbsn</a:t>
            </a:r>
            <a:r>
              <a:rPr lang="en-GB" dirty="0">
                <a:latin typeface="Lucida Console" panose="020B0609040504020204" pitchFamily="49" charset="0"/>
              </a:rPr>
              <a:t>      5 4888573 4891351 KO               2 82.3 </a:t>
            </a:r>
          </a:p>
          <a:p>
            <a:r>
              <a:rPr lang="en-GB" dirty="0">
                <a:latin typeface="Lucida Console" panose="020B0609040504020204" pitchFamily="49" charset="0"/>
              </a:rPr>
              <a:t>12 Cdc45     7 1250084 1262669 KO               2 38.1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89427"/>
            <a:ext cx="960702" cy="111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1301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8328248" y="4288479"/>
            <a:ext cx="3746646" cy="24919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8326018" y="1615598"/>
            <a:ext cx="3746646" cy="25010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Tidying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7718648" cy="5141167"/>
          </a:xfrm>
        </p:spPr>
        <p:txBody>
          <a:bodyPr>
            <a:normAutofit fontScale="92500" lnSpcReduction="10000"/>
          </a:bodyPr>
          <a:lstStyle/>
          <a:p>
            <a:r>
              <a:rPr lang="en-GB" dirty="0" err="1">
                <a:latin typeface="Lucida Console" panose="020B0609040504020204" pitchFamily="49" charset="0"/>
              </a:rPr>
              <a:t>pivot_longer</a:t>
            </a:r>
            <a:endParaRPr lang="en-GB" dirty="0">
              <a:latin typeface="Lucida Console" panose="020B0609040504020204" pitchFamily="49" charset="0"/>
            </a:endParaRPr>
          </a:p>
          <a:p>
            <a:pPr lvl="1"/>
            <a:r>
              <a:rPr lang="en-GB" dirty="0"/>
              <a:t>Takes multiple columns of the same type and puts them into a pair of key-value columns</a:t>
            </a:r>
          </a:p>
          <a:p>
            <a:r>
              <a:rPr lang="en-GB" dirty="0">
                <a:latin typeface="Lucida Console" panose="020B0609040504020204" pitchFamily="49" charset="0"/>
              </a:rPr>
              <a:t>separate</a:t>
            </a:r>
          </a:p>
          <a:p>
            <a:pPr lvl="1"/>
            <a:r>
              <a:rPr lang="en-GB" dirty="0"/>
              <a:t>Splits a delimited column into multiple columns</a:t>
            </a:r>
          </a:p>
          <a:p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 err="1">
                <a:latin typeface="Lucida Console" panose="020B0609040504020204" pitchFamily="49" charset="0"/>
              </a:rPr>
              <a:t>pivot_wider</a:t>
            </a:r>
            <a:endParaRPr lang="en-GB" dirty="0">
              <a:latin typeface="Lucida Console" panose="020B0609040504020204" pitchFamily="49" charset="0"/>
            </a:endParaRPr>
          </a:p>
          <a:p>
            <a:pPr lvl="1"/>
            <a:r>
              <a:rPr lang="en-GB" dirty="0"/>
              <a:t>Takes a key-value column pair and spreads them out to multiple columns of the same type</a:t>
            </a:r>
          </a:p>
          <a:p>
            <a:r>
              <a:rPr lang="en-GB" dirty="0">
                <a:latin typeface="Lucida Console" panose="020B0609040504020204" pitchFamily="49" charset="0"/>
              </a:rPr>
              <a:t>unite</a:t>
            </a:r>
          </a:p>
          <a:p>
            <a:pPr lvl="1"/>
            <a:r>
              <a:rPr lang="en-GB" dirty="0"/>
              <a:t>Combines multiple columns into one</a:t>
            </a:r>
          </a:p>
        </p:txBody>
      </p:sp>
      <p:sp>
        <p:nvSpPr>
          <p:cNvPr id="5" name="Rectangle 4"/>
          <p:cNvSpPr/>
          <p:nvPr/>
        </p:nvSpPr>
        <p:spPr>
          <a:xfrm>
            <a:off x="8328248" y="1628800"/>
            <a:ext cx="3744416" cy="334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Wide to Long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89427"/>
            <a:ext cx="960702" cy="1113422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8456308" y="1933601"/>
            <a:ext cx="880052" cy="854518"/>
            <a:chOff x="9112708" y="1933601"/>
            <a:chExt cx="880052" cy="854518"/>
          </a:xfrm>
        </p:grpSpPr>
        <p:sp>
          <p:nvSpPr>
            <p:cNvPr id="11" name="Rectangle 10"/>
            <p:cNvSpPr/>
            <p:nvPr/>
          </p:nvSpPr>
          <p:spPr>
            <a:xfrm>
              <a:off x="9192344" y="2239673"/>
              <a:ext cx="144016" cy="548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480376" y="2239673"/>
              <a:ext cx="144016" cy="54844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773787" y="2239673"/>
              <a:ext cx="144016" cy="54844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112708" y="1933601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402214" y="1933601"/>
              <a:ext cx="29687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B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699090" y="1933601"/>
              <a:ext cx="2936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C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1481344" y="2200575"/>
            <a:ext cx="447304" cy="1776166"/>
            <a:chOff x="11481344" y="2200575"/>
            <a:chExt cx="447304" cy="1776166"/>
          </a:xfrm>
        </p:grpSpPr>
        <p:sp>
          <p:nvSpPr>
            <p:cNvPr id="4" name="Rectangle 3"/>
            <p:cNvSpPr/>
            <p:nvPr/>
          </p:nvSpPr>
          <p:spPr>
            <a:xfrm>
              <a:off x="11784632" y="2200575"/>
              <a:ext cx="144016" cy="548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1784632" y="2788119"/>
              <a:ext cx="144016" cy="54844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784632" y="3380324"/>
              <a:ext cx="144016" cy="54844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1481344" y="2204510"/>
              <a:ext cx="303288" cy="6401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600" dirty="0"/>
                <a:t>A</a:t>
              </a:r>
            </a:p>
            <a:p>
              <a:pPr>
                <a:lnSpc>
                  <a:spcPts val="1400"/>
                </a:lnSpc>
              </a:pPr>
              <a:r>
                <a:rPr lang="en-GB" sz="1600" dirty="0"/>
                <a:t>A</a:t>
              </a:r>
            </a:p>
            <a:p>
              <a:pPr>
                <a:lnSpc>
                  <a:spcPts val="1400"/>
                </a:lnSpc>
              </a:pPr>
              <a:r>
                <a:rPr lang="en-GB" sz="1600" dirty="0"/>
                <a:t>A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481344" y="2770538"/>
              <a:ext cx="296876" cy="6401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600" dirty="0"/>
                <a:t>B</a:t>
              </a:r>
            </a:p>
            <a:p>
              <a:pPr>
                <a:lnSpc>
                  <a:spcPts val="1400"/>
                </a:lnSpc>
              </a:pPr>
              <a:r>
                <a:rPr lang="en-GB" sz="1600" dirty="0"/>
                <a:t>B</a:t>
              </a:r>
            </a:p>
            <a:p>
              <a:pPr>
                <a:lnSpc>
                  <a:spcPts val="1400"/>
                </a:lnSpc>
              </a:pPr>
              <a:r>
                <a:rPr lang="en-GB" sz="1600" dirty="0"/>
                <a:t>B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481344" y="3336566"/>
              <a:ext cx="296876" cy="6401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600" dirty="0"/>
                <a:t>C</a:t>
              </a:r>
            </a:p>
            <a:p>
              <a:pPr>
                <a:lnSpc>
                  <a:spcPts val="1400"/>
                </a:lnSpc>
              </a:pPr>
              <a:r>
                <a:rPr lang="en-GB" sz="1600" dirty="0"/>
                <a:t>C</a:t>
              </a:r>
            </a:p>
            <a:p>
              <a:pPr>
                <a:lnSpc>
                  <a:spcPts val="1400"/>
                </a:lnSpc>
              </a:pPr>
              <a:r>
                <a:rPr lang="en-GB" sz="1600" dirty="0"/>
                <a:t>C</a:t>
              </a:r>
            </a:p>
          </p:txBody>
        </p:sp>
      </p:grpSp>
      <p:sp>
        <p:nvSpPr>
          <p:cNvPr id="20" name="Right Arrow 19"/>
          <p:cNvSpPr/>
          <p:nvPr/>
        </p:nvSpPr>
        <p:spPr>
          <a:xfrm>
            <a:off x="9410798" y="2357240"/>
            <a:ext cx="1926530" cy="207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8470034" y="3376852"/>
            <a:ext cx="880052" cy="37832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WT_D1</a:t>
            </a:r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10056440" y="3380324"/>
            <a:ext cx="559830" cy="37832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0725598" y="3380324"/>
            <a:ext cx="559830" cy="37832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D1</a:t>
            </a:r>
          </a:p>
        </p:txBody>
      </p:sp>
      <p:sp>
        <p:nvSpPr>
          <p:cNvPr id="26" name="Right Arrow 25"/>
          <p:cNvSpPr/>
          <p:nvPr/>
        </p:nvSpPr>
        <p:spPr>
          <a:xfrm>
            <a:off x="9410798" y="3489611"/>
            <a:ext cx="573634" cy="207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8341198" y="4293096"/>
            <a:ext cx="3718516" cy="334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Long to Wide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1064552" y="4707061"/>
            <a:ext cx="880052" cy="854518"/>
            <a:chOff x="9112708" y="1933601"/>
            <a:chExt cx="880052" cy="854518"/>
          </a:xfrm>
        </p:grpSpPr>
        <p:sp>
          <p:nvSpPr>
            <p:cNvPr id="32" name="Rectangle 31"/>
            <p:cNvSpPr/>
            <p:nvPr/>
          </p:nvSpPr>
          <p:spPr>
            <a:xfrm>
              <a:off x="9192344" y="2239673"/>
              <a:ext cx="144016" cy="548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9480376" y="2239673"/>
              <a:ext cx="144016" cy="54844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9773787" y="2239673"/>
              <a:ext cx="144016" cy="54844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9112708" y="1933601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A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9402214" y="1933601"/>
              <a:ext cx="29687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B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9699090" y="1933601"/>
              <a:ext cx="2936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C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8385000" y="4880473"/>
            <a:ext cx="447304" cy="1776166"/>
            <a:chOff x="11481344" y="4920081"/>
            <a:chExt cx="447304" cy="1776166"/>
          </a:xfrm>
        </p:grpSpPr>
        <p:sp>
          <p:nvSpPr>
            <p:cNvPr id="28" name="Rectangle 27"/>
            <p:cNvSpPr/>
            <p:nvPr/>
          </p:nvSpPr>
          <p:spPr>
            <a:xfrm>
              <a:off x="11784632" y="4920081"/>
              <a:ext cx="144016" cy="548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1784632" y="5507625"/>
              <a:ext cx="144016" cy="54844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1784632" y="6099830"/>
              <a:ext cx="144016" cy="54844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1481344" y="4924016"/>
              <a:ext cx="303288" cy="6401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600" dirty="0"/>
                <a:t>A</a:t>
              </a:r>
            </a:p>
            <a:p>
              <a:pPr>
                <a:lnSpc>
                  <a:spcPts val="1400"/>
                </a:lnSpc>
              </a:pPr>
              <a:r>
                <a:rPr lang="en-GB" sz="1600" dirty="0"/>
                <a:t>A</a:t>
              </a:r>
            </a:p>
            <a:p>
              <a:pPr>
                <a:lnSpc>
                  <a:spcPts val="1400"/>
                </a:lnSpc>
              </a:pPr>
              <a:r>
                <a:rPr lang="en-GB" sz="1600" dirty="0"/>
                <a:t>A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1481344" y="5490044"/>
              <a:ext cx="296876" cy="6401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600" dirty="0"/>
                <a:t>B</a:t>
              </a:r>
            </a:p>
            <a:p>
              <a:pPr>
                <a:lnSpc>
                  <a:spcPts val="1400"/>
                </a:lnSpc>
              </a:pPr>
              <a:r>
                <a:rPr lang="en-GB" sz="1600" dirty="0"/>
                <a:t>B</a:t>
              </a:r>
            </a:p>
            <a:p>
              <a:pPr>
                <a:lnSpc>
                  <a:spcPts val="1400"/>
                </a:lnSpc>
              </a:pPr>
              <a:r>
                <a:rPr lang="en-GB" sz="1600" dirty="0"/>
                <a:t>B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1481344" y="6056072"/>
              <a:ext cx="296876" cy="6401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600" dirty="0"/>
                <a:t>C</a:t>
              </a:r>
            </a:p>
            <a:p>
              <a:pPr>
                <a:lnSpc>
                  <a:spcPts val="1400"/>
                </a:lnSpc>
              </a:pPr>
              <a:r>
                <a:rPr lang="en-GB" sz="1600" dirty="0"/>
                <a:t>C</a:t>
              </a:r>
            </a:p>
            <a:p>
              <a:pPr>
                <a:lnSpc>
                  <a:spcPts val="1400"/>
                </a:lnSpc>
              </a:pPr>
              <a:r>
                <a:rPr lang="en-GB" sz="1600" dirty="0"/>
                <a:t>C</a:t>
              </a:r>
            </a:p>
          </p:txBody>
        </p:sp>
      </p:grpSp>
      <p:sp>
        <p:nvSpPr>
          <p:cNvPr id="41" name="Right Arrow 40"/>
          <p:cNvSpPr/>
          <p:nvPr/>
        </p:nvSpPr>
        <p:spPr>
          <a:xfrm>
            <a:off x="9068263" y="5134319"/>
            <a:ext cx="1926530" cy="207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11022823" y="6099830"/>
            <a:ext cx="880052" cy="37832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WT_D1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976320" y="6099830"/>
            <a:ext cx="559830" cy="37832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WT</a:t>
            </a:r>
          </a:p>
        </p:txBody>
      </p:sp>
      <p:sp>
        <p:nvSpPr>
          <p:cNvPr id="44" name="Rectangle 43"/>
          <p:cNvSpPr/>
          <p:nvPr/>
        </p:nvSpPr>
        <p:spPr>
          <a:xfrm>
            <a:off x="9645478" y="6099830"/>
            <a:ext cx="559830" cy="37832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D1</a:t>
            </a:r>
          </a:p>
        </p:txBody>
      </p:sp>
      <p:sp>
        <p:nvSpPr>
          <p:cNvPr id="45" name="Right Arrow 44"/>
          <p:cNvSpPr/>
          <p:nvPr/>
        </p:nvSpPr>
        <p:spPr>
          <a:xfrm>
            <a:off x="10321986" y="6213344"/>
            <a:ext cx="573634" cy="207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73319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Converting to "Tidy" format</a:t>
            </a:r>
          </a:p>
        </p:txBody>
      </p:sp>
      <p:sp>
        <p:nvSpPr>
          <p:cNvPr id="3" name="Rectangle 2"/>
          <p:cNvSpPr/>
          <p:nvPr/>
        </p:nvSpPr>
        <p:spPr>
          <a:xfrm>
            <a:off x="5702" y="2084253"/>
            <a:ext cx="1154587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non.normalised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%&gt;%</a:t>
            </a:r>
          </a:p>
          <a:p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  <a:latin typeface="Lucida Console" panose="020B0609040504020204" pitchFamily="49" charset="0"/>
            </a:endParaRP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pivot_longer</a:t>
            </a:r>
            <a:r>
              <a:rPr lang="en-GB" sz="2000" dirty="0">
                <a:latin typeface="Lucida Console" panose="020B0609040504020204" pitchFamily="49" charset="0"/>
              </a:rPr>
              <a:t>(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  cols=WT_1:KO_2,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  </a:t>
            </a:r>
            <a:r>
              <a:rPr lang="en-GB" sz="2000" dirty="0" err="1">
                <a:latin typeface="Lucida Console" panose="020B0609040504020204" pitchFamily="49" charset="0"/>
              </a:rPr>
              <a:t>names_to</a:t>
            </a:r>
            <a:r>
              <a:rPr lang="en-GB" sz="2000" dirty="0">
                <a:latin typeface="Lucida Console" panose="020B0609040504020204" pitchFamily="49" charset="0"/>
              </a:rPr>
              <a:t>="sample",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  </a:t>
            </a:r>
            <a:r>
              <a:rPr lang="en-GB" sz="2000" dirty="0" err="1">
                <a:latin typeface="Lucida Console" panose="020B0609040504020204" pitchFamily="49" charset="0"/>
              </a:rPr>
              <a:t>values_to</a:t>
            </a:r>
            <a:r>
              <a:rPr lang="en-GB" sz="2000" dirty="0">
                <a:latin typeface="Lucida Console" panose="020B0609040504020204" pitchFamily="49" charset="0"/>
              </a:rPr>
              <a:t>="value"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) %&gt;%</a:t>
            </a:r>
          </a:p>
          <a:p>
            <a:endParaRPr lang="en-GB" sz="2000" dirty="0">
              <a:latin typeface="Lucida Console" panose="020B0609040504020204" pitchFamily="49" charset="0"/>
            </a:endParaRPr>
          </a:p>
          <a:p>
            <a:r>
              <a:rPr lang="en-GB" sz="2000" dirty="0">
                <a:latin typeface="Lucida Console" panose="020B0609040504020204" pitchFamily="49" charset="0"/>
              </a:rPr>
              <a:t>  separate(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  col=sample,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  into=c("</a:t>
            </a:r>
            <a:r>
              <a:rPr lang="en-GB" sz="2000" dirty="0" err="1">
                <a:latin typeface="Lucida Console" panose="020B0609040504020204" pitchFamily="49" charset="0"/>
              </a:rPr>
              <a:t>genotype","replicate</a:t>
            </a:r>
            <a:r>
              <a:rPr lang="en-GB" sz="2000" dirty="0">
                <a:latin typeface="Lucida Console" panose="020B0609040504020204" pitchFamily="49" charset="0"/>
              </a:rPr>
              <a:t>"),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  </a:t>
            </a:r>
            <a:r>
              <a:rPr lang="en-GB" sz="2000" dirty="0" err="1">
                <a:latin typeface="Lucida Console" panose="020B0609040504020204" pitchFamily="49" charset="0"/>
              </a:rPr>
              <a:t>sep</a:t>
            </a:r>
            <a:r>
              <a:rPr lang="en-GB" sz="2000" dirty="0">
                <a:latin typeface="Lucida Console" panose="020B0609040504020204" pitchFamily="49" charset="0"/>
              </a:rPr>
              <a:t>="_",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  convert = TRUE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89427"/>
            <a:ext cx="960702" cy="111342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387462" y="1196752"/>
            <a:ext cx="67456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3 x 8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Gene    </a:t>
            </a:r>
            <a:r>
              <a:rPr lang="en-GB" sz="1600" dirty="0" err="1">
                <a:latin typeface="Lucida Console" panose="020B0609040504020204" pitchFamily="49" charset="0"/>
              </a:rPr>
              <a:t>Chr</a:t>
            </a:r>
            <a:r>
              <a:rPr lang="en-GB" sz="1600" dirty="0">
                <a:latin typeface="Lucida Console" panose="020B0609040504020204" pitchFamily="49" charset="0"/>
              </a:rPr>
              <a:t>   Start     End  WT_1  WT_2  KO_1  KO_2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1 Gnai3     2  163898  167465  9.39  10.9  33.5  81.9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2 </a:t>
            </a:r>
            <a:r>
              <a:rPr lang="en-GB" sz="1600" dirty="0" err="1">
                <a:latin typeface="Lucida Console" panose="020B0609040504020204" pitchFamily="49" charset="0"/>
              </a:rPr>
              <a:t>Pbsn</a:t>
            </a:r>
            <a:r>
              <a:rPr lang="en-GB" sz="1600" dirty="0">
                <a:latin typeface="Lucida Console" panose="020B0609040504020204" pitchFamily="49" charset="0"/>
              </a:rPr>
              <a:t>      5 4888573 4891351 91.7   59.6  45.3  82.3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3 Cdc45     7 1250084 1262669 69.2   36.1  54.4  38.1</a:t>
            </a:r>
          </a:p>
        </p:txBody>
      </p:sp>
      <p:pic>
        <p:nvPicPr>
          <p:cNvPr id="6" name="Picture 5" descr="The 1709 Blog: US content industry and ISPs to inform and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994" y="6005740"/>
            <a:ext cx="736301" cy="63367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904312" y="5904977"/>
            <a:ext cx="3192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Lucida Console" panose="020B0609040504020204" pitchFamily="49" charset="0"/>
              </a:rPr>
              <a:t>convert=TRUE</a:t>
            </a:r>
            <a:r>
              <a:rPr lang="en-GB" sz="1600" dirty="0"/>
              <a:t> makes separate re-detect the type of the column, so replicate becomes a numeric value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A7EAFF6-3398-4F6A-9419-5C7B08870433}"/>
              </a:ext>
            </a:extLst>
          </p:cNvPr>
          <p:cNvSpPr/>
          <p:nvPr/>
        </p:nvSpPr>
        <p:spPr>
          <a:xfrm>
            <a:off x="6672064" y="3256024"/>
            <a:ext cx="6276528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12 × 6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 Gene    </a:t>
            </a:r>
            <a:r>
              <a:rPr lang="en-GB" sz="1600" dirty="0" err="1">
                <a:latin typeface="Lucida Console" panose="020B0609040504020204" pitchFamily="49" charset="0"/>
              </a:rPr>
              <a:t>Chr</a:t>
            </a:r>
            <a:r>
              <a:rPr lang="en-GB" sz="1600" dirty="0">
                <a:latin typeface="Lucida Console" panose="020B0609040504020204" pitchFamily="49" charset="0"/>
              </a:rPr>
              <a:t>   Start     End sample value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1 Gnai3     2  163898  167465 WT_1    9.39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2 Gnai3     2  163898  167465 WT_2   10.9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3 Gnai3     2  163898  167465 KO_1   33.5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4 Gnai3     2  163898  167465 KO_2   81.9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5 </a:t>
            </a:r>
            <a:r>
              <a:rPr lang="en-GB" sz="1600" dirty="0" err="1">
                <a:latin typeface="Lucida Console" panose="020B0609040504020204" pitchFamily="49" charset="0"/>
              </a:rPr>
              <a:t>Pbsn</a:t>
            </a:r>
            <a:r>
              <a:rPr lang="en-GB" sz="1600" dirty="0">
                <a:latin typeface="Lucida Console" panose="020B0609040504020204" pitchFamily="49" charset="0"/>
              </a:rPr>
              <a:t>      5 4888573 4891351 WT_1   91.7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6 </a:t>
            </a:r>
            <a:r>
              <a:rPr lang="en-GB" sz="1600" dirty="0" err="1">
                <a:latin typeface="Lucida Console" panose="020B0609040504020204" pitchFamily="49" charset="0"/>
              </a:rPr>
              <a:t>Pbsn</a:t>
            </a:r>
            <a:r>
              <a:rPr lang="en-GB" sz="1600" dirty="0">
                <a:latin typeface="Lucida Console" panose="020B0609040504020204" pitchFamily="49" charset="0"/>
              </a:rPr>
              <a:t>      5 4888573 4891351 WT_2   59.6 </a:t>
            </a:r>
          </a:p>
        </p:txBody>
      </p:sp>
    </p:spTree>
    <p:extLst>
      <p:ext uri="{BB962C8B-B14F-4D97-AF65-F5344CB8AC3E}">
        <p14:creationId xmlns:p14="http://schemas.microsoft.com/office/powerpoint/2010/main" val="406434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Pivoting Examples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63352" y="3284984"/>
            <a:ext cx="5400600" cy="3196951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Log transform all of the values</a:t>
            </a:r>
          </a:p>
          <a:p>
            <a:r>
              <a:rPr lang="en-GB" dirty="0"/>
              <a:t>Pivot longer</a:t>
            </a:r>
          </a:p>
          <a:p>
            <a:pPr lvl="1"/>
            <a:r>
              <a:rPr lang="en-GB" dirty="0"/>
              <a:t>Which columns are we pivoting?</a:t>
            </a:r>
          </a:p>
          <a:p>
            <a:pPr lvl="1"/>
            <a:r>
              <a:rPr lang="en-GB" dirty="0"/>
              <a:t>What do we want to call the new column of names?</a:t>
            </a:r>
          </a:p>
          <a:p>
            <a:pPr lvl="1"/>
            <a:r>
              <a:rPr lang="en-GB" dirty="0"/>
              <a:t>What do we want to call the new column of values?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89427"/>
            <a:ext cx="960702" cy="111342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1344" y="548680"/>
            <a:ext cx="31830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&gt; </a:t>
            </a:r>
            <a:r>
              <a:rPr lang="en-GB" dirty="0" err="1">
                <a:latin typeface="Lucida Console" panose="020B0609040504020204" pitchFamily="49" charset="0"/>
              </a:rPr>
              <a:t>pivot.data</a:t>
            </a:r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Lucida Console" panose="020B0609040504020204" pitchFamily="49" charset="0"/>
              </a:rPr>
              <a:t># A tibble: 4 x 3</a:t>
            </a:r>
          </a:p>
          <a:p>
            <a:r>
              <a:rPr lang="en-GB" dirty="0">
                <a:latin typeface="Lucida Console" panose="020B0609040504020204" pitchFamily="49" charset="0"/>
              </a:rPr>
              <a:t>  gene     WT    KO</a:t>
            </a:r>
          </a:p>
          <a:p>
            <a:r>
              <a:rPr lang="en-GB" dirty="0">
                <a:latin typeface="Lucida Console" panose="020B0609040504020204" pitchFamily="49" charset="0"/>
              </a:rPr>
              <a:t>  &lt;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latin typeface="Lucida Console" panose="020B0609040504020204" pitchFamily="49" charset="0"/>
              </a:rPr>
              <a:t>dbl</a:t>
            </a:r>
            <a:r>
              <a:rPr lang="en-GB" dirty="0"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latin typeface="Lucida Console" panose="020B0609040504020204" pitchFamily="49" charset="0"/>
              </a:rPr>
              <a:t>dbl</a:t>
            </a:r>
            <a:r>
              <a:rPr lang="en-GB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1 ABC1  18608  7831</a:t>
            </a:r>
          </a:p>
          <a:p>
            <a:r>
              <a:rPr lang="en-GB" dirty="0">
                <a:latin typeface="Lucida Console" panose="020B0609040504020204" pitchFamily="49" charset="0"/>
              </a:rPr>
              <a:t>2 DEF1  31988 55502</a:t>
            </a:r>
          </a:p>
          <a:p>
            <a:r>
              <a:rPr lang="en-GB" dirty="0">
                <a:latin typeface="Lucida Console" panose="020B0609040504020204" pitchFamily="49" charset="0"/>
              </a:rPr>
              <a:t>3 GHI1   7647 93299</a:t>
            </a:r>
          </a:p>
          <a:p>
            <a:r>
              <a:rPr lang="en-GB" dirty="0">
                <a:latin typeface="Lucida Console" panose="020B0609040504020204" pitchFamily="49" charset="0"/>
              </a:rPr>
              <a:t>4 JKL1  96002 47945</a:t>
            </a:r>
          </a:p>
        </p:txBody>
      </p:sp>
      <p:sp>
        <p:nvSpPr>
          <p:cNvPr id="8" name="Rectangle 7"/>
          <p:cNvSpPr/>
          <p:nvPr/>
        </p:nvSpPr>
        <p:spPr>
          <a:xfrm>
            <a:off x="6600056" y="1504655"/>
            <a:ext cx="40324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>
                <a:latin typeface="Lucida Console" panose="020B0609040504020204" pitchFamily="49" charset="0"/>
              </a:rPr>
              <a:t>pivot.data</a:t>
            </a:r>
            <a:r>
              <a:rPr lang="en-GB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dirty="0">
                <a:latin typeface="Lucida Console" panose="020B0609040504020204" pitchFamily="49" charset="0"/>
              </a:rPr>
              <a:t>  </a:t>
            </a:r>
            <a:r>
              <a:rPr lang="en-GB" dirty="0" err="1">
                <a:latin typeface="Lucida Console" panose="020B0609040504020204" pitchFamily="49" charset="0"/>
              </a:rPr>
              <a:t>pivot_longer</a:t>
            </a:r>
            <a:r>
              <a:rPr lang="en-GB" dirty="0">
                <a:latin typeface="Lucida Console" panose="020B0609040504020204" pitchFamily="49" charset="0"/>
              </a:rPr>
              <a:t>(</a:t>
            </a:r>
          </a:p>
          <a:p>
            <a:r>
              <a:rPr lang="en-GB" dirty="0">
                <a:latin typeface="Lucida Console" panose="020B0609040504020204" pitchFamily="49" charset="0"/>
              </a:rPr>
              <a:t>    cols=WT:KO, </a:t>
            </a:r>
          </a:p>
          <a:p>
            <a:r>
              <a:rPr lang="en-GB" dirty="0">
                <a:latin typeface="Lucida Console" panose="020B0609040504020204" pitchFamily="49" charset="0"/>
              </a:rPr>
              <a:t>    </a:t>
            </a:r>
            <a:r>
              <a:rPr lang="en-GB" dirty="0" err="1">
                <a:latin typeface="Lucida Console" panose="020B0609040504020204" pitchFamily="49" charset="0"/>
              </a:rPr>
              <a:t>names_to</a:t>
            </a:r>
            <a:r>
              <a:rPr lang="en-GB" dirty="0">
                <a:latin typeface="Lucida Console" panose="020B0609040504020204" pitchFamily="49" charset="0"/>
              </a:rPr>
              <a:t> = "Condition", </a:t>
            </a:r>
          </a:p>
          <a:p>
            <a:r>
              <a:rPr lang="en-GB" dirty="0">
                <a:latin typeface="Lucida Console" panose="020B0609040504020204" pitchFamily="49" charset="0"/>
              </a:rPr>
              <a:t>    </a:t>
            </a:r>
            <a:r>
              <a:rPr lang="en-GB" dirty="0" err="1">
                <a:latin typeface="Lucida Console" panose="020B0609040504020204" pitchFamily="49" charset="0"/>
              </a:rPr>
              <a:t>values_to</a:t>
            </a:r>
            <a:r>
              <a:rPr lang="en-GB" dirty="0">
                <a:latin typeface="Lucida Console" panose="020B0609040504020204" pitchFamily="49" charset="0"/>
              </a:rPr>
              <a:t> = "Count"</a:t>
            </a:r>
          </a:p>
          <a:p>
            <a:r>
              <a:rPr lang="en-GB" dirty="0">
                <a:latin typeface="Lucida Console" panose="020B0609040504020204" pitchFamily="49" charset="0"/>
              </a:rPr>
              <a:t>  ) -&gt; </a:t>
            </a:r>
            <a:r>
              <a:rPr lang="en-GB" dirty="0" err="1">
                <a:latin typeface="Lucida Console" panose="020B0609040504020204" pitchFamily="49" charset="0"/>
              </a:rPr>
              <a:t>pivot.long</a:t>
            </a: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00056" y="3573016"/>
            <a:ext cx="38400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# A tibble: 8 x 3</a:t>
            </a:r>
          </a:p>
          <a:p>
            <a:r>
              <a:rPr lang="en-GB" dirty="0">
                <a:latin typeface="Lucida Console" panose="020B0609040504020204" pitchFamily="49" charset="0"/>
              </a:rPr>
              <a:t>  gene  Condition Count</a:t>
            </a:r>
          </a:p>
          <a:p>
            <a:r>
              <a:rPr lang="en-GB" dirty="0">
                <a:latin typeface="Lucida Console" panose="020B0609040504020204" pitchFamily="49" charset="0"/>
              </a:rPr>
              <a:t>  &lt;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&gt;     &lt;</a:t>
            </a:r>
            <a:r>
              <a:rPr lang="en-GB" dirty="0" err="1">
                <a:latin typeface="Lucida Console" panose="020B0609040504020204" pitchFamily="49" charset="0"/>
              </a:rPr>
              <a:t>dbl</a:t>
            </a:r>
            <a:r>
              <a:rPr lang="en-GB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1 ABC1  WT        18608</a:t>
            </a:r>
          </a:p>
          <a:p>
            <a:r>
              <a:rPr lang="en-GB" dirty="0">
                <a:latin typeface="Lucida Console" panose="020B0609040504020204" pitchFamily="49" charset="0"/>
              </a:rPr>
              <a:t>2 ABC1  KO         7831</a:t>
            </a:r>
          </a:p>
          <a:p>
            <a:r>
              <a:rPr lang="en-GB" dirty="0">
                <a:latin typeface="Lucida Console" panose="020B0609040504020204" pitchFamily="49" charset="0"/>
              </a:rPr>
              <a:t>3 DEF1  WT        31988</a:t>
            </a:r>
          </a:p>
          <a:p>
            <a:r>
              <a:rPr lang="en-GB" dirty="0">
                <a:latin typeface="Lucida Console" panose="020B0609040504020204" pitchFamily="49" charset="0"/>
              </a:rPr>
              <a:t>4 DEF1  KO        55502</a:t>
            </a:r>
          </a:p>
          <a:p>
            <a:r>
              <a:rPr lang="en-GB" dirty="0">
                <a:latin typeface="Lucida Console" panose="020B0609040504020204" pitchFamily="49" charset="0"/>
              </a:rPr>
              <a:t>5 GHI1  WT         7647</a:t>
            </a:r>
          </a:p>
          <a:p>
            <a:r>
              <a:rPr lang="en-GB" dirty="0">
                <a:latin typeface="Lucida Console" panose="020B0609040504020204" pitchFamily="49" charset="0"/>
              </a:rPr>
              <a:t>6 GHI1  KO        93299</a:t>
            </a:r>
          </a:p>
          <a:p>
            <a:r>
              <a:rPr lang="en-GB" dirty="0">
                <a:latin typeface="Lucida Console" panose="020B0609040504020204" pitchFamily="49" charset="0"/>
              </a:rPr>
              <a:t>7 JKL1  WT        96002</a:t>
            </a:r>
          </a:p>
          <a:p>
            <a:r>
              <a:rPr lang="en-GB" dirty="0">
                <a:latin typeface="Lucida Console" panose="020B0609040504020204" pitchFamily="49" charset="0"/>
              </a:rPr>
              <a:t>8 JKL1  KO        47945</a:t>
            </a:r>
          </a:p>
        </p:txBody>
      </p:sp>
    </p:spTree>
    <p:extLst>
      <p:ext uri="{BB962C8B-B14F-4D97-AF65-F5344CB8AC3E}">
        <p14:creationId xmlns:p14="http://schemas.microsoft.com/office/powerpoint/2010/main" val="311560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Pivoting Examples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91344" y="4344237"/>
            <a:ext cx="5400600" cy="2520280"/>
          </a:xfrm>
        </p:spPr>
        <p:txBody>
          <a:bodyPr>
            <a:normAutofit/>
          </a:bodyPr>
          <a:lstStyle/>
          <a:p>
            <a:r>
              <a:rPr lang="en-GB" dirty="0"/>
              <a:t>Plot WT vs KO</a:t>
            </a:r>
          </a:p>
          <a:p>
            <a:r>
              <a:rPr lang="en-GB" dirty="0"/>
              <a:t>Pivot wider</a:t>
            </a:r>
          </a:p>
          <a:p>
            <a:pPr lvl="1"/>
            <a:r>
              <a:rPr lang="en-GB" dirty="0"/>
              <a:t>Which column of names?</a:t>
            </a:r>
          </a:p>
          <a:p>
            <a:pPr lvl="1"/>
            <a:r>
              <a:rPr lang="en-GB" dirty="0"/>
              <a:t>Which column of values?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89427"/>
            <a:ext cx="960702" cy="111342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1344" y="548680"/>
            <a:ext cx="40324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&gt; </a:t>
            </a:r>
            <a:r>
              <a:rPr lang="en-GB" dirty="0" err="1">
                <a:latin typeface="Lucida Console" panose="020B0609040504020204" pitchFamily="49" charset="0"/>
              </a:rPr>
              <a:t>pivot.long</a:t>
            </a:r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Lucida Console" panose="020B0609040504020204" pitchFamily="49" charset="0"/>
              </a:rPr>
              <a:t># A tibble: 8 x 3</a:t>
            </a:r>
          </a:p>
          <a:p>
            <a:r>
              <a:rPr lang="en-GB" dirty="0">
                <a:latin typeface="Lucida Console" panose="020B0609040504020204" pitchFamily="49" charset="0"/>
              </a:rPr>
              <a:t>  gene  Condition Count</a:t>
            </a:r>
          </a:p>
          <a:p>
            <a:r>
              <a:rPr lang="en-GB" dirty="0">
                <a:latin typeface="Lucida Console" panose="020B0609040504020204" pitchFamily="49" charset="0"/>
              </a:rPr>
              <a:t>  &lt;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&gt;     &lt;</a:t>
            </a:r>
            <a:r>
              <a:rPr lang="en-GB" dirty="0" err="1">
                <a:latin typeface="Lucida Console" panose="020B0609040504020204" pitchFamily="49" charset="0"/>
              </a:rPr>
              <a:t>dbl</a:t>
            </a:r>
            <a:r>
              <a:rPr lang="en-GB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1 ABC1  WT         14.2</a:t>
            </a:r>
          </a:p>
          <a:p>
            <a:r>
              <a:rPr lang="en-GB" dirty="0">
                <a:latin typeface="Lucida Console" panose="020B0609040504020204" pitchFamily="49" charset="0"/>
              </a:rPr>
              <a:t>2 ABC1  KO         12.9</a:t>
            </a:r>
          </a:p>
          <a:p>
            <a:r>
              <a:rPr lang="en-GB" dirty="0">
                <a:latin typeface="Lucida Console" panose="020B0609040504020204" pitchFamily="49" charset="0"/>
              </a:rPr>
              <a:t>3 DEF1  WT         15.0</a:t>
            </a:r>
          </a:p>
          <a:p>
            <a:r>
              <a:rPr lang="en-GB" dirty="0">
                <a:latin typeface="Lucida Console" panose="020B0609040504020204" pitchFamily="49" charset="0"/>
              </a:rPr>
              <a:t>4 DEF1  KO         15.8</a:t>
            </a:r>
          </a:p>
          <a:p>
            <a:r>
              <a:rPr lang="en-GB" dirty="0">
                <a:latin typeface="Lucida Console" panose="020B0609040504020204" pitchFamily="49" charset="0"/>
              </a:rPr>
              <a:t>5 GHI1  WT         12.9</a:t>
            </a:r>
          </a:p>
          <a:p>
            <a:r>
              <a:rPr lang="en-GB" dirty="0">
                <a:latin typeface="Lucida Console" panose="020B0609040504020204" pitchFamily="49" charset="0"/>
              </a:rPr>
              <a:t>6 GHI1  KO         16.5</a:t>
            </a:r>
          </a:p>
          <a:p>
            <a:r>
              <a:rPr lang="en-GB" dirty="0">
                <a:latin typeface="Lucida Console" panose="020B0609040504020204" pitchFamily="49" charset="0"/>
              </a:rPr>
              <a:t>7 JKL1  WT         16.6</a:t>
            </a:r>
          </a:p>
          <a:p>
            <a:r>
              <a:rPr lang="en-GB" dirty="0">
                <a:latin typeface="Lucida Console" panose="020B0609040504020204" pitchFamily="49" charset="0"/>
              </a:rPr>
              <a:t>8 JKL1  KO         15.5</a:t>
            </a:r>
          </a:p>
        </p:txBody>
      </p:sp>
      <p:sp>
        <p:nvSpPr>
          <p:cNvPr id="8" name="Rectangle 7"/>
          <p:cNvSpPr/>
          <p:nvPr/>
        </p:nvSpPr>
        <p:spPr>
          <a:xfrm>
            <a:off x="6600056" y="1504655"/>
            <a:ext cx="40324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>
                <a:latin typeface="Lucida Console" panose="020B0609040504020204" pitchFamily="49" charset="0"/>
              </a:rPr>
              <a:t>pivot.long</a:t>
            </a:r>
            <a:r>
              <a:rPr lang="en-GB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dirty="0">
                <a:latin typeface="Lucida Console" panose="020B0609040504020204" pitchFamily="49" charset="0"/>
              </a:rPr>
              <a:t>  </a:t>
            </a:r>
            <a:r>
              <a:rPr lang="en-GB" dirty="0" err="1">
                <a:latin typeface="Lucida Console" panose="020B0609040504020204" pitchFamily="49" charset="0"/>
              </a:rPr>
              <a:t>pivot_wider</a:t>
            </a:r>
            <a:r>
              <a:rPr lang="en-GB" dirty="0">
                <a:latin typeface="Lucida Console" panose="020B0609040504020204" pitchFamily="49" charset="0"/>
              </a:rPr>
              <a:t>(</a:t>
            </a:r>
          </a:p>
          <a:p>
            <a:r>
              <a:rPr lang="en-GB" dirty="0">
                <a:latin typeface="Lucida Console" panose="020B0609040504020204" pitchFamily="49" charset="0"/>
              </a:rPr>
              <a:t>    </a:t>
            </a:r>
            <a:r>
              <a:rPr lang="en-GB" dirty="0" err="1">
                <a:latin typeface="Lucida Console" panose="020B0609040504020204" pitchFamily="49" charset="0"/>
              </a:rPr>
              <a:t>names_from</a:t>
            </a:r>
            <a:r>
              <a:rPr lang="en-GB" dirty="0">
                <a:latin typeface="Lucida Console" panose="020B0609040504020204" pitchFamily="49" charset="0"/>
              </a:rPr>
              <a:t> = Condition, </a:t>
            </a:r>
          </a:p>
          <a:p>
            <a:r>
              <a:rPr lang="en-GB" dirty="0">
                <a:latin typeface="Lucida Console" panose="020B0609040504020204" pitchFamily="49" charset="0"/>
              </a:rPr>
              <a:t>    </a:t>
            </a:r>
            <a:r>
              <a:rPr lang="en-GB" dirty="0" err="1">
                <a:latin typeface="Lucida Console" panose="020B0609040504020204" pitchFamily="49" charset="0"/>
              </a:rPr>
              <a:t>values_from</a:t>
            </a:r>
            <a:r>
              <a:rPr lang="en-GB" dirty="0">
                <a:latin typeface="Lucida Console" panose="020B0609040504020204" pitchFamily="49" charset="0"/>
              </a:rPr>
              <a:t> = Count</a:t>
            </a:r>
          </a:p>
          <a:p>
            <a:r>
              <a:rPr lang="en-GB" dirty="0">
                <a:latin typeface="Lucida Console" panose="020B0609040504020204" pitchFamily="49" charset="0"/>
              </a:rPr>
              <a:t>  )</a:t>
            </a:r>
          </a:p>
        </p:txBody>
      </p:sp>
      <p:sp>
        <p:nvSpPr>
          <p:cNvPr id="10" name="Rectangle 9"/>
          <p:cNvSpPr/>
          <p:nvPr/>
        </p:nvSpPr>
        <p:spPr>
          <a:xfrm>
            <a:off x="6600056" y="3573016"/>
            <a:ext cx="38400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# A tibble: 4 x 3</a:t>
            </a:r>
          </a:p>
          <a:p>
            <a:r>
              <a:rPr lang="en-GB" dirty="0">
                <a:latin typeface="Lucida Console" panose="020B0609040504020204" pitchFamily="49" charset="0"/>
              </a:rPr>
              <a:t>  gene     WT    KO</a:t>
            </a:r>
          </a:p>
          <a:p>
            <a:r>
              <a:rPr lang="en-GB" dirty="0">
                <a:latin typeface="Lucida Console" panose="020B0609040504020204" pitchFamily="49" charset="0"/>
              </a:rPr>
              <a:t>  &lt;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latin typeface="Lucida Console" panose="020B0609040504020204" pitchFamily="49" charset="0"/>
              </a:rPr>
              <a:t>dbl</a:t>
            </a:r>
            <a:r>
              <a:rPr lang="en-GB" dirty="0"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latin typeface="Lucida Console" panose="020B0609040504020204" pitchFamily="49" charset="0"/>
              </a:rPr>
              <a:t>dbl</a:t>
            </a:r>
            <a:r>
              <a:rPr lang="en-GB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1 ABC1   14.2  12.9</a:t>
            </a:r>
          </a:p>
          <a:p>
            <a:r>
              <a:rPr lang="en-GB" dirty="0">
                <a:latin typeface="Lucida Console" panose="020B0609040504020204" pitchFamily="49" charset="0"/>
              </a:rPr>
              <a:t>2 DEF1   15.0  15.8</a:t>
            </a:r>
          </a:p>
          <a:p>
            <a:r>
              <a:rPr lang="en-GB" dirty="0">
                <a:latin typeface="Lucida Console" panose="020B0609040504020204" pitchFamily="49" charset="0"/>
              </a:rPr>
              <a:t>3 GHI1   12.9  16.5</a:t>
            </a:r>
          </a:p>
          <a:p>
            <a:r>
              <a:rPr lang="en-GB" dirty="0">
                <a:latin typeface="Lucida Console" panose="020B0609040504020204" pitchFamily="49" charset="0"/>
              </a:rPr>
              <a:t>4 JKL1   16.6  15.5</a:t>
            </a:r>
          </a:p>
        </p:txBody>
      </p:sp>
    </p:spTree>
    <p:extLst>
      <p:ext uri="{BB962C8B-B14F-4D97-AF65-F5344CB8AC3E}">
        <p14:creationId xmlns:p14="http://schemas.microsoft.com/office/powerpoint/2010/main" val="16306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24611" y="1340768"/>
            <a:ext cx="1015312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&gt; </a:t>
            </a:r>
            <a:r>
              <a:rPr lang="en-GB" dirty="0" err="1">
                <a:latin typeface="Lucida Console" panose="020B0609040504020204" pitchFamily="49" charset="0"/>
              </a:rPr>
              <a:t>read_delim</a:t>
            </a:r>
            <a:r>
              <a:rPr lang="en-GB" dirty="0">
                <a:latin typeface="Lucida Console" panose="020B0609040504020204" pitchFamily="49" charset="0"/>
              </a:rPr>
              <a:t>("trumpton.txt") -&gt; </a:t>
            </a:r>
            <a:r>
              <a:rPr lang="en-GB" dirty="0" err="1">
                <a:latin typeface="Lucida Console" panose="020B0609040504020204" pitchFamily="49" charset="0"/>
              </a:rPr>
              <a:t>trumpton</a:t>
            </a:r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Rows: 7 Columns: 5                                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                                                                                                                                  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-- Column specification ------------------------------</a:t>
            </a:r>
          </a:p>
          <a:p>
            <a:r>
              <a:rPr lang="en-GB" dirty="0">
                <a:latin typeface="Lucida Console" panose="020B0609040504020204" pitchFamily="49" charset="0"/>
              </a:rPr>
              <a:t>Delimiter: "\t"</a:t>
            </a:r>
          </a:p>
          <a:p>
            <a:r>
              <a:rPr lang="en-GB" dirty="0" err="1">
                <a:solidFill>
                  <a:schemeClr val="accent2"/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 (2): </a:t>
            </a:r>
            <a:r>
              <a:rPr lang="en-GB" dirty="0" err="1">
                <a:latin typeface="Lucida Console" panose="020B0609040504020204" pitchFamily="49" charset="0"/>
              </a:rPr>
              <a:t>LastName</a:t>
            </a:r>
            <a:r>
              <a:rPr lang="en-GB" dirty="0">
                <a:latin typeface="Lucida Console" panose="020B0609040504020204" pitchFamily="49" charset="0"/>
              </a:rPr>
              <a:t>, FirstName</a:t>
            </a:r>
          </a:p>
          <a:p>
            <a:r>
              <a:rPr lang="en-GB" dirty="0" err="1">
                <a:solidFill>
                  <a:schemeClr val="accent3">
                    <a:lumMod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latin typeface="Lucida Console" panose="020B0609040504020204" pitchFamily="49" charset="0"/>
              </a:rPr>
              <a:t> (3): Age, Weight, Height</a:t>
            </a:r>
          </a:p>
          <a:p>
            <a:endParaRPr lang="en-GB" dirty="0">
              <a:latin typeface="Lucida Console" panose="020B0609040504020204" pitchFamily="49" charset="0"/>
            </a:endParaRPr>
          </a:p>
          <a:p>
            <a:r>
              <a:rPr lang="en-GB" sz="1600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</a:rPr>
              <a:t> Use `spec()` to retrieve the full column specification for this data.</a:t>
            </a:r>
          </a:p>
          <a:p>
            <a:r>
              <a:rPr lang="en-GB" sz="1600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</a:rPr>
              <a:t> Specify the column types or set `</a:t>
            </a:r>
            <a:r>
              <a:rPr lang="en-GB" sz="1600" dirty="0" err="1">
                <a:latin typeface="Lucida Console" panose="020B0609040504020204" pitchFamily="49" charset="0"/>
              </a:rPr>
              <a:t>show_col_types</a:t>
            </a:r>
            <a:r>
              <a:rPr lang="en-GB" sz="1600" dirty="0">
                <a:latin typeface="Lucida Console" panose="020B0609040504020204" pitchFamily="49" charset="0"/>
              </a:rPr>
              <a:t> = FALSE` to quiet this message.</a:t>
            </a:r>
          </a:p>
          <a:p>
            <a:endParaRPr lang="en-GB" dirty="0">
              <a:latin typeface="Lucida Console" panose="020B0609040504020204" pitchFamily="49" charset="0"/>
            </a:endParaRPr>
          </a:p>
          <a:p>
            <a:endParaRPr lang="en-GB" dirty="0">
              <a:latin typeface="Lucida Console" panose="020B0609040504020204" pitchFamily="49" charset="0"/>
            </a:endParaRPr>
          </a:p>
          <a:p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Lucida Console" panose="020B0609040504020204" pitchFamily="49" charset="0"/>
              </a:rPr>
              <a:t>&gt; </a:t>
            </a:r>
            <a:r>
              <a:rPr lang="en-GB" dirty="0" err="1">
                <a:latin typeface="Lucida Console" panose="020B0609040504020204" pitchFamily="49" charset="0"/>
              </a:rPr>
              <a:t>trumpton</a:t>
            </a:r>
            <a:endParaRPr lang="en-GB" dirty="0">
              <a:latin typeface="Lucida Console" panose="020B0609040504020204" pitchFamily="49" charset="0"/>
            </a:endParaRPr>
          </a:p>
          <a:p>
            <a:pPr lvl="1"/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7 x 5</a:t>
            </a:r>
          </a:p>
          <a:p>
            <a:pPr lvl="1"/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 err="1">
                <a:latin typeface="Lucida Console" panose="020B0609040504020204" pitchFamily="49" charset="0"/>
              </a:rPr>
              <a:t>LastName</a:t>
            </a:r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</a:rPr>
              <a:t>FirstName</a:t>
            </a:r>
            <a:r>
              <a:rPr lang="en-GB" sz="1600" dirty="0">
                <a:latin typeface="Lucida Console" panose="020B0609040504020204" pitchFamily="49" charset="0"/>
              </a:rPr>
              <a:t>   Age Weight Height</a:t>
            </a:r>
          </a:p>
          <a:p>
            <a:pPr lvl="1"/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pPr lvl="1"/>
            <a:r>
              <a:rPr lang="en-GB" sz="1600" dirty="0">
                <a:latin typeface="Lucida Console" panose="020B0609040504020204" pitchFamily="49" charset="0"/>
              </a:rPr>
              <a:t>1 Hugh     Chris        26     90    175</a:t>
            </a:r>
          </a:p>
          <a:p>
            <a:pPr lvl="1"/>
            <a:r>
              <a:rPr lang="en-GB" sz="1600" dirty="0">
                <a:latin typeface="Lucida Console" panose="020B0609040504020204" pitchFamily="49" charset="0"/>
              </a:rPr>
              <a:t>2 Pew      Adam         32    102    183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14534" y="1109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Reading files with </a:t>
            </a:r>
            <a:r>
              <a:rPr lang="en-GB" dirty="0" err="1"/>
              <a:t>readr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28" y="318648"/>
            <a:ext cx="960702" cy="1112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80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Splitting into multiple </a:t>
            </a:r>
            <a:r>
              <a:rPr lang="en-GB" dirty="0" err="1"/>
              <a:t>tibbles</a:t>
            </a:r>
            <a:endParaRPr lang="en-GB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883940" y="1700808"/>
            <a:ext cx="10424120" cy="75753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800" dirty="0"/>
              <a:t>Where you have a lot of annotation, you can split this into a separate </a:t>
            </a:r>
            <a:r>
              <a:rPr lang="en-GB" sz="2800" dirty="0" err="1"/>
              <a:t>tibble</a:t>
            </a:r>
            <a:r>
              <a:rPr lang="en-GB" sz="2800" dirty="0"/>
              <a:t> to reduce the amount of data duplication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89427"/>
            <a:ext cx="960702" cy="111342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6471208-B314-4BA2-8A2D-7BEEF3A0890E}"/>
              </a:ext>
            </a:extLst>
          </p:cNvPr>
          <p:cNvSpPr/>
          <p:nvPr/>
        </p:nvSpPr>
        <p:spPr>
          <a:xfrm>
            <a:off x="1858339" y="2996952"/>
            <a:ext cx="84753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3 x 8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Gene    </a:t>
            </a:r>
            <a:r>
              <a:rPr lang="en-GB" sz="2000" dirty="0" err="1">
                <a:latin typeface="Lucida Console" panose="020B0609040504020204" pitchFamily="49" charset="0"/>
              </a:rPr>
              <a:t>Chr</a:t>
            </a:r>
            <a:r>
              <a:rPr lang="en-GB" sz="2000" dirty="0">
                <a:latin typeface="Lucida Console" panose="020B0609040504020204" pitchFamily="49" charset="0"/>
              </a:rPr>
              <a:t>   Start     End 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WT_1  WT_2  KO_1  KO_2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1 Gnai3     2  163898  167465 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9.39  10.9  33.5  81.9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2 </a:t>
            </a:r>
            <a:r>
              <a:rPr lang="en-GB" sz="2000" dirty="0" err="1">
                <a:latin typeface="Lucida Console" panose="020B0609040504020204" pitchFamily="49" charset="0"/>
              </a:rPr>
              <a:t>Pbsn</a:t>
            </a:r>
            <a:r>
              <a:rPr lang="en-GB" sz="2000" dirty="0">
                <a:latin typeface="Lucida Console" panose="020B0609040504020204" pitchFamily="49" charset="0"/>
              </a:rPr>
              <a:t>      5 4888573 4891351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91.7   59.6  45.3  82.3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3 Cdc45     7 1250084 1262669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69.2   36.1  54.4  38.1</a:t>
            </a:r>
          </a:p>
        </p:txBody>
      </p:sp>
    </p:spTree>
    <p:extLst>
      <p:ext uri="{BB962C8B-B14F-4D97-AF65-F5344CB8AC3E}">
        <p14:creationId xmlns:p14="http://schemas.microsoft.com/office/powerpoint/2010/main" val="40990052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Splitting into multiple </a:t>
            </a:r>
            <a:r>
              <a:rPr lang="en-GB" dirty="0" err="1"/>
              <a:t>tibbles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5359" y="5157192"/>
            <a:ext cx="4815673" cy="112641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2800" dirty="0"/>
              <a:t>These can be recombined later on as needed using a join operation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354880" y="2564904"/>
            <a:ext cx="38884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3 x 4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Gene    </a:t>
            </a:r>
            <a:r>
              <a:rPr lang="en-GB" sz="1600" dirty="0" err="1">
                <a:latin typeface="Lucida Console" panose="020B0609040504020204" pitchFamily="49" charset="0"/>
              </a:rPr>
              <a:t>Chr</a:t>
            </a:r>
            <a:r>
              <a:rPr lang="en-GB" sz="1600" dirty="0">
                <a:latin typeface="Lucida Console" panose="020B0609040504020204" pitchFamily="49" charset="0"/>
              </a:rPr>
              <a:t>   Start     End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1 Gnai3     2  163898  167465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2 </a:t>
            </a:r>
            <a:r>
              <a:rPr lang="en-GB" sz="1600" dirty="0" err="1">
                <a:latin typeface="Lucida Console" panose="020B0609040504020204" pitchFamily="49" charset="0"/>
              </a:rPr>
              <a:t>Pbsn</a:t>
            </a:r>
            <a:r>
              <a:rPr lang="en-GB" sz="1600" dirty="0">
                <a:latin typeface="Lucida Console" panose="020B0609040504020204" pitchFamily="49" charset="0"/>
              </a:rPr>
              <a:t>      5 4888573 4891351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3 Cdc45     7 1250084 1262669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838348" y="1674823"/>
            <a:ext cx="2921496" cy="757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/>
              <a:t>Annotation </a:t>
            </a:r>
            <a:r>
              <a:rPr lang="en-GB" sz="2800" dirty="0" err="1"/>
              <a:t>tibble</a:t>
            </a:r>
            <a:endParaRPr lang="en-GB" sz="2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89427"/>
            <a:ext cx="960702" cy="1113422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EE7761F9-CEBC-4DA1-BEB5-D9A67FB739B7}"/>
              </a:ext>
            </a:extLst>
          </p:cNvPr>
          <p:cNvGrpSpPr/>
          <p:nvPr/>
        </p:nvGrpSpPr>
        <p:grpSpPr>
          <a:xfrm>
            <a:off x="7532812" y="1674823"/>
            <a:ext cx="4815673" cy="4675733"/>
            <a:chOff x="7532812" y="1674823"/>
            <a:chExt cx="4815673" cy="4675733"/>
          </a:xfrm>
        </p:grpSpPr>
        <p:sp>
          <p:nvSpPr>
            <p:cNvPr id="4" name="Rectangle 3"/>
            <p:cNvSpPr/>
            <p:nvPr/>
          </p:nvSpPr>
          <p:spPr>
            <a:xfrm>
              <a:off x="7532812" y="2564904"/>
              <a:ext cx="4815673" cy="37856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ucida Console" panose="020B0609040504020204" pitchFamily="49" charset="0"/>
                </a:rPr>
                <a:t># A tibble: 12 x 4</a:t>
              </a:r>
            </a:p>
            <a:p>
              <a:r>
                <a:rPr lang="en-GB" sz="1600" dirty="0">
                  <a:latin typeface="Lucida Console" panose="020B0609040504020204" pitchFamily="49" charset="0"/>
                </a:rPr>
                <a:t>   Gene  genotype replicate value</a:t>
              </a:r>
            </a:p>
            <a:p>
              <a:r>
                <a:rPr lang="en-GB" sz="1600" dirty="0">
                  <a:latin typeface="Lucida Console" panose="020B0609040504020204" pitchFamily="49" charset="0"/>
                </a:rPr>
                <a:t>   </a:t>
              </a:r>
              <a:r>
                <a:rPr lang="en-GB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ucida Console" panose="020B0609040504020204" pitchFamily="49" charset="0"/>
                </a:rPr>
                <a:t>&lt;</a:t>
              </a:r>
              <a:r>
                <a:rPr lang="en-GB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ucida Console" panose="020B0609040504020204" pitchFamily="49" charset="0"/>
                </a:rPr>
                <a:t>chr</a:t>
              </a:r>
              <a:r>
                <a:rPr lang="en-GB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ucida Console" panose="020B0609040504020204" pitchFamily="49" charset="0"/>
                </a:rPr>
                <a:t>&gt; &lt;</a:t>
              </a:r>
              <a:r>
                <a:rPr lang="en-GB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ucida Console" panose="020B0609040504020204" pitchFamily="49" charset="0"/>
                </a:rPr>
                <a:t>chr</a:t>
              </a:r>
              <a:r>
                <a:rPr lang="en-GB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ucida Console" panose="020B0609040504020204" pitchFamily="49" charset="0"/>
                </a:rPr>
                <a:t>&gt;        &lt;</a:t>
              </a:r>
              <a:r>
                <a:rPr lang="en-GB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ucida Console" panose="020B0609040504020204" pitchFamily="49" charset="0"/>
                </a:rPr>
                <a:t>int</a:t>
              </a:r>
              <a:r>
                <a:rPr lang="en-GB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ucida Console" panose="020B0609040504020204" pitchFamily="49" charset="0"/>
                </a:rPr>
                <a:t>&gt; &lt;</a:t>
              </a:r>
              <a:r>
                <a:rPr lang="en-GB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ucida Console" panose="020B0609040504020204" pitchFamily="49" charset="0"/>
                </a:rPr>
                <a:t>dbl</a:t>
              </a:r>
              <a:r>
                <a:rPr lang="en-GB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ucida Console" panose="020B0609040504020204" pitchFamily="49" charset="0"/>
                </a:rPr>
                <a:t>&gt;</a:t>
              </a:r>
            </a:p>
            <a:p>
              <a:r>
                <a:rPr lang="en-GB" sz="1600" dirty="0">
                  <a:latin typeface="Lucida Console" panose="020B0609040504020204" pitchFamily="49" charset="0"/>
                </a:rPr>
                <a:t> 1 Gnai3 WT               1  9.39</a:t>
              </a:r>
            </a:p>
            <a:p>
              <a:r>
                <a:rPr lang="en-GB" sz="1600" dirty="0">
                  <a:latin typeface="Lucida Console" panose="020B0609040504020204" pitchFamily="49" charset="0"/>
                </a:rPr>
                <a:t> 2 </a:t>
              </a:r>
              <a:r>
                <a:rPr lang="en-GB" sz="1600" dirty="0" err="1">
                  <a:latin typeface="Lucida Console" panose="020B0609040504020204" pitchFamily="49" charset="0"/>
                </a:rPr>
                <a:t>Pbsn</a:t>
              </a:r>
              <a:r>
                <a:rPr lang="en-GB" sz="1600" dirty="0">
                  <a:latin typeface="Lucida Console" panose="020B0609040504020204" pitchFamily="49" charset="0"/>
                </a:rPr>
                <a:t>  WT               1 91.7 </a:t>
              </a:r>
            </a:p>
            <a:p>
              <a:r>
                <a:rPr lang="en-GB" sz="1600" dirty="0">
                  <a:latin typeface="Lucida Console" panose="020B0609040504020204" pitchFamily="49" charset="0"/>
                </a:rPr>
                <a:t> 3 Cdc45 WT               1 69.2 </a:t>
              </a:r>
            </a:p>
            <a:p>
              <a:r>
                <a:rPr lang="en-GB" sz="1600" dirty="0">
                  <a:latin typeface="Lucida Console" panose="020B0609040504020204" pitchFamily="49" charset="0"/>
                </a:rPr>
                <a:t> 4 Gnai3 WT               2 10.9 </a:t>
              </a:r>
            </a:p>
            <a:p>
              <a:r>
                <a:rPr lang="en-GB" sz="1600" dirty="0">
                  <a:latin typeface="Lucida Console" panose="020B0609040504020204" pitchFamily="49" charset="0"/>
                </a:rPr>
                <a:t> 5 </a:t>
              </a:r>
              <a:r>
                <a:rPr lang="en-GB" sz="1600" dirty="0" err="1">
                  <a:latin typeface="Lucida Console" panose="020B0609040504020204" pitchFamily="49" charset="0"/>
                </a:rPr>
                <a:t>Pbsn</a:t>
              </a:r>
              <a:r>
                <a:rPr lang="en-GB" sz="1600" dirty="0">
                  <a:latin typeface="Lucida Console" panose="020B0609040504020204" pitchFamily="49" charset="0"/>
                </a:rPr>
                <a:t>  WT               2 59.6 </a:t>
              </a:r>
            </a:p>
            <a:p>
              <a:r>
                <a:rPr lang="en-GB" sz="1600" dirty="0">
                  <a:latin typeface="Lucida Console" panose="020B0609040504020204" pitchFamily="49" charset="0"/>
                </a:rPr>
                <a:t> 6 Cdc45 WT               2 36.1 </a:t>
              </a:r>
            </a:p>
            <a:p>
              <a:r>
                <a:rPr lang="en-GB" sz="1600" dirty="0">
                  <a:latin typeface="Lucida Console" panose="020B0609040504020204" pitchFamily="49" charset="0"/>
                </a:rPr>
                <a:t> 7 Gnai3 KO               1 33.5 </a:t>
              </a:r>
            </a:p>
            <a:p>
              <a:r>
                <a:rPr lang="en-GB" sz="1600" dirty="0">
                  <a:latin typeface="Lucida Console" panose="020B0609040504020204" pitchFamily="49" charset="0"/>
                </a:rPr>
                <a:t> 8 </a:t>
              </a:r>
              <a:r>
                <a:rPr lang="en-GB" sz="1600" dirty="0" err="1">
                  <a:latin typeface="Lucida Console" panose="020B0609040504020204" pitchFamily="49" charset="0"/>
                </a:rPr>
                <a:t>Pbsn</a:t>
              </a:r>
              <a:r>
                <a:rPr lang="en-GB" sz="1600" dirty="0">
                  <a:latin typeface="Lucida Console" panose="020B0609040504020204" pitchFamily="49" charset="0"/>
                </a:rPr>
                <a:t>  KO               1 45.3 </a:t>
              </a:r>
            </a:p>
            <a:p>
              <a:r>
                <a:rPr lang="en-GB" sz="1600" dirty="0">
                  <a:latin typeface="Lucida Console" panose="020B0609040504020204" pitchFamily="49" charset="0"/>
                </a:rPr>
                <a:t> 9 Cdc45 KO               1 54.4 </a:t>
              </a:r>
            </a:p>
            <a:p>
              <a:r>
                <a:rPr lang="en-GB" sz="1600" dirty="0">
                  <a:latin typeface="Lucida Console" panose="020B0609040504020204" pitchFamily="49" charset="0"/>
                </a:rPr>
                <a:t>10 Gnai3 KO               2 81.9 </a:t>
              </a:r>
            </a:p>
            <a:p>
              <a:r>
                <a:rPr lang="en-GB" sz="1600" dirty="0">
                  <a:latin typeface="Lucida Console" panose="020B0609040504020204" pitchFamily="49" charset="0"/>
                </a:rPr>
                <a:t>11 </a:t>
              </a:r>
              <a:r>
                <a:rPr lang="en-GB" sz="1600" dirty="0" err="1">
                  <a:latin typeface="Lucida Console" panose="020B0609040504020204" pitchFamily="49" charset="0"/>
                </a:rPr>
                <a:t>Pbsn</a:t>
              </a:r>
              <a:r>
                <a:rPr lang="en-GB" sz="1600" dirty="0">
                  <a:latin typeface="Lucida Console" panose="020B0609040504020204" pitchFamily="49" charset="0"/>
                </a:rPr>
                <a:t>  KO               2 82.3 </a:t>
              </a:r>
            </a:p>
            <a:p>
              <a:r>
                <a:rPr lang="en-GB" sz="1600" dirty="0">
                  <a:latin typeface="Lucida Console" panose="020B0609040504020204" pitchFamily="49" charset="0"/>
                </a:rPr>
                <a:t>12 Cdc45 KO               2 38.1</a:t>
              </a:r>
            </a:p>
          </p:txBody>
        </p:sp>
        <p:sp>
          <p:nvSpPr>
            <p:cNvPr id="8" name="Content Placeholder 4">
              <a:extLst>
                <a:ext uri="{FF2B5EF4-FFF2-40B4-BE49-F238E27FC236}">
                  <a16:creationId xmlns:a16="http://schemas.microsoft.com/office/drawing/2014/main" id="{2E66F9CB-2F28-4C4F-8E72-849EE7B50F97}"/>
                </a:ext>
              </a:extLst>
            </p:cNvPr>
            <p:cNvSpPr txBox="1">
              <a:spLocks/>
            </p:cNvSpPr>
            <p:nvPr/>
          </p:nvSpPr>
          <p:spPr>
            <a:xfrm>
              <a:off x="9008627" y="1674823"/>
              <a:ext cx="1864042" cy="75753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2800" dirty="0"/>
                <a:t>Data </a:t>
              </a:r>
              <a:r>
                <a:rPr lang="en-GB" sz="2800" dirty="0" err="1"/>
                <a:t>tibble</a:t>
              </a:r>
              <a:endParaRPr lang="en-GB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549881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Exercise 4</a:t>
            </a:r>
            <a:br>
              <a:rPr lang="en-GB" dirty="0"/>
            </a:br>
            <a:r>
              <a:rPr lang="en-GB" dirty="0"/>
              <a:t>Restructuring data into ‘tidy’ format</a:t>
            </a:r>
          </a:p>
        </p:txBody>
      </p:sp>
      <p:pic>
        <p:nvPicPr>
          <p:cNvPr id="3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208380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Adding or creating new data</a:t>
            </a:r>
            <a:endParaRPr lang="en-GB" dirty="0">
              <a:latin typeface="Lucida Console" panose="020B0609040504020204" pitchFamily="49" charset="0"/>
            </a:endParaRPr>
          </a:p>
        </p:txBody>
      </p:sp>
      <p:pic>
        <p:nvPicPr>
          <p:cNvPr id="3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818796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Adding or creating data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72480" y="1772816"/>
            <a:ext cx="11247040" cy="4680520"/>
          </a:xfrm>
        </p:spPr>
        <p:txBody>
          <a:bodyPr>
            <a:normAutofit/>
          </a:bodyPr>
          <a:lstStyle/>
          <a:p>
            <a:r>
              <a:rPr lang="en-GB" dirty="0" err="1">
                <a:latin typeface="Lucida Console" panose="020B0609040504020204" pitchFamily="49" charset="0"/>
              </a:rPr>
              <a:t>add_row</a:t>
            </a:r>
            <a:r>
              <a:rPr lang="en-GB" dirty="0"/>
              <a:t> 		adds a single new row</a:t>
            </a:r>
          </a:p>
          <a:p>
            <a:endParaRPr lang="en-GB" dirty="0"/>
          </a:p>
          <a:p>
            <a:r>
              <a:rPr lang="en-GB" dirty="0" err="1">
                <a:latin typeface="Lucida Console" panose="020B0609040504020204" pitchFamily="49" charset="0"/>
              </a:rPr>
              <a:t>add_column</a:t>
            </a:r>
            <a:r>
              <a:rPr lang="en-GB" dirty="0"/>
              <a:t> 	adds a column of new data</a:t>
            </a:r>
          </a:p>
          <a:p>
            <a:endParaRPr lang="en-GB" dirty="0"/>
          </a:p>
          <a:p>
            <a:r>
              <a:rPr lang="en-GB" dirty="0">
                <a:latin typeface="Lucida Console" panose="020B0609040504020204" pitchFamily="49" charset="0"/>
              </a:rPr>
              <a:t>mutate			</a:t>
            </a:r>
            <a:r>
              <a:rPr lang="en-GB" dirty="0"/>
              <a:t>create a new column from existing columns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>
              <a:latin typeface="Lucida Console" panose="020B0609040504020204" pitchFamily="49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12180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7B0A1-8AB7-46B6-9111-FE015F7E9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Adding new rows or columns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6A9CC8-BE7A-4E5B-BF62-6754BD82CBA1}"/>
              </a:ext>
            </a:extLst>
          </p:cNvPr>
          <p:cNvSpPr/>
          <p:nvPr/>
        </p:nvSpPr>
        <p:spPr>
          <a:xfrm>
            <a:off x="2702400" y="1556792"/>
            <a:ext cx="63367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trumpton</a:t>
            </a:r>
            <a:r>
              <a:rPr lang="en-GB" sz="24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add_row</a:t>
            </a:r>
            <a:r>
              <a:rPr lang="en-GB" sz="2400" dirty="0">
                <a:latin typeface="Lucida Console" panose="020B0609040504020204" pitchFamily="49" charset="0"/>
              </a:rPr>
              <a:t>(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</a:t>
            </a:r>
            <a:r>
              <a:rPr lang="en-GB" sz="2400" dirty="0" err="1">
                <a:latin typeface="Lucida Console" panose="020B0609040504020204" pitchFamily="49" charset="0"/>
              </a:rPr>
              <a:t>FirstName</a:t>
            </a:r>
            <a:r>
              <a:rPr lang="en-GB" sz="2400" dirty="0">
                <a:latin typeface="Lucida Console" panose="020B0609040504020204" pitchFamily="49" charset="0"/>
              </a:rPr>
              <a:t>="Simon",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</a:t>
            </a:r>
            <a:r>
              <a:rPr lang="en-GB" sz="2400" dirty="0" err="1">
                <a:latin typeface="Lucida Console" panose="020B0609040504020204" pitchFamily="49" charset="0"/>
              </a:rPr>
              <a:t>LastName</a:t>
            </a:r>
            <a:r>
              <a:rPr lang="en-GB" sz="2400" dirty="0">
                <a:latin typeface="Lucida Console" panose="020B0609040504020204" pitchFamily="49" charset="0"/>
              </a:rPr>
              <a:t>="Andrews",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Age=39,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Weight=80,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Height=185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90253C-3678-4924-8F44-9DE36D715F73}"/>
              </a:ext>
            </a:extLst>
          </p:cNvPr>
          <p:cNvSpPr/>
          <p:nvPr/>
        </p:nvSpPr>
        <p:spPr>
          <a:xfrm>
            <a:off x="2702400" y="4993757"/>
            <a:ext cx="72820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trumpton</a:t>
            </a:r>
            <a:r>
              <a:rPr lang="en-GB" sz="24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add_column</a:t>
            </a:r>
            <a:r>
              <a:rPr lang="en-GB" sz="2400" dirty="0">
                <a:latin typeface="Lucida Console" panose="020B0609040504020204" pitchFamily="49" charset="0"/>
              </a:rPr>
              <a:t>(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vegetarian = c(T,F,F,T,F,F,T)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)</a:t>
            </a:r>
          </a:p>
        </p:txBody>
      </p:sp>
    </p:spTree>
    <p:extLst>
      <p:ext uri="{BB962C8B-B14F-4D97-AF65-F5344CB8AC3E}">
        <p14:creationId xmlns:p14="http://schemas.microsoft.com/office/powerpoint/2010/main" val="113647060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Creating columns with </a:t>
            </a:r>
            <a:r>
              <a:rPr lang="en-GB" dirty="0">
                <a:latin typeface="Lucida Console" panose="020B0609040504020204" pitchFamily="49" charset="0"/>
              </a:rPr>
              <a:t>mutate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55640" y="1429385"/>
            <a:ext cx="78488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trumpton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%&gt;%</a:t>
            </a:r>
          </a:p>
          <a:p>
            <a:r>
              <a:rPr lang="en-US" sz="2800" dirty="0">
                <a:latin typeface="Lucida Console" panose="020B0609040504020204" pitchFamily="49" charset="0"/>
              </a:rPr>
              <a:t>  mutate(</a:t>
            </a:r>
          </a:p>
          <a:p>
            <a:r>
              <a:rPr lang="en-US" sz="2800" dirty="0">
                <a:latin typeface="Lucida Console" panose="020B0609040504020204" pitchFamily="49" charset="0"/>
              </a:rPr>
              <a:t>    </a:t>
            </a:r>
            <a:r>
              <a:rPr lang="en-US" sz="2800" dirty="0" err="1">
                <a:latin typeface="Lucida Console" panose="020B0609040504020204" pitchFamily="49" charset="0"/>
              </a:rPr>
              <a:t>weight_stones</a:t>
            </a:r>
            <a:r>
              <a:rPr lang="en-US" sz="2800" dirty="0">
                <a:latin typeface="Lucida Console" panose="020B0609040504020204" pitchFamily="49" charset="0"/>
              </a:rPr>
              <a:t>=Weight*0.16,</a:t>
            </a:r>
          </a:p>
          <a:p>
            <a:r>
              <a:rPr lang="en-US" sz="2800" dirty="0">
                <a:latin typeface="Lucida Console" panose="020B0609040504020204" pitchFamily="49" charset="0"/>
              </a:rPr>
              <a:t>    </a:t>
            </a:r>
            <a:r>
              <a:rPr lang="en-US" sz="2800" dirty="0" err="1">
                <a:latin typeface="Lucida Console" panose="020B0609040504020204" pitchFamily="49" charset="0"/>
              </a:rPr>
              <a:t>height_feet</a:t>
            </a:r>
            <a:r>
              <a:rPr lang="en-US" sz="2800" dirty="0">
                <a:latin typeface="Lucida Console" panose="020B0609040504020204" pitchFamily="49" charset="0"/>
              </a:rPr>
              <a:t>=Height*0.033</a:t>
            </a:r>
          </a:p>
          <a:p>
            <a:r>
              <a:rPr lang="en-US" sz="2800" dirty="0">
                <a:latin typeface="Lucida Console" panose="020B0609040504020204" pitchFamily="49" charset="0"/>
              </a:rPr>
              <a:t>  )</a:t>
            </a:r>
            <a:endParaRPr lang="en-GB" sz="2800" dirty="0">
              <a:latin typeface="Lucida Console" panose="020B060904050402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85978" y="3687901"/>
            <a:ext cx="1059896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7 x 7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LastName</a:t>
            </a:r>
            <a:r>
              <a:rPr lang="en-GB" sz="2000" dirty="0">
                <a:latin typeface="Lucida Console" panose="020B0609040504020204" pitchFamily="49" charset="0"/>
              </a:rPr>
              <a:t> </a:t>
            </a:r>
            <a:r>
              <a:rPr lang="en-GB" sz="2000" dirty="0" err="1">
                <a:latin typeface="Lucida Console" panose="020B0609040504020204" pitchFamily="49" charset="0"/>
              </a:rPr>
              <a:t>FirstName</a:t>
            </a:r>
            <a:r>
              <a:rPr lang="en-GB" sz="2000" dirty="0">
                <a:latin typeface="Lucida Console" panose="020B0609040504020204" pitchFamily="49" charset="0"/>
              </a:rPr>
              <a:t>   Age Weight Height </a:t>
            </a:r>
            <a:r>
              <a:rPr lang="en-GB" sz="2000" b="1" dirty="0" err="1">
                <a:latin typeface="Lucida Console" panose="020B0609040504020204" pitchFamily="49" charset="0"/>
              </a:rPr>
              <a:t>weight_stones</a:t>
            </a:r>
            <a:r>
              <a:rPr lang="en-GB" sz="2000" b="1" dirty="0">
                <a:latin typeface="Lucida Console" panose="020B0609040504020204" pitchFamily="49" charset="0"/>
              </a:rPr>
              <a:t> </a:t>
            </a:r>
            <a:r>
              <a:rPr lang="en-GB" sz="2000" b="1" dirty="0" err="1">
                <a:latin typeface="Lucida Console" panose="020B0609040504020204" pitchFamily="49" charset="0"/>
              </a:rPr>
              <a:t>height_feet</a:t>
            </a:r>
            <a:endParaRPr lang="en-GB" sz="2000" b="1" dirty="0">
              <a:latin typeface="Lucida Console" panose="020B0609040504020204" pitchFamily="49" charset="0"/>
            </a:endParaRP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1 Hugh     Chris        26     90    175          14.4        5.78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2 Pew      Adam         32    102    183          16.3        6.04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3 Barney   Daniel       18     88    168          14.1        5.54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4 McGrew   Chris        48     97    155          15.5        5.12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5 Cuthbert Carl         28     91    188          14.6        6.20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6 Dibble   Liam         35     94    145          15.0        4.78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7 Grub     Doug         31     89    164          14.2        5.41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97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689" y="245859"/>
            <a:ext cx="10972800" cy="1143000"/>
          </a:xfrm>
        </p:spPr>
        <p:txBody>
          <a:bodyPr>
            <a:normAutofit/>
          </a:bodyPr>
          <a:lstStyle/>
          <a:p>
            <a:r>
              <a:rPr lang="en-GB" dirty="0"/>
              <a:t>Tricks with </a:t>
            </a:r>
            <a:r>
              <a:rPr lang="en-GB" dirty="0">
                <a:latin typeface="Lucida Console" panose="020B0609040504020204" pitchFamily="49" charset="0"/>
              </a:rPr>
              <a:t>mutate </a:t>
            </a:r>
            <a:r>
              <a:rPr lang="en-GB" dirty="0">
                <a:latin typeface="+mn-lt"/>
              </a:rPr>
              <a:t>– Creating categories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23392" y="1628800"/>
            <a:ext cx="109452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trumpton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%&gt;% 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mutate(</a:t>
            </a:r>
            <a:r>
              <a:rPr lang="en-GB" sz="2400" dirty="0">
                <a:latin typeface="Lucida Console" panose="020B0609040504020204" pitchFamily="49" charset="0"/>
              </a:rPr>
              <a:t>Category=</a:t>
            </a:r>
            <a:r>
              <a:rPr lang="en-GB" sz="2400" dirty="0" err="1">
                <a:latin typeface="Lucida Console" panose="020B0609040504020204" pitchFamily="49" charset="0"/>
              </a:rPr>
              <a:t>if_else</a:t>
            </a:r>
            <a:r>
              <a:rPr lang="en-GB" sz="2400" dirty="0">
                <a:latin typeface="Lucida Console" panose="020B0609040504020204" pitchFamily="49" charset="0"/>
              </a:rPr>
              <a:t>(Height &gt; 180, "Tall", "Short")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2248972" y="2924944"/>
            <a:ext cx="76940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7 x 6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LastName</a:t>
            </a:r>
            <a:r>
              <a:rPr lang="en-GB" sz="2000" dirty="0">
                <a:latin typeface="Lucida Console" panose="020B0609040504020204" pitchFamily="49" charset="0"/>
              </a:rPr>
              <a:t> </a:t>
            </a:r>
            <a:r>
              <a:rPr lang="en-GB" sz="2000" dirty="0" err="1">
                <a:latin typeface="Lucida Console" panose="020B0609040504020204" pitchFamily="49" charset="0"/>
              </a:rPr>
              <a:t>FirstName</a:t>
            </a:r>
            <a:r>
              <a:rPr lang="en-GB" sz="2000" dirty="0">
                <a:latin typeface="Lucida Console" panose="020B0609040504020204" pitchFamily="49" charset="0"/>
              </a:rPr>
              <a:t>   Age Weight Height Category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1 Hugh     Chris        26     90    175 Short  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2 Pew      Adam         32    102    183 Tall   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3 Barney   Daniel       18     88    168 Short  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4 McGrew   Chris        48     97    155 Short  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5 Cuthbert Carl         28     91    188 Tall   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6 Dibble   Liam         35     94    145 Short  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7 Grub     Doug         31     89    164 Short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98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689" y="245859"/>
            <a:ext cx="10972800" cy="1143000"/>
          </a:xfrm>
        </p:spPr>
        <p:txBody>
          <a:bodyPr>
            <a:normAutofit/>
          </a:bodyPr>
          <a:lstStyle/>
          <a:p>
            <a:r>
              <a:rPr lang="en-GB" dirty="0">
                <a:latin typeface="+mn-lt"/>
              </a:rPr>
              <a:t>More than 2 categories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35360" y="1437347"/>
            <a:ext cx="67687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trumpton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%&gt;%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mutate(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Category = </a:t>
            </a:r>
            <a:r>
              <a:rPr lang="en-GB" sz="2400" dirty="0" err="1">
                <a:latin typeface="Lucida Console" panose="020B0609040504020204" pitchFamily="49" charset="0"/>
              </a:rPr>
              <a:t>case_when</a:t>
            </a:r>
            <a:r>
              <a:rPr lang="en-GB" sz="2400" dirty="0">
                <a:latin typeface="Lucida Console" panose="020B0609040504020204" pitchFamily="49" charset="0"/>
              </a:rPr>
              <a:t>(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  Height &gt; 180 ~ "Tall",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  Height &gt; 160 ~ "Medium",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  TRUE ~ "Short"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)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5193344" y="3983894"/>
            <a:ext cx="69986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7 × 6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dirty="0" err="1">
                <a:latin typeface="Lucida Console" panose="020B0609040504020204" pitchFamily="49" charset="0"/>
              </a:rPr>
              <a:t>LastName</a:t>
            </a:r>
            <a:r>
              <a:rPr lang="en-GB" dirty="0">
                <a:latin typeface="Lucida Console" panose="020B0609040504020204" pitchFamily="49" charset="0"/>
              </a:rPr>
              <a:t> FirstName   Age Weight Height Category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1 </a:t>
            </a:r>
            <a:r>
              <a:rPr lang="en-GB" dirty="0">
                <a:latin typeface="Lucida Console" panose="020B0609040504020204" pitchFamily="49" charset="0"/>
              </a:rPr>
              <a:t>Hugh     Chris        26     90    175 Medium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2 </a:t>
            </a:r>
            <a:r>
              <a:rPr lang="en-GB" dirty="0">
                <a:latin typeface="Lucida Console" panose="020B0609040504020204" pitchFamily="49" charset="0"/>
              </a:rPr>
              <a:t>Pew      Adam         32    102    183 Tall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3 </a:t>
            </a:r>
            <a:r>
              <a:rPr lang="en-GB" dirty="0">
                <a:latin typeface="Lucida Console" panose="020B0609040504020204" pitchFamily="49" charset="0"/>
              </a:rPr>
              <a:t>Barney   Daniel       18     88    168 Medium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4 </a:t>
            </a:r>
            <a:r>
              <a:rPr lang="en-GB" dirty="0">
                <a:latin typeface="Lucida Console" panose="020B0609040504020204" pitchFamily="49" charset="0"/>
              </a:rPr>
              <a:t>McGrew   Chris        48     97    155 Short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5 </a:t>
            </a:r>
            <a:r>
              <a:rPr lang="en-GB" dirty="0">
                <a:latin typeface="Lucida Console" panose="020B0609040504020204" pitchFamily="49" charset="0"/>
              </a:rPr>
              <a:t>Cuthbert Carl         28     91    188 Tall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6 </a:t>
            </a:r>
            <a:r>
              <a:rPr lang="en-GB" dirty="0">
                <a:latin typeface="Lucida Console" panose="020B0609040504020204" pitchFamily="49" charset="0"/>
              </a:rPr>
              <a:t>Dibble   Liam         35     94    145 Short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7 </a:t>
            </a:r>
            <a:r>
              <a:rPr lang="en-GB" dirty="0">
                <a:latin typeface="Lucida Console" panose="020B0609040504020204" pitchFamily="49" charset="0"/>
              </a:rPr>
              <a:t>Grub     Doug         31     89    164 Medium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8DDFC58-5F85-49B3-9005-B43182E041A7}"/>
              </a:ext>
            </a:extLst>
          </p:cNvPr>
          <p:cNvSpPr txBox="1"/>
          <p:nvPr/>
        </p:nvSpPr>
        <p:spPr>
          <a:xfrm>
            <a:off x="263352" y="5085184"/>
            <a:ext cx="4536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The first condition to match is used.</a:t>
            </a:r>
          </a:p>
          <a:p>
            <a:endParaRPr lang="en-GB" sz="2000" dirty="0"/>
          </a:p>
          <a:p>
            <a:r>
              <a:rPr lang="en-GB" sz="2000" dirty="0"/>
              <a:t>Good to have TRUE as the last test to catch anything which hasn't yet matched.</a:t>
            </a:r>
          </a:p>
        </p:txBody>
      </p:sp>
    </p:spTree>
    <p:extLst>
      <p:ext uri="{BB962C8B-B14F-4D97-AF65-F5344CB8AC3E}">
        <p14:creationId xmlns:p14="http://schemas.microsoft.com/office/powerpoint/2010/main" val="802105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Tricks with </a:t>
            </a:r>
            <a:r>
              <a:rPr lang="en-GB" dirty="0">
                <a:latin typeface="Lucida Console" panose="020B0609040504020204" pitchFamily="49" charset="0"/>
              </a:rPr>
              <a:t>mutate</a:t>
            </a:r>
            <a:r>
              <a:rPr lang="en-GB" dirty="0">
                <a:latin typeface="+mn-lt"/>
              </a:rPr>
              <a:t> – replacing values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3352" y="1628800"/>
            <a:ext cx="58180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data.with.na %&gt;%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mutate(value = </a:t>
            </a:r>
            <a:r>
              <a:rPr lang="en-GB" sz="1600" dirty="0">
                <a:latin typeface="Lucida Console" panose="020B0609040504020204" pitchFamily="49" charset="0"/>
              </a:rPr>
              <a:t>replace(</a:t>
            </a:r>
            <a:r>
              <a:rPr lang="en-GB" sz="1600" dirty="0" err="1">
                <a:latin typeface="Lucida Console" panose="020B0609040504020204" pitchFamily="49" charset="0"/>
              </a:rPr>
              <a:t>value,value</a:t>
            </a:r>
            <a:r>
              <a:rPr lang="en-GB" sz="1600" dirty="0">
                <a:latin typeface="Lucida Console" panose="020B0609040504020204" pitchFamily="49" charset="0"/>
              </a:rPr>
              <a:t>&gt;10, 10)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63352" y="2780928"/>
            <a:ext cx="3048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Lucida Console" panose="020B0609040504020204" pitchFamily="49" charset="0"/>
              </a:rPr>
              <a:t>&gt; data.with.na</a:t>
            </a:r>
          </a:p>
          <a:p>
            <a:r>
              <a:rPr lang="pt-BR" dirty="0">
                <a:latin typeface="Lucida Console" panose="020B0609040504020204" pitchFamily="49" charset="0"/>
              </a:rPr>
              <a:t># A tibble: 8 x 2</a:t>
            </a:r>
          </a:p>
          <a:p>
            <a:r>
              <a:rPr lang="pt-BR" dirty="0">
                <a:latin typeface="Lucida Console" panose="020B0609040504020204" pitchFamily="49" charset="0"/>
              </a:rPr>
              <a:t>  sample value</a:t>
            </a:r>
          </a:p>
          <a:p>
            <a:r>
              <a:rPr lang="pt-BR" dirty="0">
                <a:latin typeface="Lucida Console" panose="020B0609040504020204" pitchFamily="49" charset="0"/>
              </a:rPr>
              <a:t>  &lt;chr&gt;  &lt;dbl&gt;</a:t>
            </a:r>
          </a:p>
          <a:p>
            <a:r>
              <a:rPr lang="pt-BR" dirty="0">
                <a:latin typeface="Lucida Console" panose="020B0609040504020204" pitchFamily="49" charset="0"/>
              </a:rPr>
              <a:t>1 A       9.98</a:t>
            </a:r>
          </a:p>
          <a:p>
            <a:r>
              <a:rPr lang="pt-BR" dirty="0">
                <a:latin typeface="Lucida Console" panose="020B0609040504020204" pitchFamily="49" charset="0"/>
              </a:rPr>
              <a:t>2 A       8.58</a:t>
            </a:r>
          </a:p>
          <a:p>
            <a:r>
              <a:rPr lang="pt-BR" dirty="0">
                <a:latin typeface="Lucida Console" panose="020B0609040504020204" pitchFamily="49" charset="0"/>
              </a:rPr>
              <a:t>3 A      16.4 </a:t>
            </a:r>
          </a:p>
          <a:p>
            <a:r>
              <a:rPr lang="pt-BR" dirty="0">
                <a:latin typeface="Lucida Console" panose="020B0609040504020204" pitchFamily="49" charset="0"/>
              </a:rPr>
              <a:t>4 A      18.4 </a:t>
            </a:r>
          </a:p>
          <a:p>
            <a:r>
              <a:rPr lang="pt-BR" dirty="0">
                <a:latin typeface="Lucida Console" panose="020B0609040504020204" pitchFamily="49" charset="0"/>
              </a:rPr>
              <a:t>5 B       9.75</a:t>
            </a:r>
          </a:p>
          <a:p>
            <a:r>
              <a:rPr lang="pt-BR" dirty="0">
                <a:latin typeface="Lucida Console" panose="020B0609040504020204" pitchFamily="49" charset="0"/>
              </a:rPr>
              <a:t>6 B      17.2 </a:t>
            </a:r>
          </a:p>
          <a:p>
            <a:r>
              <a:rPr lang="pt-BR" dirty="0">
                <a:latin typeface="Lucida Console" panose="020B0609040504020204" pitchFamily="49" charset="0"/>
              </a:rPr>
              <a:t>7 B      </a:t>
            </a:r>
            <a:r>
              <a:rPr lang="pt-BR" b="1" dirty="0">
                <a:solidFill>
                  <a:srgbClr val="FF0000"/>
                </a:solidFill>
                <a:latin typeface="Lucida Console" panose="020B0609040504020204" pitchFamily="49" charset="0"/>
              </a:rPr>
              <a:t>NA</a:t>
            </a:r>
            <a:r>
              <a:rPr lang="pt-BR" dirty="0">
                <a:latin typeface="Lucida Console" panose="020B0609040504020204" pitchFamily="49" charset="0"/>
              </a:rPr>
              <a:t>   </a:t>
            </a:r>
          </a:p>
          <a:p>
            <a:r>
              <a:rPr lang="pt-BR" dirty="0">
                <a:latin typeface="Lucida Console" panose="020B0609040504020204" pitchFamily="49" charset="0"/>
              </a:rPr>
              <a:t>8 B      </a:t>
            </a:r>
            <a:r>
              <a:rPr lang="pt-BR" b="1" dirty="0">
                <a:solidFill>
                  <a:srgbClr val="FF0000"/>
                </a:solidFill>
                <a:latin typeface="Lucida Console" panose="020B0609040504020204" pitchFamily="49" charset="0"/>
              </a:rPr>
              <a:t>NA</a:t>
            </a:r>
            <a:endParaRPr lang="en-GB" b="1" dirty="0">
              <a:solidFill>
                <a:srgbClr val="FF0000"/>
              </a:solidFill>
              <a:latin typeface="Lucida Console" panose="020B060904050402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2780928"/>
            <a:ext cx="3048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Lucida Console" panose="020B0609040504020204" pitchFamily="49" charset="0"/>
              </a:rPr>
              <a:t># A tibble: 8 x 2</a:t>
            </a:r>
          </a:p>
          <a:p>
            <a:r>
              <a:rPr lang="pt-BR" dirty="0">
                <a:latin typeface="Lucida Console" panose="020B0609040504020204" pitchFamily="49" charset="0"/>
              </a:rPr>
              <a:t>  sample value</a:t>
            </a:r>
          </a:p>
          <a:p>
            <a:r>
              <a:rPr lang="pt-BR" dirty="0">
                <a:latin typeface="Lucida Console" panose="020B0609040504020204" pitchFamily="49" charset="0"/>
              </a:rPr>
              <a:t>  &lt;chr&gt;  &lt;dbl&gt;</a:t>
            </a:r>
          </a:p>
          <a:p>
            <a:r>
              <a:rPr lang="pt-BR" dirty="0">
                <a:latin typeface="Lucida Console" panose="020B0609040504020204" pitchFamily="49" charset="0"/>
              </a:rPr>
              <a:t>1 A       9.98</a:t>
            </a:r>
          </a:p>
          <a:p>
            <a:r>
              <a:rPr lang="pt-BR" dirty="0">
                <a:latin typeface="Lucida Console" panose="020B0609040504020204" pitchFamily="49" charset="0"/>
              </a:rPr>
              <a:t>2 A       8.58</a:t>
            </a:r>
          </a:p>
          <a:p>
            <a:r>
              <a:rPr lang="pt-BR" dirty="0">
                <a:latin typeface="Lucida Console" panose="020B0609040504020204" pitchFamily="49" charset="0"/>
              </a:rPr>
              <a:t>3 A      </a:t>
            </a:r>
            <a:r>
              <a:rPr lang="pt-BR" b="1" dirty="0">
                <a:latin typeface="Lucida Console" panose="020B0609040504020204" pitchFamily="49" charset="0"/>
              </a:rPr>
              <a:t>10</a:t>
            </a:r>
            <a:r>
              <a:rPr lang="pt-BR" dirty="0">
                <a:latin typeface="Lucida Console" panose="020B0609040504020204" pitchFamily="49" charset="0"/>
              </a:rPr>
              <a:t>   </a:t>
            </a:r>
          </a:p>
          <a:p>
            <a:r>
              <a:rPr lang="pt-BR" dirty="0">
                <a:latin typeface="Lucida Console" panose="020B0609040504020204" pitchFamily="49" charset="0"/>
              </a:rPr>
              <a:t>4 A      </a:t>
            </a:r>
            <a:r>
              <a:rPr lang="pt-BR" b="1" dirty="0">
                <a:latin typeface="Lucida Console" panose="020B0609040504020204" pitchFamily="49" charset="0"/>
              </a:rPr>
              <a:t>10</a:t>
            </a:r>
            <a:r>
              <a:rPr lang="pt-BR" dirty="0">
                <a:latin typeface="Lucida Console" panose="020B0609040504020204" pitchFamily="49" charset="0"/>
              </a:rPr>
              <a:t>   </a:t>
            </a:r>
          </a:p>
          <a:p>
            <a:r>
              <a:rPr lang="pt-BR" dirty="0">
                <a:latin typeface="Lucida Console" panose="020B0609040504020204" pitchFamily="49" charset="0"/>
              </a:rPr>
              <a:t>5 B       9.75</a:t>
            </a:r>
          </a:p>
          <a:p>
            <a:r>
              <a:rPr lang="pt-BR" dirty="0">
                <a:latin typeface="Lucida Console" panose="020B0609040504020204" pitchFamily="49" charset="0"/>
              </a:rPr>
              <a:t>6 B      </a:t>
            </a:r>
            <a:r>
              <a:rPr lang="pt-BR" b="1" dirty="0">
                <a:latin typeface="Lucida Console" panose="020B0609040504020204" pitchFamily="49" charset="0"/>
              </a:rPr>
              <a:t>10</a:t>
            </a:r>
            <a:r>
              <a:rPr lang="pt-BR" dirty="0">
                <a:latin typeface="Lucida Console" panose="020B0609040504020204" pitchFamily="49" charset="0"/>
              </a:rPr>
              <a:t>   </a:t>
            </a:r>
          </a:p>
          <a:p>
            <a:r>
              <a:rPr lang="pt-BR" dirty="0">
                <a:latin typeface="Lucida Console" panose="020B0609040504020204" pitchFamily="49" charset="0"/>
              </a:rPr>
              <a:t>7 B      NA   </a:t>
            </a:r>
          </a:p>
          <a:p>
            <a:r>
              <a:rPr lang="pt-BR" dirty="0">
                <a:latin typeface="Lucida Console" panose="020B0609040504020204" pitchFamily="49" charset="0"/>
              </a:rPr>
              <a:t>8 B      NA </a:t>
            </a:r>
            <a:endParaRPr lang="en-GB" b="1" dirty="0">
              <a:solidFill>
                <a:srgbClr val="FF0000"/>
              </a:solidFill>
              <a:latin typeface="Lucida Console" panose="020B06090405040202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976320" y="2780928"/>
            <a:ext cx="3048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Lucida Console" panose="020B0609040504020204" pitchFamily="49" charset="0"/>
              </a:rPr>
              <a:t># A tibble: 8 x 2</a:t>
            </a:r>
          </a:p>
          <a:p>
            <a:r>
              <a:rPr lang="pt-BR" dirty="0">
                <a:latin typeface="Lucida Console" panose="020B0609040504020204" pitchFamily="49" charset="0"/>
              </a:rPr>
              <a:t>  sample value</a:t>
            </a:r>
          </a:p>
          <a:p>
            <a:r>
              <a:rPr lang="pt-BR" dirty="0">
                <a:latin typeface="Lucida Console" panose="020B0609040504020204" pitchFamily="49" charset="0"/>
              </a:rPr>
              <a:t>  &lt;chr&gt;  &lt;dbl&gt;</a:t>
            </a:r>
          </a:p>
          <a:p>
            <a:r>
              <a:rPr lang="pt-BR" dirty="0">
                <a:latin typeface="Lucida Console" panose="020B0609040504020204" pitchFamily="49" charset="0"/>
              </a:rPr>
              <a:t>1 A       9.98</a:t>
            </a:r>
          </a:p>
          <a:p>
            <a:r>
              <a:rPr lang="pt-BR" dirty="0">
                <a:latin typeface="Lucida Console" panose="020B0609040504020204" pitchFamily="49" charset="0"/>
              </a:rPr>
              <a:t>2 A       8.58</a:t>
            </a:r>
          </a:p>
          <a:p>
            <a:r>
              <a:rPr lang="pt-BR" dirty="0">
                <a:latin typeface="Lucida Console" panose="020B0609040504020204" pitchFamily="49" charset="0"/>
              </a:rPr>
              <a:t>3 A      16.4 </a:t>
            </a:r>
          </a:p>
          <a:p>
            <a:r>
              <a:rPr lang="pt-BR" dirty="0">
                <a:latin typeface="Lucida Console" panose="020B0609040504020204" pitchFamily="49" charset="0"/>
              </a:rPr>
              <a:t>4 A      18.4 </a:t>
            </a:r>
          </a:p>
          <a:p>
            <a:r>
              <a:rPr lang="pt-BR" dirty="0">
                <a:latin typeface="Lucida Console" panose="020B0609040504020204" pitchFamily="49" charset="0"/>
              </a:rPr>
              <a:t>5 B       9.75</a:t>
            </a:r>
          </a:p>
          <a:p>
            <a:r>
              <a:rPr lang="pt-BR" dirty="0">
                <a:latin typeface="Lucida Console" panose="020B0609040504020204" pitchFamily="49" charset="0"/>
              </a:rPr>
              <a:t>6 B      17.2 </a:t>
            </a:r>
          </a:p>
          <a:p>
            <a:r>
              <a:rPr lang="pt-BR" dirty="0">
                <a:latin typeface="Lucida Console" panose="020B0609040504020204" pitchFamily="49" charset="0"/>
              </a:rPr>
              <a:t>7 B      </a:t>
            </a:r>
            <a:r>
              <a:rPr lang="pt-BR" b="1" dirty="0">
                <a:latin typeface="Lucida Console" panose="020B0609040504020204" pitchFamily="49" charset="0"/>
              </a:rPr>
              <a:t>0</a:t>
            </a:r>
            <a:r>
              <a:rPr lang="pt-BR" dirty="0">
                <a:latin typeface="Lucida Console" panose="020B0609040504020204" pitchFamily="49" charset="0"/>
              </a:rPr>
              <a:t>   </a:t>
            </a:r>
          </a:p>
          <a:p>
            <a:r>
              <a:rPr lang="pt-BR" dirty="0">
                <a:latin typeface="Lucida Console" panose="020B0609040504020204" pitchFamily="49" charset="0"/>
              </a:rPr>
              <a:t>8 B      </a:t>
            </a:r>
            <a:r>
              <a:rPr lang="pt-BR" b="1" dirty="0">
                <a:latin typeface="Lucida Console" panose="020B0609040504020204" pitchFamily="49" charset="0"/>
              </a:rPr>
              <a:t>0</a:t>
            </a:r>
            <a:endParaRPr lang="en-GB" b="1" dirty="0">
              <a:latin typeface="Lucida Console" panose="020B060904050402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44678" y="1620089"/>
            <a:ext cx="47143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data.with.na %&gt;%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mutate(value = </a:t>
            </a:r>
            <a:r>
              <a:rPr lang="en-GB" sz="1600" dirty="0" err="1">
                <a:latin typeface="Lucida Console" panose="020B0609040504020204" pitchFamily="49" charset="0"/>
              </a:rPr>
              <a:t>replace_na</a:t>
            </a:r>
            <a:r>
              <a:rPr lang="en-GB" sz="1600" dirty="0">
                <a:latin typeface="Lucida Console" panose="020B0609040504020204" pitchFamily="49" charset="0"/>
              </a:rPr>
              <a:t>(value,0)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73278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014534" y="1109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Reading files with </a:t>
            </a:r>
            <a:r>
              <a:rPr lang="en-GB" dirty="0" err="1"/>
              <a:t>readr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28" y="318648"/>
            <a:ext cx="960702" cy="111281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DE0842E-B6A1-4928-9AAC-EE1A057472FE}"/>
              </a:ext>
            </a:extLst>
          </p:cNvPr>
          <p:cNvSpPr/>
          <p:nvPr/>
        </p:nvSpPr>
        <p:spPr>
          <a:xfrm>
            <a:off x="3081334" y="1628800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chr</a:t>
            </a:r>
            <a:r>
              <a:rPr lang="en-GB" sz="2400" dirty="0">
                <a:latin typeface="Lucida Console" panose="020B0609040504020204" pitchFamily="49" charset="0"/>
              </a:rPr>
              <a:t> (2): </a:t>
            </a:r>
            <a:r>
              <a:rPr lang="en-GB" sz="2400" dirty="0" err="1">
                <a:latin typeface="Lucida Console" panose="020B0609040504020204" pitchFamily="49" charset="0"/>
              </a:rPr>
              <a:t>LastName</a:t>
            </a:r>
            <a:r>
              <a:rPr lang="en-GB" sz="2400" dirty="0">
                <a:latin typeface="Lucida Console" panose="020B0609040504020204" pitchFamily="49" charset="0"/>
              </a:rPr>
              <a:t>, FirstName</a:t>
            </a:r>
          </a:p>
          <a:p>
            <a:r>
              <a:rPr lang="en-GB" sz="2400" dirty="0" err="1">
                <a:latin typeface="Lucida Console" panose="020B0609040504020204" pitchFamily="49" charset="0"/>
              </a:rPr>
              <a:t>dbl</a:t>
            </a:r>
            <a:r>
              <a:rPr lang="en-GB" sz="2400" dirty="0">
                <a:latin typeface="Lucida Console" panose="020B0609040504020204" pitchFamily="49" charset="0"/>
              </a:rPr>
              <a:t> (3): Age, Weight, Height</a:t>
            </a:r>
          </a:p>
          <a:p>
            <a:endParaRPr lang="en-GB" sz="2400" dirty="0">
              <a:latin typeface="Consolas" panose="020B0609020204030204" pitchFamily="49" charset="0"/>
            </a:endParaRPr>
          </a:p>
          <a:p>
            <a:endParaRPr lang="en-GB" sz="2400" dirty="0">
              <a:latin typeface="Consolas" panose="020B0609020204030204" pitchFamily="49" charset="0"/>
            </a:endParaRPr>
          </a:p>
          <a:p>
            <a:r>
              <a:rPr lang="en-GB" sz="2400" dirty="0">
                <a:latin typeface="Consolas" panose="020B0609020204030204" pitchFamily="49" charset="0"/>
              </a:rPr>
              <a:t>&gt; spec(</a:t>
            </a:r>
            <a:r>
              <a:rPr lang="en-GB" sz="2400" dirty="0" err="1">
                <a:latin typeface="Consolas" panose="020B0609020204030204" pitchFamily="49" charset="0"/>
              </a:rPr>
              <a:t>trumpton</a:t>
            </a:r>
            <a:r>
              <a:rPr lang="en-GB" sz="2400" dirty="0">
                <a:latin typeface="Consolas" panose="020B0609020204030204" pitchFamily="49" charset="0"/>
              </a:rPr>
              <a:t>)</a:t>
            </a:r>
          </a:p>
          <a:p>
            <a:r>
              <a:rPr lang="en-GB" sz="2400" dirty="0">
                <a:latin typeface="Consolas" panose="020B0609020204030204" pitchFamily="49" charset="0"/>
              </a:rPr>
              <a:t>cols(</a:t>
            </a:r>
          </a:p>
          <a:p>
            <a:r>
              <a:rPr lang="en-GB" sz="2400" dirty="0">
                <a:latin typeface="Consolas" panose="020B0609020204030204" pitchFamily="49" charset="0"/>
              </a:rPr>
              <a:t>  </a:t>
            </a:r>
            <a:r>
              <a:rPr lang="en-GB" sz="2400" dirty="0" err="1">
                <a:latin typeface="Consolas" panose="020B0609020204030204" pitchFamily="49" charset="0"/>
              </a:rPr>
              <a:t>LastName</a:t>
            </a:r>
            <a:r>
              <a:rPr lang="en-GB" sz="2400" dirty="0">
                <a:latin typeface="Consolas" panose="020B0609020204030204" pitchFamily="49" charset="0"/>
              </a:rPr>
              <a:t> = </a:t>
            </a:r>
            <a:r>
              <a:rPr lang="en-GB" sz="2400" dirty="0" err="1">
                <a:latin typeface="Consolas" panose="020B0609020204030204" pitchFamily="49" charset="0"/>
              </a:rPr>
              <a:t>col_character</a:t>
            </a:r>
            <a:r>
              <a:rPr lang="en-GB" sz="2400" dirty="0">
                <a:latin typeface="Consolas" panose="020B0609020204030204" pitchFamily="49" charset="0"/>
              </a:rPr>
              <a:t>(),</a:t>
            </a:r>
          </a:p>
          <a:p>
            <a:r>
              <a:rPr lang="en-GB" sz="2400" dirty="0">
                <a:latin typeface="Consolas" panose="020B0609020204030204" pitchFamily="49" charset="0"/>
              </a:rPr>
              <a:t>  FirstName = </a:t>
            </a:r>
            <a:r>
              <a:rPr lang="en-GB" sz="2400" dirty="0" err="1">
                <a:latin typeface="Consolas" panose="020B0609020204030204" pitchFamily="49" charset="0"/>
              </a:rPr>
              <a:t>col_character</a:t>
            </a:r>
            <a:r>
              <a:rPr lang="en-GB" sz="2400" dirty="0">
                <a:latin typeface="Consolas" panose="020B0609020204030204" pitchFamily="49" charset="0"/>
              </a:rPr>
              <a:t>(),</a:t>
            </a:r>
          </a:p>
          <a:p>
            <a:r>
              <a:rPr lang="en-GB" sz="2400" dirty="0">
                <a:latin typeface="Consolas" panose="020B0609020204030204" pitchFamily="49" charset="0"/>
              </a:rPr>
              <a:t>  Age = </a:t>
            </a:r>
            <a:r>
              <a:rPr lang="en-GB" sz="2400" dirty="0" err="1">
                <a:latin typeface="Consolas" panose="020B0609020204030204" pitchFamily="49" charset="0"/>
              </a:rPr>
              <a:t>col_double</a:t>
            </a:r>
            <a:r>
              <a:rPr lang="en-GB" sz="2400" dirty="0">
                <a:latin typeface="Consolas" panose="020B0609020204030204" pitchFamily="49" charset="0"/>
              </a:rPr>
              <a:t>(),</a:t>
            </a:r>
          </a:p>
          <a:p>
            <a:r>
              <a:rPr lang="en-GB" sz="2400" dirty="0">
                <a:latin typeface="Consolas" panose="020B0609020204030204" pitchFamily="49" charset="0"/>
              </a:rPr>
              <a:t>  Weight = </a:t>
            </a:r>
            <a:r>
              <a:rPr lang="en-GB" sz="2400" dirty="0" err="1">
                <a:latin typeface="Consolas" panose="020B0609020204030204" pitchFamily="49" charset="0"/>
              </a:rPr>
              <a:t>col_double</a:t>
            </a:r>
            <a:r>
              <a:rPr lang="en-GB" sz="2400" dirty="0">
                <a:latin typeface="Consolas" panose="020B0609020204030204" pitchFamily="49" charset="0"/>
              </a:rPr>
              <a:t>(),</a:t>
            </a:r>
          </a:p>
          <a:p>
            <a:r>
              <a:rPr lang="en-GB" sz="2400" dirty="0">
                <a:latin typeface="Consolas" panose="020B0609020204030204" pitchFamily="49" charset="0"/>
              </a:rPr>
              <a:t>  Height = </a:t>
            </a:r>
            <a:r>
              <a:rPr lang="en-GB" sz="2400" dirty="0" err="1">
                <a:latin typeface="Consolas" panose="020B0609020204030204" pitchFamily="49" charset="0"/>
              </a:rPr>
              <a:t>col_double</a:t>
            </a:r>
            <a:r>
              <a:rPr lang="en-GB" sz="2400" dirty="0">
                <a:latin typeface="Consolas" panose="020B0609020204030204" pitchFamily="49" charset="0"/>
              </a:rPr>
              <a:t>()</a:t>
            </a:r>
          </a:p>
          <a:p>
            <a:r>
              <a:rPr lang="en-GB" sz="2400" dirty="0">
                <a:latin typeface="Consolas" panose="020B060902020403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6586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Exercise 5</a:t>
            </a:r>
            <a:br>
              <a:rPr lang="en-GB" dirty="0"/>
            </a:br>
            <a:r>
              <a:rPr lang="en-GB" dirty="0"/>
              <a:t>Adding or creating new data</a:t>
            </a:r>
          </a:p>
        </p:txBody>
      </p:sp>
      <p:pic>
        <p:nvPicPr>
          <p:cNvPr id="3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44571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Grouping and Summarising</a:t>
            </a:r>
            <a:endParaRPr lang="en-GB" dirty="0">
              <a:latin typeface="Lucida Console" panose="020B0609040504020204" pitchFamily="49" charset="0"/>
            </a:endParaRPr>
          </a:p>
        </p:txBody>
      </p:sp>
      <p:pic>
        <p:nvPicPr>
          <p:cNvPr id="3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654443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Grouping and Summarising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27448" y="1772816"/>
            <a:ext cx="10585176" cy="4680520"/>
          </a:xfrm>
        </p:spPr>
        <p:txBody>
          <a:bodyPr>
            <a:normAutofit/>
          </a:bodyPr>
          <a:lstStyle/>
          <a:p>
            <a:r>
              <a:rPr lang="en-GB" dirty="0" err="1">
                <a:latin typeface="Lucida Console" panose="020B0609040504020204" pitchFamily="49" charset="0"/>
              </a:rPr>
              <a:t>group_by</a:t>
            </a:r>
            <a:r>
              <a:rPr lang="en-GB" dirty="0"/>
              <a:t> 	sets groups for summarisation</a:t>
            </a:r>
          </a:p>
          <a:p>
            <a:endParaRPr lang="en-GB" dirty="0"/>
          </a:p>
          <a:p>
            <a:r>
              <a:rPr lang="en-GB" dirty="0">
                <a:latin typeface="Lucida Console" panose="020B0609040504020204" pitchFamily="49" charset="0"/>
              </a:rPr>
              <a:t>ungroup</a:t>
            </a:r>
            <a:r>
              <a:rPr lang="en-GB" dirty="0"/>
              <a:t> 	removes grouping information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>
                <a:latin typeface="Lucida Console" panose="020B0609040504020204" pitchFamily="49" charset="0"/>
              </a:rPr>
              <a:t>summarise</a:t>
            </a:r>
            <a:r>
              <a:rPr lang="en-GB" dirty="0"/>
              <a:t> 	collapse grouped variables</a:t>
            </a:r>
          </a:p>
          <a:p>
            <a:endParaRPr lang="en-GB" dirty="0"/>
          </a:p>
          <a:p>
            <a:r>
              <a:rPr lang="en-GB" dirty="0">
                <a:latin typeface="Lucida Console" panose="020B0609040504020204" pitchFamily="49" charset="0"/>
              </a:rPr>
              <a:t>count</a:t>
            </a:r>
            <a:r>
              <a:rPr lang="en-GB" dirty="0"/>
              <a:t> 		count grouped variables</a:t>
            </a:r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49941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Grouping and Summarising</a:t>
            </a:r>
            <a:br>
              <a:rPr lang="en-GB" dirty="0"/>
            </a:br>
            <a:r>
              <a:rPr lang="en-GB" dirty="0"/>
              <a:t>Workflow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408" y="1600200"/>
            <a:ext cx="10814992" cy="49251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/>
              <a:t>Load a </a:t>
            </a:r>
            <a:r>
              <a:rPr lang="en-GB" sz="2800" dirty="0" err="1"/>
              <a:t>tibble</a:t>
            </a:r>
            <a:r>
              <a:rPr lang="en-GB" sz="2800" dirty="0"/>
              <a:t> with repeated values in one or more columns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Use </a:t>
            </a:r>
            <a:r>
              <a:rPr lang="en-GB" sz="2800" dirty="0" err="1">
                <a:latin typeface="Lucida Console" panose="020B0609040504020204" pitchFamily="49" charset="0"/>
              </a:rPr>
              <a:t>group_by</a:t>
            </a:r>
            <a:r>
              <a:rPr lang="en-GB" sz="2800" dirty="0"/>
              <a:t> to select all of the categorical columns you want to combine to define your groups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Run </a:t>
            </a:r>
            <a:r>
              <a:rPr lang="en-GB" sz="2800" dirty="0">
                <a:latin typeface="Lucida Console" panose="020B0609040504020204" pitchFamily="49" charset="0"/>
              </a:rPr>
              <a:t>count</a:t>
            </a:r>
            <a:r>
              <a:rPr lang="en-GB" sz="2800" dirty="0"/>
              <a:t> to see how many values are in each group, or </a:t>
            </a:r>
            <a:r>
              <a:rPr lang="en-GB" sz="2800" dirty="0">
                <a:latin typeface="Lucida Console" panose="020B0609040504020204" pitchFamily="49" charset="0"/>
              </a:rPr>
              <a:t>summarise</a:t>
            </a:r>
            <a:r>
              <a:rPr lang="en-GB" sz="2800" dirty="0"/>
              <a:t> to quantitatively summarise groups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Run </a:t>
            </a:r>
            <a:r>
              <a:rPr lang="en-GB" sz="2800" dirty="0">
                <a:latin typeface="Lucida Console" panose="020B0609040504020204" pitchFamily="49" charset="0"/>
              </a:rPr>
              <a:t>ungroup</a:t>
            </a:r>
            <a:r>
              <a:rPr lang="en-GB" sz="2800" dirty="0"/>
              <a:t> to remove any remaining group information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65300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Grouping and Summarising</a:t>
            </a:r>
            <a:br>
              <a:rPr lang="en-GB" dirty="0"/>
            </a:br>
            <a:r>
              <a:rPr lang="en-GB" dirty="0"/>
              <a:t>Workflow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7408" y="1600200"/>
            <a:ext cx="10814992" cy="49251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/>
              <a:t>Load a </a:t>
            </a:r>
            <a:r>
              <a:rPr lang="en-GB" sz="2800" dirty="0" err="1"/>
              <a:t>tibble</a:t>
            </a:r>
            <a:r>
              <a:rPr lang="en-GB" sz="2800" dirty="0"/>
              <a:t> with repeated values in one or more columns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 </a:t>
            </a:r>
            <a:r>
              <a:rPr lang="en-GB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group_by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select all of the categorical columns you want to combine to define your groups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Run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count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see how many values are in each group, or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summarise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quantitatively summarise groups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Run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ungroup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remove any remaining group information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69601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Grouping and Summarising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5661248"/>
            <a:ext cx="10972800" cy="936104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Want to get the average Height and Length for each combination of sex and genotype</a:t>
            </a:r>
          </a:p>
        </p:txBody>
      </p:sp>
      <p:sp>
        <p:nvSpPr>
          <p:cNvPr id="7" name="Rectangle 6"/>
          <p:cNvSpPr/>
          <p:nvPr/>
        </p:nvSpPr>
        <p:spPr>
          <a:xfrm>
            <a:off x="2927648" y="1268760"/>
            <a:ext cx="691276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Lucida Console" panose="020B0609040504020204" pitchFamily="49" charset="0"/>
              </a:rPr>
              <a:t>&gt; </a:t>
            </a:r>
            <a:r>
              <a:rPr lang="en-GB" sz="2000" dirty="0" err="1">
                <a:latin typeface="Lucida Console" panose="020B0609040504020204" pitchFamily="49" charset="0"/>
              </a:rPr>
              <a:t>group.data</a:t>
            </a:r>
            <a:endParaRPr lang="en-GB" sz="2000" dirty="0">
              <a:latin typeface="Lucida Console" panose="020B0609040504020204" pitchFamily="49" charset="0"/>
            </a:endParaRPr>
          </a:p>
          <a:p>
            <a:endParaRPr lang="en-GB" sz="2000" dirty="0">
              <a:latin typeface="Lucida Console" panose="020B0609040504020204" pitchFamily="49" charset="0"/>
            </a:endParaRP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8 x 5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Sample Genotype Sex   Height Length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1      1 WT       M         15    200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2      2 WT       F         13    185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3      3 WT       F         14    221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4      4 WT       M         18    265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5      5 KO       M         26    120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6      6 KO       F         22    165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7      7 KO       F         19    143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8      8 KO       M         27    110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54962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Grouping and Summarising</a:t>
            </a:r>
            <a:br>
              <a:rPr lang="en-GB" dirty="0"/>
            </a:br>
            <a:r>
              <a:rPr lang="en-GB" dirty="0"/>
              <a:t>Workflow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67408" y="1600200"/>
            <a:ext cx="10814992" cy="49251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Load a </a:t>
            </a:r>
            <a:r>
              <a:rPr lang="en-GB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tibble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with repeated values in one or more columns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Use </a:t>
            </a:r>
            <a:r>
              <a:rPr lang="en-GB" sz="2800" dirty="0" err="1">
                <a:latin typeface="Lucida Console" panose="020B0609040504020204" pitchFamily="49" charset="0"/>
              </a:rPr>
              <a:t>group_by</a:t>
            </a:r>
            <a:r>
              <a:rPr lang="en-GB" sz="2800" dirty="0"/>
              <a:t> to select all of the categorical columns you want to combine to define your groups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Run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count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see how many values are in each group, or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summarise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quantitatively summarise groups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Run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ungroup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remove any remaining group information</a:t>
            </a:r>
          </a:p>
        </p:txBody>
      </p:sp>
    </p:spTree>
    <p:extLst>
      <p:ext uri="{BB962C8B-B14F-4D97-AF65-F5344CB8AC3E}">
        <p14:creationId xmlns:p14="http://schemas.microsoft.com/office/powerpoint/2010/main" val="291471971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Grouping and Summarising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2999656" y="2943414"/>
            <a:ext cx="69127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Lucida Console" panose="020B0609040504020204" pitchFamily="49" charset="0"/>
              </a:rPr>
              <a:t>  Sample Genotype Sex   Height Length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ACFF4CB-AF41-427C-8A67-F0FE5E92BECF}"/>
              </a:ext>
            </a:extLst>
          </p:cNvPr>
          <p:cNvGrpSpPr/>
          <p:nvPr/>
        </p:nvGrpSpPr>
        <p:grpSpPr>
          <a:xfrm>
            <a:off x="3397916" y="1844824"/>
            <a:ext cx="3054972" cy="1048182"/>
            <a:chOff x="3397916" y="1844824"/>
            <a:chExt cx="3054972" cy="1048182"/>
          </a:xfrm>
        </p:grpSpPr>
        <p:sp>
          <p:nvSpPr>
            <p:cNvPr id="5" name="TextBox 4"/>
            <p:cNvSpPr txBox="1"/>
            <p:nvPr/>
          </p:nvSpPr>
          <p:spPr>
            <a:xfrm>
              <a:off x="3397916" y="1844824"/>
              <a:ext cx="9532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Discard</a:t>
              </a:r>
            </a:p>
          </p:txBody>
        </p:sp>
        <p:pic>
          <p:nvPicPr>
            <p:cNvPr id="6" name="Picture 5" descr="Original file ‎ (SVG file, nominally 48 × 48 pixels, file ...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75721" y="2295342"/>
              <a:ext cx="597664" cy="597664"/>
            </a:xfrm>
            <a:prstGeom prst="rect">
              <a:avLst/>
            </a:prstGeom>
          </p:spPr>
        </p:pic>
        <p:pic>
          <p:nvPicPr>
            <p:cNvPr id="9" name="Picture 8" descr="wpf - Searching for a default &quot;&lt;strong&gt;check&lt;/strong&gt; mark&quot; &lt;strong&gt;icon&lt;/strong&gt; - Stack ...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8257" y="2295342"/>
              <a:ext cx="597664" cy="597664"/>
            </a:xfrm>
            <a:prstGeom prst="rect">
              <a:avLst/>
            </a:prstGeom>
          </p:spPr>
        </p:pic>
        <p:pic>
          <p:nvPicPr>
            <p:cNvPr id="10" name="Picture 9" descr="wpf - Searching for a default &quot;&lt;strong&gt;check&lt;/strong&gt; mark&quot; &lt;strong&gt;icon&lt;/strong&gt; - Stack ...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35961" y="2295342"/>
              <a:ext cx="597664" cy="597664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658993" y="1844824"/>
              <a:ext cx="8361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Group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616697" y="1844824"/>
              <a:ext cx="8361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Group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7F531A93-383B-4799-AD02-DF2D0200C9F2}"/>
              </a:ext>
            </a:extLst>
          </p:cNvPr>
          <p:cNvGrpSpPr/>
          <p:nvPr/>
        </p:nvGrpSpPr>
        <p:grpSpPr>
          <a:xfrm>
            <a:off x="6768825" y="1844824"/>
            <a:ext cx="1991472" cy="1048182"/>
            <a:chOff x="6768825" y="1844824"/>
            <a:chExt cx="1991472" cy="1048182"/>
          </a:xfrm>
        </p:grpSpPr>
        <p:pic>
          <p:nvPicPr>
            <p:cNvPr id="14" name="Picture 13" descr="wpf - Searching for a default &quot;&lt;strong&gt;check&lt;/strong&gt; mark&quot; &lt;strong&gt;icon&lt;/strong&gt; - Stack ...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88089" y="2295342"/>
              <a:ext cx="597664" cy="597664"/>
            </a:xfrm>
            <a:prstGeom prst="rect">
              <a:avLst/>
            </a:prstGeom>
          </p:spPr>
        </p:pic>
        <p:pic>
          <p:nvPicPr>
            <p:cNvPr id="15" name="Picture 14" descr="wpf - Searching for a default &quot;&lt;strong&gt;check&lt;/strong&gt; mark&quot; &lt;strong&gt;icon&lt;/strong&gt; - Stack ...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6609" y="2295342"/>
              <a:ext cx="597664" cy="597664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6768825" y="1844824"/>
              <a:ext cx="7906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Mean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775732" y="1844824"/>
              <a:ext cx="9845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Median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397915" y="3761717"/>
            <a:ext cx="5447299" cy="944815"/>
            <a:chOff x="1873914" y="4607342"/>
            <a:chExt cx="5447299" cy="944815"/>
          </a:xfrm>
        </p:grpSpPr>
        <p:sp>
          <p:nvSpPr>
            <p:cNvPr id="19" name="Left Brace 18"/>
            <p:cNvSpPr/>
            <p:nvPr/>
          </p:nvSpPr>
          <p:spPr>
            <a:xfrm rot="16200000">
              <a:off x="3294965" y="3186291"/>
              <a:ext cx="360040" cy="3202141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Left Brace 19"/>
            <p:cNvSpPr/>
            <p:nvPr/>
          </p:nvSpPr>
          <p:spPr>
            <a:xfrm rot="16200000">
              <a:off x="6009601" y="3740685"/>
              <a:ext cx="360040" cy="2093355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454513" y="4967382"/>
              <a:ext cx="204094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Categorical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058029" y="4967382"/>
              <a:ext cx="226318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Quantitative</a:t>
              </a:r>
            </a:p>
          </p:txBody>
        </p:sp>
      </p:grp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26" name="Content Placeholder 7"/>
          <p:cNvSpPr txBox="1">
            <a:spLocks/>
          </p:cNvSpPr>
          <p:nvPr/>
        </p:nvSpPr>
        <p:spPr>
          <a:xfrm>
            <a:off x="609600" y="5661248"/>
            <a:ext cx="10972800" cy="936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Want to get the average Height and Length for each combination of sex and genotype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067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Grouping and Summarising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63622" y="1502372"/>
            <a:ext cx="7064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group.data</a:t>
            </a:r>
            <a:r>
              <a:rPr lang="en-GB" sz="2400" dirty="0">
                <a:latin typeface="Lucida Console" panose="020B0609040504020204" pitchFamily="49" charset="0"/>
              </a:rPr>
              <a:t> %&gt;% </a:t>
            </a:r>
            <a:r>
              <a:rPr lang="en-GB" sz="2400" dirty="0" err="1">
                <a:latin typeface="Lucida Console" panose="020B0609040504020204" pitchFamily="49" charset="0"/>
              </a:rPr>
              <a:t>group_by</a:t>
            </a:r>
            <a:r>
              <a:rPr lang="en-GB" sz="2400" dirty="0">
                <a:latin typeface="Lucida Console" panose="020B0609040504020204" pitchFamily="49" charset="0"/>
              </a:rPr>
              <a:t>(</a:t>
            </a:r>
            <a:r>
              <a:rPr lang="en-GB" sz="2400" dirty="0" err="1">
                <a:latin typeface="Lucida Console" panose="020B0609040504020204" pitchFamily="49" charset="0"/>
              </a:rPr>
              <a:t>Genotype,Sex</a:t>
            </a:r>
            <a:r>
              <a:rPr lang="en-GB" sz="2400" dirty="0">
                <a:latin typeface="Lucida Console" panose="020B0609040504020204" pitchFamily="49" charset="0"/>
              </a:rPr>
              <a:t>)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272950" y="2198225"/>
            <a:ext cx="564609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8 x 5</a:t>
            </a:r>
          </a:p>
          <a:p>
            <a:r>
              <a:rPr lang="en-GB" sz="2400" b="1" dirty="0">
                <a:latin typeface="Lucida Console" panose="020B0609040504020204" pitchFamily="49" charset="0"/>
              </a:rPr>
              <a:t># Groups:   Genotype, Sex [4]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Sample Genotype Sex   Height Length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1      1 WT       M         15    200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4      4 WT       M         18    265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2      2 WT       F         13    185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3      3 WT       F         14    221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5      5 KO       M         26    120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8      8 KO       M         27    110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6      6 KO       F         22    165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7      7 KO       F         19    143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64067"/>
            <a:ext cx="4245718" cy="11939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3280319" y="3806135"/>
            <a:ext cx="4695258" cy="996782"/>
            <a:chOff x="3280319" y="3806135"/>
            <a:chExt cx="4695258" cy="996782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3280319" y="3806135"/>
              <a:ext cx="4695258" cy="57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280319" y="4287331"/>
              <a:ext cx="4695258" cy="57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280319" y="4797152"/>
              <a:ext cx="4695258" cy="57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8768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Grouping and Summarising</a:t>
            </a:r>
            <a:br>
              <a:rPr lang="en-GB" dirty="0"/>
            </a:br>
            <a:r>
              <a:rPr lang="en-GB" dirty="0"/>
              <a:t>Workflow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67408" y="1600200"/>
            <a:ext cx="10814992" cy="49251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Load a </a:t>
            </a:r>
            <a:r>
              <a:rPr lang="en-GB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tibble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with repeated values in one or more columns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 </a:t>
            </a:r>
            <a:r>
              <a:rPr lang="en-GB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group_by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select all of the categorical columns you want to combine to define your groups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Run </a:t>
            </a:r>
            <a:r>
              <a:rPr lang="en-GB" sz="2800" dirty="0">
                <a:latin typeface="Lucida Console" panose="020B0609040504020204" pitchFamily="49" charset="0"/>
              </a:rPr>
              <a:t>count</a:t>
            </a:r>
            <a:r>
              <a:rPr lang="en-GB" sz="2800" dirty="0"/>
              <a:t> to see how many values are in each group, or </a:t>
            </a:r>
            <a:r>
              <a:rPr lang="en-GB" sz="2800" dirty="0">
                <a:latin typeface="Lucida Console" panose="020B0609040504020204" pitchFamily="49" charset="0"/>
              </a:rPr>
              <a:t>summarise</a:t>
            </a:r>
            <a:r>
              <a:rPr lang="en-GB" sz="2800" dirty="0"/>
              <a:t> to quantitatively summarise groups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Run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ungroup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remove any remaining group information</a:t>
            </a:r>
          </a:p>
        </p:txBody>
      </p:sp>
    </p:spTree>
    <p:extLst>
      <p:ext uri="{BB962C8B-B14F-4D97-AF65-F5344CB8AC3E}">
        <p14:creationId xmlns:p14="http://schemas.microsoft.com/office/powerpoint/2010/main" val="3984585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014534" y="1109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Import Problems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28" y="318648"/>
            <a:ext cx="960702" cy="111281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1D738B3-6500-4A0F-8DC2-4AA575F3CC0E}"/>
              </a:ext>
            </a:extLst>
          </p:cNvPr>
          <p:cNvSpPr/>
          <p:nvPr/>
        </p:nvSpPr>
        <p:spPr>
          <a:xfrm>
            <a:off x="911424" y="1114705"/>
            <a:ext cx="943304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nsolas" panose="020B0609020204030204" pitchFamily="49" charset="0"/>
              </a:rPr>
              <a:t>&gt; </a:t>
            </a:r>
            <a:r>
              <a:rPr lang="en-GB" dirty="0" err="1">
                <a:latin typeface="Consolas" panose="020B0609020204030204" pitchFamily="49" charset="0"/>
              </a:rPr>
              <a:t>read_delim</a:t>
            </a:r>
            <a:r>
              <a:rPr lang="en-GB" dirty="0">
                <a:latin typeface="Consolas" panose="020B0609020204030204" pitchFamily="49" charset="0"/>
              </a:rPr>
              <a:t>("import_problems.txt") -&gt; </a:t>
            </a:r>
            <a:r>
              <a:rPr lang="en-GB" dirty="0" err="1">
                <a:latin typeface="Consolas" panose="020B0609020204030204" pitchFamily="49" charset="0"/>
              </a:rPr>
              <a:t>problem_data</a:t>
            </a:r>
            <a:endParaRPr lang="en-GB" dirty="0">
              <a:latin typeface="Consolas" panose="020B0609020204030204" pitchFamily="49" charset="0"/>
            </a:endParaRP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Rows: 1042 Columns: 4                                                                                                                                                                      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-- Column specification -------------------------------------------------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Delimiter: "\t"</a:t>
            </a:r>
          </a:p>
          <a:p>
            <a:r>
              <a:rPr lang="en-GB" dirty="0" err="1">
                <a:latin typeface="Consolas" panose="020B0609020204030204" pitchFamily="49" charset="0"/>
              </a:rPr>
              <a:t>chr</a:t>
            </a:r>
            <a:r>
              <a:rPr lang="en-GB" dirty="0">
                <a:latin typeface="Consolas" panose="020B0609020204030204" pitchFamily="49" charset="0"/>
              </a:rPr>
              <a:t> (2): Gene, Significance</a:t>
            </a:r>
          </a:p>
          <a:p>
            <a:r>
              <a:rPr lang="en-GB" dirty="0" err="1">
                <a:latin typeface="Consolas" panose="020B0609020204030204" pitchFamily="49" charset="0"/>
              </a:rPr>
              <a:t>dbl</a:t>
            </a:r>
            <a:r>
              <a:rPr lang="en-GB" dirty="0">
                <a:latin typeface="Consolas" panose="020B0609020204030204" pitchFamily="49" charset="0"/>
              </a:rPr>
              <a:t> (2): </a:t>
            </a:r>
            <a:r>
              <a:rPr lang="en-GB" dirty="0" err="1">
                <a:latin typeface="Consolas" panose="020B0609020204030204" pitchFamily="49" charset="0"/>
              </a:rPr>
              <a:t>Chr</a:t>
            </a:r>
            <a:r>
              <a:rPr lang="en-GB" dirty="0">
                <a:latin typeface="Consolas" panose="020B0609020204030204" pitchFamily="49" charset="0"/>
              </a:rPr>
              <a:t>, Expression</a:t>
            </a:r>
          </a:p>
          <a:p>
            <a:endParaRPr lang="en-GB" dirty="0">
              <a:latin typeface="Consolas" panose="020B0609020204030204" pitchFamily="49" charset="0"/>
            </a:endParaRPr>
          </a:p>
          <a:p>
            <a:r>
              <a:rPr lang="en-GB" dirty="0">
                <a:latin typeface="Consolas" panose="020B0609020204030204" pitchFamily="49" charset="0"/>
              </a:rPr>
              <a:t>&gt; head(</a:t>
            </a:r>
            <a:r>
              <a:rPr lang="en-GB" dirty="0" err="1">
                <a:latin typeface="Consolas" panose="020B0609020204030204" pitchFamily="49" charset="0"/>
              </a:rPr>
              <a:t>problem_data</a:t>
            </a:r>
            <a:r>
              <a:rPr lang="en-GB" dirty="0">
                <a:latin typeface="Consolas" panose="020B0609020204030204" pitchFamily="49" charset="0"/>
              </a:rPr>
              <a:t>)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Gene    Expression Significance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   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  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1     1 Depdc2        9.19 NS      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3     1 Rpl7          8.75 0.050626416 </a:t>
            </a:r>
          </a:p>
          <a:p>
            <a:endParaRPr lang="en-GB" dirty="0">
              <a:latin typeface="Consolas" panose="020B0609020204030204" pitchFamily="49" charset="0"/>
            </a:endParaRPr>
          </a:p>
          <a:p>
            <a:r>
              <a:rPr lang="en-GB" dirty="0">
                <a:latin typeface="Consolas" panose="020B0609020204030204" pitchFamily="49" charset="0"/>
              </a:rPr>
              <a:t>&gt; tail(</a:t>
            </a:r>
            <a:r>
              <a:rPr lang="en-GB" dirty="0" err="1">
                <a:latin typeface="Consolas" panose="020B0609020204030204" pitchFamily="49" charset="0"/>
              </a:rPr>
              <a:t>problem_data</a:t>
            </a:r>
            <a:r>
              <a:rPr lang="en-GB" dirty="0">
                <a:latin typeface="Consolas" panose="020B0609020204030204" pitchFamily="49" charset="0"/>
              </a:rPr>
              <a:t>)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Gene          Expression Significance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         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  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4     6 2610528E23Rik       9.55 NS      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6    NA Huwe1               8.54 NS          </a:t>
            </a:r>
          </a:p>
          <a:p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Warning message:</a:t>
            </a:r>
          </a:p>
          <a:p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One or more parsing issues, see `problems()` for details</a:t>
            </a:r>
          </a:p>
        </p:txBody>
      </p:sp>
    </p:spTree>
    <p:extLst>
      <p:ext uri="{BB962C8B-B14F-4D97-AF65-F5344CB8AC3E}">
        <p14:creationId xmlns:p14="http://schemas.microsoft.com/office/powerpoint/2010/main" val="33592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Grouping and Summarising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00390" y="1374071"/>
            <a:ext cx="539121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group.data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%&gt;%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group_by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(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Genotype,Sex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count()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36" y="5681580"/>
            <a:ext cx="4245718" cy="119393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575720" y="2996952"/>
            <a:ext cx="50405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4 x 3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Groups:   Genotype, Sex [4]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000" dirty="0">
                <a:latin typeface="Lucida Console" panose="020B0609040504020204" pitchFamily="49" charset="0"/>
              </a:rPr>
              <a:t>Genotype Sex       n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int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1 KO       F         2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2 KO       M         2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3 WT       F         2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4 WT       M         2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0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Grouping and Summarising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66390" y="1854247"/>
            <a:ext cx="539121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group.data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%&gt;%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group_by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(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Genotype,Sex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summarise(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Height2=mean(Height),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Length=median(Length)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)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36" y="5681580"/>
            <a:ext cx="4245718" cy="119393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829466" y="1854247"/>
            <a:ext cx="50405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4 x 4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# Groups:   Genotype [2]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Genotype Sex   Height2 Length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1 KO       F        20.5   154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2 KO       M        26.5   115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3 WT       F        13.5   203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4 WT       M        16.5   232.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pic>
        <p:nvPicPr>
          <p:cNvPr id="8" name="Picture 7" descr="The 1709 Blog: US content industry and ISPs to inform and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874" y="6037391"/>
            <a:ext cx="527942" cy="4543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458235" y="5972183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Lucida Console" panose="020B0609040504020204" pitchFamily="49" charset="0"/>
              </a:rPr>
              <a:t>If you want the count of values as part of a summarised result use the n() function</a:t>
            </a:r>
            <a:r>
              <a:rPr lang="en-GB" sz="1600" b="1" dirty="0">
                <a:latin typeface="Lucida Console" panose="020B0609040504020204" pitchFamily="49" charset="0"/>
              </a:rPr>
              <a:t>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86799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Grouping and Summarising</a:t>
            </a:r>
            <a:br>
              <a:rPr lang="en-GB" dirty="0"/>
            </a:br>
            <a:r>
              <a:rPr lang="en-GB" dirty="0"/>
              <a:t>Workflow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67408" y="1600200"/>
            <a:ext cx="10814992" cy="49251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Load a </a:t>
            </a:r>
            <a:r>
              <a:rPr lang="en-GB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tibble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with repeated values in one or more columns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 </a:t>
            </a:r>
            <a:r>
              <a:rPr lang="en-GB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group_by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select all of the categorical columns you want to combine to define your groups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Run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count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see how many values are in each group, or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summarise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quantitatively summarise groups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Run </a:t>
            </a:r>
            <a:r>
              <a:rPr lang="en-GB" sz="2800" dirty="0">
                <a:latin typeface="Lucida Console" panose="020B0609040504020204" pitchFamily="49" charset="0"/>
              </a:rPr>
              <a:t>ungroup</a:t>
            </a:r>
            <a:r>
              <a:rPr lang="en-GB" sz="2800" dirty="0"/>
              <a:t> to remove any remaining group information</a:t>
            </a:r>
          </a:p>
        </p:txBody>
      </p:sp>
    </p:spTree>
    <p:extLst>
      <p:ext uri="{BB962C8B-B14F-4D97-AF65-F5344CB8AC3E}">
        <p14:creationId xmlns:p14="http://schemas.microsoft.com/office/powerpoint/2010/main" val="184280271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Ungrouping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A summarise operation removes the the last level of grouping (“Sex” in our worked example)</a:t>
            </a:r>
          </a:p>
          <a:p>
            <a:endParaRPr lang="en-GB" dirty="0"/>
          </a:p>
          <a:p>
            <a:r>
              <a:rPr lang="en-GB" dirty="0"/>
              <a:t>Other levels of grouping (“Genotype”) remain annotated on the data, so you could do an additional summarisation if needed</a:t>
            </a:r>
          </a:p>
          <a:p>
            <a:endParaRPr lang="en-GB" dirty="0"/>
          </a:p>
          <a:p>
            <a:r>
              <a:rPr lang="en-GB" dirty="0"/>
              <a:t>If you’re not going to use them it’s a good idea to use </a:t>
            </a:r>
            <a:r>
              <a:rPr lang="en-GB" dirty="0">
                <a:latin typeface="Lucida Console" panose="020B0609040504020204" pitchFamily="49" charset="0"/>
              </a:rPr>
              <a:t>ungroup</a:t>
            </a:r>
            <a:r>
              <a:rPr lang="en-GB" dirty="0"/>
              <a:t> to remove remaining groups so they don’t interfere with other operations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82769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Grouping affects lots of operations</a:t>
            </a:r>
            <a:br>
              <a:rPr lang="en-GB" dirty="0"/>
            </a:br>
            <a:r>
              <a:rPr lang="en-GB" sz="3600" dirty="0"/>
              <a:t>Find the tallest member of each Sex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19871" y="1844824"/>
            <a:ext cx="53522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group.data</a:t>
            </a:r>
            <a:r>
              <a:rPr lang="en-GB" sz="24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arrange(</a:t>
            </a:r>
            <a:r>
              <a:rPr lang="en-GB" sz="2400" dirty="0" err="1">
                <a:latin typeface="Lucida Console" panose="020B0609040504020204" pitchFamily="49" charset="0"/>
              </a:rPr>
              <a:t>desc</a:t>
            </a:r>
            <a:r>
              <a:rPr lang="en-GB" sz="2400" dirty="0">
                <a:latin typeface="Lucida Console" panose="020B0609040504020204" pitchFamily="49" charset="0"/>
              </a:rPr>
              <a:t>(Height))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group_by</a:t>
            </a:r>
            <a:r>
              <a:rPr lang="en-GB" sz="2400" dirty="0">
                <a:latin typeface="Lucida Console" panose="020B0609040504020204" pitchFamily="49" charset="0"/>
              </a:rPr>
              <a:t>(Sex)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slice(1)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ungroup()</a:t>
            </a:r>
          </a:p>
        </p:txBody>
      </p:sp>
      <p:sp>
        <p:nvSpPr>
          <p:cNvPr id="9" name="Rectangle 8"/>
          <p:cNvSpPr/>
          <p:nvPr/>
        </p:nvSpPr>
        <p:spPr>
          <a:xfrm>
            <a:off x="2535024" y="4633574"/>
            <a:ext cx="71219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Lucida Console" panose="020B0609040504020204" pitchFamily="49" charset="0"/>
              </a:rPr>
              <a:t># A tibble: 2 x 5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Sample Genotype Sex   Height Length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&lt;</a:t>
            </a:r>
            <a:r>
              <a:rPr lang="en-GB" sz="2400" dirty="0" err="1">
                <a:latin typeface="Lucida Console" panose="020B0609040504020204" pitchFamily="49" charset="0"/>
              </a:rPr>
              <a:t>dbl</a:t>
            </a:r>
            <a:r>
              <a:rPr lang="en-GB" sz="2400" dirty="0">
                <a:latin typeface="Lucida Console" panose="020B0609040504020204" pitchFamily="49" charset="0"/>
              </a:rPr>
              <a:t>&gt; &lt;</a:t>
            </a:r>
            <a:r>
              <a:rPr lang="en-GB" sz="2400" dirty="0" err="1">
                <a:latin typeface="Lucida Console" panose="020B0609040504020204" pitchFamily="49" charset="0"/>
              </a:rPr>
              <a:t>chr</a:t>
            </a:r>
            <a:r>
              <a:rPr lang="en-GB" sz="2400" dirty="0">
                <a:latin typeface="Lucida Console" panose="020B0609040504020204" pitchFamily="49" charset="0"/>
              </a:rPr>
              <a:t>&gt;    &lt;</a:t>
            </a:r>
            <a:r>
              <a:rPr lang="en-GB" sz="2400" dirty="0" err="1">
                <a:latin typeface="Lucida Console" panose="020B0609040504020204" pitchFamily="49" charset="0"/>
              </a:rPr>
              <a:t>chr</a:t>
            </a:r>
            <a:r>
              <a:rPr lang="en-GB" sz="2400" dirty="0">
                <a:latin typeface="Lucida Console" panose="020B0609040504020204" pitchFamily="49" charset="0"/>
              </a:rPr>
              <a:t>&gt;  &lt;</a:t>
            </a:r>
            <a:r>
              <a:rPr lang="en-GB" sz="2400" dirty="0" err="1">
                <a:latin typeface="Lucida Console" panose="020B0609040504020204" pitchFamily="49" charset="0"/>
              </a:rPr>
              <a:t>dbl</a:t>
            </a:r>
            <a:r>
              <a:rPr lang="en-GB" sz="2400" dirty="0">
                <a:latin typeface="Lucida Console" panose="020B0609040504020204" pitchFamily="49" charset="0"/>
              </a:rPr>
              <a:t>&gt;  &lt;</a:t>
            </a:r>
            <a:r>
              <a:rPr lang="en-GB" sz="2400" dirty="0" err="1">
                <a:latin typeface="Lucida Console" panose="020B0609040504020204" pitchFamily="49" charset="0"/>
              </a:rPr>
              <a:t>dbl</a:t>
            </a:r>
            <a:r>
              <a:rPr lang="en-GB" sz="24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1      6 KO       F         22    165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2      8 KO       M         27    110</a:t>
            </a:r>
          </a:p>
        </p:txBody>
      </p:sp>
    </p:spTree>
    <p:extLst>
      <p:ext uri="{BB962C8B-B14F-4D97-AF65-F5344CB8AC3E}">
        <p14:creationId xmlns:p14="http://schemas.microsoft.com/office/powerpoint/2010/main" val="111195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Grouping affects lots of operations</a:t>
            </a:r>
            <a:br>
              <a:rPr lang="en-GB" dirty="0"/>
            </a:br>
            <a:r>
              <a:rPr lang="en-GB" sz="3100" dirty="0"/>
              <a:t>Normalise by mean centring the Length values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19336" y="1844824"/>
            <a:ext cx="56886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latin typeface="Lucida Console" panose="020B0609040504020204" pitchFamily="49" charset="0"/>
              </a:rPr>
              <a:t>group.data</a:t>
            </a:r>
            <a:r>
              <a:rPr lang="en-GB" sz="20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mutate(Diff=Length - mean(Length))</a:t>
            </a:r>
          </a:p>
        </p:txBody>
      </p:sp>
      <p:sp>
        <p:nvSpPr>
          <p:cNvPr id="9" name="Rectangle 8"/>
          <p:cNvSpPr/>
          <p:nvPr/>
        </p:nvSpPr>
        <p:spPr>
          <a:xfrm>
            <a:off x="6423457" y="3140968"/>
            <a:ext cx="586523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Lucida Console" panose="020B0609040504020204" pitchFamily="49" charset="0"/>
              </a:rPr>
              <a:t># A tibble: 8 x 6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# Groups:   Genotype [2]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Sample Genotype Sex   Height Length   Diff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 &lt;</a:t>
            </a:r>
            <a:r>
              <a:rPr lang="en-GB" sz="1600" dirty="0" err="1">
                <a:latin typeface="Lucida Console" panose="020B0609040504020204" pitchFamily="49" charset="0"/>
              </a:rPr>
              <a:t>dbl</a:t>
            </a:r>
            <a:r>
              <a:rPr lang="en-GB" sz="1600" dirty="0">
                <a:latin typeface="Lucida Console" panose="020B0609040504020204" pitchFamily="49" charset="0"/>
              </a:rPr>
              <a:t>&gt; &lt;</a:t>
            </a:r>
            <a:r>
              <a:rPr lang="en-GB" sz="1600" dirty="0" err="1">
                <a:latin typeface="Lucida Console" panose="020B0609040504020204" pitchFamily="49" charset="0"/>
              </a:rPr>
              <a:t>chr</a:t>
            </a:r>
            <a:r>
              <a:rPr lang="en-GB" sz="1600" dirty="0">
                <a:latin typeface="Lucida Console" panose="020B0609040504020204" pitchFamily="49" charset="0"/>
              </a:rPr>
              <a:t>&gt;    &lt;</a:t>
            </a:r>
            <a:r>
              <a:rPr lang="en-GB" sz="1600" dirty="0" err="1">
                <a:latin typeface="Lucida Console" panose="020B0609040504020204" pitchFamily="49" charset="0"/>
              </a:rPr>
              <a:t>chr</a:t>
            </a:r>
            <a:r>
              <a:rPr lang="en-GB" sz="1600" dirty="0">
                <a:latin typeface="Lucida Console" panose="020B0609040504020204" pitchFamily="49" charset="0"/>
              </a:rPr>
              <a:t>&gt;  &lt;</a:t>
            </a:r>
            <a:r>
              <a:rPr lang="en-GB" sz="1600" dirty="0" err="1">
                <a:latin typeface="Lucida Console" panose="020B0609040504020204" pitchFamily="49" charset="0"/>
              </a:rPr>
              <a:t>dbl</a:t>
            </a:r>
            <a:r>
              <a:rPr lang="en-GB" sz="1600" dirty="0">
                <a:latin typeface="Lucida Console" panose="020B0609040504020204" pitchFamily="49" charset="0"/>
              </a:rPr>
              <a:t>&gt;  &lt;</a:t>
            </a:r>
            <a:r>
              <a:rPr lang="en-GB" sz="1600" dirty="0" err="1">
                <a:latin typeface="Lucida Console" panose="020B0609040504020204" pitchFamily="49" charset="0"/>
              </a:rPr>
              <a:t>dbl</a:t>
            </a:r>
            <a:r>
              <a:rPr lang="en-GB" sz="1600" dirty="0">
                <a:latin typeface="Lucida Console" panose="020B0609040504020204" pitchFamily="49" charset="0"/>
              </a:rPr>
              <a:t>&gt;  &lt;</a:t>
            </a:r>
            <a:r>
              <a:rPr lang="en-GB" sz="1600" dirty="0" err="1">
                <a:latin typeface="Lucida Console" panose="020B0609040504020204" pitchFamily="49" charset="0"/>
              </a:rPr>
              <a:t>dbl</a:t>
            </a:r>
            <a:r>
              <a:rPr lang="en-GB" sz="16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1      1 WT       M         15    200 -17.8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2      2 WT       F         13    185 -32.8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3      3 WT       F         14    221   3.25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4      4 WT       M         18    265  47.2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5      5 KO       M         26    120 -14.5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6      6 KO       F         22    165  30.5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7      7 KO       F         19    143   8.5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8      8 KO       M         27    110 -24.5</a:t>
            </a:r>
          </a:p>
        </p:txBody>
      </p:sp>
      <p:sp>
        <p:nvSpPr>
          <p:cNvPr id="7" name="Rectangle 6"/>
          <p:cNvSpPr/>
          <p:nvPr/>
        </p:nvSpPr>
        <p:spPr>
          <a:xfrm>
            <a:off x="6240016" y="1844824"/>
            <a:ext cx="60486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latin typeface="Lucida Console" panose="020B0609040504020204" pitchFamily="49" charset="0"/>
              </a:rPr>
              <a:t>group.data</a:t>
            </a:r>
            <a:r>
              <a:rPr lang="en-GB" sz="20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group_by</a:t>
            </a:r>
            <a:r>
              <a:rPr lang="en-GB" sz="2000" dirty="0">
                <a:latin typeface="Lucida Console" panose="020B0609040504020204" pitchFamily="49" charset="0"/>
              </a:rPr>
              <a:t>(Genotype)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mutate(Diff=Length - mean(Length))</a:t>
            </a:r>
          </a:p>
        </p:txBody>
      </p:sp>
      <p:sp>
        <p:nvSpPr>
          <p:cNvPr id="8" name="Rectangle 7"/>
          <p:cNvSpPr/>
          <p:nvPr/>
        </p:nvSpPr>
        <p:spPr>
          <a:xfrm>
            <a:off x="109109" y="3448744"/>
            <a:ext cx="476275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Lucida Console" panose="020B0609040504020204" pitchFamily="49" charset="0"/>
              </a:rPr>
              <a:t># A tibble: 8 x 6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Sample Genotype Sex   Height Length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 &lt;</a:t>
            </a:r>
            <a:r>
              <a:rPr lang="en-GB" sz="1600" dirty="0" err="1">
                <a:latin typeface="Lucida Console" panose="020B0609040504020204" pitchFamily="49" charset="0"/>
              </a:rPr>
              <a:t>dbl</a:t>
            </a:r>
            <a:r>
              <a:rPr lang="en-GB" sz="1600" dirty="0">
                <a:latin typeface="Lucida Console" panose="020B0609040504020204" pitchFamily="49" charset="0"/>
              </a:rPr>
              <a:t>&gt; &lt;</a:t>
            </a:r>
            <a:r>
              <a:rPr lang="en-GB" sz="1600" dirty="0" err="1">
                <a:latin typeface="Lucida Console" panose="020B0609040504020204" pitchFamily="49" charset="0"/>
              </a:rPr>
              <a:t>chr</a:t>
            </a:r>
            <a:r>
              <a:rPr lang="en-GB" sz="1600" dirty="0">
                <a:latin typeface="Lucida Console" panose="020B0609040504020204" pitchFamily="49" charset="0"/>
              </a:rPr>
              <a:t>&gt;    &lt;</a:t>
            </a:r>
            <a:r>
              <a:rPr lang="en-GB" sz="1600" dirty="0" err="1">
                <a:latin typeface="Lucida Console" panose="020B0609040504020204" pitchFamily="49" charset="0"/>
              </a:rPr>
              <a:t>chr</a:t>
            </a:r>
            <a:r>
              <a:rPr lang="en-GB" sz="1600" dirty="0">
                <a:latin typeface="Lucida Console" panose="020B0609040504020204" pitchFamily="49" charset="0"/>
              </a:rPr>
              <a:t>&gt;  &lt;</a:t>
            </a:r>
            <a:r>
              <a:rPr lang="en-GB" sz="1600" dirty="0" err="1">
                <a:latin typeface="Lucida Console" panose="020B0609040504020204" pitchFamily="49" charset="0"/>
              </a:rPr>
              <a:t>dbl</a:t>
            </a:r>
            <a:r>
              <a:rPr lang="en-GB" sz="1600" dirty="0">
                <a:latin typeface="Lucida Console" panose="020B0609040504020204" pitchFamily="49" charset="0"/>
              </a:rPr>
              <a:t>&gt;  &lt;</a:t>
            </a:r>
            <a:r>
              <a:rPr lang="en-GB" sz="1600" dirty="0" err="1">
                <a:latin typeface="Lucida Console" panose="020B0609040504020204" pitchFamily="49" charset="0"/>
              </a:rPr>
              <a:t>dbl</a:t>
            </a:r>
            <a:r>
              <a:rPr lang="en-GB" sz="16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1      1 WT       M         15    200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2      2 WT       F         13    185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3      3 WT       F         14    221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4      4 WT       M         18    265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5      5 KO       M         26    120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6      6 KO       F         22    165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7      7 KO       F         19    143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8      8 KO       M         27    110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38190" y="5200919"/>
            <a:ext cx="545778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3ED008A1-C9C0-4192-AEDC-5CD4F9208765}"/>
              </a:ext>
            </a:extLst>
          </p:cNvPr>
          <p:cNvSpPr/>
          <p:nvPr/>
        </p:nvSpPr>
        <p:spPr>
          <a:xfrm>
            <a:off x="4871864" y="3694966"/>
            <a:ext cx="9361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Lucida Console" panose="020B0609040504020204" pitchFamily="49" charset="0"/>
              </a:rPr>
              <a:t>Diff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&lt;</a:t>
            </a:r>
            <a:r>
              <a:rPr lang="en-GB" sz="1600" dirty="0" err="1">
                <a:latin typeface="Lucida Console" panose="020B0609040504020204" pitchFamily="49" charset="0"/>
              </a:rPr>
              <a:t>dbl</a:t>
            </a:r>
            <a:r>
              <a:rPr lang="en-GB" sz="16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23.9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8.88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44.9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88.9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-56.1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-11.1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-33.1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-66.1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C7D009-F7AF-4C5E-9B56-0C01FE1177D6}"/>
              </a:ext>
            </a:extLst>
          </p:cNvPr>
          <p:cNvCxnSpPr/>
          <p:nvPr/>
        </p:nvCxnSpPr>
        <p:spPr>
          <a:xfrm>
            <a:off x="6456040" y="5122892"/>
            <a:ext cx="545778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0164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7" grpId="0"/>
      <p:bldP spid="11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Exercise 6</a:t>
            </a:r>
            <a:br>
              <a:rPr lang="en-GB" dirty="0"/>
            </a:br>
            <a:r>
              <a:rPr lang="en-GB" dirty="0"/>
              <a:t>Grouping and Summarising</a:t>
            </a:r>
          </a:p>
        </p:txBody>
      </p:sp>
      <p:pic>
        <p:nvPicPr>
          <p:cNvPr id="3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4563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Joining Tibbles</a:t>
            </a:r>
          </a:p>
        </p:txBody>
      </p:sp>
      <p:pic>
        <p:nvPicPr>
          <p:cNvPr id="3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23222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Simple joins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55540" y="1556792"/>
            <a:ext cx="8280920" cy="3456384"/>
          </a:xfrm>
        </p:spPr>
        <p:txBody>
          <a:bodyPr>
            <a:normAutofit/>
          </a:bodyPr>
          <a:lstStyle/>
          <a:p>
            <a:r>
              <a:rPr lang="en-GB" dirty="0" err="1">
                <a:latin typeface="Lucida Console" panose="020B0609040504020204" pitchFamily="49" charset="0"/>
              </a:rPr>
              <a:t>bind_rows</a:t>
            </a:r>
            <a:r>
              <a:rPr lang="en-GB" dirty="0"/>
              <a:t>		join </a:t>
            </a:r>
            <a:r>
              <a:rPr lang="en-GB" dirty="0" err="1"/>
              <a:t>tibbles</a:t>
            </a:r>
            <a:r>
              <a:rPr lang="en-GB" dirty="0"/>
              <a:t> by row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err="1">
                <a:latin typeface="Lucida Console" panose="020B0609040504020204" pitchFamily="49" charset="0"/>
              </a:rPr>
              <a:t>bind_cols</a:t>
            </a:r>
            <a:r>
              <a:rPr lang="en-GB" dirty="0"/>
              <a:t>		join </a:t>
            </a:r>
            <a:r>
              <a:rPr lang="en-GB" dirty="0" err="1"/>
              <a:t>tibbles</a:t>
            </a:r>
            <a:r>
              <a:rPr lang="en-GB" dirty="0"/>
              <a:t> by column</a:t>
            </a:r>
          </a:p>
          <a:p>
            <a:endParaRPr lang="en-GB" dirty="0"/>
          </a:p>
          <a:p>
            <a:r>
              <a:rPr lang="en-GB" dirty="0">
                <a:latin typeface="Lucida Console" panose="020B0609040504020204" pitchFamily="49" charset="0"/>
              </a:rPr>
              <a:t>rename</a:t>
            </a:r>
            <a:r>
              <a:rPr lang="en-GB" dirty="0"/>
              <a:t> 		rename a column</a:t>
            </a:r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575720" y="5301208"/>
            <a:ext cx="66247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err="1">
                <a:latin typeface="Lucida Console" panose="020B0609040504020204" pitchFamily="49" charset="0"/>
              </a:rPr>
              <a:t>trumpton</a:t>
            </a:r>
            <a:r>
              <a:rPr lang="en-GB" sz="28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  rename(Surname=</a:t>
            </a:r>
            <a:r>
              <a:rPr lang="en-GB" sz="2800" dirty="0" err="1">
                <a:latin typeface="Lucida Console" panose="020B0609040504020204" pitchFamily="49" charset="0"/>
              </a:rPr>
              <a:t>LastName</a:t>
            </a:r>
            <a:r>
              <a:rPr lang="en-GB" sz="2800" dirty="0">
                <a:latin typeface="Lucida Console" panose="020B060904050402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4933871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Complex joins for </a:t>
            </a:r>
            <a:r>
              <a:rPr lang="en-GB" dirty="0" err="1"/>
              <a:t>tibbles</a:t>
            </a:r>
            <a:r>
              <a:rPr lang="en-GB" dirty="0"/>
              <a:t> x and 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063552" y="2060848"/>
            <a:ext cx="8280920" cy="3960440"/>
          </a:xfrm>
        </p:spPr>
        <p:txBody>
          <a:bodyPr>
            <a:norm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left_join</a:t>
            </a:r>
            <a:r>
              <a:rPr lang="en-GB" sz="2400" dirty="0">
                <a:latin typeface="Lucida Console" panose="020B0609040504020204" pitchFamily="49" charset="0"/>
              </a:rPr>
              <a:t>	</a:t>
            </a:r>
            <a:r>
              <a:rPr lang="en-GB" sz="2400" dirty="0"/>
              <a:t> join matching values from y into x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 err="1">
                <a:latin typeface="Lucida Console" panose="020B0609040504020204" pitchFamily="49" charset="0"/>
              </a:rPr>
              <a:t>right_join</a:t>
            </a:r>
            <a:r>
              <a:rPr lang="en-GB" sz="2400" dirty="0"/>
              <a:t> 	join matching values of x into y</a:t>
            </a:r>
          </a:p>
          <a:p>
            <a:endParaRPr lang="en-GB" sz="2400" dirty="0"/>
          </a:p>
          <a:p>
            <a:r>
              <a:rPr lang="en-GB" sz="2400" dirty="0" err="1">
                <a:latin typeface="Lucida Console" panose="020B0609040504020204" pitchFamily="49" charset="0"/>
              </a:rPr>
              <a:t>inner_join</a:t>
            </a:r>
            <a:r>
              <a:rPr lang="en-GB" sz="2400" dirty="0"/>
              <a:t>	join x and y keeping only rows in both</a:t>
            </a:r>
          </a:p>
          <a:p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 err="1">
                <a:latin typeface="Lucida Console" panose="020B0609040504020204" pitchFamily="49" charset="0"/>
              </a:rPr>
              <a:t>full_join</a:t>
            </a:r>
            <a:r>
              <a:rPr lang="en-GB" sz="2400" dirty="0"/>
              <a:t> 	join x and y keeping all values in both</a:t>
            </a:r>
          </a:p>
          <a:p>
            <a:endParaRPr lang="en-GB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82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014534" y="1109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Import Problems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28" y="318648"/>
            <a:ext cx="960702" cy="111281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6DC05CC-8DE1-431F-83B3-5E3474D7AEB5}"/>
              </a:ext>
            </a:extLst>
          </p:cNvPr>
          <p:cNvSpPr/>
          <p:nvPr/>
        </p:nvSpPr>
        <p:spPr>
          <a:xfrm>
            <a:off x="643136" y="1431461"/>
            <a:ext cx="105851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onsolas" panose="020B0609020204030204" pitchFamily="49" charset="0"/>
              </a:rPr>
              <a:t>&gt; problems(</a:t>
            </a:r>
            <a:r>
              <a:rPr lang="en-GB" sz="2800" dirty="0" err="1">
                <a:latin typeface="Consolas" panose="020B0609020204030204" pitchFamily="49" charset="0"/>
              </a:rPr>
              <a:t>problem_data</a:t>
            </a:r>
            <a:r>
              <a:rPr lang="en-GB" sz="2800" dirty="0">
                <a:latin typeface="Consolas" panose="020B0609020204030204" pitchFamily="49" charset="0"/>
              </a:rPr>
              <a:t>)</a:t>
            </a:r>
          </a:p>
          <a:p>
            <a:endParaRPr lang="en-GB" sz="2800" dirty="0">
              <a:latin typeface="Consolas" panose="020B0609020204030204" pitchFamily="49" charset="0"/>
            </a:endParaRPr>
          </a:p>
          <a:p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# A tibble: 1 x 5</a:t>
            </a:r>
          </a:p>
          <a:p>
            <a:r>
              <a:rPr lang="en-GB" sz="2800" dirty="0">
                <a:latin typeface="Consolas" panose="020B0609020204030204" pitchFamily="49" charset="0"/>
              </a:rPr>
              <a:t>    row   col expected actual file                                                                </a:t>
            </a:r>
          </a:p>
          <a:p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 &lt;int&gt; &lt;int&gt; &lt;</a:t>
            </a:r>
            <a:r>
              <a:rPr lang="en-GB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chr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   &lt;</a:t>
            </a:r>
            <a:r>
              <a:rPr lang="en-GB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chr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 &lt;</a:t>
            </a:r>
            <a:r>
              <a:rPr lang="en-GB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chr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                                                              </a:t>
            </a:r>
          </a:p>
          <a:p>
            <a:r>
              <a:rPr lang="en-GB" sz="2800" dirty="0">
                <a:latin typeface="Consolas" panose="020B0609020204030204" pitchFamily="49" charset="0"/>
              </a:rPr>
              <a:t>1  1042     1 a double Y      import_problems.txt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E9238FE-B8B8-40F3-A8D8-2AB885ADA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136" y="5157192"/>
            <a:ext cx="10972800" cy="1274689"/>
          </a:xfrm>
        </p:spPr>
        <p:txBody>
          <a:bodyPr/>
          <a:lstStyle/>
          <a:p>
            <a:r>
              <a:rPr lang="en-GB" dirty="0"/>
              <a:t>Data not matching the guessed type</a:t>
            </a:r>
          </a:p>
          <a:p>
            <a:r>
              <a:rPr lang="en-GB" dirty="0"/>
              <a:t>Wrong number of fields</a:t>
            </a:r>
          </a:p>
        </p:txBody>
      </p:sp>
    </p:spTree>
    <p:extLst>
      <p:ext uri="{BB962C8B-B14F-4D97-AF65-F5344CB8AC3E}">
        <p14:creationId xmlns:p14="http://schemas.microsoft.com/office/powerpoint/2010/main" val="368300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12" y="163925"/>
            <a:ext cx="2639698" cy="1143000"/>
          </a:xfrm>
        </p:spPr>
        <p:txBody>
          <a:bodyPr/>
          <a:lstStyle/>
          <a:p>
            <a:r>
              <a:rPr lang="en-GB" dirty="0"/>
              <a:t>Join types</a:t>
            </a:r>
          </a:p>
        </p:txBody>
      </p:sp>
      <p:sp>
        <p:nvSpPr>
          <p:cNvPr id="6" name="Rectangle 5"/>
          <p:cNvSpPr/>
          <p:nvPr/>
        </p:nvSpPr>
        <p:spPr>
          <a:xfrm>
            <a:off x="1703512" y="1556792"/>
            <a:ext cx="34563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&gt; join1</a:t>
            </a:r>
          </a:p>
          <a:p>
            <a:r>
              <a:rPr lang="en-GB" dirty="0">
                <a:latin typeface="Lucida Console" panose="020B0609040504020204" pitchFamily="49" charset="0"/>
              </a:rPr>
              <a:t>  name   count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  <a:latin typeface="Lucida Console" panose="020B0609040504020204" pitchFamily="49" charset="0"/>
            </a:endParaRPr>
          </a:p>
          <a:p>
            <a:r>
              <a:rPr lang="en-GB" dirty="0">
                <a:latin typeface="Lucida Console" panose="020B0609040504020204" pitchFamily="49" charset="0"/>
              </a:rPr>
              <a:t>1 Simon      3</a:t>
            </a:r>
          </a:p>
          <a:p>
            <a:r>
              <a:rPr lang="en-GB" dirty="0">
                <a:latin typeface="Lucida Console" panose="020B0609040504020204" pitchFamily="49" charset="0"/>
              </a:rPr>
              <a:t>2 Laura      6</a:t>
            </a:r>
          </a:p>
          <a:p>
            <a:r>
              <a:rPr lang="en-GB" dirty="0">
                <a:latin typeface="Lucida Console" panose="020B0609040504020204" pitchFamily="49" charset="0"/>
              </a:rPr>
              <a:t>3 Felix      2</a:t>
            </a:r>
          </a:p>
          <a:p>
            <a:endParaRPr lang="en-GB" dirty="0">
              <a:latin typeface="Lucida Console" panose="020B0609040504020204" pitchFamily="49" charset="0"/>
            </a:endParaRPr>
          </a:p>
          <a:p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Lucida Console" panose="020B0609040504020204" pitchFamily="49" charset="0"/>
              </a:rPr>
              <a:t>&gt; join2</a:t>
            </a:r>
          </a:p>
          <a:p>
            <a:r>
              <a:rPr lang="en-GB" dirty="0">
                <a:latin typeface="Lucida Console" panose="020B0609040504020204" pitchFamily="49" charset="0"/>
              </a:rPr>
              <a:t>  name    percentage</a:t>
            </a:r>
          </a:p>
          <a:p>
            <a:r>
              <a:rPr lang="en-GB" dirty="0">
                <a:latin typeface="Lucida Console" panose="020B0609040504020204" pitchFamily="49" charset="0"/>
              </a:rPr>
              <a:t>1 Felix           10</a:t>
            </a:r>
          </a:p>
          <a:p>
            <a:r>
              <a:rPr lang="en-GB" dirty="0">
                <a:latin typeface="Lucida Console" panose="020B0609040504020204" pitchFamily="49" charset="0"/>
              </a:rPr>
              <a:t>2 Anne            25</a:t>
            </a:r>
          </a:p>
          <a:p>
            <a:r>
              <a:rPr lang="en-GB" dirty="0">
                <a:latin typeface="Lucida Console" panose="020B0609040504020204" pitchFamily="49" charset="0"/>
              </a:rPr>
              <a:t>3 Simon           36</a:t>
            </a:r>
          </a:p>
        </p:txBody>
      </p:sp>
      <p:sp>
        <p:nvSpPr>
          <p:cNvPr id="7" name="Rectangle 6"/>
          <p:cNvSpPr/>
          <p:nvPr/>
        </p:nvSpPr>
        <p:spPr>
          <a:xfrm>
            <a:off x="6456040" y="1848888"/>
            <a:ext cx="38883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err="1"/>
              <a:t>right_join</a:t>
            </a:r>
            <a:r>
              <a:rPr lang="en-GB" sz="2800" b="1" dirty="0"/>
              <a:t>(join1,join2)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name   count percentage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1 Felix     2         10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2 Anne     </a:t>
            </a:r>
            <a:r>
              <a:rPr lang="en-GB" sz="1600" dirty="0">
                <a:solidFill>
                  <a:srgbClr val="C00000"/>
                </a:solidFill>
                <a:latin typeface="Lucida Console" panose="020B0609040504020204" pitchFamily="49" charset="0"/>
              </a:rPr>
              <a:t>NA</a:t>
            </a:r>
            <a:r>
              <a:rPr lang="en-GB" sz="1600" dirty="0">
                <a:latin typeface="Lucida Console" panose="020B0609040504020204" pitchFamily="49" charset="0"/>
              </a:rPr>
              <a:t>         25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3 Simon     3         36</a:t>
            </a:r>
          </a:p>
        </p:txBody>
      </p:sp>
      <p:sp>
        <p:nvSpPr>
          <p:cNvPr id="8" name="Rectangle 7"/>
          <p:cNvSpPr/>
          <p:nvPr/>
        </p:nvSpPr>
        <p:spPr>
          <a:xfrm>
            <a:off x="6456040" y="193999"/>
            <a:ext cx="38883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err="1"/>
              <a:t>left_join</a:t>
            </a:r>
            <a:r>
              <a:rPr lang="en-GB" sz="2800" b="1" dirty="0"/>
              <a:t>(join1,join2)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name   count percentage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1 Simon      3         36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2 Laura      6         </a:t>
            </a:r>
            <a:r>
              <a:rPr lang="en-GB" sz="1600" dirty="0">
                <a:solidFill>
                  <a:srgbClr val="C00000"/>
                </a:solidFill>
                <a:latin typeface="Lucida Console" panose="020B0609040504020204" pitchFamily="49" charset="0"/>
              </a:rPr>
              <a:t>NA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3 Felix      2         10</a:t>
            </a:r>
          </a:p>
        </p:txBody>
      </p:sp>
      <p:sp>
        <p:nvSpPr>
          <p:cNvPr id="9" name="Rectangle 8"/>
          <p:cNvSpPr/>
          <p:nvPr/>
        </p:nvSpPr>
        <p:spPr>
          <a:xfrm>
            <a:off x="6456040" y="5013176"/>
            <a:ext cx="38883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err="1"/>
              <a:t>full_join</a:t>
            </a:r>
            <a:r>
              <a:rPr lang="en-GB" sz="2800" b="1" dirty="0"/>
              <a:t>(join1,join2)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name   count percentage</a:t>
            </a:r>
          </a:p>
          <a:p>
            <a:r>
              <a:rPr lang="pt-BR" sz="1600" dirty="0">
                <a:latin typeface="Lucida Console" panose="020B0609040504020204" pitchFamily="49" charset="0"/>
              </a:rPr>
              <a:t>1 Simon      3         36</a:t>
            </a:r>
          </a:p>
          <a:p>
            <a:r>
              <a:rPr lang="pt-BR" sz="1600" dirty="0">
                <a:latin typeface="Lucida Console" panose="020B0609040504020204" pitchFamily="49" charset="0"/>
              </a:rPr>
              <a:t>2 Laura      6         </a:t>
            </a:r>
            <a:r>
              <a:rPr lang="pt-BR" sz="1600" dirty="0">
                <a:solidFill>
                  <a:srgbClr val="C00000"/>
                </a:solidFill>
                <a:latin typeface="Lucida Console" panose="020B0609040504020204" pitchFamily="49" charset="0"/>
              </a:rPr>
              <a:t>NA</a:t>
            </a:r>
          </a:p>
          <a:p>
            <a:r>
              <a:rPr lang="pt-BR" sz="1600" dirty="0">
                <a:latin typeface="Lucida Console" panose="020B0609040504020204" pitchFamily="49" charset="0"/>
              </a:rPr>
              <a:t>3 Felix      2         10</a:t>
            </a:r>
          </a:p>
          <a:p>
            <a:r>
              <a:rPr lang="pt-BR" sz="1600" dirty="0">
                <a:latin typeface="Lucida Console" panose="020B0609040504020204" pitchFamily="49" charset="0"/>
              </a:rPr>
              <a:t>4 Anne      </a:t>
            </a:r>
            <a:r>
              <a:rPr lang="pt-BR" sz="1600" dirty="0">
                <a:solidFill>
                  <a:srgbClr val="C00000"/>
                </a:solidFill>
                <a:latin typeface="Lucida Console" panose="020B0609040504020204" pitchFamily="49" charset="0"/>
              </a:rPr>
              <a:t>NA</a:t>
            </a:r>
            <a:r>
              <a:rPr lang="pt-BR" sz="1600" dirty="0">
                <a:latin typeface="Lucida Console" panose="020B0609040504020204" pitchFamily="49" charset="0"/>
              </a:rPr>
              <a:t>         25</a:t>
            </a:r>
            <a:endParaRPr lang="en-GB" sz="1600" dirty="0">
              <a:latin typeface="Lucida Console" panose="020B060904050402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56040" y="3535268"/>
            <a:ext cx="38883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err="1"/>
              <a:t>inner_join</a:t>
            </a:r>
            <a:r>
              <a:rPr lang="en-GB" sz="2800" b="1" dirty="0"/>
              <a:t>(join1,join2)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name   count percentage</a:t>
            </a:r>
          </a:p>
          <a:p>
            <a:r>
              <a:rPr lang="it-IT" sz="1600" dirty="0">
                <a:latin typeface="Lucida Console" panose="020B0609040504020204" pitchFamily="49" charset="0"/>
              </a:rPr>
              <a:t>1 Simon     3         36</a:t>
            </a:r>
          </a:p>
          <a:p>
            <a:r>
              <a:rPr lang="it-IT" sz="1600" dirty="0">
                <a:latin typeface="Lucida Console" panose="020B0609040504020204" pitchFamily="49" charset="0"/>
              </a:rPr>
              <a:t>2 Felix     2         10</a:t>
            </a:r>
            <a:endParaRPr lang="en-GB" sz="1600" dirty="0">
              <a:latin typeface="Lucida Console" panose="020B0609040504020204" pitchFamily="49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34945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Rejoining</a:t>
            </a:r>
            <a:r>
              <a:rPr lang="en-GB" dirty="0"/>
              <a:t> split tables</a:t>
            </a:r>
            <a:br>
              <a:rPr lang="en-GB" dirty="0"/>
            </a:br>
            <a:r>
              <a:rPr lang="en-GB" sz="3100" dirty="0"/>
              <a:t>Find the highest value for each genotype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78507" y="1772816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&gt; </a:t>
            </a:r>
            <a:r>
              <a:rPr lang="en-GB" dirty="0" err="1">
                <a:latin typeface="Lucida Console" panose="020B0609040504020204" pitchFamily="49" charset="0"/>
              </a:rPr>
              <a:t>gathered.data</a:t>
            </a:r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Lucida Console" panose="020B0609040504020204" pitchFamily="49" charset="0"/>
              </a:rPr>
              <a:t># A tibble: 12 x 4</a:t>
            </a:r>
          </a:p>
          <a:p>
            <a:r>
              <a:rPr lang="en-GB" dirty="0">
                <a:latin typeface="Lucida Console" panose="020B0609040504020204" pitchFamily="49" charset="0"/>
              </a:rPr>
              <a:t>   Gene  genotype replicate value</a:t>
            </a:r>
          </a:p>
          <a:p>
            <a:r>
              <a:rPr lang="en-GB" dirty="0">
                <a:latin typeface="Lucida Console" panose="020B0609040504020204" pitchFamily="49" charset="0"/>
              </a:rPr>
              <a:t>   &lt;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&gt;        &lt;</a:t>
            </a:r>
            <a:r>
              <a:rPr lang="en-GB" dirty="0" err="1">
                <a:latin typeface="Lucida Console" panose="020B0609040504020204" pitchFamily="49" charset="0"/>
              </a:rPr>
              <a:t>int</a:t>
            </a:r>
            <a:r>
              <a:rPr lang="en-GB" dirty="0"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latin typeface="Lucida Console" panose="020B0609040504020204" pitchFamily="49" charset="0"/>
              </a:rPr>
              <a:t>dbl</a:t>
            </a:r>
            <a:r>
              <a:rPr lang="en-GB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 1 Gnai3 WT               1  9.39</a:t>
            </a:r>
          </a:p>
          <a:p>
            <a:r>
              <a:rPr lang="en-GB" dirty="0">
                <a:latin typeface="Lucida Console" panose="020B0609040504020204" pitchFamily="49" charset="0"/>
              </a:rPr>
              <a:t> 2 </a:t>
            </a:r>
            <a:r>
              <a:rPr lang="en-GB" dirty="0" err="1">
                <a:latin typeface="Lucida Console" panose="020B0609040504020204" pitchFamily="49" charset="0"/>
              </a:rPr>
              <a:t>Pbsn</a:t>
            </a:r>
            <a:r>
              <a:rPr lang="en-GB" dirty="0">
                <a:latin typeface="Lucida Console" panose="020B0609040504020204" pitchFamily="49" charset="0"/>
              </a:rPr>
              <a:t>  WT               1 91.7 </a:t>
            </a:r>
          </a:p>
          <a:p>
            <a:r>
              <a:rPr lang="en-GB" dirty="0">
                <a:latin typeface="Lucida Console" panose="020B0609040504020204" pitchFamily="49" charset="0"/>
              </a:rPr>
              <a:t> 3 Cdc45 WT               1 69.2 </a:t>
            </a:r>
          </a:p>
          <a:p>
            <a:r>
              <a:rPr lang="en-GB" dirty="0">
                <a:latin typeface="Lucida Console" panose="020B0609040504020204" pitchFamily="49" charset="0"/>
              </a:rPr>
              <a:t> 4 Gnai3 WT               2 10.9 </a:t>
            </a:r>
          </a:p>
          <a:p>
            <a:r>
              <a:rPr lang="en-GB" dirty="0">
                <a:latin typeface="Lucida Console" panose="020B0609040504020204" pitchFamily="49" charset="0"/>
              </a:rPr>
              <a:t> 5 </a:t>
            </a:r>
            <a:r>
              <a:rPr lang="en-GB" dirty="0" err="1">
                <a:latin typeface="Lucida Console" panose="020B0609040504020204" pitchFamily="49" charset="0"/>
              </a:rPr>
              <a:t>Pbsn</a:t>
            </a:r>
            <a:r>
              <a:rPr lang="en-GB" dirty="0">
                <a:latin typeface="Lucida Console" panose="020B0609040504020204" pitchFamily="49" charset="0"/>
              </a:rPr>
              <a:t>  WT               2 59.6 </a:t>
            </a:r>
          </a:p>
          <a:p>
            <a:r>
              <a:rPr lang="en-GB" dirty="0">
                <a:latin typeface="Lucida Console" panose="020B0609040504020204" pitchFamily="49" charset="0"/>
              </a:rPr>
              <a:t> 6 Cdc45 WT               2 36.1 </a:t>
            </a:r>
          </a:p>
          <a:p>
            <a:r>
              <a:rPr lang="en-GB" dirty="0">
                <a:latin typeface="Lucida Console" panose="020B0609040504020204" pitchFamily="49" charset="0"/>
              </a:rPr>
              <a:t> 7 Gnai3 KO               1 33.5 </a:t>
            </a:r>
          </a:p>
          <a:p>
            <a:r>
              <a:rPr lang="en-GB" dirty="0">
                <a:latin typeface="Lucida Console" panose="020B0609040504020204" pitchFamily="49" charset="0"/>
              </a:rPr>
              <a:t> 8 </a:t>
            </a:r>
            <a:r>
              <a:rPr lang="en-GB" dirty="0" err="1">
                <a:latin typeface="Lucida Console" panose="020B0609040504020204" pitchFamily="49" charset="0"/>
              </a:rPr>
              <a:t>Pbsn</a:t>
            </a:r>
            <a:r>
              <a:rPr lang="en-GB" dirty="0">
                <a:latin typeface="Lucida Console" panose="020B0609040504020204" pitchFamily="49" charset="0"/>
              </a:rPr>
              <a:t>  KO               1 45.3 </a:t>
            </a:r>
          </a:p>
          <a:p>
            <a:r>
              <a:rPr lang="en-GB" dirty="0">
                <a:latin typeface="Lucida Console" panose="020B0609040504020204" pitchFamily="49" charset="0"/>
              </a:rPr>
              <a:t> 9 Cdc45 KO               1 54.4 </a:t>
            </a:r>
          </a:p>
          <a:p>
            <a:r>
              <a:rPr lang="en-GB" dirty="0">
                <a:latin typeface="Lucida Console" panose="020B0609040504020204" pitchFamily="49" charset="0"/>
              </a:rPr>
              <a:t>10 Gnai3 KO               2 81.9 </a:t>
            </a:r>
          </a:p>
          <a:p>
            <a:r>
              <a:rPr lang="en-GB" dirty="0">
                <a:latin typeface="Lucida Console" panose="020B0609040504020204" pitchFamily="49" charset="0"/>
              </a:rPr>
              <a:t>11 </a:t>
            </a:r>
            <a:r>
              <a:rPr lang="en-GB" dirty="0" err="1">
                <a:latin typeface="Lucida Console" panose="020B0609040504020204" pitchFamily="49" charset="0"/>
              </a:rPr>
              <a:t>Pbsn</a:t>
            </a:r>
            <a:r>
              <a:rPr lang="en-GB" dirty="0">
                <a:latin typeface="Lucida Console" panose="020B0609040504020204" pitchFamily="49" charset="0"/>
              </a:rPr>
              <a:t>  KO               2 82.3 </a:t>
            </a:r>
          </a:p>
          <a:p>
            <a:r>
              <a:rPr lang="en-GB" dirty="0">
                <a:latin typeface="Lucida Console" panose="020B0609040504020204" pitchFamily="49" charset="0"/>
              </a:rPr>
              <a:t>12 Cdc45 KO               2 38.1 </a:t>
            </a:r>
          </a:p>
        </p:txBody>
      </p:sp>
      <p:sp>
        <p:nvSpPr>
          <p:cNvPr id="7" name="Rectangle 6"/>
          <p:cNvSpPr/>
          <p:nvPr/>
        </p:nvSpPr>
        <p:spPr>
          <a:xfrm>
            <a:off x="6948464" y="1951231"/>
            <a:ext cx="443125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&gt; </a:t>
            </a:r>
            <a:r>
              <a:rPr lang="en-GB" dirty="0" err="1">
                <a:latin typeface="Lucida Console" panose="020B0609040504020204" pitchFamily="49" charset="0"/>
              </a:rPr>
              <a:t>gathered.annotation</a:t>
            </a:r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Lucida Console" panose="020B0609040504020204" pitchFamily="49" charset="0"/>
              </a:rPr>
              <a:t># A tibble: 3 x 4</a:t>
            </a:r>
          </a:p>
          <a:p>
            <a:r>
              <a:rPr lang="en-GB" dirty="0">
                <a:latin typeface="Lucida Console" panose="020B0609040504020204" pitchFamily="49" charset="0"/>
              </a:rPr>
              <a:t>  Gene    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   Start     End</a:t>
            </a:r>
          </a:p>
          <a:p>
            <a:r>
              <a:rPr lang="en-GB" dirty="0">
                <a:latin typeface="Lucida Console" panose="020B0609040504020204" pitchFamily="49" charset="0"/>
              </a:rPr>
              <a:t>  &lt;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latin typeface="Lucida Console" panose="020B0609040504020204" pitchFamily="49" charset="0"/>
              </a:rPr>
              <a:t>dbl</a:t>
            </a:r>
            <a:r>
              <a:rPr lang="en-GB" dirty="0">
                <a:latin typeface="Lucida Console" panose="020B0609040504020204" pitchFamily="49" charset="0"/>
              </a:rPr>
              <a:t>&gt;   &lt;</a:t>
            </a:r>
            <a:r>
              <a:rPr lang="en-GB" dirty="0" err="1">
                <a:latin typeface="Lucida Console" panose="020B0609040504020204" pitchFamily="49" charset="0"/>
              </a:rPr>
              <a:t>dbl</a:t>
            </a:r>
            <a:r>
              <a:rPr lang="en-GB" dirty="0">
                <a:latin typeface="Lucida Console" panose="020B0609040504020204" pitchFamily="49" charset="0"/>
              </a:rPr>
              <a:t>&gt;   &lt;</a:t>
            </a:r>
            <a:r>
              <a:rPr lang="en-GB" dirty="0" err="1">
                <a:latin typeface="Lucida Console" panose="020B0609040504020204" pitchFamily="49" charset="0"/>
              </a:rPr>
              <a:t>dbl</a:t>
            </a:r>
            <a:r>
              <a:rPr lang="en-GB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1 Gnai3     2  163898  167465</a:t>
            </a:r>
          </a:p>
          <a:p>
            <a:r>
              <a:rPr lang="en-GB" dirty="0">
                <a:latin typeface="Lucida Console" panose="020B0609040504020204" pitchFamily="49" charset="0"/>
              </a:rPr>
              <a:t>2 </a:t>
            </a:r>
            <a:r>
              <a:rPr lang="en-GB" dirty="0" err="1">
                <a:latin typeface="Lucida Console" panose="020B0609040504020204" pitchFamily="49" charset="0"/>
              </a:rPr>
              <a:t>Pbsn</a:t>
            </a:r>
            <a:r>
              <a:rPr lang="en-GB" dirty="0">
                <a:latin typeface="Lucida Console" panose="020B0609040504020204" pitchFamily="49" charset="0"/>
              </a:rPr>
              <a:t>      5 4888573 4891351</a:t>
            </a:r>
          </a:p>
          <a:p>
            <a:r>
              <a:rPr lang="en-GB" dirty="0">
                <a:latin typeface="Lucida Console" panose="020B0609040504020204" pitchFamily="49" charset="0"/>
              </a:rPr>
              <a:t>3 Cdc45     7 1250084 1262669</a:t>
            </a:r>
          </a:p>
        </p:txBody>
      </p:sp>
    </p:spTree>
    <p:extLst>
      <p:ext uri="{BB962C8B-B14F-4D97-AF65-F5344CB8AC3E}">
        <p14:creationId xmlns:p14="http://schemas.microsoft.com/office/powerpoint/2010/main" val="288854995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Rejoining</a:t>
            </a:r>
            <a:r>
              <a:rPr lang="en-GB" dirty="0"/>
              <a:t> split tables</a:t>
            </a:r>
            <a:br>
              <a:rPr lang="en-GB" dirty="0"/>
            </a:br>
            <a:r>
              <a:rPr lang="en-GB" sz="3100" dirty="0"/>
              <a:t>Find the highest value for each genotype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35360" y="2204864"/>
            <a:ext cx="46085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latin typeface="Lucida Console" panose="020B0609040504020204" pitchFamily="49" charset="0"/>
              </a:rPr>
              <a:t>gathered.data</a:t>
            </a:r>
            <a:r>
              <a:rPr lang="en-GB" sz="20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arrange(</a:t>
            </a:r>
            <a:r>
              <a:rPr lang="en-GB" sz="2000" dirty="0" err="1">
                <a:latin typeface="Lucida Console" panose="020B0609040504020204" pitchFamily="49" charset="0"/>
              </a:rPr>
              <a:t>desc</a:t>
            </a:r>
            <a:r>
              <a:rPr lang="en-GB" sz="2000" dirty="0">
                <a:latin typeface="Lucida Console" panose="020B0609040504020204" pitchFamily="49" charset="0"/>
              </a:rPr>
              <a:t>(value))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group_by</a:t>
            </a:r>
            <a:r>
              <a:rPr lang="en-GB" sz="2000" dirty="0">
                <a:latin typeface="Lucida Console" panose="020B0609040504020204" pitchFamily="49" charset="0"/>
              </a:rPr>
              <a:t>(genotype)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slice(1)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ungroup()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     </a:t>
            </a:r>
          </a:p>
        </p:txBody>
      </p:sp>
      <p:sp>
        <p:nvSpPr>
          <p:cNvPr id="5" name="Rectangle 4"/>
          <p:cNvSpPr/>
          <p:nvPr/>
        </p:nvSpPr>
        <p:spPr>
          <a:xfrm>
            <a:off x="335360" y="4437111"/>
            <a:ext cx="417646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Lucida Console" panose="020B0609040504020204" pitchFamily="49" charset="0"/>
              </a:rPr>
              <a:t># A tibble: 2 x 4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Gene  genotype replicate value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&lt;</a:t>
            </a:r>
            <a:r>
              <a:rPr lang="en-GB" sz="1400" dirty="0" err="1">
                <a:latin typeface="Lucida Console" panose="020B0609040504020204" pitchFamily="49" charset="0"/>
              </a:rPr>
              <a:t>chr</a:t>
            </a:r>
            <a:r>
              <a:rPr lang="en-GB" sz="1400" dirty="0"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latin typeface="Lucida Console" panose="020B0609040504020204" pitchFamily="49" charset="0"/>
              </a:rPr>
              <a:t>chr</a:t>
            </a:r>
            <a:r>
              <a:rPr lang="en-GB" sz="1400" dirty="0">
                <a:latin typeface="Lucida Console" panose="020B0609040504020204" pitchFamily="49" charset="0"/>
              </a:rPr>
              <a:t>&gt;        &lt;</a:t>
            </a:r>
            <a:r>
              <a:rPr lang="en-GB" sz="1400" dirty="0" err="1">
                <a:latin typeface="Lucida Console" panose="020B0609040504020204" pitchFamily="49" charset="0"/>
              </a:rPr>
              <a:t>int</a:t>
            </a:r>
            <a:r>
              <a:rPr lang="en-GB" sz="1400" dirty="0"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latin typeface="Lucida Console" panose="020B0609040504020204" pitchFamily="49" charset="0"/>
              </a:rPr>
              <a:t>dbl</a:t>
            </a:r>
            <a:r>
              <a:rPr lang="en-GB" sz="14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1 </a:t>
            </a:r>
            <a:r>
              <a:rPr lang="en-GB" sz="1400" dirty="0" err="1">
                <a:latin typeface="Lucida Console" panose="020B0609040504020204" pitchFamily="49" charset="0"/>
              </a:rPr>
              <a:t>Pbsn</a:t>
            </a:r>
            <a:r>
              <a:rPr lang="en-GB" sz="1400" dirty="0">
                <a:latin typeface="Lucida Console" panose="020B0609040504020204" pitchFamily="49" charset="0"/>
              </a:rPr>
              <a:t>  KO               2  82.3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2 </a:t>
            </a:r>
            <a:r>
              <a:rPr lang="en-GB" sz="1400" dirty="0" err="1">
                <a:latin typeface="Lucida Console" panose="020B0609040504020204" pitchFamily="49" charset="0"/>
              </a:rPr>
              <a:t>Pbsn</a:t>
            </a:r>
            <a:r>
              <a:rPr lang="en-GB" sz="1400" dirty="0">
                <a:latin typeface="Lucida Console" panose="020B0609040504020204" pitchFamily="49" charset="0"/>
              </a:rPr>
              <a:t>  WT               1  91.7</a:t>
            </a:r>
          </a:p>
        </p:txBody>
      </p:sp>
      <p:sp>
        <p:nvSpPr>
          <p:cNvPr id="8" name="Rectangle 7"/>
          <p:cNvSpPr/>
          <p:nvPr/>
        </p:nvSpPr>
        <p:spPr>
          <a:xfrm>
            <a:off x="5911689" y="2204864"/>
            <a:ext cx="51352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gathered.data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%&gt;%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arrange(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desc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(value)) %&gt;%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group_by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(genotype) %&gt;%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slice(1) %&gt;%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ungroup()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left_join</a:t>
            </a:r>
            <a:r>
              <a:rPr lang="en-GB" sz="2000" dirty="0">
                <a:latin typeface="Lucida Console" panose="020B0609040504020204" pitchFamily="49" charset="0"/>
              </a:rPr>
              <a:t>(</a:t>
            </a:r>
            <a:r>
              <a:rPr lang="en-GB" sz="2000" dirty="0" err="1">
                <a:latin typeface="Lucida Console" panose="020B0609040504020204" pitchFamily="49" charset="0"/>
              </a:rPr>
              <a:t>gathered.annotation</a:t>
            </a:r>
            <a:r>
              <a:rPr lang="en-GB" sz="2000" dirty="0">
                <a:latin typeface="Lucida Console" panose="020B0609040504020204" pitchFamily="49" charset="0"/>
              </a:rPr>
              <a:t>)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11689" y="4437112"/>
            <a:ext cx="599291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Lucida Console" panose="020B0609040504020204" pitchFamily="49" charset="0"/>
              </a:rPr>
              <a:t># A tibble: 2 x 7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Gene  genotype replicate value   </a:t>
            </a:r>
            <a:r>
              <a:rPr lang="en-GB" sz="1400" dirty="0" err="1">
                <a:latin typeface="Lucida Console" panose="020B0609040504020204" pitchFamily="49" charset="0"/>
              </a:rPr>
              <a:t>Chr</a:t>
            </a:r>
            <a:r>
              <a:rPr lang="en-GB" sz="1400" dirty="0">
                <a:latin typeface="Lucida Console" panose="020B0609040504020204" pitchFamily="49" charset="0"/>
              </a:rPr>
              <a:t>   Start     End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&lt;</a:t>
            </a:r>
            <a:r>
              <a:rPr lang="en-GB" sz="1400" dirty="0" err="1">
                <a:latin typeface="Lucida Console" panose="020B0609040504020204" pitchFamily="49" charset="0"/>
              </a:rPr>
              <a:t>chr</a:t>
            </a:r>
            <a:r>
              <a:rPr lang="en-GB" sz="1400" dirty="0"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latin typeface="Lucida Console" panose="020B0609040504020204" pitchFamily="49" charset="0"/>
              </a:rPr>
              <a:t>chr</a:t>
            </a:r>
            <a:r>
              <a:rPr lang="en-GB" sz="1400" dirty="0">
                <a:latin typeface="Lucida Console" panose="020B0609040504020204" pitchFamily="49" charset="0"/>
              </a:rPr>
              <a:t>&gt;        &lt;</a:t>
            </a:r>
            <a:r>
              <a:rPr lang="en-GB" sz="1400" dirty="0" err="1">
                <a:latin typeface="Lucida Console" panose="020B0609040504020204" pitchFamily="49" charset="0"/>
              </a:rPr>
              <a:t>int</a:t>
            </a:r>
            <a:r>
              <a:rPr lang="en-GB" sz="1400" dirty="0"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latin typeface="Lucida Console" panose="020B0609040504020204" pitchFamily="49" charset="0"/>
              </a:rPr>
              <a:t>dbl</a:t>
            </a:r>
            <a:r>
              <a:rPr lang="en-GB" sz="1400" dirty="0"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latin typeface="Lucida Console" panose="020B0609040504020204" pitchFamily="49" charset="0"/>
              </a:rPr>
              <a:t>dbl</a:t>
            </a:r>
            <a:r>
              <a:rPr lang="en-GB" sz="1400" dirty="0">
                <a:latin typeface="Lucida Console" panose="020B0609040504020204" pitchFamily="49" charset="0"/>
              </a:rPr>
              <a:t>&gt;   &lt;</a:t>
            </a:r>
            <a:r>
              <a:rPr lang="en-GB" sz="1400" dirty="0" err="1">
                <a:latin typeface="Lucida Console" panose="020B0609040504020204" pitchFamily="49" charset="0"/>
              </a:rPr>
              <a:t>dbl</a:t>
            </a:r>
            <a:r>
              <a:rPr lang="en-GB" sz="1400" dirty="0">
                <a:latin typeface="Lucida Console" panose="020B0609040504020204" pitchFamily="49" charset="0"/>
              </a:rPr>
              <a:t>&gt;   &lt;</a:t>
            </a:r>
            <a:r>
              <a:rPr lang="en-GB" sz="1400" dirty="0" err="1">
                <a:latin typeface="Lucida Console" panose="020B0609040504020204" pitchFamily="49" charset="0"/>
              </a:rPr>
              <a:t>dbl</a:t>
            </a:r>
            <a:r>
              <a:rPr lang="en-GB" sz="14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1 </a:t>
            </a:r>
            <a:r>
              <a:rPr lang="en-GB" sz="1400" dirty="0" err="1">
                <a:latin typeface="Lucida Console" panose="020B0609040504020204" pitchFamily="49" charset="0"/>
              </a:rPr>
              <a:t>Pbsn</a:t>
            </a:r>
            <a:r>
              <a:rPr lang="en-GB" sz="1400" dirty="0">
                <a:latin typeface="Lucida Console" panose="020B0609040504020204" pitchFamily="49" charset="0"/>
              </a:rPr>
              <a:t>  KO               2  82.3     5 4888573 4891351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2 </a:t>
            </a:r>
            <a:r>
              <a:rPr lang="en-GB" sz="1400" dirty="0" err="1">
                <a:latin typeface="Lucida Console" panose="020B0609040504020204" pitchFamily="49" charset="0"/>
              </a:rPr>
              <a:t>Pbsn</a:t>
            </a:r>
            <a:r>
              <a:rPr lang="en-GB" sz="1400" dirty="0">
                <a:latin typeface="Lucida Console" panose="020B0609040504020204" pitchFamily="49" charset="0"/>
              </a:rPr>
              <a:t>  WT               1  91.7     5 4888573 4891351</a:t>
            </a:r>
          </a:p>
        </p:txBody>
      </p:sp>
    </p:spTree>
    <p:extLst>
      <p:ext uri="{BB962C8B-B14F-4D97-AF65-F5344CB8AC3E}">
        <p14:creationId xmlns:p14="http://schemas.microsoft.com/office/powerpoint/2010/main" val="1883796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0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Exercise 7</a:t>
            </a:r>
            <a:br>
              <a:rPr lang="en-GB" dirty="0"/>
            </a:br>
            <a:r>
              <a:rPr lang="en-GB" dirty="0"/>
              <a:t>Joining Tibbles</a:t>
            </a:r>
          </a:p>
        </p:txBody>
      </p:sp>
      <p:pic>
        <p:nvPicPr>
          <p:cNvPr id="3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12123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Custom Functions</a:t>
            </a:r>
          </a:p>
        </p:txBody>
      </p:sp>
      <p:pic>
        <p:nvPicPr>
          <p:cNvPr id="3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13815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2675612" y="3356992"/>
            <a:ext cx="4694659" cy="1486937"/>
            <a:chOff x="2675612" y="3356992"/>
            <a:chExt cx="4694659" cy="1486937"/>
          </a:xfrm>
        </p:grpSpPr>
        <p:sp>
          <p:nvSpPr>
            <p:cNvPr id="9" name="TextBox 8"/>
            <p:cNvSpPr txBox="1"/>
            <p:nvPr/>
          </p:nvSpPr>
          <p:spPr>
            <a:xfrm>
              <a:off x="5863127" y="4443819"/>
              <a:ext cx="15071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Return value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2675612" y="3356992"/>
              <a:ext cx="4500508" cy="84402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0" name="Straight Connector 19"/>
            <p:cNvCxnSpPr>
              <a:stCxn id="19" idx="5"/>
              <a:endCxn id="9" idx="0"/>
            </p:cNvCxnSpPr>
            <p:nvPr/>
          </p:nvCxnSpPr>
          <p:spPr>
            <a:xfrm>
              <a:off x="6517036" y="4077410"/>
              <a:ext cx="99663" cy="366409"/>
            </a:xfrm>
            <a:prstGeom prst="line">
              <a:avLst/>
            </a:prstGeom>
            <a:ln w="889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5473907" y="1412458"/>
            <a:ext cx="4936254" cy="1424747"/>
            <a:chOff x="5473907" y="1412458"/>
            <a:chExt cx="4936254" cy="1424747"/>
          </a:xfrm>
        </p:grpSpPr>
        <p:sp>
          <p:nvSpPr>
            <p:cNvPr id="8" name="TextBox 7"/>
            <p:cNvSpPr txBox="1"/>
            <p:nvPr/>
          </p:nvSpPr>
          <p:spPr>
            <a:xfrm>
              <a:off x="8112224" y="1412458"/>
              <a:ext cx="229793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Function Arguments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5473907" y="2115040"/>
              <a:ext cx="3358397" cy="72216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7" name="Straight Connector 16"/>
            <p:cNvCxnSpPr>
              <a:stCxn id="16" idx="7"/>
              <a:endCxn id="8" idx="2"/>
            </p:cNvCxnSpPr>
            <p:nvPr/>
          </p:nvCxnSpPr>
          <p:spPr>
            <a:xfrm flipV="1">
              <a:off x="8340478" y="1812568"/>
              <a:ext cx="920715" cy="408231"/>
            </a:xfrm>
            <a:prstGeom prst="line">
              <a:avLst/>
            </a:prstGeom>
            <a:ln w="889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146448" y="1342905"/>
            <a:ext cx="2853208" cy="1366015"/>
            <a:chOff x="146448" y="1342905"/>
            <a:chExt cx="2853208" cy="1366015"/>
          </a:xfrm>
        </p:grpSpPr>
        <p:sp>
          <p:nvSpPr>
            <p:cNvPr id="3" name="TextBox 2"/>
            <p:cNvSpPr txBox="1"/>
            <p:nvPr/>
          </p:nvSpPr>
          <p:spPr>
            <a:xfrm>
              <a:off x="146448" y="1342905"/>
              <a:ext cx="17459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Function name</a:t>
              </a: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1019444" y="1743015"/>
              <a:ext cx="1980212" cy="965905"/>
              <a:chOff x="1019444" y="1743015"/>
              <a:chExt cx="1980212" cy="965905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2135560" y="2204864"/>
                <a:ext cx="864096" cy="50405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2" name="Straight Connector 11"/>
              <p:cNvCxnSpPr>
                <a:stCxn id="5" idx="1"/>
                <a:endCxn id="3" idx="2"/>
              </p:cNvCxnSpPr>
              <p:nvPr/>
            </p:nvCxnSpPr>
            <p:spPr>
              <a:xfrm flipH="1" flipV="1">
                <a:off x="1019444" y="1743015"/>
                <a:ext cx="1242660" cy="535666"/>
              </a:xfrm>
              <a:prstGeom prst="line">
                <a:avLst/>
              </a:prstGeom>
              <a:ln w="889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Custom Functions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5560" y="2204864"/>
            <a:ext cx="79208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err="1">
                <a:latin typeface="Lucida Console" panose="020B0609040504020204" pitchFamily="49" charset="0"/>
              </a:rPr>
              <a:t>bmi</a:t>
            </a:r>
            <a:r>
              <a:rPr lang="en-GB" sz="2800" dirty="0">
                <a:latin typeface="Lucida Console" panose="020B0609040504020204" pitchFamily="49" charset="0"/>
              </a:rPr>
              <a:t> &lt;- function(weight, height) {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  height/100 -&gt; height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  height^2 -&gt; height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  return(weight/height)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119336" y="5636335"/>
            <a:ext cx="36724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Lucida Console" panose="020B0609040504020204" pitchFamily="49" charset="0"/>
              </a:rPr>
              <a:t>&gt; </a:t>
            </a:r>
            <a:r>
              <a:rPr lang="en-GB" sz="2800" dirty="0" err="1">
                <a:latin typeface="Lucida Console" panose="020B0609040504020204" pitchFamily="49" charset="0"/>
              </a:rPr>
              <a:t>bmi</a:t>
            </a:r>
            <a:r>
              <a:rPr lang="en-GB" sz="2800" dirty="0">
                <a:latin typeface="Lucida Console" panose="020B0609040504020204" pitchFamily="49" charset="0"/>
              </a:rPr>
              <a:t>(90,175)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[1] 29.38776</a:t>
            </a:r>
          </a:p>
        </p:txBody>
      </p:sp>
      <p:sp>
        <p:nvSpPr>
          <p:cNvPr id="7" name="Rectangle 6"/>
          <p:cNvSpPr/>
          <p:nvPr/>
        </p:nvSpPr>
        <p:spPr>
          <a:xfrm>
            <a:off x="5473907" y="5636335"/>
            <a:ext cx="65987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>
                <a:latin typeface="Lucida Console" panose="020B0609040504020204" pitchFamily="49" charset="0"/>
              </a:rPr>
              <a:t>&gt; bmi(c(90,102), c(175,183))</a:t>
            </a:r>
          </a:p>
          <a:p>
            <a:r>
              <a:rPr lang="pl-PL" sz="2800" dirty="0">
                <a:latin typeface="Lucida Console" panose="020B0609040504020204" pitchFamily="49" charset="0"/>
              </a:rPr>
              <a:t>[1] 29.38776 30.45776</a:t>
            </a:r>
            <a:endParaRPr lang="en-GB" sz="2800" dirty="0">
              <a:latin typeface="Lucida Console" panose="020B0609040504020204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9506354" y="2318103"/>
            <a:ext cx="1669684" cy="1830978"/>
            <a:chOff x="9506354" y="2318103"/>
            <a:chExt cx="1669684" cy="1830978"/>
          </a:xfrm>
        </p:grpSpPr>
        <p:sp>
          <p:nvSpPr>
            <p:cNvPr id="10" name="TextBox 9"/>
            <p:cNvSpPr txBox="1"/>
            <p:nvPr/>
          </p:nvSpPr>
          <p:spPr>
            <a:xfrm>
              <a:off x="9840416" y="2997270"/>
              <a:ext cx="13356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Code Block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9506354" y="2318103"/>
              <a:ext cx="334062" cy="183097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89903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Custom function with mutate</a:t>
            </a:r>
          </a:p>
        </p:txBody>
      </p:sp>
      <p:sp>
        <p:nvSpPr>
          <p:cNvPr id="4" name="Rectangle 3"/>
          <p:cNvSpPr/>
          <p:nvPr/>
        </p:nvSpPr>
        <p:spPr>
          <a:xfrm>
            <a:off x="1372580" y="1340768"/>
            <a:ext cx="83345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Lucida Console" panose="020B0609040504020204" pitchFamily="49" charset="0"/>
              </a:rPr>
              <a:t>trumpton</a:t>
            </a:r>
            <a:r>
              <a:rPr lang="en-US" sz="2800" dirty="0">
                <a:latin typeface="Lucida Console" panose="020B0609040504020204" pitchFamily="49" charset="0"/>
              </a:rPr>
              <a:t> %&gt;% mutate(</a:t>
            </a:r>
            <a:r>
              <a:rPr lang="en-US" sz="2800" dirty="0" err="1">
                <a:latin typeface="Lucida Console" panose="020B0609040504020204" pitchFamily="49" charset="0"/>
              </a:rPr>
              <a:t>bodymass</a:t>
            </a:r>
            <a:r>
              <a:rPr lang="en-US" sz="2800" dirty="0">
                <a:latin typeface="Lucida Console" panose="020B0609040504020204" pitchFamily="49" charset="0"/>
              </a:rPr>
              <a:t>=Weight/(Height/100)^2)</a:t>
            </a:r>
            <a:endParaRPr lang="en-GB" sz="2800" dirty="0">
              <a:latin typeface="Lucida Console" panose="020B060904050402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9336" y="4860742"/>
            <a:ext cx="62646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bmi</a:t>
            </a:r>
            <a:r>
              <a:rPr lang="en-GB" sz="2400" dirty="0">
                <a:latin typeface="Lucida Console" panose="020B0609040504020204" pitchFamily="49" charset="0"/>
              </a:rPr>
              <a:t> &lt;- function(weight, height) {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height/100 -&gt; height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height^2 -&gt; height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return(weight/height)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1372580" y="2883951"/>
            <a:ext cx="94468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chemeClr val="bg1">
                    <a:lumMod val="65000"/>
                  </a:schemeClr>
                </a:solidFill>
                <a:latin typeface="Lucida Console" panose="020B0609040504020204" pitchFamily="49" charset="0"/>
              </a:rPr>
              <a:t>trumpton</a:t>
            </a:r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Lucida Console" panose="020B0609040504020204" pitchFamily="49" charset="0"/>
              </a:rPr>
              <a:t> %&gt;% </a:t>
            </a:r>
          </a:p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Lucida Console" panose="020B0609040504020204" pitchFamily="49" charset="0"/>
              </a:rPr>
              <a:t>	mutate(</a:t>
            </a:r>
            <a:r>
              <a:rPr lang="en-US" sz="2800" dirty="0" err="1">
                <a:solidFill>
                  <a:schemeClr val="bg1">
                    <a:lumMod val="65000"/>
                  </a:schemeClr>
                </a:solidFill>
                <a:latin typeface="Lucida Console" panose="020B0609040504020204" pitchFamily="49" charset="0"/>
              </a:rPr>
              <a:t>bodymass</a:t>
            </a:r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Lucida Console" panose="020B0609040504020204" pitchFamily="49" charset="0"/>
              </a:rPr>
              <a:t>=</a:t>
            </a:r>
            <a:r>
              <a:rPr lang="en-US" sz="2800" dirty="0" err="1">
                <a:latin typeface="Lucida Console" panose="020B0609040504020204" pitchFamily="49" charset="0"/>
              </a:rPr>
              <a:t>bmi</a:t>
            </a:r>
            <a:r>
              <a:rPr lang="en-US" sz="2800" dirty="0">
                <a:latin typeface="Lucida Console" panose="020B0609040504020204" pitchFamily="49" charset="0"/>
              </a:rPr>
              <a:t>(</a:t>
            </a:r>
            <a:r>
              <a:rPr lang="en-US" sz="2800" dirty="0" err="1">
                <a:latin typeface="Lucida Console" panose="020B0609040504020204" pitchFamily="49" charset="0"/>
              </a:rPr>
              <a:t>Weight,Height</a:t>
            </a:r>
            <a:r>
              <a:rPr lang="en-US" sz="2800" dirty="0">
                <a:latin typeface="Lucida Console" panose="020B0609040504020204" pitchFamily="49" charset="0"/>
              </a:rPr>
              <a:t>)</a:t>
            </a:r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Lucida Console" panose="020B0609040504020204" pitchFamily="49" charset="0"/>
              </a:rPr>
              <a:t>)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85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Custom Functions with Tidyverse</a:t>
            </a:r>
          </a:p>
        </p:txBody>
      </p:sp>
      <p:sp>
        <p:nvSpPr>
          <p:cNvPr id="4" name="Rectangle 3"/>
          <p:cNvSpPr/>
          <p:nvPr/>
        </p:nvSpPr>
        <p:spPr>
          <a:xfrm>
            <a:off x="767408" y="1527234"/>
            <a:ext cx="110172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summarise.gene</a:t>
            </a:r>
            <a:r>
              <a:rPr lang="en-GB" sz="2400" dirty="0">
                <a:latin typeface="Lucida Console" panose="020B0609040504020204" pitchFamily="49" charset="0"/>
              </a:rPr>
              <a:t> &lt;- function(</a:t>
            </a:r>
            <a:r>
              <a:rPr lang="en-GB" sz="2400" dirty="0" err="1">
                <a:latin typeface="Lucida Console" panose="020B0609040504020204" pitchFamily="49" charset="0"/>
              </a:rPr>
              <a:t>tbl</a:t>
            </a:r>
            <a:r>
              <a:rPr lang="en-GB" sz="2400" dirty="0">
                <a:latin typeface="Lucida Console" panose="020B0609040504020204" pitchFamily="49" charset="0"/>
              </a:rPr>
              <a:t>, </a:t>
            </a:r>
            <a:r>
              <a:rPr lang="en-GB" sz="2400" dirty="0" err="1">
                <a:latin typeface="Lucida Console" panose="020B0609040504020204" pitchFamily="49" charset="0"/>
              </a:rPr>
              <a:t>genename</a:t>
            </a:r>
            <a:r>
              <a:rPr lang="en-GB" sz="2400" dirty="0">
                <a:latin typeface="Lucida Console" panose="020B0609040504020204" pitchFamily="49" charset="0"/>
              </a:rPr>
              <a:t>="NANOG") {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tbl</a:t>
            </a:r>
            <a:r>
              <a:rPr lang="en-GB" sz="24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filter(GENE==</a:t>
            </a:r>
            <a:r>
              <a:rPr lang="en-GB" sz="2400" dirty="0" err="1">
                <a:latin typeface="Lucida Console" panose="020B0609040504020204" pitchFamily="49" charset="0"/>
              </a:rPr>
              <a:t>genename</a:t>
            </a:r>
            <a:r>
              <a:rPr lang="en-GB" sz="2400" dirty="0">
                <a:latin typeface="Lucida Console" panose="020B0609040504020204" pitchFamily="49" charset="0"/>
              </a:rPr>
              <a:t>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filter(</a:t>
            </a:r>
            <a:r>
              <a:rPr lang="en-GB" sz="2400" dirty="0" err="1">
                <a:latin typeface="Lucida Console" panose="020B0609040504020204" pitchFamily="49" charset="0"/>
              </a:rPr>
              <a:t>nchar</a:t>
            </a:r>
            <a:r>
              <a:rPr lang="en-GB" sz="2400" dirty="0">
                <a:latin typeface="Lucida Console" panose="020B0609040504020204" pitchFamily="49" charset="0"/>
              </a:rPr>
              <a:t>(REF) == 1, </a:t>
            </a:r>
            <a:r>
              <a:rPr lang="en-GB" sz="2400" dirty="0" err="1">
                <a:latin typeface="Lucida Console" panose="020B0609040504020204" pitchFamily="49" charset="0"/>
              </a:rPr>
              <a:t>nchar</a:t>
            </a:r>
            <a:r>
              <a:rPr lang="en-GB" sz="2400" dirty="0">
                <a:latin typeface="Lucida Console" panose="020B0609040504020204" pitchFamily="49" charset="0"/>
              </a:rPr>
              <a:t>(ALT) == 1)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</a:t>
            </a:r>
            <a:r>
              <a:rPr lang="en-GB" sz="2400" dirty="0" err="1">
                <a:latin typeface="Lucida Console" panose="020B0609040504020204" pitchFamily="49" charset="0"/>
              </a:rPr>
              <a:t>group_by</a:t>
            </a:r>
            <a:r>
              <a:rPr lang="en-GB" sz="2400" dirty="0">
                <a:latin typeface="Lucida Console" panose="020B0609040504020204" pitchFamily="49" charset="0"/>
              </a:rPr>
              <a:t>(REF, ALT)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count()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ungroup()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return()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3" name="Rectangle 2"/>
          <p:cNvSpPr/>
          <p:nvPr/>
        </p:nvSpPr>
        <p:spPr>
          <a:xfrm>
            <a:off x="767408" y="5661248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latin typeface="Lucida Console" panose="020B0609040504020204" pitchFamily="49" charset="0"/>
              </a:rPr>
              <a:t>child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summarise.gene</a:t>
            </a:r>
            <a:r>
              <a:rPr lang="en-GB" sz="2400" dirty="0">
                <a:latin typeface="Lucida Console" panose="020B0609040504020204" pitchFamily="49" charset="0"/>
              </a:rPr>
              <a:t>("PLEC")</a:t>
            </a:r>
          </a:p>
        </p:txBody>
      </p:sp>
      <p:sp>
        <p:nvSpPr>
          <p:cNvPr id="9" name="Rectangle 8"/>
          <p:cNvSpPr/>
          <p:nvPr/>
        </p:nvSpPr>
        <p:spPr>
          <a:xfrm>
            <a:off x="8735616" y="4197300"/>
            <a:ext cx="34563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# A tibble: 6 x 3</a:t>
            </a:r>
          </a:p>
          <a:p>
            <a:r>
              <a:rPr lang="en-GB" dirty="0">
                <a:latin typeface="Lucida Console" panose="020B0609040504020204" pitchFamily="49" charset="0"/>
              </a:rPr>
              <a:t>  REF   ALT       n</a:t>
            </a:r>
          </a:p>
          <a:p>
            <a:r>
              <a:rPr lang="en-GB" dirty="0">
                <a:latin typeface="Lucida Console" panose="020B0609040504020204" pitchFamily="49" charset="0"/>
              </a:rPr>
              <a:t>  &lt;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latin typeface="Lucida Console" panose="020B0609040504020204" pitchFamily="49" charset="0"/>
              </a:rPr>
              <a:t>int</a:t>
            </a:r>
            <a:r>
              <a:rPr lang="en-GB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1 A     C         1</a:t>
            </a:r>
          </a:p>
          <a:p>
            <a:r>
              <a:rPr lang="en-GB" dirty="0">
                <a:latin typeface="Lucida Console" panose="020B0609040504020204" pitchFamily="49" charset="0"/>
              </a:rPr>
              <a:t>2 A     G         9</a:t>
            </a:r>
          </a:p>
          <a:p>
            <a:r>
              <a:rPr lang="en-GB" dirty="0">
                <a:latin typeface="Lucida Console" panose="020B0609040504020204" pitchFamily="49" charset="0"/>
              </a:rPr>
              <a:t>3 C     T         6</a:t>
            </a:r>
          </a:p>
          <a:p>
            <a:r>
              <a:rPr lang="en-GB" dirty="0">
                <a:latin typeface="Lucida Console" panose="020B0609040504020204" pitchFamily="49" charset="0"/>
              </a:rPr>
              <a:t>4 G     A         8</a:t>
            </a:r>
          </a:p>
          <a:p>
            <a:r>
              <a:rPr lang="en-GB" dirty="0">
                <a:latin typeface="Lucida Console" panose="020B0609040504020204" pitchFamily="49" charset="0"/>
              </a:rPr>
              <a:t>5 T     C         6</a:t>
            </a:r>
          </a:p>
          <a:p>
            <a:r>
              <a:rPr lang="en-GB" dirty="0">
                <a:latin typeface="Lucida Console" panose="020B0609040504020204" pitchFamily="49" charset="0"/>
              </a:rPr>
              <a:t>6 T     G         1</a:t>
            </a:r>
          </a:p>
        </p:txBody>
      </p:sp>
    </p:spTree>
    <p:extLst>
      <p:ext uri="{BB962C8B-B14F-4D97-AF65-F5344CB8AC3E}">
        <p14:creationId xmlns:p14="http://schemas.microsoft.com/office/powerpoint/2010/main" val="377506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Custom Functions with Tidyverse</a:t>
            </a:r>
          </a:p>
        </p:txBody>
      </p:sp>
      <p:sp>
        <p:nvSpPr>
          <p:cNvPr id="4" name="Rectangle 3"/>
          <p:cNvSpPr/>
          <p:nvPr/>
        </p:nvSpPr>
        <p:spPr>
          <a:xfrm>
            <a:off x="767408" y="1527234"/>
            <a:ext cx="110172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count_mutations</a:t>
            </a:r>
            <a:r>
              <a:rPr lang="en-GB" sz="2400" dirty="0">
                <a:latin typeface="Lucida Console" panose="020B0609040504020204" pitchFamily="49" charset="0"/>
              </a:rPr>
              <a:t> &lt;- function(</a:t>
            </a:r>
            <a:r>
              <a:rPr lang="en-GB" sz="2400" dirty="0" err="1">
                <a:latin typeface="Lucida Console" panose="020B0609040504020204" pitchFamily="49" charset="0"/>
              </a:rPr>
              <a:t>tbl</a:t>
            </a:r>
            <a:r>
              <a:rPr lang="en-GB" sz="2400" dirty="0">
                <a:latin typeface="Lucida Console" panose="020B0609040504020204" pitchFamily="49" charset="0"/>
              </a:rPr>
              <a:t>, </a:t>
            </a:r>
            <a:r>
              <a:rPr lang="en-GB" sz="2400" dirty="0">
                <a:solidFill>
                  <a:srgbClr val="C00000"/>
                </a:solidFill>
                <a:latin typeface="Lucida Console" panose="020B0609040504020204" pitchFamily="49" charset="0"/>
              </a:rPr>
              <a:t>col=REF</a:t>
            </a:r>
            <a:r>
              <a:rPr lang="en-GB" sz="2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tbl</a:t>
            </a:r>
            <a:r>
              <a:rPr lang="en-GB" sz="24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</a:t>
            </a:r>
            <a:r>
              <a:rPr lang="en-GB" sz="2400" dirty="0" err="1">
                <a:latin typeface="Lucida Console" panose="020B0609040504020204" pitchFamily="49" charset="0"/>
              </a:rPr>
              <a:t>group_by</a:t>
            </a:r>
            <a:r>
              <a:rPr lang="en-GB" sz="2400" dirty="0">
                <a:latin typeface="Lucida Console" panose="020B0609040504020204" pitchFamily="49" charset="0"/>
              </a:rPr>
              <a:t>(</a:t>
            </a:r>
            <a:r>
              <a:rPr lang="en-GB" sz="2400" dirty="0">
                <a:solidFill>
                  <a:srgbClr val="C00000"/>
                </a:solidFill>
                <a:latin typeface="Lucida Console" panose="020B0609040504020204" pitchFamily="49" charset="0"/>
              </a:rPr>
              <a:t>   col   </a:t>
            </a:r>
            <a:r>
              <a:rPr lang="en-GB" sz="2400" dirty="0">
                <a:latin typeface="Lucida Console" panose="020B0609040504020204" pitchFamily="49" charset="0"/>
              </a:rPr>
              <a:t>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count()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ungroup()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arrange(</a:t>
            </a:r>
            <a:r>
              <a:rPr lang="en-GB" sz="2400" dirty="0" err="1">
                <a:latin typeface="Lucida Console" panose="020B0609040504020204" pitchFamily="49" charset="0"/>
              </a:rPr>
              <a:t>desc</a:t>
            </a:r>
            <a:r>
              <a:rPr lang="en-GB" sz="2400" dirty="0">
                <a:latin typeface="Lucida Console" panose="020B0609040504020204" pitchFamily="49" charset="0"/>
              </a:rPr>
              <a:t>(n))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return()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3" name="Rectangle 2"/>
          <p:cNvSpPr/>
          <p:nvPr/>
        </p:nvSpPr>
        <p:spPr>
          <a:xfrm>
            <a:off x="767408" y="548244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latin typeface="Lucida Console" panose="020B0609040504020204" pitchFamily="49" charset="0"/>
              </a:rPr>
              <a:t>child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count_mutations</a:t>
            </a:r>
            <a:r>
              <a:rPr lang="en-GB" sz="2400" dirty="0">
                <a:latin typeface="Lucida Console" panose="020B0609040504020204" pitchFamily="49" charset="0"/>
              </a:rPr>
              <a:t>(col=ALT)</a:t>
            </a:r>
          </a:p>
        </p:txBody>
      </p:sp>
      <p:sp>
        <p:nvSpPr>
          <p:cNvPr id="9" name="Rectangle 8"/>
          <p:cNvSpPr/>
          <p:nvPr/>
        </p:nvSpPr>
        <p:spPr>
          <a:xfrm>
            <a:off x="8400256" y="2698659"/>
            <a:ext cx="37917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# A </a:t>
            </a:r>
            <a:r>
              <a:rPr lang="en-GB" dirty="0" err="1">
                <a:latin typeface="Lucida Console" panose="020B0609040504020204" pitchFamily="49" charset="0"/>
              </a:rPr>
              <a:t>tibble</a:t>
            </a:r>
            <a:r>
              <a:rPr lang="en-GB" dirty="0">
                <a:latin typeface="Lucida Console" panose="020B0609040504020204" pitchFamily="49" charset="0"/>
              </a:rPr>
              <a:t>: 257 x 2</a:t>
            </a:r>
          </a:p>
          <a:p>
            <a:r>
              <a:rPr lang="en-GB" dirty="0">
                <a:latin typeface="Lucida Console" panose="020B0609040504020204" pitchFamily="49" charset="0"/>
              </a:rPr>
              <a:t>   ALT       n</a:t>
            </a:r>
          </a:p>
          <a:p>
            <a:r>
              <a:rPr lang="en-GB" dirty="0">
                <a:latin typeface="Lucida Console" panose="020B0609040504020204" pitchFamily="49" charset="0"/>
              </a:rPr>
              <a:t>   &lt;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latin typeface="Lucida Console" panose="020B0609040504020204" pitchFamily="49" charset="0"/>
              </a:rPr>
              <a:t>int</a:t>
            </a:r>
            <a:r>
              <a:rPr lang="en-GB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 1 C      6480</a:t>
            </a:r>
          </a:p>
          <a:p>
            <a:r>
              <a:rPr lang="en-GB" dirty="0">
                <a:latin typeface="Lucida Console" panose="020B0609040504020204" pitchFamily="49" charset="0"/>
              </a:rPr>
              <a:t> 2 G      6404</a:t>
            </a:r>
          </a:p>
          <a:p>
            <a:r>
              <a:rPr lang="en-GB" dirty="0">
                <a:latin typeface="Lucida Console" panose="020B0609040504020204" pitchFamily="49" charset="0"/>
              </a:rPr>
              <a:t> 3 A      6275</a:t>
            </a:r>
          </a:p>
          <a:p>
            <a:r>
              <a:rPr lang="en-GB" dirty="0">
                <a:latin typeface="Lucida Console" panose="020B0609040504020204" pitchFamily="49" charset="0"/>
              </a:rPr>
              <a:t> 4 T      6103</a:t>
            </a:r>
          </a:p>
          <a:p>
            <a:r>
              <a:rPr lang="en-GB" dirty="0">
                <a:latin typeface="Lucida Console" panose="020B0609040504020204" pitchFamily="49" charset="0"/>
              </a:rPr>
              <a:t> 5 GA       43</a:t>
            </a:r>
          </a:p>
          <a:p>
            <a:r>
              <a:rPr lang="en-GB" dirty="0">
                <a:latin typeface="Lucida Console" panose="020B0609040504020204" pitchFamily="49" charset="0"/>
              </a:rPr>
              <a:t> 6 TA       37</a:t>
            </a:r>
          </a:p>
          <a:p>
            <a:r>
              <a:rPr lang="en-GB" dirty="0">
                <a:latin typeface="Lucida Console" panose="020B0609040504020204" pitchFamily="49" charset="0"/>
              </a:rPr>
              <a:t> 7 GC       33</a:t>
            </a:r>
          </a:p>
          <a:p>
            <a:r>
              <a:rPr lang="en-GB" dirty="0">
                <a:latin typeface="Lucida Console" panose="020B0609040504020204" pitchFamily="49" charset="0"/>
              </a:rPr>
              <a:t> 8 AG       24</a:t>
            </a:r>
          </a:p>
          <a:p>
            <a:r>
              <a:rPr lang="en-GB" dirty="0">
                <a:latin typeface="Lucida Console" panose="020B0609040504020204" pitchFamily="49" charset="0"/>
              </a:rPr>
              <a:t> 9 CT       22</a:t>
            </a:r>
          </a:p>
          <a:p>
            <a:r>
              <a:rPr lang="en-GB" dirty="0">
                <a:latin typeface="Lucida Console" panose="020B0609040504020204" pitchFamily="49" charset="0"/>
              </a:rPr>
              <a:t>10 CA       20</a:t>
            </a:r>
          </a:p>
          <a:p>
            <a:r>
              <a:rPr lang="en-GB" dirty="0">
                <a:latin typeface="Lucida Console" panose="020B0609040504020204" pitchFamily="49" charset="0"/>
              </a:rPr>
              <a:t># ... with 247 more rows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12E7E6-16B9-4E07-BD4E-689BA927F74E}"/>
              </a:ext>
            </a:extLst>
          </p:cNvPr>
          <p:cNvSpPr/>
          <p:nvPr/>
        </p:nvSpPr>
        <p:spPr>
          <a:xfrm>
            <a:off x="3143672" y="2267857"/>
            <a:ext cx="20441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C00000"/>
                </a:solidFill>
                <a:latin typeface="Lucida Console" panose="020B0609040504020204" pitchFamily="49" charset="0"/>
              </a:rPr>
              <a:t>{{     }}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338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5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Exercise 8</a:t>
            </a:r>
            <a:br>
              <a:rPr lang="en-GB" dirty="0"/>
            </a:br>
            <a:r>
              <a:rPr lang="en-GB" dirty="0"/>
              <a:t>Custom Functions</a:t>
            </a:r>
          </a:p>
        </p:txBody>
      </p:sp>
      <p:pic>
        <p:nvPicPr>
          <p:cNvPr id="3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516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014534" y="1109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Lazy Evaluation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28" y="318648"/>
            <a:ext cx="960702" cy="1112813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FCCA28-20D2-41A6-A9B6-2348036D9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When </a:t>
            </a:r>
            <a:r>
              <a:rPr lang="en-GB" dirty="0" err="1">
                <a:latin typeface="Consolas" panose="020B0609020204030204" pitchFamily="49" charset="0"/>
              </a:rPr>
              <a:t>read_delim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/>
              <a:t>is run all lines are found but only 1000 lines are read</a:t>
            </a:r>
          </a:p>
          <a:p>
            <a:r>
              <a:rPr lang="en-GB" dirty="0"/>
              <a:t>More data is read interactively as the file is actually used</a:t>
            </a:r>
          </a:p>
          <a:p>
            <a:endParaRPr lang="en-GB" dirty="0"/>
          </a:p>
          <a:p>
            <a:pPr marL="457200" lvl="1" indent="0">
              <a:buNone/>
            </a:pPr>
            <a:r>
              <a:rPr lang="en-GB" sz="3300" dirty="0">
                <a:solidFill>
                  <a:srgbClr val="00B050"/>
                </a:solidFill>
              </a:rPr>
              <a:t>+ </a:t>
            </a:r>
            <a:r>
              <a:rPr lang="en-GB" sz="3800" dirty="0">
                <a:solidFill>
                  <a:srgbClr val="00B050"/>
                </a:solidFill>
              </a:rPr>
              <a:t>Faster to load initially</a:t>
            </a:r>
          </a:p>
          <a:p>
            <a:pPr lvl="1"/>
            <a:endParaRPr lang="en-GB" sz="3800" dirty="0"/>
          </a:p>
          <a:p>
            <a:pPr lvl="1"/>
            <a:r>
              <a:rPr lang="en-GB" sz="3800" dirty="0">
                <a:solidFill>
                  <a:srgbClr val="C00000"/>
                </a:solidFill>
              </a:rPr>
              <a:t>Problems possibly not spotted until later in the script</a:t>
            </a:r>
          </a:p>
          <a:p>
            <a:pPr lvl="1"/>
            <a:r>
              <a:rPr lang="en-GB" sz="3800" dirty="0">
                <a:solidFill>
                  <a:srgbClr val="C00000"/>
                </a:solidFill>
              </a:rPr>
              <a:t>File is held open so can't be overwritten</a:t>
            </a:r>
          </a:p>
          <a:p>
            <a:endParaRPr lang="en-GB" dirty="0">
              <a:solidFill>
                <a:srgbClr val="C00000"/>
              </a:solidFill>
            </a:endParaRPr>
          </a:p>
          <a:p>
            <a:r>
              <a:rPr lang="en-GB" dirty="0"/>
              <a:t>Calling </a:t>
            </a:r>
            <a:r>
              <a:rPr lang="en-GB" dirty="0">
                <a:latin typeface="Consolas" panose="020B0609020204030204" pitchFamily="49" charset="0"/>
              </a:rPr>
              <a:t>problems()</a:t>
            </a:r>
            <a:r>
              <a:rPr lang="en-GB" dirty="0"/>
              <a:t> forces the whole file to be read</a:t>
            </a:r>
          </a:p>
          <a:p>
            <a:r>
              <a:rPr lang="en-GB" dirty="0"/>
              <a:t>Lazy evaluation can be disabled with </a:t>
            </a:r>
            <a:r>
              <a:rPr lang="en-GB" dirty="0">
                <a:latin typeface="Consolas" panose="020B0609020204030204" pitchFamily="49" charset="0"/>
              </a:rPr>
              <a:t>lazy=FALSE</a:t>
            </a:r>
          </a:p>
        </p:txBody>
      </p:sp>
    </p:spTree>
    <p:extLst>
      <p:ext uri="{BB962C8B-B14F-4D97-AF65-F5344CB8AC3E}">
        <p14:creationId xmlns:p14="http://schemas.microsoft.com/office/powerpoint/2010/main" val="2051675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39341</TotalTime>
  <Words>7692</Words>
  <Application>Microsoft Office PowerPoint</Application>
  <PresentationFormat>Widescreen</PresentationFormat>
  <Paragraphs>1301</Paragraphs>
  <Slides>89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89</vt:i4>
      </vt:variant>
    </vt:vector>
  </HeadingPairs>
  <TitlesOfParts>
    <vt:vector size="95" baseType="lpstr">
      <vt:lpstr>Arial</vt:lpstr>
      <vt:lpstr>Calibri</vt:lpstr>
      <vt:lpstr>Consolas</vt:lpstr>
      <vt:lpstr>Lucida Console</vt:lpstr>
      <vt:lpstr>Times New Roman</vt:lpstr>
      <vt:lpstr>Office Theme</vt:lpstr>
      <vt:lpstr>Advanced R (with Tidyverse)</vt:lpstr>
      <vt:lpstr>Course Content</vt:lpstr>
      <vt:lpstr>Tidyverse Packages</vt:lpstr>
      <vt:lpstr>Reading Files with readr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Exercise 1 Reading Data into Tibbles</vt:lpstr>
      <vt:lpstr>Filtering, Selecting, Sorting etc.</vt:lpstr>
      <vt:lpstr>Subsetting and Filtering</vt:lpstr>
      <vt:lpstr>Trumpton</vt:lpstr>
      <vt:lpstr>Using select or slice</vt:lpstr>
      <vt:lpstr>Using select and slice</vt:lpstr>
      <vt:lpstr>Functional row selection using filter</vt:lpstr>
      <vt:lpstr>Defining Selected Columns</vt:lpstr>
      <vt:lpstr>Using select helpers</vt:lpstr>
      <vt:lpstr>arrange (sorting) distinct (deduplication)</vt:lpstr>
      <vt:lpstr>arrange (sorting) distinct (deduplication)</vt:lpstr>
      <vt:lpstr>Exercise 2 Filtering and selecting</vt:lpstr>
      <vt:lpstr>More clever filtering</vt:lpstr>
      <vt:lpstr>Multi-condition filter</vt:lpstr>
      <vt:lpstr>Multi-condition filter</vt:lpstr>
      <vt:lpstr>Multi-condition filter</vt:lpstr>
      <vt:lpstr>Multi-condition filter</vt:lpstr>
      <vt:lpstr>Using filter with %in%</vt:lpstr>
      <vt:lpstr>Using filter with str_detect</vt:lpstr>
      <vt:lpstr>Using filter with str_detect</vt:lpstr>
      <vt:lpstr>Using filter with other string operations</vt:lpstr>
      <vt:lpstr>Using filter with is functions</vt:lpstr>
      <vt:lpstr>Transforming data in a filter</vt:lpstr>
      <vt:lpstr>Transforming filter examples</vt:lpstr>
      <vt:lpstr>Exercise 3 More clever filtering</vt:lpstr>
      <vt:lpstr>Restructuring Data</vt:lpstr>
      <vt:lpstr>'Tidy' Data Format</vt:lpstr>
      <vt:lpstr>Wide Format</vt:lpstr>
      <vt:lpstr>Long Format</vt:lpstr>
      <vt:lpstr>Converting to "Tidy" format</vt:lpstr>
      <vt:lpstr>Converting to "Tidy" format</vt:lpstr>
      <vt:lpstr>Converting to "Tidy" format</vt:lpstr>
      <vt:lpstr>Tidying operations</vt:lpstr>
      <vt:lpstr>Converting to "Tidy" format</vt:lpstr>
      <vt:lpstr>Pivoting Examples</vt:lpstr>
      <vt:lpstr>Pivoting Examples</vt:lpstr>
      <vt:lpstr>Splitting into multiple tibbles</vt:lpstr>
      <vt:lpstr>Splitting into multiple tibbles</vt:lpstr>
      <vt:lpstr>Exercise 4 Restructuring data into ‘tidy’ format</vt:lpstr>
      <vt:lpstr>Adding or creating new data</vt:lpstr>
      <vt:lpstr>Adding or creating data</vt:lpstr>
      <vt:lpstr>Adding new rows or columns</vt:lpstr>
      <vt:lpstr>Creating columns with mutate</vt:lpstr>
      <vt:lpstr>Tricks with mutate – Creating categories</vt:lpstr>
      <vt:lpstr>More than 2 categories</vt:lpstr>
      <vt:lpstr>Tricks with mutate – replacing values</vt:lpstr>
      <vt:lpstr>Exercise 5 Adding or creating new data</vt:lpstr>
      <vt:lpstr>Grouping and Summarising</vt:lpstr>
      <vt:lpstr>Grouping and Summarising</vt:lpstr>
      <vt:lpstr>Grouping and Summarising Workflow</vt:lpstr>
      <vt:lpstr>Grouping and Summarising Workflow</vt:lpstr>
      <vt:lpstr>Grouping and Summarising</vt:lpstr>
      <vt:lpstr>Grouping and Summarising Workflow</vt:lpstr>
      <vt:lpstr>Grouping and Summarising</vt:lpstr>
      <vt:lpstr>Grouping and Summarising</vt:lpstr>
      <vt:lpstr>Grouping and Summarising Workflow</vt:lpstr>
      <vt:lpstr>Grouping and Summarising</vt:lpstr>
      <vt:lpstr>Grouping and Summarising</vt:lpstr>
      <vt:lpstr>Grouping and Summarising Workflow</vt:lpstr>
      <vt:lpstr>Ungrouping</vt:lpstr>
      <vt:lpstr>Grouping affects lots of operations Find the tallest member of each Sex</vt:lpstr>
      <vt:lpstr>Grouping affects lots of operations Normalise by mean centring the Length values</vt:lpstr>
      <vt:lpstr>Exercise 6 Grouping and Summarising</vt:lpstr>
      <vt:lpstr>Joining Tibbles</vt:lpstr>
      <vt:lpstr>Simple joins</vt:lpstr>
      <vt:lpstr>Complex joins for tibbles x and y</vt:lpstr>
      <vt:lpstr>Join types</vt:lpstr>
      <vt:lpstr>Rejoining split tables Find the highest value for each genotype</vt:lpstr>
      <vt:lpstr>Rejoining split tables Find the highest value for each genotype</vt:lpstr>
      <vt:lpstr>Exercise 7 Joining Tibbles</vt:lpstr>
      <vt:lpstr>Custom Functions</vt:lpstr>
      <vt:lpstr>Custom Functions</vt:lpstr>
      <vt:lpstr>Custom function with mutate</vt:lpstr>
      <vt:lpstr>Custom Functions with Tidyverse</vt:lpstr>
      <vt:lpstr>Custom Functions with Tidyverse</vt:lpstr>
      <vt:lpstr>Exercise 8 Custom Functions</vt:lpstr>
    </vt:vector>
  </TitlesOfParts>
  <Company>The Babraham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R</dc:title>
  <dc:creator>Simon Andrews</dc:creator>
  <cp:lastModifiedBy>Simon Andrews</cp:lastModifiedBy>
  <cp:revision>436</cp:revision>
  <cp:lastPrinted>2019-10-25T12:29:24Z</cp:lastPrinted>
  <dcterms:created xsi:type="dcterms:W3CDTF">2013-08-21T08:13:32Z</dcterms:created>
  <dcterms:modified xsi:type="dcterms:W3CDTF">2022-10-19T08:17:56Z</dcterms:modified>
</cp:coreProperties>
</file>