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46" r:id="rId1"/>
  </p:sldMasterIdLst>
  <p:notesMasterIdLst>
    <p:notesMasterId r:id="rId96"/>
  </p:notesMasterIdLst>
  <p:sldIdLst>
    <p:sldId id="256" r:id="rId2"/>
    <p:sldId id="257" r:id="rId3"/>
    <p:sldId id="507" r:id="rId4"/>
    <p:sldId id="352" r:id="rId5"/>
    <p:sldId id="353" r:id="rId6"/>
    <p:sldId id="354" r:id="rId7"/>
    <p:sldId id="355" r:id="rId8"/>
    <p:sldId id="356" r:id="rId9"/>
    <p:sldId id="506" r:id="rId10"/>
    <p:sldId id="519" r:id="rId11"/>
    <p:sldId id="520" r:id="rId12"/>
    <p:sldId id="522" r:id="rId13"/>
    <p:sldId id="521" r:id="rId14"/>
    <p:sldId id="361" r:id="rId15"/>
    <p:sldId id="362" r:id="rId16"/>
    <p:sldId id="364" r:id="rId17"/>
    <p:sldId id="366" r:id="rId18"/>
    <p:sldId id="368" r:id="rId19"/>
    <p:sldId id="370" r:id="rId20"/>
    <p:sldId id="385" r:id="rId21"/>
    <p:sldId id="388" r:id="rId22"/>
    <p:sldId id="413" r:id="rId23"/>
    <p:sldId id="419" r:id="rId24"/>
    <p:sldId id="357" r:id="rId25"/>
    <p:sldId id="360" r:id="rId26"/>
    <p:sldId id="508" r:id="rId27"/>
    <p:sldId id="379" r:id="rId28"/>
    <p:sldId id="380" r:id="rId29"/>
    <p:sldId id="381" r:id="rId30"/>
    <p:sldId id="382" r:id="rId31"/>
    <p:sldId id="383" r:id="rId32"/>
    <p:sldId id="384" r:id="rId33"/>
    <p:sldId id="421" r:id="rId34"/>
    <p:sldId id="423" r:id="rId35"/>
    <p:sldId id="447" r:id="rId36"/>
    <p:sldId id="424" r:id="rId37"/>
    <p:sldId id="437" r:id="rId38"/>
    <p:sldId id="438" r:id="rId39"/>
    <p:sldId id="440" r:id="rId40"/>
    <p:sldId id="446" r:id="rId41"/>
    <p:sldId id="449" r:id="rId42"/>
    <p:sldId id="448" r:id="rId43"/>
    <p:sldId id="509" r:id="rId44"/>
    <p:sldId id="451" r:id="rId45"/>
    <p:sldId id="452" r:id="rId46"/>
    <p:sldId id="453" r:id="rId47"/>
    <p:sldId id="454" r:id="rId48"/>
    <p:sldId id="455" r:id="rId49"/>
    <p:sldId id="459" r:id="rId50"/>
    <p:sldId id="510" r:id="rId51"/>
    <p:sldId id="460" r:id="rId52"/>
    <p:sldId id="461" r:id="rId53"/>
    <p:sldId id="464" r:id="rId54"/>
    <p:sldId id="456" r:id="rId55"/>
    <p:sldId id="457" r:id="rId56"/>
    <p:sldId id="458" r:id="rId57"/>
    <p:sldId id="511" r:id="rId58"/>
    <p:sldId id="450" r:id="rId59"/>
    <p:sldId id="512" r:id="rId60"/>
    <p:sldId id="466" r:id="rId61"/>
    <p:sldId id="467" r:id="rId62"/>
    <p:sldId id="468" r:id="rId63"/>
    <p:sldId id="470" r:id="rId64"/>
    <p:sldId id="469" r:id="rId65"/>
    <p:sldId id="471" r:id="rId66"/>
    <p:sldId id="472" r:id="rId67"/>
    <p:sldId id="481" r:id="rId68"/>
    <p:sldId id="474" r:id="rId69"/>
    <p:sldId id="475" r:id="rId70"/>
    <p:sldId id="476" r:id="rId71"/>
    <p:sldId id="477" r:id="rId72"/>
    <p:sldId id="513" r:id="rId73"/>
    <p:sldId id="480" r:id="rId74"/>
    <p:sldId id="482" r:id="rId75"/>
    <p:sldId id="483" r:id="rId76"/>
    <p:sldId id="490" r:id="rId77"/>
    <p:sldId id="516" r:id="rId78"/>
    <p:sldId id="488" r:id="rId79"/>
    <p:sldId id="492" r:id="rId80"/>
    <p:sldId id="514" r:id="rId81"/>
    <p:sldId id="493" r:id="rId82"/>
    <p:sldId id="494" r:id="rId83"/>
    <p:sldId id="496" r:id="rId84"/>
    <p:sldId id="497" r:id="rId85"/>
    <p:sldId id="498" r:id="rId86"/>
    <p:sldId id="486" r:id="rId87"/>
    <p:sldId id="499" r:id="rId88"/>
    <p:sldId id="501" r:id="rId89"/>
    <p:sldId id="502" r:id="rId90"/>
    <p:sldId id="515" r:id="rId91"/>
    <p:sldId id="517" r:id="rId92"/>
    <p:sldId id="503" r:id="rId93"/>
    <p:sldId id="504" r:id="rId94"/>
    <p:sldId id="505" r:id="rId9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72"/>
    <p:restoredTop sz="94719"/>
  </p:normalViewPr>
  <p:slideViewPr>
    <p:cSldViewPr snapToGrid="0" snapToObjects="1">
      <p:cViewPr varScale="1">
        <p:scale>
          <a:sx n="149" d="100"/>
          <a:sy n="149" d="100"/>
        </p:scale>
        <p:origin x="1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4C8E6-DF75-D742-9B06-9CF49A32FFAA}" type="datetimeFigureOut">
              <a:rPr lang="en-US" smtClean="0"/>
              <a:t>8/25/20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9A493-AA84-534E-8348-A6B716895547}" type="slidenum">
              <a:rPr lang="en-US" smtClean="0"/>
              <a:t>‹#›</a:t>
            </a:fld>
            <a:endParaRPr lang="en-US"/>
          </a:p>
        </p:txBody>
      </p:sp>
    </p:spTree>
    <p:extLst>
      <p:ext uri="{BB962C8B-B14F-4D97-AF65-F5344CB8AC3E}">
        <p14:creationId xmlns:p14="http://schemas.microsoft.com/office/powerpoint/2010/main" val="155757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39A493-AA84-534E-8348-A6B716895547}" type="slidenum">
              <a:rPr lang="en-US" smtClean="0"/>
              <a:t>21</a:t>
            </a:fld>
            <a:endParaRPr lang="en-US"/>
          </a:p>
        </p:txBody>
      </p:sp>
    </p:spTree>
    <p:extLst>
      <p:ext uri="{BB962C8B-B14F-4D97-AF65-F5344CB8AC3E}">
        <p14:creationId xmlns:p14="http://schemas.microsoft.com/office/powerpoint/2010/main" val="4548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39A493-AA84-534E-8348-A6B716895547}" type="slidenum">
              <a:rPr lang="en-US" smtClean="0"/>
              <a:t>25</a:t>
            </a:fld>
            <a:endParaRPr lang="en-US"/>
          </a:p>
        </p:txBody>
      </p:sp>
    </p:spTree>
    <p:extLst>
      <p:ext uri="{BB962C8B-B14F-4D97-AF65-F5344CB8AC3E}">
        <p14:creationId xmlns:p14="http://schemas.microsoft.com/office/powerpoint/2010/main" val="1315188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39A493-AA84-534E-8348-A6B716895547}" type="slidenum">
              <a:rPr lang="en-US" smtClean="0"/>
              <a:t>34</a:t>
            </a:fld>
            <a:endParaRPr lang="en-US"/>
          </a:p>
        </p:txBody>
      </p:sp>
    </p:spTree>
    <p:extLst>
      <p:ext uri="{BB962C8B-B14F-4D97-AF65-F5344CB8AC3E}">
        <p14:creationId xmlns:p14="http://schemas.microsoft.com/office/powerpoint/2010/main" val="235647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39A493-AA84-534E-8348-A6B716895547}" type="slidenum">
              <a:rPr lang="en-US" smtClean="0"/>
              <a:t>39</a:t>
            </a:fld>
            <a:endParaRPr lang="en-US"/>
          </a:p>
        </p:txBody>
      </p:sp>
    </p:spTree>
    <p:extLst>
      <p:ext uri="{BB962C8B-B14F-4D97-AF65-F5344CB8AC3E}">
        <p14:creationId xmlns:p14="http://schemas.microsoft.com/office/powerpoint/2010/main" val="2976278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39A493-AA84-534E-8348-A6B716895547}" type="slidenum">
              <a:rPr lang="en-US" smtClean="0"/>
              <a:t>41</a:t>
            </a:fld>
            <a:endParaRPr lang="en-US"/>
          </a:p>
        </p:txBody>
      </p:sp>
    </p:spTree>
    <p:extLst>
      <p:ext uri="{BB962C8B-B14F-4D97-AF65-F5344CB8AC3E}">
        <p14:creationId xmlns:p14="http://schemas.microsoft.com/office/powerpoint/2010/main" val="58273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39A493-AA84-534E-8348-A6B716895547}" type="slidenum">
              <a:rPr lang="en-US" smtClean="0"/>
              <a:t>73</a:t>
            </a:fld>
            <a:endParaRPr lang="en-US"/>
          </a:p>
        </p:txBody>
      </p:sp>
    </p:spTree>
    <p:extLst>
      <p:ext uri="{BB962C8B-B14F-4D97-AF65-F5344CB8AC3E}">
        <p14:creationId xmlns:p14="http://schemas.microsoft.com/office/powerpoint/2010/main" val="3428086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39A493-AA84-534E-8348-A6B716895547}" type="slidenum">
              <a:rPr lang="en-US" smtClean="0"/>
              <a:t>86</a:t>
            </a:fld>
            <a:endParaRPr lang="en-US"/>
          </a:p>
        </p:txBody>
      </p:sp>
    </p:spTree>
    <p:extLst>
      <p:ext uri="{BB962C8B-B14F-4D97-AF65-F5344CB8AC3E}">
        <p14:creationId xmlns:p14="http://schemas.microsoft.com/office/powerpoint/2010/main" val="1139532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3C5C-813F-604E-8B44-F42D03890C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46934E-AF44-084E-8FBB-7E6011AB43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7FA50C-96F1-B94D-AE2A-6ADA04B4099E}"/>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1FEAD5BB-A938-0C4F-ADE8-B954B9FE1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25BE1-8C75-7A40-BFAB-13832FB6A825}"/>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1039295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24E25-B66F-5840-AA43-D987A089DB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95F19-C89E-714A-A8C5-4A876F5B52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649E-72AA-2C47-B469-787CF411DE83}"/>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B985C28E-D234-4A45-9187-3BF578FFD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7F638-BCFE-EF46-AA4E-BCBE30338650}"/>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318999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127FA3-59CF-0047-B939-199585F72D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77BA72-B3D0-4C41-B8E5-1E56D57B81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DF52E-E58E-5749-8364-D049E7061D79}"/>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3AB3902C-CAE8-354D-8381-B99D60CFD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F04491-F6FA-A74A-9283-A7514C53830B}"/>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87090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E98-402E-104D-91E6-F38BF378EC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1B294F-56DD-0840-B55B-126227E55D9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798C4-CC4D-4443-A598-805B4FDE2F0B}"/>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CE52574B-7957-8444-8A65-005A919CC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03B5DE-C1B8-F54A-81DC-9FB2073A2546}"/>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253624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5331D-1058-C24A-AFBA-25CBB3126D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2A08B4-13DF-3245-8620-20D6B64869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F7CC9B5-B3C2-7242-B143-EF5921006609}"/>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08DE3D49-53B9-814E-B57B-AF309B92BA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10B35-10AC-0244-80DB-F5DE2A59D2CE}"/>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361550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C47D-556F-EF4C-97EE-49A4E01D9D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B11FDF-05EF-FF49-BF90-C9C668191D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E26BF7-4E51-F348-8F76-0B88C82B07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3A386A-58F6-5043-820E-B9520EA868BE}"/>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6" name="Footer Placeholder 5">
            <a:extLst>
              <a:ext uri="{FF2B5EF4-FFF2-40B4-BE49-F238E27FC236}">
                <a16:creationId xmlns:a16="http://schemas.microsoft.com/office/drawing/2014/main" id="{7E0FE646-32B4-F14E-A4F7-58622B5AB0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7C55D-9348-9644-9FD7-3C2A8BC34FAB}"/>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1338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69E94-5B16-6B4D-858C-90900EC4A9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FF89A5-0BAF-6A4C-95C5-DAC1310466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CE629D-43AC-694D-A40B-2FC20BAA405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01B8C1-7E0C-D94A-A570-07A9CD3A19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485CB52-9097-1443-957F-F8E552B221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04EE95-286B-E841-8F00-183540B8B26A}"/>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8" name="Footer Placeholder 7">
            <a:extLst>
              <a:ext uri="{FF2B5EF4-FFF2-40B4-BE49-F238E27FC236}">
                <a16:creationId xmlns:a16="http://schemas.microsoft.com/office/drawing/2014/main" id="{71486BDB-7E07-FB42-811E-C36A647FCA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65B28B-8306-DD44-BC52-6DB43A0F4AF1}"/>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3748936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42E9-D8C7-AC43-9216-9D684E9E29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690CD3-32C6-474A-844F-1488158032D7}"/>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4" name="Footer Placeholder 3">
            <a:extLst>
              <a:ext uri="{FF2B5EF4-FFF2-40B4-BE49-F238E27FC236}">
                <a16:creationId xmlns:a16="http://schemas.microsoft.com/office/drawing/2014/main" id="{0633385F-4DF4-0D4B-A83F-5270CA7A70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720482-9486-D642-8858-094E8C0FBE16}"/>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391482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556EF0-6440-B545-8F12-EDA3E329FE77}"/>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3" name="Footer Placeholder 2">
            <a:extLst>
              <a:ext uri="{FF2B5EF4-FFF2-40B4-BE49-F238E27FC236}">
                <a16:creationId xmlns:a16="http://schemas.microsoft.com/office/drawing/2014/main" id="{E0CEBB13-7836-A144-8252-67058C3DB4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F70DB9-8745-974F-ACA8-FFF235293A89}"/>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410037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D7B8C-6D6E-204C-BE0E-0745FD4067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F4A60C-2845-1E49-AA1C-CDE5C5F8B1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35E728-BFC6-DF41-AF15-7889637E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4681C0-2001-DB47-ADC3-88C1B6E690C6}"/>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6" name="Footer Placeholder 5">
            <a:extLst>
              <a:ext uri="{FF2B5EF4-FFF2-40B4-BE49-F238E27FC236}">
                <a16:creationId xmlns:a16="http://schemas.microsoft.com/office/drawing/2014/main" id="{C49B141B-B74E-8144-B5A3-E787BFFF70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EF7191-7ED2-F646-9085-C921B3A390B1}"/>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3228276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B6E64-1445-9D40-AA37-4E1E8B6E0C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80AFC1-EDEC-3A49-ADA8-C523762628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35D3F6-6DE7-6646-8716-411755C56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0B4D08-EF39-E441-8CBB-CDF29F7188FC}"/>
              </a:ext>
            </a:extLst>
          </p:cNvPr>
          <p:cNvSpPr>
            <a:spLocks noGrp="1"/>
          </p:cNvSpPr>
          <p:nvPr>
            <p:ph type="dt" sz="half" idx="10"/>
          </p:nvPr>
        </p:nvSpPr>
        <p:spPr/>
        <p:txBody>
          <a:bodyPr/>
          <a:lstStyle/>
          <a:p>
            <a:fld id="{4D87DEA4-D423-E44E-AD5D-D10428A5246C}" type="datetimeFigureOut">
              <a:rPr lang="en-US" smtClean="0"/>
              <a:t>8/25/20</a:t>
            </a:fld>
            <a:endParaRPr lang="en-US"/>
          </a:p>
        </p:txBody>
      </p:sp>
      <p:sp>
        <p:nvSpPr>
          <p:cNvPr id="6" name="Footer Placeholder 5">
            <a:extLst>
              <a:ext uri="{FF2B5EF4-FFF2-40B4-BE49-F238E27FC236}">
                <a16:creationId xmlns:a16="http://schemas.microsoft.com/office/drawing/2014/main" id="{A1FE8543-3C0D-0040-B4D9-A223E24AF4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51BABA-A4B7-374F-8096-27C5E7D48F40}"/>
              </a:ext>
            </a:extLst>
          </p:cNvPr>
          <p:cNvSpPr>
            <a:spLocks noGrp="1"/>
          </p:cNvSpPr>
          <p:nvPr>
            <p:ph type="sldNum" sz="quarter" idx="12"/>
          </p:nvPr>
        </p:nvSpPr>
        <p:spPr/>
        <p:txBody>
          <a:bodyPr/>
          <a:lstStyle/>
          <a:p>
            <a:fld id="{31012E38-C85D-634B-B4E3-780EFEBFEC89}" type="slidenum">
              <a:rPr lang="en-US" smtClean="0"/>
              <a:t>‹#›</a:t>
            </a:fld>
            <a:endParaRPr lang="en-US"/>
          </a:p>
        </p:txBody>
      </p:sp>
    </p:spTree>
    <p:extLst>
      <p:ext uri="{BB962C8B-B14F-4D97-AF65-F5344CB8AC3E}">
        <p14:creationId xmlns:p14="http://schemas.microsoft.com/office/powerpoint/2010/main" val="170491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DE85BB-9CF2-0645-B6DF-5B5F56077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8AE3A1-6953-7448-B74A-64945D8A2B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570BB3-594B-E24B-BE46-D7FC142AED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7DEA4-D423-E44E-AD5D-D10428A5246C}" type="datetimeFigureOut">
              <a:rPr lang="en-US" smtClean="0"/>
              <a:t>8/25/20</a:t>
            </a:fld>
            <a:endParaRPr lang="en-US"/>
          </a:p>
        </p:txBody>
      </p:sp>
      <p:sp>
        <p:nvSpPr>
          <p:cNvPr id="5" name="Footer Placeholder 4">
            <a:extLst>
              <a:ext uri="{FF2B5EF4-FFF2-40B4-BE49-F238E27FC236}">
                <a16:creationId xmlns:a16="http://schemas.microsoft.com/office/drawing/2014/main" id="{28A30DBC-0C2C-C346-A9BE-8CCE13AD05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275BB9-B120-2E42-973A-3C7F60B6A8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12E38-C85D-634B-B4E3-780EFEBFEC89}" type="slidenum">
              <a:rPr lang="en-US" smtClean="0"/>
              <a:t>‹#›</a:t>
            </a:fld>
            <a:endParaRPr lang="en-US"/>
          </a:p>
        </p:txBody>
      </p:sp>
    </p:spTree>
    <p:extLst>
      <p:ext uri="{BB962C8B-B14F-4D97-AF65-F5344CB8AC3E}">
        <p14:creationId xmlns:p14="http://schemas.microsoft.com/office/powerpoint/2010/main" val="785267256"/>
      </p:ext>
    </p:extLst>
  </p:cSld>
  <p:clrMap bg1="lt1" tx1="dk1" bg2="lt2" tx2="dk2" accent1="accent1" accent2="accent2" accent3="accent3" accent4="accent4" accent5="accent5" accent6="accent6" hlink="hlink" folHlink="folHlink"/>
  <p:sldLayoutIdLst>
    <p:sldLayoutId id="2147484347" r:id="rId1"/>
    <p:sldLayoutId id="2147484348" r:id="rId2"/>
    <p:sldLayoutId id="2147484349" r:id="rId3"/>
    <p:sldLayoutId id="2147484350" r:id="rId4"/>
    <p:sldLayoutId id="2147484351" r:id="rId5"/>
    <p:sldLayoutId id="2147484352" r:id="rId6"/>
    <p:sldLayoutId id="2147484353" r:id="rId7"/>
    <p:sldLayoutId id="2147484354" r:id="rId8"/>
    <p:sldLayoutId id="2147484355" r:id="rId9"/>
    <p:sldLayoutId id="2147484356" r:id="rId10"/>
    <p:sldLayoutId id="21474843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2.0/uk/legalcod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cs.python.org/3/library/datetime.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opython.org/"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hyperlink" Target="http://www.jupyter.org/" TargetMode="External"/><Relationship Id="rId7" Type="http://schemas.openxmlformats.org/officeDocument/2006/relationships/image" Target="../media/image1.png"/><Relationship Id="rId2" Type="http://schemas.openxmlformats.org/officeDocument/2006/relationships/hyperlink" Target="http://www.python.org/" TargetMode="External"/><Relationship Id="rId1" Type="http://schemas.openxmlformats.org/officeDocument/2006/relationships/slideLayout" Target="../slideLayouts/slideLayout2.xml"/><Relationship Id="rId6" Type="http://schemas.openxmlformats.org/officeDocument/2006/relationships/hyperlink" Target="https://www.bioinformatics.babraham.ac.uk/training.html" TargetMode="External"/><Relationship Id="rId5" Type="http://schemas.openxmlformats.org/officeDocument/2006/relationships/hyperlink" Target="http://www.biopython.org/" TargetMode="External"/><Relationship Id="rId4" Type="http://schemas.openxmlformats.org/officeDocument/2006/relationships/hyperlink" Target="http://www.matplotlib.org/" TargetMode="External"/></Relationships>
</file>

<file path=ppt/slides/_rels/slide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B026-FA96-EC49-B614-4BCE55005DF4}"/>
              </a:ext>
            </a:extLst>
          </p:cNvPr>
          <p:cNvSpPr>
            <a:spLocks noGrp="1"/>
          </p:cNvSpPr>
          <p:nvPr>
            <p:ph type="ctrTitle"/>
          </p:nvPr>
        </p:nvSpPr>
        <p:spPr/>
        <p:txBody>
          <a:bodyPr/>
          <a:lstStyle/>
          <a:p>
            <a:r>
              <a:rPr lang="en-US" dirty="0"/>
              <a:t>Advanced Python Course</a:t>
            </a:r>
          </a:p>
        </p:txBody>
      </p:sp>
      <p:sp>
        <p:nvSpPr>
          <p:cNvPr id="3" name="Subtitle 2">
            <a:extLst>
              <a:ext uri="{FF2B5EF4-FFF2-40B4-BE49-F238E27FC236}">
                <a16:creationId xmlns:a16="http://schemas.microsoft.com/office/drawing/2014/main" id="{0E72517D-0DFF-214E-B0E0-DCAA779095CD}"/>
              </a:ext>
            </a:extLst>
          </p:cNvPr>
          <p:cNvSpPr>
            <a:spLocks noGrp="1"/>
          </p:cNvSpPr>
          <p:nvPr>
            <p:ph type="subTitle" idx="1"/>
          </p:nvPr>
        </p:nvSpPr>
        <p:spPr/>
        <p:txBody>
          <a:bodyPr/>
          <a:lstStyle/>
          <a:p>
            <a:r>
              <a:rPr lang="en-US" dirty="0"/>
              <a:t>Steven </a:t>
            </a:r>
            <a:r>
              <a:rPr lang="en-US" dirty="0" err="1"/>
              <a:t>Wingett</a:t>
            </a:r>
            <a:r>
              <a:rPr lang="en-US" dirty="0"/>
              <a:t>, </a:t>
            </a:r>
            <a:r>
              <a:rPr lang="en-US" dirty="0" err="1"/>
              <a:t>Babraham</a:t>
            </a:r>
            <a:r>
              <a:rPr lang="en-US" dirty="0"/>
              <a:t> Bioinformatics</a:t>
            </a:r>
          </a:p>
          <a:p>
            <a:endParaRPr lang="en-US" dirty="0"/>
          </a:p>
          <a:p>
            <a:r>
              <a:rPr lang="en-GB" b="1" i="1" dirty="0"/>
              <a:t>version 2020-08</a:t>
            </a:r>
          </a:p>
          <a:p>
            <a:endParaRPr lang="en-US" dirty="0"/>
          </a:p>
        </p:txBody>
      </p:sp>
      <p:pic>
        <p:nvPicPr>
          <p:cNvPr id="4" name="Picture 3">
            <a:extLst>
              <a:ext uri="{FF2B5EF4-FFF2-40B4-BE49-F238E27FC236}">
                <a16:creationId xmlns:a16="http://schemas.microsoft.com/office/drawing/2014/main" id="{B25B4AAE-8F61-5444-8934-EBAA73CCBD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96991"/>
            <a:ext cx="3012558" cy="1069555"/>
          </a:xfrm>
          <a:prstGeom prst="rect">
            <a:avLst/>
          </a:prstGeom>
        </p:spPr>
      </p:pic>
    </p:spTree>
    <p:extLst>
      <p:ext uri="{BB962C8B-B14F-4D97-AF65-F5344CB8AC3E}">
        <p14:creationId xmlns:p14="http://schemas.microsoft.com/office/powerpoint/2010/main" val="242195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634D5-FC10-8743-8291-F16C26B14F06}"/>
              </a:ext>
            </a:extLst>
          </p:cNvPr>
          <p:cNvSpPr>
            <a:spLocks noGrp="1"/>
          </p:cNvSpPr>
          <p:nvPr>
            <p:ph type="title"/>
          </p:nvPr>
        </p:nvSpPr>
        <p:spPr>
          <a:xfrm>
            <a:off x="848334" y="0"/>
            <a:ext cx="10515600" cy="1325563"/>
          </a:xfrm>
        </p:spPr>
        <p:txBody>
          <a:bodyPr/>
          <a:lstStyle/>
          <a:p>
            <a:r>
              <a:rPr lang="en-GB" b="1" i="1" dirty="0"/>
              <a:t>Ternary Expressions – simplify code</a:t>
            </a:r>
            <a:endParaRPr lang="en-US" dirty="0"/>
          </a:p>
        </p:txBody>
      </p:sp>
      <p:sp>
        <p:nvSpPr>
          <p:cNvPr id="3" name="Text Placeholder 2">
            <a:extLst>
              <a:ext uri="{FF2B5EF4-FFF2-40B4-BE49-F238E27FC236}">
                <a16:creationId xmlns:a16="http://schemas.microsoft.com/office/drawing/2014/main" id="{C4EEAEA7-1B79-8748-8E65-325E3007AB1C}"/>
              </a:ext>
            </a:extLst>
          </p:cNvPr>
          <p:cNvSpPr>
            <a:spLocks noGrp="1"/>
          </p:cNvSpPr>
          <p:nvPr>
            <p:ph type="body" idx="1"/>
          </p:nvPr>
        </p:nvSpPr>
        <p:spPr>
          <a:xfrm>
            <a:off x="848334" y="1051118"/>
            <a:ext cx="5157787" cy="823912"/>
          </a:xfrm>
        </p:spPr>
        <p:txBody>
          <a:bodyPr/>
          <a:lstStyle/>
          <a:p>
            <a:r>
              <a:rPr lang="en-US" dirty="0"/>
              <a:t>Bloc </a:t>
            </a:r>
            <a:r>
              <a:rPr lang="en-US" dirty="0" err="1"/>
              <a:t>sytax</a:t>
            </a:r>
            <a:endParaRPr lang="en-US" dirty="0"/>
          </a:p>
        </p:txBody>
      </p:sp>
      <p:sp>
        <p:nvSpPr>
          <p:cNvPr id="4" name="Content Placeholder 3">
            <a:extLst>
              <a:ext uri="{FF2B5EF4-FFF2-40B4-BE49-F238E27FC236}">
                <a16:creationId xmlns:a16="http://schemas.microsoft.com/office/drawing/2014/main" id="{51A40002-BA07-0D4E-8F57-2CC9F85705BC}"/>
              </a:ext>
            </a:extLst>
          </p:cNvPr>
          <p:cNvSpPr>
            <a:spLocks noGrp="1"/>
          </p:cNvSpPr>
          <p:nvPr>
            <p:ph sz="half" idx="2"/>
          </p:nvPr>
        </p:nvSpPr>
        <p:spPr>
          <a:xfrm>
            <a:off x="848334" y="1875030"/>
            <a:ext cx="5157787" cy="3684588"/>
          </a:xfrm>
        </p:spPr>
        <p:txBody>
          <a:bodyPr>
            <a:normAutofit/>
          </a:bodyPr>
          <a:lstStyle/>
          <a:p>
            <a:pPr marL="0" indent="0">
              <a:buNone/>
            </a:pPr>
            <a:r>
              <a:rPr lang="en-GB" sz="1800" dirty="0">
                <a:latin typeface="Courier New" panose="02070309020205020404" pitchFamily="49" charset="0"/>
                <a:cs typeface="Courier New" panose="02070309020205020404" pitchFamily="49" charset="0"/>
              </a:rPr>
              <a:t>x = 2</a:t>
            </a:r>
          </a:p>
          <a:p>
            <a:pPr marL="0" indent="0">
              <a:buNone/>
            </a:pPr>
            <a:r>
              <a:rPr lang="en-GB" sz="1800" dirty="0">
                <a:latin typeface="Courier New" panose="02070309020205020404" pitchFamily="49" charset="0"/>
                <a:cs typeface="Courier New" panose="02070309020205020404" pitchFamily="49" charset="0"/>
              </a:rPr>
              <a:t>if x &gt; 1:</a:t>
            </a:r>
          </a:p>
          <a:p>
            <a:pPr marL="0" indent="0">
              <a:buNone/>
            </a:pPr>
            <a:r>
              <a:rPr lang="en-GB" sz="1800" dirty="0">
                <a:latin typeface="Courier New" panose="02070309020205020404" pitchFamily="49" charset="0"/>
                <a:cs typeface="Courier New" panose="02070309020205020404" pitchFamily="49" charset="0"/>
              </a:rPr>
              <a:t>    value = "Yes"</a:t>
            </a:r>
          </a:p>
          <a:p>
            <a:pPr marL="0" indent="0">
              <a:buNone/>
            </a:pPr>
            <a:r>
              <a:rPr lang="en-GB" sz="1800" dirty="0">
                <a:latin typeface="Courier New" panose="02070309020205020404" pitchFamily="49" charset="0"/>
                <a:cs typeface="Courier New" panose="02070309020205020404" pitchFamily="49" charset="0"/>
              </a:rPr>
              <a:t>else:</a:t>
            </a:r>
          </a:p>
          <a:p>
            <a:pPr marL="0" indent="0">
              <a:buNone/>
            </a:pPr>
            <a:r>
              <a:rPr lang="en-GB" sz="1800" dirty="0">
                <a:latin typeface="Courier New" panose="02070309020205020404" pitchFamily="49" charset="0"/>
                <a:cs typeface="Courier New" panose="02070309020205020404" pitchFamily="49" charset="0"/>
              </a:rPr>
              <a:t>    value = "No"</a:t>
            </a:r>
          </a:p>
          <a:p>
            <a:pPr marL="0" indent="0">
              <a:buNone/>
            </a:pPr>
            <a:r>
              <a:rPr lang="en-GB" sz="1800" dirty="0">
                <a:latin typeface="Courier New" panose="02070309020205020404" pitchFamily="49" charset="0"/>
                <a:cs typeface="Courier New" panose="02070309020205020404" pitchFamily="49" charset="0"/>
              </a:rPr>
              <a:t>print(value)</a:t>
            </a:r>
          </a:p>
          <a:p>
            <a:pPr marL="0" indent="0">
              <a:buNone/>
            </a:pPr>
            <a:br>
              <a:rPr lang="en-GB" sz="1800" dirty="0">
                <a:latin typeface="Courier New" panose="02070309020205020404" pitchFamily="49" charset="0"/>
                <a:cs typeface="Courier New" panose="02070309020205020404" pitchFamily="49" charset="0"/>
              </a:rPr>
            </a:br>
            <a:r>
              <a:rPr lang="en-GB" sz="1800" dirty="0">
                <a:latin typeface="Courier New" panose="02070309020205020404" pitchFamily="49" charset="0"/>
                <a:cs typeface="Courier New" panose="02070309020205020404" pitchFamily="49" charset="0"/>
              </a:rPr>
              <a:t>&gt;&gt;&gt;&gt;</a:t>
            </a:r>
          </a:p>
          <a:p>
            <a:pPr marL="0" indent="0">
              <a:buNone/>
            </a:pPr>
            <a:r>
              <a:rPr lang="en-GB" sz="1800" dirty="0">
                <a:latin typeface="Courier New" panose="02070309020205020404" pitchFamily="49" charset="0"/>
                <a:cs typeface="Courier New" panose="02070309020205020404" pitchFamily="49" charset="0"/>
              </a:rPr>
              <a:t>Yes</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US" dirty="0">
              <a:latin typeface="Cordia New" panose="020B0304020202020204" pitchFamily="34" charset="-34"/>
              <a:cs typeface="Cordia New" panose="020B0304020202020204" pitchFamily="34" charset="-34"/>
            </a:endParaRPr>
          </a:p>
        </p:txBody>
      </p:sp>
      <p:sp>
        <p:nvSpPr>
          <p:cNvPr id="5" name="Text Placeholder 4">
            <a:extLst>
              <a:ext uri="{FF2B5EF4-FFF2-40B4-BE49-F238E27FC236}">
                <a16:creationId xmlns:a16="http://schemas.microsoft.com/office/drawing/2014/main" id="{D45F86D8-7B7D-524C-9B09-AD55855E4B05}"/>
              </a:ext>
            </a:extLst>
          </p:cNvPr>
          <p:cNvSpPr>
            <a:spLocks noGrp="1"/>
          </p:cNvSpPr>
          <p:nvPr>
            <p:ph type="body" sz="quarter" idx="3"/>
          </p:nvPr>
        </p:nvSpPr>
        <p:spPr>
          <a:xfrm>
            <a:off x="6180746" y="1051118"/>
            <a:ext cx="5183188" cy="823912"/>
          </a:xfrm>
        </p:spPr>
        <p:txBody>
          <a:bodyPr/>
          <a:lstStyle/>
          <a:p>
            <a:r>
              <a:rPr lang="en-US" dirty="0"/>
              <a:t>Ternary expression</a:t>
            </a:r>
          </a:p>
        </p:txBody>
      </p:sp>
      <p:sp>
        <p:nvSpPr>
          <p:cNvPr id="6" name="Content Placeholder 5">
            <a:extLst>
              <a:ext uri="{FF2B5EF4-FFF2-40B4-BE49-F238E27FC236}">
                <a16:creationId xmlns:a16="http://schemas.microsoft.com/office/drawing/2014/main" id="{D2A7DDCE-7D22-4E4B-B539-39F2127B3793}"/>
              </a:ext>
            </a:extLst>
          </p:cNvPr>
          <p:cNvSpPr>
            <a:spLocks noGrp="1"/>
          </p:cNvSpPr>
          <p:nvPr>
            <p:ph sz="quarter" idx="4"/>
          </p:nvPr>
        </p:nvSpPr>
        <p:spPr>
          <a:xfrm>
            <a:off x="6349524" y="1875030"/>
            <a:ext cx="5014409" cy="3684588"/>
          </a:xfrm>
        </p:spPr>
        <p:txBody>
          <a:bodyPr>
            <a:normAutofit/>
          </a:bodyPr>
          <a:lstStyle/>
          <a:p>
            <a:pPr marL="0" indent="0">
              <a:buNone/>
            </a:pPr>
            <a:r>
              <a:rPr lang="en-GB" sz="1800" dirty="0">
                <a:latin typeface="Courier New" panose="02070309020205020404" pitchFamily="49" charset="0"/>
                <a:cs typeface="Courier New" panose="02070309020205020404" pitchFamily="49" charset="0"/>
              </a:rPr>
              <a:t>x = 2</a:t>
            </a:r>
          </a:p>
          <a:p>
            <a:pPr marL="0" indent="0">
              <a:buNone/>
            </a:pPr>
            <a:r>
              <a:rPr lang="en-GB" sz="1800" dirty="0">
                <a:latin typeface="Courier New" panose="02070309020205020404" pitchFamily="49" charset="0"/>
                <a:cs typeface="Courier New" panose="02070309020205020404" pitchFamily="49" charset="0"/>
              </a:rPr>
              <a:t>value = "Yes" if x &gt; 1 else "No"</a:t>
            </a:r>
          </a:p>
          <a:p>
            <a:pPr marL="0" indent="0">
              <a:buNone/>
            </a:pPr>
            <a:r>
              <a:rPr lang="en-GB" sz="1800" dirty="0">
                <a:latin typeface="Courier New" panose="02070309020205020404" pitchFamily="49" charset="0"/>
                <a:cs typeface="Courier New" panose="02070309020205020404" pitchFamily="49" charset="0"/>
              </a:rPr>
              <a:t>print(value)</a:t>
            </a:r>
          </a:p>
          <a:p>
            <a:pPr marL="0" indent="0">
              <a:buNone/>
            </a:pPr>
            <a:endParaRPr lang="en-GB" sz="1800" dirty="0">
              <a:latin typeface="Courier New" panose="02070309020205020404" pitchFamily="49" charset="0"/>
              <a:cs typeface="Courier New" panose="02070309020205020404" pitchFamily="49" charset="0"/>
            </a:endParaRPr>
          </a:p>
          <a:p>
            <a:pPr marL="0" indent="0">
              <a:buNone/>
            </a:pPr>
            <a:r>
              <a:rPr lang="en-GB" sz="1800" dirty="0">
                <a:latin typeface="Courier New" panose="02070309020205020404" pitchFamily="49" charset="0"/>
                <a:cs typeface="Courier New" panose="02070309020205020404" pitchFamily="49" charset="0"/>
              </a:rPr>
              <a:t>&gt;&gt;&gt; </a:t>
            </a:r>
          </a:p>
          <a:p>
            <a:pPr marL="0" indent="0">
              <a:buNone/>
            </a:pPr>
            <a:r>
              <a:rPr lang="en-GB" sz="1800" dirty="0">
                <a:latin typeface="Courier New" panose="02070309020205020404" pitchFamily="49" charset="0"/>
                <a:cs typeface="Courier New" panose="02070309020205020404" pitchFamily="49" charset="0"/>
              </a:rPr>
              <a:t>Yes</a:t>
            </a:r>
          </a:p>
          <a:p>
            <a:pPr marL="0" indent="0">
              <a:buNone/>
            </a:pPr>
            <a:endParaRPr lang="en-US" dirty="0">
              <a:latin typeface="Cordia New" panose="020B0304020202020204" pitchFamily="34" charset="-34"/>
              <a:cs typeface="Cordia New" panose="020B0304020202020204" pitchFamily="34" charset="-34"/>
            </a:endParaRPr>
          </a:p>
        </p:txBody>
      </p:sp>
      <p:pic>
        <p:nvPicPr>
          <p:cNvPr id="7" name="Picture 6">
            <a:extLst>
              <a:ext uri="{FF2B5EF4-FFF2-40B4-BE49-F238E27FC236}">
                <a16:creationId xmlns:a16="http://schemas.microsoft.com/office/drawing/2014/main" id="{1E9A2204-8077-F34D-9B20-2D384322FD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621031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B1F6-F435-394D-B2A8-BCEDD6C97CBF}"/>
              </a:ext>
            </a:extLst>
          </p:cNvPr>
          <p:cNvSpPr>
            <a:spLocks noGrp="1"/>
          </p:cNvSpPr>
          <p:nvPr>
            <p:ph type="title"/>
          </p:nvPr>
        </p:nvSpPr>
        <p:spPr>
          <a:xfrm>
            <a:off x="838200" y="0"/>
            <a:ext cx="10515600" cy="1325563"/>
          </a:xfrm>
        </p:spPr>
        <p:txBody>
          <a:bodyPr/>
          <a:lstStyle/>
          <a:p>
            <a:r>
              <a:rPr lang="en-US" dirty="0"/>
              <a:t>Complex data structures</a:t>
            </a:r>
          </a:p>
        </p:txBody>
      </p:sp>
      <p:sp>
        <p:nvSpPr>
          <p:cNvPr id="3" name="Content Placeholder 2">
            <a:extLst>
              <a:ext uri="{FF2B5EF4-FFF2-40B4-BE49-F238E27FC236}">
                <a16:creationId xmlns:a16="http://schemas.microsoft.com/office/drawing/2014/main" id="{F2FE4C44-C8AE-3D4F-AF5A-27B49D85C492}"/>
              </a:ext>
            </a:extLst>
          </p:cNvPr>
          <p:cNvSpPr>
            <a:spLocks noGrp="1"/>
          </p:cNvSpPr>
          <p:nvPr>
            <p:ph idx="1"/>
          </p:nvPr>
        </p:nvSpPr>
        <p:spPr>
          <a:xfrm>
            <a:off x="838200" y="1176145"/>
            <a:ext cx="10515600" cy="4351338"/>
          </a:xfrm>
        </p:spPr>
        <p:txBody>
          <a:bodyPr>
            <a:normAutofit fontScale="85000" lnSpcReduction="20000"/>
          </a:bodyPr>
          <a:lstStyle/>
          <a:p>
            <a:pPr marL="0" indent="0">
              <a:buNone/>
            </a:pPr>
            <a:r>
              <a:rPr lang="en-GB" dirty="0">
                <a:latin typeface="Courier New" panose="02070309020205020404" pitchFamily="49" charset="0"/>
                <a:cs typeface="Courier New" panose="02070309020205020404" pitchFamily="49" charset="0"/>
              </a:rPr>
              <a:t>t1 = (1, 2, 3)</a:t>
            </a:r>
          </a:p>
          <a:p>
            <a:pPr marL="0" indent="0">
              <a:buNone/>
            </a:pPr>
            <a:r>
              <a:rPr lang="en-GB" dirty="0">
                <a:latin typeface="Courier New" panose="02070309020205020404" pitchFamily="49" charset="0"/>
                <a:cs typeface="Courier New" panose="02070309020205020404" pitchFamily="49" charset="0"/>
              </a:rPr>
              <a:t>t2 = (4, 5, 6)</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l1 = [t1, t2]</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print(l1)</a:t>
            </a:r>
          </a:p>
          <a:p>
            <a:pPr marL="0" indent="0">
              <a:buNone/>
            </a:pPr>
            <a:r>
              <a:rPr lang="en-GB" dirty="0">
                <a:latin typeface="Courier New" panose="02070309020205020404" pitchFamily="49" charset="0"/>
                <a:cs typeface="Courier New" panose="02070309020205020404" pitchFamily="49" charset="0"/>
              </a:rPr>
              <a:t>print(type(l1[1]))</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[(1, 2, 3), (4, 5, 6)]</a:t>
            </a:r>
          </a:p>
          <a:p>
            <a:pPr marL="0" indent="0">
              <a:buNone/>
            </a:pPr>
            <a:r>
              <a:rPr lang="en-GB" dirty="0">
                <a:latin typeface="Courier New" panose="02070309020205020404" pitchFamily="49" charset="0"/>
                <a:cs typeface="Courier New" panose="02070309020205020404" pitchFamily="49" charset="0"/>
              </a:rPr>
              <a:t>&lt;class 'tuple'&gt;</a:t>
            </a:r>
          </a:p>
          <a:p>
            <a:endParaRPr lang="en-US" dirty="0"/>
          </a:p>
        </p:txBody>
      </p:sp>
      <p:pic>
        <p:nvPicPr>
          <p:cNvPr id="4" name="Picture 3">
            <a:extLst>
              <a:ext uri="{FF2B5EF4-FFF2-40B4-BE49-F238E27FC236}">
                <a16:creationId xmlns:a16="http://schemas.microsoft.com/office/drawing/2014/main" id="{60B78175-EAC7-3141-9D83-749EBE2374E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830004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657AF-4D2E-264F-9519-A288E5651DE5}"/>
              </a:ext>
            </a:extLst>
          </p:cNvPr>
          <p:cNvSpPr>
            <a:spLocks noGrp="1"/>
          </p:cNvSpPr>
          <p:nvPr>
            <p:ph type="title"/>
          </p:nvPr>
        </p:nvSpPr>
        <p:spPr>
          <a:xfrm>
            <a:off x="838200" y="0"/>
            <a:ext cx="10515600" cy="1325563"/>
          </a:xfrm>
        </p:spPr>
        <p:txBody>
          <a:bodyPr/>
          <a:lstStyle/>
          <a:p>
            <a:r>
              <a:rPr lang="en-GB" b="1" dirty="0"/>
              <a:t>The zip() function</a:t>
            </a:r>
            <a:endParaRPr lang="en-US" dirty="0"/>
          </a:p>
        </p:txBody>
      </p:sp>
      <p:sp>
        <p:nvSpPr>
          <p:cNvPr id="3" name="Content Placeholder 2">
            <a:extLst>
              <a:ext uri="{FF2B5EF4-FFF2-40B4-BE49-F238E27FC236}">
                <a16:creationId xmlns:a16="http://schemas.microsoft.com/office/drawing/2014/main" id="{F8C6FA88-B327-5947-8293-FF06202A7DCF}"/>
              </a:ext>
            </a:extLst>
          </p:cNvPr>
          <p:cNvSpPr>
            <a:spLocks noGrp="1"/>
          </p:cNvSpPr>
          <p:nvPr>
            <p:ph idx="1"/>
          </p:nvPr>
        </p:nvSpPr>
        <p:spPr>
          <a:xfrm>
            <a:off x="838200" y="1136591"/>
            <a:ext cx="10515600" cy="5127475"/>
          </a:xfrm>
        </p:spPr>
        <p:txBody>
          <a:bodyPr>
            <a:normAutofit fontScale="55000" lnSpcReduction="20000"/>
          </a:bodyPr>
          <a:lstStyle/>
          <a:p>
            <a:r>
              <a:rPr lang="en-GB" sz="3300" dirty="0"/>
              <a:t>groups elements of lists, tuples and other collections to form a list of tuples</a:t>
            </a:r>
          </a:p>
          <a:p>
            <a:r>
              <a:rPr lang="en-GB" sz="3300" dirty="0"/>
              <a:t>returns a zip object, which is an iterator of the combined tuples</a:t>
            </a:r>
          </a:p>
          <a:p>
            <a:r>
              <a:rPr lang="en-GB" sz="3300" dirty="0"/>
              <a:t>list() function then creates a list of tuples </a:t>
            </a:r>
          </a:p>
          <a:p>
            <a:r>
              <a:rPr lang="en-GB" sz="3300" dirty="0"/>
              <a:t>the collection with the </a:t>
            </a:r>
            <a:r>
              <a:rPr lang="en-GB" sz="3300" b="1" dirty="0"/>
              <a:t>fewest elements</a:t>
            </a:r>
            <a:r>
              <a:rPr lang="en-GB" sz="3300" dirty="0"/>
              <a:t> decides the length of the zip </a:t>
            </a:r>
            <a:r>
              <a:rPr lang="en-GB" sz="3300" dirty="0" err="1"/>
              <a:t>iterable</a:t>
            </a:r>
            <a:r>
              <a:rPr lang="en-GB" sz="3300" dirty="0"/>
              <a:t> </a:t>
            </a:r>
          </a:p>
          <a:p>
            <a:pPr marL="0" indent="0">
              <a:buNone/>
            </a:pPr>
            <a:r>
              <a:rPr lang="en-GB" sz="3300" dirty="0"/>
              <a:t> </a:t>
            </a:r>
          </a:p>
          <a:p>
            <a:pPr marL="0" indent="0">
              <a:buNone/>
            </a:pPr>
            <a:r>
              <a:rPr lang="en-GB" sz="3300" dirty="0">
                <a:latin typeface="Courier New" panose="02070309020205020404" pitchFamily="49" charset="0"/>
                <a:cs typeface="Courier New" panose="02070309020205020404" pitchFamily="49" charset="0"/>
              </a:rPr>
              <a:t>num1 = [1, 2, 3, 4]</a:t>
            </a:r>
          </a:p>
          <a:p>
            <a:pPr marL="0" indent="0">
              <a:buNone/>
            </a:pPr>
            <a:r>
              <a:rPr lang="en-GB" sz="3300" dirty="0">
                <a:latin typeface="Courier New" panose="02070309020205020404" pitchFamily="49" charset="0"/>
                <a:cs typeface="Courier New" panose="02070309020205020404" pitchFamily="49" charset="0"/>
              </a:rPr>
              <a:t>num2 = ['One', 'Two', 'Three']</a:t>
            </a:r>
          </a:p>
          <a:p>
            <a:pPr marL="0" indent="0">
              <a:buNone/>
            </a:pPr>
            <a:r>
              <a:rPr lang="en-GB" sz="3300" dirty="0">
                <a:latin typeface="Courier New" panose="02070309020205020404" pitchFamily="49" charset="0"/>
                <a:cs typeface="Courier New" panose="02070309020205020404" pitchFamily="49" charset="0"/>
              </a:rPr>
              <a:t> </a:t>
            </a:r>
          </a:p>
          <a:p>
            <a:pPr marL="0" indent="0">
              <a:buNone/>
            </a:pPr>
            <a:r>
              <a:rPr lang="en-GB" sz="3300" dirty="0">
                <a:latin typeface="Courier New" panose="02070309020205020404" pitchFamily="49" charset="0"/>
                <a:cs typeface="Courier New" panose="02070309020205020404" pitchFamily="49" charset="0"/>
              </a:rPr>
              <a:t>zipped = zip(num1, num2)</a:t>
            </a:r>
          </a:p>
          <a:p>
            <a:pPr marL="0" indent="0">
              <a:buNone/>
            </a:pPr>
            <a:r>
              <a:rPr lang="en-GB" sz="3300" dirty="0">
                <a:latin typeface="Courier New" panose="02070309020205020404" pitchFamily="49" charset="0"/>
                <a:cs typeface="Courier New" panose="02070309020205020404" pitchFamily="49" charset="0"/>
              </a:rPr>
              <a:t> </a:t>
            </a:r>
          </a:p>
          <a:p>
            <a:pPr marL="0" indent="0">
              <a:buNone/>
            </a:pPr>
            <a:r>
              <a:rPr lang="en-GB" sz="3300" dirty="0">
                <a:latin typeface="Courier New" panose="02070309020205020404" pitchFamily="49" charset="0"/>
                <a:cs typeface="Courier New" panose="02070309020205020404" pitchFamily="49" charset="0"/>
              </a:rPr>
              <a:t>print(zipped)</a:t>
            </a:r>
          </a:p>
          <a:p>
            <a:pPr marL="0" indent="0">
              <a:buNone/>
            </a:pPr>
            <a:r>
              <a:rPr lang="en-GB" sz="3300" dirty="0">
                <a:latin typeface="Courier New" panose="02070309020205020404" pitchFamily="49" charset="0"/>
                <a:cs typeface="Courier New" panose="02070309020205020404" pitchFamily="49" charset="0"/>
              </a:rPr>
              <a:t>print(list(zipped))</a:t>
            </a:r>
          </a:p>
          <a:p>
            <a:pPr marL="0" indent="0">
              <a:buNone/>
            </a:pPr>
            <a:r>
              <a:rPr lang="en-GB" sz="3300" dirty="0">
                <a:latin typeface="Courier New" panose="02070309020205020404" pitchFamily="49" charset="0"/>
                <a:cs typeface="Courier New" panose="02070309020205020404" pitchFamily="49" charset="0"/>
              </a:rPr>
              <a:t> </a:t>
            </a:r>
          </a:p>
          <a:p>
            <a:pPr marL="0" indent="0">
              <a:buNone/>
            </a:pPr>
            <a:r>
              <a:rPr lang="en-GB" sz="3300" dirty="0">
                <a:latin typeface="Courier New" panose="02070309020205020404" pitchFamily="49" charset="0"/>
                <a:cs typeface="Courier New" panose="02070309020205020404" pitchFamily="49" charset="0"/>
              </a:rPr>
              <a:t>&gt;&gt;&gt; </a:t>
            </a:r>
          </a:p>
          <a:p>
            <a:pPr marL="0" indent="0">
              <a:buNone/>
            </a:pPr>
            <a:r>
              <a:rPr lang="en-GB" sz="3300" dirty="0">
                <a:latin typeface="Courier New" panose="02070309020205020404" pitchFamily="49" charset="0"/>
                <a:cs typeface="Courier New" panose="02070309020205020404" pitchFamily="49" charset="0"/>
              </a:rPr>
              <a:t>&lt;zip object at 0x10fe07d20&gt;</a:t>
            </a:r>
          </a:p>
          <a:p>
            <a:pPr marL="0" indent="0">
              <a:buNone/>
            </a:pPr>
            <a:r>
              <a:rPr lang="en-GB" sz="3300" dirty="0">
                <a:latin typeface="Courier New" panose="02070309020205020404" pitchFamily="49" charset="0"/>
                <a:cs typeface="Courier New" panose="02070309020205020404" pitchFamily="49" charset="0"/>
              </a:rPr>
              <a:t>[(1, 'One'), (2, 'Two'), (3, 'Three')]</a:t>
            </a:r>
          </a:p>
          <a:p>
            <a:endParaRPr lang="en-US" dirty="0"/>
          </a:p>
        </p:txBody>
      </p:sp>
      <p:pic>
        <p:nvPicPr>
          <p:cNvPr id="4" name="Picture 3">
            <a:extLst>
              <a:ext uri="{FF2B5EF4-FFF2-40B4-BE49-F238E27FC236}">
                <a16:creationId xmlns:a16="http://schemas.microsoft.com/office/drawing/2014/main" id="{63454913-1D80-6C4D-BF21-E56000E287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9442" y="5788445"/>
            <a:ext cx="3012558" cy="1069555"/>
          </a:xfrm>
          <a:prstGeom prst="rect">
            <a:avLst/>
          </a:prstGeom>
        </p:spPr>
      </p:pic>
    </p:spTree>
    <p:extLst>
      <p:ext uri="{BB962C8B-B14F-4D97-AF65-F5344CB8AC3E}">
        <p14:creationId xmlns:p14="http://schemas.microsoft.com/office/powerpoint/2010/main" val="2165386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BDF3-7BB8-C74E-B38D-1BD5434C7853}"/>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F2E79A89-629B-AF42-8E27-33391365061E}"/>
              </a:ext>
            </a:extLst>
          </p:cNvPr>
          <p:cNvSpPr>
            <a:spLocks noGrp="1"/>
          </p:cNvSpPr>
          <p:nvPr>
            <p:ph idx="1"/>
          </p:nvPr>
        </p:nvSpPr>
        <p:spPr/>
        <p:txBody>
          <a:bodyPr/>
          <a:lstStyle/>
          <a:p>
            <a:r>
              <a:rPr lang="en-GB" b="1" i="1" dirty="0"/>
              <a:t>Exercise 1.2 – Complex data structures</a:t>
            </a:r>
          </a:p>
          <a:p>
            <a:endParaRPr lang="en-US" dirty="0"/>
          </a:p>
        </p:txBody>
      </p:sp>
      <p:pic>
        <p:nvPicPr>
          <p:cNvPr id="4" name="Picture 3">
            <a:extLst>
              <a:ext uri="{FF2B5EF4-FFF2-40B4-BE49-F238E27FC236}">
                <a16:creationId xmlns:a16="http://schemas.microsoft.com/office/drawing/2014/main" id="{23CD0EA5-8269-3640-9941-77497BE484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404432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note on scope</a:t>
            </a:r>
          </a:p>
        </p:txBody>
      </p:sp>
      <p:sp>
        <p:nvSpPr>
          <p:cNvPr id="3" name="Content Placeholder 2"/>
          <p:cNvSpPr>
            <a:spLocks noGrp="1"/>
          </p:cNvSpPr>
          <p:nvPr>
            <p:ph idx="1"/>
          </p:nvPr>
        </p:nvSpPr>
        <p:spPr/>
        <p:txBody>
          <a:bodyPr>
            <a:normAutofit/>
          </a:bodyPr>
          <a:lstStyle/>
          <a:p>
            <a:r>
              <a:rPr lang="en-GB" sz="2000" dirty="0"/>
              <a:t>A name need not be accessible to every part of a script – known as </a:t>
            </a:r>
            <a:r>
              <a:rPr lang="en-GB" sz="2000" b="1" dirty="0"/>
              <a:t>scoping</a:t>
            </a:r>
          </a:p>
          <a:p>
            <a:pPr marL="0" indent="0">
              <a:buNone/>
            </a:pPr>
            <a:endParaRPr lang="en-GB" sz="2000" b="1" dirty="0"/>
          </a:p>
          <a:p>
            <a:pPr marL="0" indent="0">
              <a:buNone/>
            </a:pPr>
            <a:r>
              <a:rPr lang="en-GB" sz="2000" b="1" dirty="0"/>
              <a:t>Note 1: </a:t>
            </a:r>
            <a:r>
              <a:rPr lang="en-GB" sz="2000" dirty="0"/>
              <a:t>variables created in an outer bloc of code will be accessible to the inner bloc of code</a:t>
            </a:r>
          </a:p>
          <a:p>
            <a:pPr marL="0" indent="0">
              <a:buNone/>
            </a:pPr>
            <a:r>
              <a:rPr lang="en-GB" sz="2000" dirty="0">
                <a:latin typeface="Courier New" panose="02070309020205020404" pitchFamily="49" charset="0"/>
                <a:cs typeface="Courier New" panose="02070309020205020404" pitchFamily="49" charset="0"/>
              </a:rPr>
              <a:t>h = 10</a:t>
            </a:r>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range(2):</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h+i</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&gt;&gt;&gt; </a:t>
            </a:r>
          </a:p>
          <a:p>
            <a:pPr marL="0" indent="0">
              <a:buNone/>
            </a:pPr>
            <a:r>
              <a:rPr lang="en-GB" sz="2000" dirty="0">
                <a:latin typeface="Courier New" panose="02070309020205020404" pitchFamily="49" charset="0"/>
                <a:cs typeface="Courier New" panose="02070309020205020404" pitchFamily="49" charset="0"/>
              </a:rPr>
              <a:t>10</a:t>
            </a:r>
          </a:p>
          <a:p>
            <a:pPr marL="0" indent="0">
              <a:buNone/>
            </a:pPr>
            <a:r>
              <a:rPr lang="en-GB" sz="2000" dirty="0">
                <a:latin typeface="Courier New" panose="02070309020205020404" pitchFamily="49" charset="0"/>
                <a:cs typeface="Courier New" panose="02070309020205020404" pitchFamily="49" charset="0"/>
              </a:rPr>
              <a:t>11</a:t>
            </a:r>
          </a:p>
          <a:p>
            <a:endParaRPr lang="en-GB" dirty="0"/>
          </a:p>
          <a:p>
            <a:endParaRPr lang="en-GB" b="1" dirty="0"/>
          </a:p>
          <a:p>
            <a:endParaRPr lang="en-GB" dirty="0"/>
          </a:p>
        </p:txBody>
      </p:sp>
      <p:pic>
        <p:nvPicPr>
          <p:cNvPr id="4" name="Picture 3">
            <a:extLst>
              <a:ext uri="{FF2B5EF4-FFF2-40B4-BE49-F238E27FC236}">
                <a16:creationId xmlns:a16="http://schemas.microsoft.com/office/drawing/2014/main" id="{6E51AC4F-4EE3-4740-8813-5797308A8B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25767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A note on scope (2)</a:t>
            </a:r>
          </a:p>
        </p:txBody>
      </p:sp>
      <p:sp>
        <p:nvSpPr>
          <p:cNvPr id="3" name="Content Placeholder 2"/>
          <p:cNvSpPr>
            <a:spLocks noGrp="1"/>
          </p:cNvSpPr>
          <p:nvPr>
            <p:ph idx="1"/>
          </p:nvPr>
        </p:nvSpPr>
        <p:spPr>
          <a:xfrm>
            <a:off x="838200" y="1500884"/>
            <a:ext cx="10515600" cy="4619137"/>
          </a:xfrm>
        </p:spPr>
        <p:txBody>
          <a:bodyPr>
            <a:normAutofit fontScale="92500" lnSpcReduction="20000"/>
          </a:bodyPr>
          <a:lstStyle/>
          <a:p>
            <a:r>
              <a:rPr lang="en-GB" b="1" dirty="0"/>
              <a:t>Note 2: </a:t>
            </a:r>
            <a:r>
              <a:rPr lang="en-GB" dirty="0"/>
              <a:t>similarly, variables declared outside a function are available within that function</a:t>
            </a:r>
          </a:p>
          <a:p>
            <a:endParaRPr lang="en-GB" dirty="0"/>
          </a:p>
          <a:p>
            <a:pPr marL="0" indent="0">
              <a:buNone/>
            </a:pP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test_function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print(x)</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x = 1</a:t>
            </a:r>
          </a:p>
          <a:p>
            <a:pPr marL="0" indent="0">
              <a:buNone/>
            </a:pPr>
            <a:r>
              <a:rPr lang="en-GB" dirty="0" err="1">
                <a:latin typeface="Courier New" panose="02070309020205020404" pitchFamily="49" charset="0"/>
                <a:cs typeface="Courier New" panose="02070309020205020404" pitchFamily="49" charset="0"/>
              </a:rPr>
              <a:t>test_function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a:t>
            </a:r>
          </a:p>
          <a:p>
            <a:pPr marL="0" indent="0">
              <a:buNone/>
            </a:pPr>
            <a:r>
              <a:rPr lang="en-GB" dirty="0">
                <a:latin typeface="Courier New" panose="02070309020205020404" pitchFamily="49" charset="0"/>
                <a:cs typeface="Courier New" panose="02070309020205020404" pitchFamily="49" charset="0"/>
              </a:rPr>
              <a:t>1</a:t>
            </a:r>
          </a:p>
          <a:p>
            <a:endParaRPr lang="en-GB" dirty="0"/>
          </a:p>
        </p:txBody>
      </p:sp>
      <p:pic>
        <p:nvPicPr>
          <p:cNvPr id="4" name="Picture 3">
            <a:extLst>
              <a:ext uri="{FF2B5EF4-FFF2-40B4-BE49-F238E27FC236}">
                <a16:creationId xmlns:a16="http://schemas.microsoft.com/office/drawing/2014/main" id="{72170F35-9271-0145-87FE-449FA477A0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411822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0"/>
            <a:ext cx="10515600" cy="1325563"/>
          </a:xfrm>
        </p:spPr>
        <p:txBody>
          <a:bodyPr/>
          <a:lstStyle/>
          <a:p>
            <a:r>
              <a:rPr lang="en-GB" dirty="0"/>
              <a:t>A note on scope (3)</a:t>
            </a:r>
          </a:p>
        </p:txBody>
      </p:sp>
      <p:sp>
        <p:nvSpPr>
          <p:cNvPr id="3" name="Text Placeholder 2"/>
          <p:cNvSpPr>
            <a:spLocks noGrp="1"/>
          </p:cNvSpPr>
          <p:nvPr>
            <p:ph type="body" idx="1"/>
          </p:nvPr>
        </p:nvSpPr>
        <p:spPr>
          <a:xfrm>
            <a:off x="839788" y="1592273"/>
            <a:ext cx="5157787" cy="823912"/>
          </a:xfrm>
        </p:spPr>
        <p:txBody>
          <a:bodyPr/>
          <a:lstStyle/>
          <a:p>
            <a:r>
              <a:rPr lang="en-GB" dirty="0"/>
              <a:t>Loop</a:t>
            </a:r>
          </a:p>
        </p:txBody>
      </p:sp>
      <p:sp>
        <p:nvSpPr>
          <p:cNvPr id="4" name="Content Placeholder 3"/>
          <p:cNvSpPr>
            <a:spLocks noGrp="1"/>
          </p:cNvSpPr>
          <p:nvPr>
            <p:ph sz="half" idx="2"/>
          </p:nvPr>
        </p:nvSpPr>
        <p:spPr>
          <a:xfrm>
            <a:off x="839788" y="2416185"/>
            <a:ext cx="5157787" cy="3684588"/>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x = 1</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range(2):</a:t>
            </a:r>
          </a:p>
          <a:p>
            <a:pPr marL="0" indent="0">
              <a:buNone/>
            </a:pPr>
            <a:r>
              <a:rPr lang="en-GB" dirty="0">
                <a:latin typeface="Courier New" panose="02070309020205020404" pitchFamily="49" charset="0"/>
                <a:cs typeface="Courier New" panose="02070309020205020404" pitchFamily="49" charset="0"/>
              </a:rPr>
              <a:t>    x = x + 1</a:t>
            </a:r>
          </a:p>
          <a:p>
            <a:pPr marL="0" indent="0">
              <a:buNone/>
            </a:pPr>
            <a:r>
              <a:rPr lang="en-GB" dirty="0">
                <a:latin typeface="Courier New" panose="02070309020205020404" pitchFamily="49" charset="0"/>
                <a:cs typeface="Courier New" panose="02070309020205020404" pitchFamily="49" charset="0"/>
              </a:rPr>
              <a:t>print(x)</a:t>
            </a:r>
          </a:p>
          <a:p>
            <a:pPr marL="0" indent="0">
              <a:buNone/>
            </a:pPr>
            <a:r>
              <a:rPr lang="en-GB" b="1" dirty="0">
                <a:latin typeface="Courier New" panose="02070309020205020404" pitchFamily="49" charset="0"/>
                <a:cs typeface="Courier New" panose="02070309020205020404" pitchFamily="49" charset="0"/>
              </a:rPr>
              <a:t> </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%Run mypy.py</a:t>
            </a:r>
          </a:p>
          <a:p>
            <a:pPr marL="0" indent="0">
              <a:buNone/>
            </a:pPr>
            <a:r>
              <a:rPr lang="en-GB" dirty="0">
                <a:latin typeface="Courier New" panose="02070309020205020404" pitchFamily="49" charset="0"/>
                <a:cs typeface="Courier New" panose="02070309020205020404" pitchFamily="49" charset="0"/>
              </a:rPr>
              <a:t>3</a:t>
            </a:r>
          </a:p>
          <a:p>
            <a:endParaRPr lang="en-GB" dirty="0"/>
          </a:p>
        </p:txBody>
      </p:sp>
      <p:sp>
        <p:nvSpPr>
          <p:cNvPr id="5" name="Text Placeholder 4"/>
          <p:cNvSpPr>
            <a:spLocks noGrp="1"/>
          </p:cNvSpPr>
          <p:nvPr>
            <p:ph type="body" sz="quarter" idx="3"/>
          </p:nvPr>
        </p:nvSpPr>
        <p:spPr>
          <a:xfrm>
            <a:off x="6172200" y="1592273"/>
            <a:ext cx="5183188" cy="823912"/>
          </a:xfrm>
        </p:spPr>
        <p:txBody>
          <a:bodyPr/>
          <a:lstStyle/>
          <a:p>
            <a:r>
              <a:rPr lang="en-GB" dirty="0"/>
              <a:t>Function</a:t>
            </a:r>
          </a:p>
        </p:txBody>
      </p:sp>
      <p:sp>
        <p:nvSpPr>
          <p:cNvPr id="6" name="Content Placeholder 5"/>
          <p:cNvSpPr>
            <a:spLocks noGrp="1"/>
          </p:cNvSpPr>
          <p:nvPr>
            <p:ph sz="quarter" idx="4"/>
          </p:nvPr>
        </p:nvSpPr>
        <p:spPr>
          <a:xfrm>
            <a:off x="6172200" y="2416185"/>
            <a:ext cx="5183188" cy="3684588"/>
          </a:xfrm>
        </p:spPr>
        <p:txBody>
          <a:bodyPr>
            <a:normAutofit fontScale="70000" lnSpcReduction="20000"/>
          </a:bodyPr>
          <a:lstStyle/>
          <a:p>
            <a:pPr marL="0" indent="0">
              <a:buNone/>
            </a:pP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test_function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x = x + 1</a:t>
            </a:r>
          </a:p>
          <a:p>
            <a:pPr marL="0" indent="0">
              <a:buNone/>
            </a:pPr>
            <a:r>
              <a:rPr lang="en-GB" dirty="0">
                <a:latin typeface="Courier New" panose="02070309020205020404" pitchFamily="49" charset="0"/>
                <a:cs typeface="Courier New" panose="02070309020205020404" pitchFamily="49" charset="0"/>
              </a:rPr>
              <a:t>    print(x)</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x = 1</a:t>
            </a:r>
          </a:p>
          <a:p>
            <a:pPr marL="0" indent="0">
              <a:buNone/>
            </a:pPr>
            <a:r>
              <a:rPr lang="en-GB" dirty="0" err="1">
                <a:latin typeface="Courier New" panose="02070309020205020404" pitchFamily="49" charset="0"/>
                <a:cs typeface="Courier New" panose="02070309020205020404" pitchFamily="49" charset="0"/>
              </a:rPr>
              <a:t>test_function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err="1">
                <a:solidFill>
                  <a:srgbClr val="FF0000"/>
                </a:solidFill>
                <a:latin typeface="Courier New" panose="02070309020205020404" pitchFamily="49" charset="0"/>
                <a:cs typeface="Courier New" panose="02070309020205020404" pitchFamily="49" charset="0"/>
              </a:rPr>
              <a:t>Traceback</a:t>
            </a:r>
            <a:r>
              <a:rPr lang="en-GB" dirty="0">
                <a:solidFill>
                  <a:srgbClr val="FF0000"/>
                </a:solidFill>
                <a:latin typeface="Courier New" panose="02070309020205020404" pitchFamily="49" charset="0"/>
                <a:cs typeface="Courier New" panose="02070309020205020404" pitchFamily="49" charset="0"/>
              </a:rPr>
              <a:t> (most recent call last):</a:t>
            </a:r>
          </a:p>
          <a:p>
            <a:pPr marL="0" indent="0">
              <a:buNone/>
            </a:pPr>
            <a:r>
              <a:rPr lang="en-GB" dirty="0">
                <a:solidFill>
                  <a:srgbClr val="FF0000"/>
                </a:solidFill>
                <a:latin typeface="Courier New" panose="02070309020205020404" pitchFamily="49" charset="0"/>
                <a:cs typeface="Courier New" panose="02070309020205020404" pitchFamily="49" charset="0"/>
              </a:rPr>
              <a:t>….</a:t>
            </a:r>
          </a:p>
        </p:txBody>
      </p:sp>
      <p:sp>
        <p:nvSpPr>
          <p:cNvPr id="7" name="TextBox 6"/>
          <p:cNvSpPr txBox="1"/>
          <p:nvPr/>
        </p:nvSpPr>
        <p:spPr>
          <a:xfrm>
            <a:off x="839788" y="1013235"/>
            <a:ext cx="10124220" cy="461665"/>
          </a:xfrm>
          <a:prstGeom prst="rect">
            <a:avLst/>
          </a:prstGeom>
          <a:noFill/>
        </p:spPr>
        <p:txBody>
          <a:bodyPr wrap="square" rtlCol="0">
            <a:spAutoFit/>
          </a:bodyPr>
          <a:lstStyle/>
          <a:p>
            <a:r>
              <a:rPr lang="en-GB" sz="2400" b="1" dirty="0"/>
              <a:t>Note 3: </a:t>
            </a:r>
            <a:r>
              <a:rPr lang="en-GB" sz="2400" dirty="0"/>
              <a:t>Loops can modify variables “external” variables, but functions cannot</a:t>
            </a:r>
          </a:p>
        </p:txBody>
      </p:sp>
    </p:spTree>
    <p:extLst>
      <p:ext uri="{BB962C8B-B14F-4D97-AF65-F5344CB8AC3E}">
        <p14:creationId xmlns:p14="http://schemas.microsoft.com/office/powerpoint/2010/main" val="2206072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A note on scope (4)</a:t>
            </a:r>
          </a:p>
        </p:txBody>
      </p:sp>
      <p:sp>
        <p:nvSpPr>
          <p:cNvPr id="3" name="Content Placeholder 2"/>
          <p:cNvSpPr>
            <a:spLocks noGrp="1"/>
          </p:cNvSpPr>
          <p:nvPr>
            <p:ph sz="half" idx="1"/>
          </p:nvPr>
        </p:nvSpPr>
        <p:spPr>
          <a:xfrm>
            <a:off x="838199" y="2150984"/>
            <a:ext cx="5181600" cy="4047636"/>
          </a:xfrm>
        </p:spPr>
        <p:txBody>
          <a:bodyPr>
            <a:normAutofit fontScale="85000" lnSpcReduction="20000"/>
          </a:bodyPr>
          <a:lstStyle/>
          <a:p>
            <a:pPr marL="0" indent="0">
              <a:buNone/>
            </a:pPr>
            <a:r>
              <a:rPr lang="en-GB" sz="2600" dirty="0" err="1">
                <a:latin typeface="Courier New" panose="02070309020205020404" pitchFamily="49" charset="0"/>
                <a:cs typeface="Courier New" panose="02070309020205020404" pitchFamily="49" charset="0"/>
              </a:rPr>
              <a:t>def</a:t>
            </a:r>
            <a:r>
              <a:rPr lang="en-GB" sz="2600" dirty="0">
                <a:latin typeface="Courier New" panose="02070309020205020404" pitchFamily="49" charset="0"/>
                <a:cs typeface="Courier New" panose="02070309020205020404" pitchFamily="49" charset="0"/>
              </a:rPr>
              <a:t> </a:t>
            </a:r>
            <a:r>
              <a:rPr lang="en-GB" sz="2600" dirty="0" err="1">
                <a:latin typeface="Courier New" panose="02070309020205020404" pitchFamily="49" charset="0"/>
                <a:cs typeface="Courier New" panose="02070309020205020404" pitchFamily="49" charset="0"/>
              </a:rPr>
              <a:t>add_one</a:t>
            </a:r>
            <a:r>
              <a:rPr lang="en-GB" sz="2600" dirty="0">
                <a:latin typeface="Courier New" panose="02070309020205020404" pitchFamily="49" charset="0"/>
                <a:cs typeface="Courier New" panose="02070309020205020404" pitchFamily="49" charset="0"/>
              </a:rPr>
              <a:t>(x):</a:t>
            </a:r>
          </a:p>
          <a:p>
            <a:pPr marL="0" indent="0">
              <a:buNone/>
            </a:pPr>
            <a:r>
              <a:rPr lang="en-GB" sz="2600" dirty="0">
                <a:latin typeface="Courier New" panose="02070309020205020404" pitchFamily="49" charset="0"/>
                <a:cs typeface="Courier New" panose="02070309020205020404" pitchFamily="49" charset="0"/>
              </a:rPr>
              <a:t>    return(x + 1)</a:t>
            </a:r>
          </a:p>
          <a:p>
            <a:pPr marL="0" indent="0">
              <a:buNone/>
            </a:pPr>
            <a:r>
              <a:rPr lang="en-GB" sz="2600" dirty="0">
                <a:latin typeface="Courier New" panose="02070309020205020404" pitchFamily="49" charset="0"/>
                <a:cs typeface="Courier New" panose="02070309020205020404" pitchFamily="49" charset="0"/>
              </a:rPr>
              <a:t> </a:t>
            </a:r>
          </a:p>
          <a:p>
            <a:pPr marL="0" indent="0">
              <a:buNone/>
            </a:pPr>
            <a:r>
              <a:rPr lang="en-GB" sz="2600" dirty="0">
                <a:latin typeface="Courier New" panose="02070309020205020404" pitchFamily="49" charset="0"/>
                <a:cs typeface="Courier New" panose="02070309020205020404" pitchFamily="49" charset="0"/>
              </a:rPr>
              <a:t>print(</a:t>
            </a:r>
            <a:r>
              <a:rPr lang="en-GB" sz="2600" dirty="0" err="1">
                <a:latin typeface="Courier New" panose="02070309020205020404" pitchFamily="49" charset="0"/>
                <a:cs typeface="Courier New" panose="02070309020205020404" pitchFamily="49" charset="0"/>
              </a:rPr>
              <a:t>add_one</a:t>
            </a:r>
            <a:r>
              <a:rPr lang="en-GB" sz="2600" dirty="0">
                <a:latin typeface="Courier New" panose="02070309020205020404" pitchFamily="49" charset="0"/>
                <a:cs typeface="Courier New" panose="02070309020205020404" pitchFamily="49" charset="0"/>
              </a:rPr>
              <a:t>(1))</a:t>
            </a:r>
          </a:p>
          <a:p>
            <a:pPr marL="0" indent="0">
              <a:buNone/>
            </a:pPr>
            <a:r>
              <a:rPr lang="en-GB" sz="2600" dirty="0">
                <a:latin typeface="Courier New" panose="02070309020205020404" pitchFamily="49" charset="0"/>
                <a:cs typeface="Courier New" panose="02070309020205020404" pitchFamily="49" charset="0"/>
              </a:rPr>
              <a:t>print(x)</a:t>
            </a:r>
          </a:p>
          <a:p>
            <a:pPr marL="0" indent="0">
              <a:buNone/>
            </a:pPr>
            <a:r>
              <a:rPr lang="en-GB" sz="2600" dirty="0">
                <a:latin typeface="Courier New" panose="02070309020205020404" pitchFamily="49" charset="0"/>
                <a:cs typeface="Courier New" panose="02070309020205020404" pitchFamily="49" charset="0"/>
              </a:rPr>
              <a:t> </a:t>
            </a:r>
          </a:p>
          <a:p>
            <a:pPr marL="0" indent="0">
              <a:buNone/>
            </a:pPr>
            <a:r>
              <a:rPr lang="en-GB" sz="2600" dirty="0">
                <a:latin typeface="Courier New" panose="02070309020205020404" pitchFamily="49" charset="0"/>
                <a:cs typeface="Courier New" panose="02070309020205020404" pitchFamily="49" charset="0"/>
              </a:rPr>
              <a:t>&gt;&gt;&gt; </a:t>
            </a:r>
          </a:p>
          <a:p>
            <a:pPr marL="0" indent="0">
              <a:buNone/>
            </a:pPr>
            <a:r>
              <a:rPr lang="en-GB" sz="2600" dirty="0">
                <a:latin typeface="Courier New" panose="02070309020205020404" pitchFamily="49" charset="0"/>
                <a:cs typeface="Courier New" panose="02070309020205020404" pitchFamily="49" charset="0"/>
              </a:rPr>
              <a:t>2</a:t>
            </a:r>
          </a:p>
          <a:p>
            <a:pPr marL="0" indent="0">
              <a:buNone/>
            </a:pPr>
            <a:r>
              <a:rPr lang="en-GB" sz="2600" dirty="0" err="1">
                <a:solidFill>
                  <a:srgbClr val="FF0000"/>
                </a:solidFill>
                <a:latin typeface="Courier New" panose="02070309020205020404" pitchFamily="49" charset="0"/>
                <a:cs typeface="Courier New" panose="02070309020205020404" pitchFamily="49" charset="0"/>
              </a:rPr>
              <a:t>Traceback</a:t>
            </a:r>
            <a:r>
              <a:rPr lang="en-GB" sz="2600" dirty="0">
                <a:solidFill>
                  <a:srgbClr val="FF0000"/>
                </a:solidFill>
                <a:latin typeface="Courier New" panose="02070309020205020404" pitchFamily="49" charset="0"/>
                <a:cs typeface="Courier New" panose="02070309020205020404" pitchFamily="49" charset="0"/>
              </a:rPr>
              <a:t> (most recent call last):</a:t>
            </a:r>
          </a:p>
          <a:p>
            <a:pPr marL="0" indent="0">
              <a:buNone/>
            </a:pPr>
            <a:r>
              <a:rPr lang="en-GB" sz="2600" dirty="0">
                <a:solidFill>
                  <a:srgbClr val="FF0000"/>
                </a:solidFill>
                <a:latin typeface="Courier New" panose="02070309020205020404" pitchFamily="49" charset="0"/>
                <a:cs typeface="Courier New" panose="02070309020205020404" pitchFamily="49" charset="0"/>
              </a:rPr>
              <a:t>…</a:t>
            </a:r>
          </a:p>
          <a:p>
            <a:endParaRPr lang="en-GB" dirty="0"/>
          </a:p>
        </p:txBody>
      </p:sp>
      <p:sp>
        <p:nvSpPr>
          <p:cNvPr id="4" name="Content Placeholder 3"/>
          <p:cNvSpPr>
            <a:spLocks noGrp="1"/>
          </p:cNvSpPr>
          <p:nvPr>
            <p:ph sz="half" idx="2"/>
          </p:nvPr>
        </p:nvSpPr>
        <p:spPr>
          <a:xfrm>
            <a:off x="6172199" y="2150984"/>
            <a:ext cx="5181600" cy="4047636"/>
          </a:xfrm>
        </p:spPr>
        <p:txBody>
          <a:bodyPr>
            <a:normAutofit fontScale="85000" lnSpcReduction="20000"/>
          </a:bodyPr>
          <a:lstStyle/>
          <a:p>
            <a:pPr marL="0" indent="0">
              <a:buNone/>
            </a:pPr>
            <a:r>
              <a:rPr lang="en-GB" sz="2600" dirty="0" err="1">
                <a:latin typeface="Courier New" panose="02070309020205020404" pitchFamily="49" charset="0"/>
                <a:cs typeface="Courier New" panose="02070309020205020404" pitchFamily="49" charset="0"/>
              </a:rPr>
              <a:t>def</a:t>
            </a:r>
            <a:r>
              <a:rPr lang="en-GB" sz="2600" dirty="0">
                <a:latin typeface="Courier New" panose="02070309020205020404" pitchFamily="49" charset="0"/>
                <a:cs typeface="Courier New" panose="02070309020205020404" pitchFamily="49" charset="0"/>
              </a:rPr>
              <a:t> </a:t>
            </a:r>
            <a:r>
              <a:rPr lang="en-GB" sz="2600" dirty="0" err="1">
                <a:latin typeface="Courier New" panose="02070309020205020404" pitchFamily="49" charset="0"/>
                <a:cs typeface="Courier New" panose="02070309020205020404" pitchFamily="49" charset="0"/>
              </a:rPr>
              <a:t>add_one</a:t>
            </a:r>
            <a:r>
              <a:rPr lang="en-GB" sz="2600" dirty="0">
                <a:latin typeface="Courier New" panose="02070309020205020404" pitchFamily="49" charset="0"/>
                <a:cs typeface="Courier New" panose="02070309020205020404" pitchFamily="49" charset="0"/>
              </a:rPr>
              <a:t>(x):</a:t>
            </a:r>
          </a:p>
          <a:p>
            <a:pPr marL="0" indent="0">
              <a:buNone/>
            </a:pPr>
            <a:r>
              <a:rPr lang="en-GB" sz="2600" dirty="0">
                <a:latin typeface="Courier New" panose="02070309020205020404" pitchFamily="49" charset="0"/>
                <a:cs typeface="Courier New" panose="02070309020205020404" pitchFamily="49" charset="0"/>
              </a:rPr>
              <a:t>    y = x + 1</a:t>
            </a:r>
          </a:p>
          <a:p>
            <a:pPr marL="0" indent="0">
              <a:buNone/>
            </a:pPr>
            <a:r>
              <a:rPr lang="en-GB" sz="2600" dirty="0">
                <a:latin typeface="Courier New" panose="02070309020205020404" pitchFamily="49" charset="0"/>
                <a:cs typeface="Courier New" panose="02070309020205020404" pitchFamily="49" charset="0"/>
              </a:rPr>
              <a:t>    return(y)</a:t>
            </a:r>
          </a:p>
          <a:p>
            <a:pPr marL="0" indent="0">
              <a:buNone/>
            </a:pPr>
            <a:r>
              <a:rPr lang="en-GB" sz="2600" dirty="0">
                <a:latin typeface="Courier New" panose="02070309020205020404" pitchFamily="49" charset="0"/>
                <a:cs typeface="Courier New" panose="02070309020205020404" pitchFamily="49" charset="0"/>
              </a:rPr>
              <a:t> </a:t>
            </a:r>
          </a:p>
          <a:p>
            <a:pPr marL="0" indent="0">
              <a:buNone/>
            </a:pPr>
            <a:r>
              <a:rPr lang="en-GB" sz="2600" dirty="0">
                <a:latin typeface="Courier New" panose="02070309020205020404" pitchFamily="49" charset="0"/>
                <a:cs typeface="Courier New" panose="02070309020205020404" pitchFamily="49" charset="0"/>
              </a:rPr>
              <a:t>print(</a:t>
            </a:r>
            <a:r>
              <a:rPr lang="en-GB" sz="2600" dirty="0" err="1">
                <a:latin typeface="Courier New" panose="02070309020205020404" pitchFamily="49" charset="0"/>
                <a:cs typeface="Courier New" panose="02070309020205020404" pitchFamily="49" charset="0"/>
              </a:rPr>
              <a:t>add_one</a:t>
            </a:r>
            <a:r>
              <a:rPr lang="en-GB" sz="2600" dirty="0">
                <a:latin typeface="Courier New" panose="02070309020205020404" pitchFamily="49" charset="0"/>
                <a:cs typeface="Courier New" panose="02070309020205020404" pitchFamily="49" charset="0"/>
              </a:rPr>
              <a:t>(1))</a:t>
            </a:r>
          </a:p>
          <a:p>
            <a:pPr marL="0" indent="0">
              <a:buNone/>
            </a:pPr>
            <a:r>
              <a:rPr lang="en-GB" sz="2600" dirty="0">
                <a:latin typeface="Courier New" panose="02070309020205020404" pitchFamily="49" charset="0"/>
                <a:cs typeface="Courier New" panose="02070309020205020404" pitchFamily="49" charset="0"/>
              </a:rPr>
              <a:t>print(y)</a:t>
            </a:r>
          </a:p>
          <a:p>
            <a:pPr marL="0" indent="0">
              <a:buNone/>
            </a:pPr>
            <a:r>
              <a:rPr lang="en-GB" sz="2600" dirty="0">
                <a:latin typeface="Courier New" panose="02070309020205020404" pitchFamily="49" charset="0"/>
                <a:cs typeface="Courier New" panose="02070309020205020404" pitchFamily="49" charset="0"/>
              </a:rPr>
              <a:t> </a:t>
            </a:r>
          </a:p>
          <a:p>
            <a:pPr marL="0" indent="0">
              <a:buNone/>
            </a:pPr>
            <a:r>
              <a:rPr lang="en-GB" sz="2600" dirty="0">
                <a:latin typeface="Courier New" panose="02070309020205020404" pitchFamily="49" charset="0"/>
                <a:cs typeface="Courier New" panose="02070309020205020404" pitchFamily="49" charset="0"/>
              </a:rPr>
              <a:t>2</a:t>
            </a:r>
          </a:p>
          <a:p>
            <a:pPr marL="0" indent="0">
              <a:buNone/>
            </a:pPr>
            <a:r>
              <a:rPr lang="en-GB" sz="2600" dirty="0" err="1">
                <a:solidFill>
                  <a:srgbClr val="FF0000"/>
                </a:solidFill>
                <a:latin typeface="Courier New" panose="02070309020205020404" pitchFamily="49" charset="0"/>
                <a:cs typeface="Courier New" panose="02070309020205020404" pitchFamily="49" charset="0"/>
              </a:rPr>
              <a:t>Traceback</a:t>
            </a:r>
            <a:r>
              <a:rPr lang="en-GB" sz="2600" dirty="0">
                <a:solidFill>
                  <a:srgbClr val="FF0000"/>
                </a:solidFill>
                <a:latin typeface="Courier New" panose="02070309020205020404" pitchFamily="49" charset="0"/>
                <a:cs typeface="Courier New" panose="02070309020205020404" pitchFamily="49" charset="0"/>
              </a:rPr>
              <a:t> (most recent call last):</a:t>
            </a:r>
          </a:p>
          <a:p>
            <a:pPr marL="0" indent="0">
              <a:buNone/>
            </a:pPr>
            <a:r>
              <a:rPr lang="en-GB" dirty="0">
                <a:solidFill>
                  <a:srgbClr val="FF0000"/>
                </a:solidFill>
                <a:latin typeface="Courier New" panose="02070309020205020404" pitchFamily="49" charset="0"/>
                <a:cs typeface="Courier New" panose="02070309020205020404" pitchFamily="49" charset="0"/>
              </a:rPr>
              <a:t>…</a:t>
            </a:r>
          </a:p>
        </p:txBody>
      </p:sp>
      <p:sp>
        <p:nvSpPr>
          <p:cNvPr id="5" name="TextBox 4"/>
          <p:cNvSpPr txBox="1"/>
          <p:nvPr/>
        </p:nvSpPr>
        <p:spPr>
          <a:xfrm>
            <a:off x="838199" y="1042502"/>
            <a:ext cx="11224847" cy="954107"/>
          </a:xfrm>
          <a:prstGeom prst="rect">
            <a:avLst/>
          </a:prstGeom>
          <a:noFill/>
        </p:spPr>
        <p:txBody>
          <a:bodyPr wrap="square" rtlCol="0">
            <a:spAutoFit/>
          </a:bodyPr>
          <a:lstStyle/>
          <a:p>
            <a:r>
              <a:rPr lang="en-GB" sz="2800" b="1" dirty="0"/>
              <a:t>Note 4: </a:t>
            </a:r>
            <a:r>
              <a:rPr lang="en-GB" sz="2800" dirty="0"/>
              <a:t>Variables created within a function will not be accessible outside that function</a:t>
            </a:r>
          </a:p>
        </p:txBody>
      </p:sp>
    </p:spTree>
    <p:extLst>
      <p:ext uri="{BB962C8B-B14F-4D97-AF65-F5344CB8AC3E}">
        <p14:creationId xmlns:p14="http://schemas.microsoft.com/office/powerpoint/2010/main" val="95282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884" y="0"/>
            <a:ext cx="10515600" cy="1325563"/>
          </a:xfrm>
        </p:spPr>
        <p:txBody>
          <a:bodyPr/>
          <a:lstStyle/>
          <a:p>
            <a:r>
              <a:rPr lang="en-GB" dirty="0"/>
              <a:t>A note on scope (5)</a:t>
            </a:r>
          </a:p>
        </p:txBody>
      </p:sp>
      <p:sp>
        <p:nvSpPr>
          <p:cNvPr id="3" name="Text Placeholder 2"/>
          <p:cNvSpPr>
            <a:spLocks noGrp="1"/>
          </p:cNvSpPr>
          <p:nvPr>
            <p:ph type="body" idx="1"/>
          </p:nvPr>
        </p:nvSpPr>
        <p:spPr>
          <a:xfrm>
            <a:off x="950884" y="1729281"/>
            <a:ext cx="5157787" cy="823912"/>
          </a:xfrm>
        </p:spPr>
        <p:txBody>
          <a:bodyPr/>
          <a:lstStyle/>
          <a:p>
            <a:r>
              <a:rPr lang="en-GB" dirty="0"/>
              <a:t>Code</a:t>
            </a:r>
          </a:p>
        </p:txBody>
      </p:sp>
      <p:sp>
        <p:nvSpPr>
          <p:cNvPr id="4" name="Content Placeholder 3"/>
          <p:cNvSpPr>
            <a:spLocks noGrp="1"/>
          </p:cNvSpPr>
          <p:nvPr>
            <p:ph sz="half" idx="2"/>
          </p:nvPr>
        </p:nvSpPr>
        <p:spPr>
          <a:xfrm>
            <a:off x="950884" y="2553193"/>
            <a:ext cx="5157787" cy="3834174"/>
          </a:xfrm>
        </p:spPr>
        <p:txBody>
          <a:bodyPr>
            <a:normAutofit fontScale="55000" lnSpcReduction="20000"/>
          </a:bodyPr>
          <a:lstStyle/>
          <a:p>
            <a:pPr marL="0" indent="0">
              <a:buNone/>
            </a:pPr>
            <a:r>
              <a:rPr lang="en-GB" sz="3200" dirty="0">
                <a:latin typeface="Courier New" panose="02070309020205020404" pitchFamily="49" charset="0"/>
                <a:cs typeface="Courier New" panose="02070309020205020404" pitchFamily="49" charset="0"/>
              </a:rPr>
              <a:t>for </a:t>
            </a:r>
            <a:r>
              <a:rPr lang="en-GB" sz="3200" dirty="0" err="1">
                <a:latin typeface="Courier New" panose="02070309020205020404" pitchFamily="49" charset="0"/>
                <a:cs typeface="Courier New" panose="02070309020205020404" pitchFamily="49" charset="0"/>
              </a:rPr>
              <a:t>i</a:t>
            </a:r>
            <a:r>
              <a:rPr lang="en-GB" sz="3200" dirty="0">
                <a:latin typeface="Courier New" panose="02070309020205020404" pitchFamily="49" charset="0"/>
                <a:cs typeface="Courier New" panose="02070309020205020404" pitchFamily="49" charset="0"/>
              </a:rPr>
              <a:t> in (range(1)):</a:t>
            </a:r>
          </a:p>
          <a:p>
            <a:pPr marL="0" indent="0">
              <a:buNone/>
            </a:pPr>
            <a:r>
              <a:rPr lang="en-GB" sz="3200" dirty="0">
                <a:latin typeface="Courier New" panose="02070309020205020404" pitchFamily="49" charset="0"/>
                <a:cs typeface="Courier New" panose="02070309020205020404" pitchFamily="49" charset="0"/>
              </a:rPr>
              <a:t>    for j in (range(10, 11)):</a:t>
            </a:r>
          </a:p>
          <a:p>
            <a:pPr marL="0" indent="0">
              <a:buNone/>
            </a:pPr>
            <a:r>
              <a:rPr lang="en-GB" sz="3200" dirty="0">
                <a:latin typeface="Courier New" panose="02070309020205020404" pitchFamily="49" charset="0"/>
                <a:cs typeface="Courier New" panose="02070309020205020404" pitchFamily="49" charset="0"/>
              </a:rPr>
              <a:t>        print(</a:t>
            </a:r>
            <a:r>
              <a:rPr lang="en-GB" sz="3200" dirty="0" err="1">
                <a:latin typeface="Courier New" panose="02070309020205020404" pitchFamily="49" charset="0"/>
                <a:cs typeface="Courier New" panose="02070309020205020404" pitchFamily="49" charset="0"/>
              </a:rPr>
              <a:t>i</a:t>
            </a:r>
            <a:r>
              <a:rPr lang="en-GB" sz="3200" dirty="0">
                <a:latin typeface="Courier New" panose="02070309020205020404" pitchFamily="49" charset="0"/>
                <a:cs typeface="Courier New" panose="02070309020205020404" pitchFamily="49" charset="0"/>
              </a:rPr>
              <a:t>)</a:t>
            </a:r>
          </a:p>
          <a:p>
            <a:pPr marL="0" indent="0">
              <a:buNone/>
            </a:pPr>
            <a:r>
              <a:rPr lang="en-GB" sz="3200" dirty="0">
                <a:latin typeface="Courier New" panose="02070309020205020404" pitchFamily="49" charset="0"/>
                <a:cs typeface="Courier New" panose="02070309020205020404" pitchFamily="49" charset="0"/>
              </a:rPr>
              <a:t>        print(j)</a:t>
            </a:r>
          </a:p>
          <a:p>
            <a:pPr marL="0" indent="0">
              <a:buNone/>
            </a:pPr>
            <a:r>
              <a:rPr lang="en-GB" sz="3200" dirty="0">
                <a:latin typeface="Courier New" panose="02070309020205020404" pitchFamily="49" charset="0"/>
                <a:cs typeface="Courier New" panose="02070309020205020404" pitchFamily="49" charset="0"/>
              </a:rPr>
              <a:t>        k = </a:t>
            </a:r>
            <a:r>
              <a:rPr lang="en-GB" sz="3200" dirty="0" err="1">
                <a:latin typeface="Courier New" panose="02070309020205020404" pitchFamily="49" charset="0"/>
                <a:cs typeface="Courier New" panose="02070309020205020404" pitchFamily="49" charset="0"/>
              </a:rPr>
              <a:t>i</a:t>
            </a:r>
            <a:r>
              <a:rPr lang="en-GB" sz="3200" dirty="0">
                <a:latin typeface="Courier New" panose="02070309020205020404" pitchFamily="49" charset="0"/>
                <a:cs typeface="Courier New" panose="02070309020205020404" pitchFamily="49" charset="0"/>
              </a:rPr>
              <a:t> + j</a:t>
            </a:r>
          </a:p>
          <a:p>
            <a:pPr marL="0" indent="0">
              <a:buNone/>
            </a:pPr>
            <a:r>
              <a:rPr lang="en-GB" sz="3200" dirty="0">
                <a:latin typeface="Courier New" panose="02070309020205020404" pitchFamily="49" charset="0"/>
                <a:cs typeface="Courier New" panose="02070309020205020404" pitchFamily="49" charset="0"/>
              </a:rPr>
              <a:t>        print(k)</a:t>
            </a:r>
          </a:p>
          <a:p>
            <a:pPr marL="0" indent="0">
              <a:buNone/>
            </a:pPr>
            <a:r>
              <a:rPr lang="en-GB" sz="3200" dirty="0">
                <a:latin typeface="Courier New" panose="02070309020205020404" pitchFamily="49" charset="0"/>
                <a:cs typeface="Courier New" panose="02070309020205020404" pitchFamily="49" charset="0"/>
              </a:rPr>
              <a:t>        print()</a:t>
            </a:r>
          </a:p>
          <a:p>
            <a:pPr marL="0" indent="0">
              <a:buNone/>
            </a:pPr>
            <a:r>
              <a:rPr lang="en-GB" sz="3200" dirty="0">
                <a:latin typeface="Courier New" panose="02070309020205020404" pitchFamily="49" charset="0"/>
                <a:cs typeface="Courier New" panose="02070309020205020404" pitchFamily="49" charset="0"/>
              </a:rPr>
              <a:t>        </a:t>
            </a:r>
          </a:p>
          <a:p>
            <a:pPr marL="0" indent="0">
              <a:buNone/>
            </a:pPr>
            <a:r>
              <a:rPr lang="en-GB" sz="3200" dirty="0">
                <a:latin typeface="Courier New" panose="02070309020205020404" pitchFamily="49" charset="0"/>
                <a:cs typeface="Courier New" panose="02070309020205020404" pitchFamily="49" charset="0"/>
              </a:rPr>
              <a:t>print("Outside loop i:" + </a:t>
            </a:r>
            <a:r>
              <a:rPr lang="en-GB" sz="3200" dirty="0" err="1">
                <a:latin typeface="Courier New" panose="02070309020205020404" pitchFamily="49" charset="0"/>
                <a:cs typeface="Courier New" panose="02070309020205020404" pitchFamily="49" charset="0"/>
              </a:rPr>
              <a:t>str</a:t>
            </a:r>
            <a:r>
              <a:rPr lang="en-GB" sz="3200" dirty="0">
                <a:latin typeface="Courier New" panose="02070309020205020404" pitchFamily="49" charset="0"/>
                <a:cs typeface="Courier New" panose="02070309020205020404" pitchFamily="49" charset="0"/>
              </a:rPr>
              <a:t>(</a:t>
            </a:r>
            <a:r>
              <a:rPr lang="en-GB" sz="3200" dirty="0" err="1">
                <a:latin typeface="Courier New" panose="02070309020205020404" pitchFamily="49" charset="0"/>
                <a:cs typeface="Courier New" panose="02070309020205020404" pitchFamily="49" charset="0"/>
              </a:rPr>
              <a:t>i</a:t>
            </a:r>
            <a:r>
              <a:rPr lang="en-GB" sz="3200" dirty="0">
                <a:latin typeface="Courier New" panose="02070309020205020404" pitchFamily="49" charset="0"/>
                <a:cs typeface="Courier New" panose="02070309020205020404" pitchFamily="49" charset="0"/>
              </a:rPr>
              <a:t>))</a:t>
            </a:r>
          </a:p>
          <a:p>
            <a:pPr marL="0" indent="0">
              <a:buNone/>
            </a:pPr>
            <a:r>
              <a:rPr lang="en-GB" sz="3200" dirty="0">
                <a:latin typeface="Courier New" panose="02070309020205020404" pitchFamily="49" charset="0"/>
                <a:cs typeface="Courier New" panose="02070309020205020404" pitchFamily="49" charset="0"/>
              </a:rPr>
              <a:t>print("Outside loop j:" + </a:t>
            </a:r>
            <a:r>
              <a:rPr lang="en-GB" sz="3200" dirty="0" err="1">
                <a:latin typeface="Courier New" panose="02070309020205020404" pitchFamily="49" charset="0"/>
                <a:cs typeface="Courier New" panose="02070309020205020404" pitchFamily="49" charset="0"/>
              </a:rPr>
              <a:t>str</a:t>
            </a:r>
            <a:r>
              <a:rPr lang="en-GB" sz="3200" dirty="0">
                <a:latin typeface="Courier New" panose="02070309020205020404" pitchFamily="49" charset="0"/>
                <a:cs typeface="Courier New" panose="02070309020205020404" pitchFamily="49" charset="0"/>
              </a:rPr>
              <a:t>(j))</a:t>
            </a:r>
          </a:p>
          <a:p>
            <a:pPr marL="0" indent="0">
              <a:buNone/>
            </a:pPr>
            <a:r>
              <a:rPr lang="en-GB" sz="3200" dirty="0">
                <a:latin typeface="Courier New" panose="02070309020205020404" pitchFamily="49" charset="0"/>
                <a:cs typeface="Courier New" panose="02070309020205020404" pitchFamily="49" charset="0"/>
              </a:rPr>
              <a:t>print("Outside loop k:" + </a:t>
            </a:r>
            <a:r>
              <a:rPr lang="en-GB" sz="3200" dirty="0" err="1">
                <a:latin typeface="Courier New" panose="02070309020205020404" pitchFamily="49" charset="0"/>
                <a:cs typeface="Courier New" panose="02070309020205020404" pitchFamily="49" charset="0"/>
              </a:rPr>
              <a:t>str</a:t>
            </a:r>
            <a:r>
              <a:rPr lang="en-GB" sz="3200" dirty="0">
                <a:latin typeface="Courier New" panose="02070309020205020404" pitchFamily="49" charset="0"/>
                <a:cs typeface="Courier New" panose="02070309020205020404" pitchFamily="49" charset="0"/>
              </a:rPr>
              <a:t>(k))</a:t>
            </a:r>
          </a:p>
          <a:p>
            <a:endParaRPr lang="en-GB" dirty="0"/>
          </a:p>
        </p:txBody>
      </p:sp>
      <p:sp>
        <p:nvSpPr>
          <p:cNvPr id="5" name="Text Placeholder 4"/>
          <p:cNvSpPr>
            <a:spLocks noGrp="1"/>
          </p:cNvSpPr>
          <p:nvPr>
            <p:ph type="body" sz="quarter" idx="3"/>
          </p:nvPr>
        </p:nvSpPr>
        <p:spPr>
          <a:xfrm>
            <a:off x="6283296" y="1729281"/>
            <a:ext cx="5183188" cy="823912"/>
          </a:xfrm>
        </p:spPr>
        <p:txBody>
          <a:bodyPr/>
          <a:lstStyle/>
          <a:p>
            <a:r>
              <a:rPr lang="en-GB" dirty="0"/>
              <a:t>Result</a:t>
            </a:r>
          </a:p>
        </p:txBody>
      </p:sp>
      <p:sp>
        <p:nvSpPr>
          <p:cNvPr id="6" name="Content Placeholder 5"/>
          <p:cNvSpPr>
            <a:spLocks noGrp="1"/>
          </p:cNvSpPr>
          <p:nvPr>
            <p:ph sz="quarter" idx="4"/>
          </p:nvPr>
        </p:nvSpPr>
        <p:spPr>
          <a:xfrm>
            <a:off x="6283296" y="2553193"/>
            <a:ext cx="5183188" cy="3834174"/>
          </a:xfrm>
        </p:spPr>
        <p:txBody>
          <a:bodyPr>
            <a:normAutofit/>
          </a:bodyPr>
          <a:lstStyle/>
          <a:p>
            <a:pPr marL="0" indent="0">
              <a:buNone/>
            </a:pPr>
            <a:r>
              <a:rPr lang="en-GB" sz="1800" dirty="0">
                <a:latin typeface="Courier New" panose="02070309020205020404" pitchFamily="49" charset="0"/>
                <a:cs typeface="Courier New" panose="02070309020205020404" pitchFamily="49" charset="0"/>
              </a:rPr>
              <a:t>&gt;&gt;&gt; </a:t>
            </a:r>
          </a:p>
          <a:p>
            <a:pPr marL="0" indent="0">
              <a:buNone/>
            </a:pPr>
            <a:r>
              <a:rPr lang="en-GB" sz="1800" dirty="0">
                <a:latin typeface="Courier New" panose="02070309020205020404" pitchFamily="49" charset="0"/>
                <a:cs typeface="Courier New" panose="02070309020205020404" pitchFamily="49" charset="0"/>
              </a:rPr>
              <a:t>0</a:t>
            </a:r>
          </a:p>
          <a:p>
            <a:pPr marL="0" indent="0">
              <a:buNone/>
            </a:pPr>
            <a:r>
              <a:rPr lang="en-GB" sz="1800" dirty="0">
                <a:latin typeface="Courier New" panose="02070309020205020404" pitchFamily="49" charset="0"/>
                <a:cs typeface="Courier New" panose="02070309020205020404" pitchFamily="49" charset="0"/>
              </a:rPr>
              <a:t>10</a:t>
            </a:r>
          </a:p>
          <a:p>
            <a:pPr marL="0" indent="0">
              <a:buNone/>
            </a:pPr>
            <a:r>
              <a:rPr lang="en-GB" sz="1800" dirty="0">
                <a:latin typeface="Courier New" panose="02070309020205020404" pitchFamily="49" charset="0"/>
                <a:cs typeface="Courier New" panose="02070309020205020404" pitchFamily="49" charset="0"/>
              </a:rPr>
              <a:t>10</a:t>
            </a:r>
          </a:p>
          <a:p>
            <a:pPr marL="0" indent="0">
              <a:buNone/>
            </a:pPr>
            <a:r>
              <a:rPr lang="en-GB" sz="1800" dirty="0">
                <a:latin typeface="Courier New" panose="02070309020205020404" pitchFamily="49" charset="0"/>
                <a:cs typeface="Courier New" panose="02070309020205020404" pitchFamily="49" charset="0"/>
              </a:rPr>
              <a:t> </a:t>
            </a:r>
          </a:p>
          <a:p>
            <a:pPr marL="0" indent="0">
              <a:buNone/>
            </a:pPr>
            <a:r>
              <a:rPr lang="en-GB" sz="1800" dirty="0">
                <a:latin typeface="Courier New" panose="02070309020205020404" pitchFamily="49" charset="0"/>
                <a:cs typeface="Courier New" panose="02070309020205020404" pitchFamily="49" charset="0"/>
              </a:rPr>
              <a:t>Outside loop i:0</a:t>
            </a:r>
          </a:p>
          <a:p>
            <a:pPr marL="0" indent="0">
              <a:buNone/>
            </a:pPr>
            <a:r>
              <a:rPr lang="en-GB" sz="1800" dirty="0">
                <a:latin typeface="Courier New" panose="02070309020205020404" pitchFamily="49" charset="0"/>
                <a:cs typeface="Courier New" panose="02070309020205020404" pitchFamily="49" charset="0"/>
              </a:rPr>
              <a:t>Outside loop j:10</a:t>
            </a:r>
          </a:p>
          <a:p>
            <a:pPr marL="0" indent="0">
              <a:buNone/>
            </a:pPr>
            <a:r>
              <a:rPr lang="en-GB" sz="1800" dirty="0">
                <a:latin typeface="Courier New" panose="02070309020205020404" pitchFamily="49" charset="0"/>
                <a:cs typeface="Courier New" panose="02070309020205020404" pitchFamily="49" charset="0"/>
              </a:rPr>
              <a:t>Outside loop k:10</a:t>
            </a:r>
          </a:p>
          <a:p>
            <a:endParaRPr lang="en-GB" dirty="0"/>
          </a:p>
        </p:txBody>
      </p:sp>
      <p:sp>
        <p:nvSpPr>
          <p:cNvPr id="7" name="TextBox 6"/>
          <p:cNvSpPr txBox="1"/>
          <p:nvPr/>
        </p:nvSpPr>
        <p:spPr>
          <a:xfrm>
            <a:off x="889337" y="1189774"/>
            <a:ext cx="10915527" cy="800219"/>
          </a:xfrm>
          <a:prstGeom prst="rect">
            <a:avLst/>
          </a:prstGeom>
          <a:noFill/>
        </p:spPr>
        <p:txBody>
          <a:bodyPr wrap="square" rtlCol="0">
            <a:spAutoFit/>
          </a:bodyPr>
          <a:lstStyle/>
          <a:p>
            <a:r>
              <a:rPr lang="en-GB" sz="2800" b="1" dirty="0"/>
              <a:t>Note 5: </a:t>
            </a:r>
            <a:r>
              <a:rPr lang="en-GB" sz="2800" dirty="0"/>
              <a:t>variables created inside a loop will be accessible outside that loop</a:t>
            </a:r>
          </a:p>
          <a:p>
            <a:endParaRPr lang="en-GB" dirty="0"/>
          </a:p>
        </p:txBody>
      </p:sp>
    </p:spTree>
    <p:extLst>
      <p:ext uri="{BB962C8B-B14F-4D97-AF65-F5344CB8AC3E}">
        <p14:creationId xmlns:p14="http://schemas.microsoft.com/office/powerpoint/2010/main" val="2020572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Exercises</a:t>
            </a:r>
          </a:p>
        </p:txBody>
      </p:sp>
      <p:sp>
        <p:nvSpPr>
          <p:cNvPr id="3" name="Content Placeholder 2"/>
          <p:cNvSpPr>
            <a:spLocks noGrp="1"/>
          </p:cNvSpPr>
          <p:nvPr>
            <p:ph idx="1"/>
          </p:nvPr>
        </p:nvSpPr>
        <p:spPr/>
        <p:txBody>
          <a:bodyPr/>
          <a:lstStyle/>
          <a:p>
            <a:pPr marL="0" indent="0">
              <a:buNone/>
            </a:pPr>
            <a:r>
              <a:rPr lang="en-GB" dirty="0"/>
              <a:t>Scope: exercises 1.3 and 1.4</a:t>
            </a:r>
          </a:p>
        </p:txBody>
      </p:sp>
      <p:pic>
        <p:nvPicPr>
          <p:cNvPr id="4" name="Picture 3">
            <a:extLst>
              <a:ext uri="{FF2B5EF4-FFF2-40B4-BE49-F238E27FC236}">
                <a16:creationId xmlns:a16="http://schemas.microsoft.com/office/drawing/2014/main" id="{B1ADCA25-210D-4240-BCD4-30BB5C77FD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0376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5D46-DD57-254F-96BF-87C0AD8B0932}"/>
              </a:ext>
            </a:extLst>
          </p:cNvPr>
          <p:cNvSpPr>
            <a:spLocks noGrp="1"/>
          </p:cNvSpPr>
          <p:nvPr>
            <p:ph type="title"/>
          </p:nvPr>
        </p:nvSpPr>
        <p:spPr>
          <a:xfrm>
            <a:off x="684376" y="0"/>
            <a:ext cx="10515600" cy="1325563"/>
          </a:xfrm>
        </p:spPr>
        <p:txBody>
          <a:bodyPr/>
          <a:lstStyle/>
          <a:p>
            <a:r>
              <a:rPr lang="en-GB" b="1" dirty="0"/>
              <a:t>Licence</a:t>
            </a:r>
          </a:p>
        </p:txBody>
      </p:sp>
      <p:sp>
        <p:nvSpPr>
          <p:cNvPr id="3" name="Content Placeholder 2">
            <a:extLst>
              <a:ext uri="{FF2B5EF4-FFF2-40B4-BE49-F238E27FC236}">
                <a16:creationId xmlns:a16="http://schemas.microsoft.com/office/drawing/2014/main" id="{F7CD5D95-BD29-9047-8846-F2393097A08D}"/>
              </a:ext>
            </a:extLst>
          </p:cNvPr>
          <p:cNvSpPr>
            <a:spLocks noGrp="1"/>
          </p:cNvSpPr>
          <p:nvPr>
            <p:ph idx="1"/>
          </p:nvPr>
        </p:nvSpPr>
        <p:spPr>
          <a:xfrm>
            <a:off x="684376" y="1171700"/>
            <a:ext cx="10515600" cy="4616745"/>
          </a:xfrm>
        </p:spPr>
        <p:txBody>
          <a:bodyPr>
            <a:normAutofit fontScale="40000" lnSpcReduction="20000"/>
          </a:bodyPr>
          <a:lstStyle/>
          <a:p>
            <a:pPr marL="0" indent="0">
              <a:buNone/>
            </a:pPr>
            <a:r>
              <a:rPr lang="en-GB" dirty="0"/>
              <a:t>This presentation is © 2020, Steven </a:t>
            </a:r>
            <a:r>
              <a:rPr lang="en-GB" dirty="0" err="1"/>
              <a:t>Wingett</a:t>
            </a:r>
            <a:r>
              <a:rPr lang="en-GB" dirty="0"/>
              <a:t> &amp; Simon Andrews.</a:t>
            </a:r>
          </a:p>
          <a:p>
            <a:pPr marL="0" indent="0">
              <a:buNone/>
            </a:pPr>
            <a:r>
              <a:rPr lang="en-GB" dirty="0"/>
              <a:t> </a:t>
            </a:r>
          </a:p>
          <a:p>
            <a:pPr marL="0" indent="0">
              <a:buNone/>
            </a:pPr>
            <a:r>
              <a:rPr lang="en-GB" dirty="0"/>
              <a:t>This presentation is distributed under the creative commons Attribution-Non-Commercial-Share Alike 2.0 licence. </a:t>
            </a:r>
          </a:p>
          <a:p>
            <a:pPr marL="0" indent="0">
              <a:buNone/>
            </a:pPr>
            <a:r>
              <a:rPr lang="en-GB" dirty="0"/>
              <a:t>This means that you are free:</a:t>
            </a:r>
          </a:p>
          <a:p>
            <a:r>
              <a:rPr lang="en-GB" dirty="0"/>
              <a:t>to copy, distribute, display, and perform the work</a:t>
            </a:r>
          </a:p>
          <a:p>
            <a:r>
              <a:rPr lang="en-GB" dirty="0"/>
              <a:t>to make derivative works</a:t>
            </a:r>
          </a:p>
          <a:p>
            <a:pPr marL="0" indent="0">
              <a:buNone/>
            </a:pPr>
            <a:r>
              <a:rPr lang="en-GB" dirty="0"/>
              <a:t> </a:t>
            </a:r>
          </a:p>
          <a:p>
            <a:pPr marL="0" indent="0">
              <a:buNone/>
            </a:pPr>
            <a:r>
              <a:rPr lang="en-GB" dirty="0"/>
              <a:t>Under the following conditions:</a:t>
            </a:r>
          </a:p>
          <a:p>
            <a:r>
              <a:rPr lang="en-GB" dirty="0"/>
              <a:t>Attribution. You must give the original author credit.</a:t>
            </a:r>
          </a:p>
          <a:p>
            <a:r>
              <a:rPr lang="en-GB" dirty="0"/>
              <a:t>Non-Commercial. You may not use this work for commercial purposes.</a:t>
            </a:r>
          </a:p>
          <a:p>
            <a:r>
              <a:rPr lang="en-GB" dirty="0"/>
              <a:t>Share Alike. If you alter, transform, or build upon this work, you may distribute the resulting work only under a licence identical to this one.</a:t>
            </a:r>
          </a:p>
          <a:p>
            <a:pPr marL="0" indent="0">
              <a:buNone/>
            </a:pPr>
            <a:r>
              <a:rPr lang="en-GB" dirty="0"/>
              <a:t> </a:t>
            </a:r>
          </a:p>
          <a:p>
            <a:pPr marL="0" indent="0">
              <a:buNone/>
            </a:pPr>
            <a:r>
              <a:rPr lang="en-GB" dirty="0"/>
              <a:t>Please note that:</a:t>
            </a:r>
          </a:p>
          <a:p>
            <a:r>
              <a:rPr lang="en-GB" dirty="0"/>
              <a:t>For any reuse or distribution, you must make clear to others the licence terms of this work.</a:t>
            </a:r>
          </a:p>
          <a:p>
            <a:r>
              <a:rPr lang="en-GB" dirty="0"/>
              <a:t>Any of these conditions can be waived if you get permission from the copyright holder.</a:t>
            </a:r>
          </a:p>
          <a:p>
            <a:r>
              <a:rPr lang="en-GB" dirty="0"/>
              <a:t>Nothing in this license impairs or restricts the author's moral rights.</a:t>
            </a:r>
          </a:p>
          <a:p>
            <a:pPr marL="0" indent="0">
              <a:buNone/>
            </a:pPr>
            <a:r>
              <a:rPr lang="en-GB" dirty="0"/>
              <a:t> </a:t>
            </a:r>
          </a:p>
          <a:p>
            <a:pPr marL="0" indent="0">
              <a:buNone/>
            </a:pPr>
            <a:r>
              <a:rPr lang="en-GB" dirty="0"/>
              <a:t>Full details of this licence can be found at </a:t>
            </a:r>
          </a:p>
          <a:p>
            <a:pPr marL="0" indent="0">
              <a:buNone/>
            </a:pPr>
            <a:r>
              <a:rPr lang="en-GB" u="sng" dirty="0">
                <a:hlinkClick r:id="rId2"/>
              </a:rPr>
              <a:t>http://creativecommons.org/licenses/by-nc-sa/2.0/uk/legalcode</a:t>
            </a:r>
            <a:endParaRPr lang="en-GB" dirty="0"/>
          </a:p>
          <a:p>
            <a:endParaRPr lang="en-US" dirty="0"/>
          </a:p>
        </p:txBody>
      </p:sp>
      <p:pic>
        <p:nvPicPr>
          <p:cNvPr id="4" name="Picture 3">
            <a:extLst>
              <a:ext uri="{FF2B5EF4-FFF2-40B4-BE49-F238E27FC236}">
                <a16:creationId xmlns:a16="http://schemas.microsoft.com/office/drawing/2014/main" id="{47FB8145-1D11-9E45-881F-A7E2299EB7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207092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to object-oriented programming</a:t>
            </a:r>
          </a:p>
        </p:txBody>
      </p:sp>
      <p:sp>
        <p:nvSpPr>
          <p:cNvPr id="3" name="Content Placeholder 2"/>
          <p:cNvSpPr>
            <a:spLocks noGrp="1"/>
          </p:cNvSpPr>
          <p:nvPr>
            <p:ph idx="1"/>
          </p:nvPr>
        </p:nvSpPr>
        <p:spPr/>
        <p:txBody>
          <a:bodyPr/>
          <a:lstStyle/>
          <a:p>
            <a:r>
              <a:rPr lang="en-GB" dirty="0"/>
              <a:t>So far dealt with Python as a </a:t>
            </a:r>
            <a:r>
              <a:rPr lang="en-GB" b="1" dirty="0"/>
              <a:t>procedural</a:t>
            </a:r>
            <a:r>
              <a:rPr lang="en-GB" dirty="0"/>
              <a:t> language – a series of instructions (like a food recipe)</a:t>
            </a:r>
          </a:p>
          <a:p>
            <a:r>
              <a:rPr lang="en-GB" dirty="0"/>
              <a:t>Easy to loose track of everything for big projects</a:t>
            </a:r>
          </a:p>
          <a:p>
            <a:r>
              <a:rPr lang="en-GB" dirty="0"/>
              <a:t>Object-oriented programming (OOP) designed to make it easier to writing more complex projects</a:t>
            </a:r>
          </a:p>
          <a:p>
            <a:r>
              <a:rPr lang="en-GB" dirty="0"/>
              <a:t>It is better suited to the human brain</a:t>
            </a:r>
          </a:p>
          <a:p>
            <a:r>
              <a:rPr lang="en-GB" dirty="0"/>
              <a:t>In fact, everything in Python is an object</a:t>
            </a:r>
          </a:p>
          <a:p>
            <a:endParaRPr lang="en-GB" dirty="0"/>
          </a:p>
          <a:p>
            <a:endParaRPr lang="en-GB" dirty="0"/>
          </a:p>
        </p:txBody>
      </p:sp>
      <p:pic>
        <p:nvPicPr>
          <p:cNvPr id="4" name="Picture 3">
            <a:extLst>
              <a:ext uri="{FF2B5EF4-FFF2-40B4-BE49-F238E27FC236}">
                <a16:creationId xmlns:a16="http://schemas.microsoft.com/office/drawing/2014/main" id="{9D3908E2-A658-5448-A890-8FD4A8847D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814939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472" y="92465"/>
            <a:ext cx="11200883" cy="1325563"/>
          </a:xfrm>
        </p:spPr>
        <p:txBody>
          <a:bodyPr/>
          <a:lstStyle/>
          <a:p>
            <a:r>
              <a:rPr lang="en-GB" dirty="0"/>
              <a:t>Introduction to object-oriented programming (2)</a:t>
            </a:r>
          </a:p>
        </p:txBody>
      </p:sp>
      <p:sp>
        <p:nvSpPr>
          <p:cNvPr id="3" name="Content Placeholder 2"/>
          <p:cNvSpPr>
            <a:spLocks noGrp="1"/>
          </p:cNvSpPr>
          <p:nvPr>
            <p:ph sz="half" idx="1"/>
          </p:nvPr>
        </p:nvSpPr>
        <p:spPr>
          <a:xfrm>
            <a:off x="260581" y="1302905"/>
            <a:ext cx="4384078" cy="4351338"/>
          </a:xfrm>
        </p:spPr>
        <p:txBody>
          <a:bodyPr>
            <a:normAutofit fontScale="92500" lnSpcReduction="10000"/>
          </a:bodyPr>
          <a:lstStyle/>
          <a:p>
            <a:r>
              <a:rPr lang="en-GB" sz="2400" dirty="0"/>
              <a:t>Object are analogous to real-word objects (e.g. vehicles)</a:t>
            </a:r>
          </a:p>
          <a:p>
            <a:r>
              <a:rPr lang="en-GB" sz="2400" dirty="0"/>
              <a:t>Objects have fields (e.g. number of wheels, max speed)</a:t>
            </a:r>
          </a:p>
          <a:p>
            <a:r>
              <a:rPr lang="en-GB" sz="2400" dirty="0"/>
              <a:t>And methods (turn on, accelerate)</a:t>
            </a:r>
          </a:p>
          <a:p>
            <a:r>
              <a:rPr lang="en-GB" sz="2400" dirty="0"/>
              <a:t>Methods &amp; fields known as attributes</a:t>
            </a:r>
          </a:p>
          <a:p>
            <a:r>
              <a:rPr lang="en-GB" sz="2400" dirty="0"/>
              <a:t>Related objects are grouped into classes (i.e. vehicles)</a:t>
            </a:r>
          </a:p>
          <a:p>
            <a:r>
              <a:rPr lang="en-GB" sz="2400" dirty="0"/>
              <a:t>And grouped into sub-classes (e.g. cars, trucks and bikes)</a:t>
            </a:r>
          </a:p>
          <a:p>
            <a:r>
              <a:rPr lang="en-GB" sz="2400" dirty="0"/>
              <a:t>Objects inherit properties </a:t>
            </a:r>
          </a:p>
          <a:p>
            <a:endParaRPr lang="en-GB" dirty="0"/>
          </a:p>
        </p:txBody>
      </p:sp>
      <p:pic>
        <p:nvPicPr>
          <p:cNvPr id="5" name="Content Placeholder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4807" y="5117895"/>
            <a:ext cx="1691561" cy="1072697"/>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7089"/>
          <a:stretch/>
        </p:blipFill>
        <p:spPr>
          <a:xfrm>
            <a:off x="3345596" y="5034687"/>
            <a:ext cx="2094213" cy="1137513"/>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25675" y="3739042"/>
            <a:ext cx="1755339" cy="1755339"/>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54297" y="5111826"/>
            <a:ext cx="2340227" cy="1147170"/>
          </a:xfrm>
          <a:prstGeom prst="rect">
            <a:avLst/>
          </a:prstGeom>
        </p:spPr>
      </p:pic>
      <p:sp>
        <p:nvSpPr>
          <p:cNvPr id="9" name="TextBox 8"/>
          <p:cNvSpPr txBox="1"/>
          <p:nvPr/>
        </p:nvSpPr>
        <p:spPr>
          <a:xfrm>
            <a:off x="7687600" y="1346197"/>
            <a:ext cx="1732084" cy="523220"/>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Vehicles</a:t>
            </a:r>
            <a:endParaRPr lang="en-GB" b="1" dirty="0">
              <a:latin typeface="Arial" panose="020B0604020202020204" pitchFamily="34" charset="0"/>
              <a:cs typeface="Arial" panose="020B0604020202020204" pitchFamily="34" charset="0"/>
            </a:endParaRPr>
          </a:p>
        </p:txBody>
      </p:sp>
      <p:sp>
        <p:nvSpPr>
          <p:cNvPr id="10" name="TextBox 9"/>
          <p:cNvSpPr txBox="1"/>
          <p:nvPr/>
        </p:nvSpPr>
        <p:spPr>
          <a:xfrm>
            <a:off x="5622805" y="2207839"/>
            <a:ext cx="1732084" cy="954107"/>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Engine-powered</a:t>
            </a:r>
            <a:endParaRPr lang="en-GB" b="1" dirty="0">
              <a:latin typeface="Arial" panose="020B0604020202020204" pitchFamily="34" charset="0"/>
              <a:cs typeface="Arial" panose="020B0604020202020204" pitchFamily="34" charset="0"/>
            </a:endParaRPr>
          </a:p>
        </p:txBody>
      </p:sp>
      <p:sp>
        <p:nvSpPr>
          <p:cNvPr id="11" name="TextBox 10"/>
          <p:cNvSpPr txBox="1"/>
          <p:nvPr/>
        </p:nvSpPr>
        <p:spPr>
          <a:xfrm>
            <a:off x="10032271" y="2212710"/>
            <a:ext cx="1732084" cy="954107"/>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Human-powered</a:t>
            </a:r>
            <a:endParaRPr lang="en-GB" b="1" dirty="0">
              <a:latin typeface="Arial" panose="020B0604020202020204" pitchFamily="34" charset="0"/>
              <a:cs typeface="Arial" panose="020B0604020202020204" pitchFamily="34" charset="0"/>
            </a:endParaRPr>
          </a:p>
        </p:txBody>
      </p:sp>
      <p:sp>
        <p:nvSpPr>
          <p:cNvPr id="12" name="TextBox 11"/>
          <p:cNvSpPr txBox="1"/>
          <p:nvPr/>
        </p:nvSpPr>
        <p:spPr>
          <a:xfrm>
            <a:off x="10032271" y="3662605"/>
            <a:ext cx="1732084" cy="523220"/>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Bikes</a:t>
            </a:r>
            <a:endParaRPr lang="en-GB" b="1" dirty="0">
              <a:latin typeface="Arial" panose="020B0604020202020204" pitchFamily="34" charset="0"/>
              <a:cs typeface="Arial" panose="020B0604020202020204" pitchFamily="34" charset="0"/>
            </a:endParaRPr>
          </a:p>
        </p:txBody>
      </p:sp>
      <p:sp>
        <p:nvSpPr>
          <p:cNvPr id="13" name="TextBox 12"/>
          <p:cNvSpPr txBox="1"/>
          <p:nvPr/>
        </p:nvSpPr>
        <p:spPr>
          <a:xfrm>
            <a:off x="4542844" y="4594675"/>
            <a:ext cx="1732084" cy="523220"/>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Cars</a:t>
            </a:r>
            <a:endParaRPr lang="en-GB" b="1" dirty="0">
              <a:latin typeface="Arial" panose="020B0604020202020204" pitchFamily="34" charset="0"/>
              <a:cs typeface="Arial" panose="020B0604020202020204" pitchFamily="34" charset="0"/>
            </a:endParaRPr>
          </a:p>
        </p:txBody>
      </p:sp>
      <p:sp>
        <p:nvSpPr>
          <p:cNvPr id="14" name="TextBox 13"/>
          <p:cNvSpPr txBox="1"/>
          <p:nvPr/>
        </p:nvSpPr>
        <p:spPr>
          <a:xfrm>
            <a:off x="8060880" y="4594675"/>
            <a:ext cx="1732084" cy="523220"/>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Trucks</a:t>
            </a:r>
            <a:endParaRPr lang="en-GB" b="1" dirty="0">
              <a:latin typeface="Arial" panose="020B0604020202020204" pitchFamily="34" charset="0"/>
              <a:cs typeface="Arial" panose="020B0604020202020204" pitchFamily="34" charset="0"/>
            </a:endParaRPr>
          </a:p>
        </p:txBody>
      </p:sp>
      <p:cxnSp>
        <p:nvCxnSpPr>
          <p:cNvPr id="16" name="Straight Connector 15"/>
          <p:cNvCxnSpPr>
            <a:stCxn id="9" idx="2"/>
            <a:endCxn id="10" idx="0"/>
          </p:cNvCxnSpPr>
          <p:nvPr/>
        </p:nvCxnSpPr>
        <p:spPr>
          <a:xfrm flipH="1">
            <a:off x="6488847" y="1869417"/>
            <a:ext cx="2064795" cy="3384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9" idx="2"/>
            <a:endCxn id="11" idx="0"/>
          </p:cNvCxnSpPr>
          <p:nvPr/>
        </p:nvCxnSpPr>
        <p:spPr>
          <a:xfrm>
            <a:off x="8553642" y="1869417"/>
            <a:ext cx="2344671" cy="3432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0" idx="2"/>
          </p:cNvCxnSpPr>
          <p:nvPr/>
        </p:nvCxnSpPr>
        <p:spPr>
          <a:xfrm flipH="1">
            <a:off x="5492482" y="3161946"/>
            <a:ext cx="996365" cy="13330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14" idx="0"/>
          </p:cNvCxnSpPr>
          <p:nvPr/>
        </p:nvCxnSpPr>
        <p:spPr>
          <a:xfrm>
            <a:off x="6862127" y="3161946"/>
            <a:ext cx="2064795" cy="14327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1" idx="2"/>
            <a:endCxn id="12" idx="0"/>
          </p:cNvCxnSpPr>
          <p:nvPr/>
        </p:nvCxnSpPr>
        <p:spPr>
          <a:xfrm>
            <a:off x="10898313" y="3166817"/>
            <a:ext cx="0" cy="4957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ABC1B6FE-B42B-5445-80C5-E896E4A2113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70941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036754"/>
            <a:ext cx="4039943" cy="579558"/>
          </a:xfrm>
          <a:solidFill>
            <a:schemeClr val="bg2"/>
          </a:solidFill>
        </p:spPr>
        <p:txBody>
          <a:bodyPr>
            <a:normAutofit fontScale="92500" lnSpcReduction="20000"/>
          </a:bodyPr>
          <a:lstStyle/>
          <a:p>
            <a:pPr algn="ctr"/>
            <a:r>
              <a:rPr lang="en-GB" dirty="0"/>
              <a:t>Class Code</a:t>
            </a:r>
            <a:br>
              <a:rPr lang="en-GB" dirty="0"/>
            </a:br>
            <a:endParaRPr lang="en-GB" dirty="0"/>
          </a:p>
        </p:txBody>
      </p:sp>
      <p:sp>
        <p:nvSpPr>
          <p:cNvPr id="4" name="Content Placeholder 3"/>
          <p:cNvSpPr>
            <a:spLocks noGrp="1"/>
          </p:cNvSpPr>
          <p:nvPr>
            <p:ph sz="half" idx="2"/>
          </p:nvPr>
        </p:nvSpPr>
        <p:spPr>
          <a:xfrm>
            <a:off x="839788" y="1616312"/>
            <a:ext cx="4039943" cy="4006576"/>
          </a:xfrm>
          <a:solidFill>
            <a:schemeClr val="bg2"/>
          </a:solidFill>
        </p:spPr>
        <p:txBody>
          <a:bodyPr>
            <a:normAutofit fontScale="47500" lnSpcReduction="20000"/>
          </a:bodyPr>
          <a:lstStyle/>
          <a:p>
            <a:pPr marL="0" indent="0">
              <a:buNone/>
            </a:pPr>
            <a:r>
              <a:rPr lang="en-GB" sz="2900" dirty="0"/>
              <a:t>class Dog:</a:t>
            </a:r>
          </a:p>
          <a:p>
            <a:pPr marL="0" indent="0">
              <a:buNone/>
            </a:pPr>
            <a:r>
              <a:rPr lang="en-GB" sz="2900" dirty="0"/>
              <a:t>    def </a:t>
            </a:r>
            <a:r>
              <a:rPr lang="en-GB" sz="2900" dirty="0" err="1"/>
              <a:t>get_mood</a:t>
            </a:r>
            <a:r>
              <a:rPr lang="en-GB" sz="2900" dirty="0"/>
              <a:t>(self):</a:t>
            </a:r>
          </a:p>
          <a:p>
            <a:pPr marL="0" indent="0">
              <a:buNone/>
            </a:pPr>
            <a:r>
              <a:rPr lang="en-GB" sz="2900" dirty="0"/>
              <a:t>        return </a:t>
            </a:r>
            <a:r>
              <a:rPr lang="en-GB" sz="2900" dirty="0" err="1"/>
              <a:t>self.mood</a:t>
            </a:r>
            <a:endParaRPr lang="en-GB" sz="2900" dirty="0"/>
          </a:p>
          <a:p>
            <a:pPr marL="0" indent="0">
              <a:buNone/>
            </a:pPr>
            <a:r>
              <a:rPr lang="en-GB" sz="2900" dirty="0"/>
              <a:t>    </a:t>
            </a:r>
          </a:p>
          <a:p>
            <a:pPr marL="0" indent="0">
              <a:buNone/>
            </a:pPr>
            <a:r>
              <a:rPr lang="en-GB" sz="2900" dirty="0"/>
              <a:t>    def </a:t>
            </a:r>
            <a:r>
              <a:rPr lang="en-GB" sz="2900" dirty="0" err="1"/>
              <a:t>set_mood</a:t>
            </a:r>
            <a:r>
              <a:rPr lang="en-GB" sz="2900" dirty="0"/>
              <a:t>(self, data):</a:t>
            </a:r>
          </a:p>
          <a:p>
            <a:pPr marL="0" indent="0">
              <a:buNone/>
            </a:pPr>
            <a:r>
              <a:rPr lang="en-GB" sz="2900" dirty="0"/>
              <a:t>        </a:t>
            </a:r>
            <a:r>
              <a:rPr lang="en-GB" sz="2900" dirty="0" err="1"/>
              <a:t>self.mood</a:t>
            </a:r>
            <a:r>
              <a:rPr lang="en-GB" sz="2900" dirty="0"/>
              <a:t>  = data</a:t>
            </a:r>
          </a:p>
          <a:p>
            <a:pPr marL="0" indent="0">
              <a:buNone/>
            </a:pPr>
            <a:r>
              <a:rPr lang="en-GB" sz="2900" dirty="0"/>
              <a:t>        </a:t>
            </a:r>
          </a:p>
          <a:p>
            <a:pPr marL="0" indent="0">
              <a:buNone/>
            </a:pPr>
            <a:r>
              <a:rPr lang="en-GB" sz="2900" dirty="0"/>
              <a:t>    def animate(self):</a:t>
            </a:r>
          </a:p>
          <a:p>
            <a:pPr marL="0" indent="0">
              <a:buNone/>
            </a:pPr>
            <a:r>
              <a:rPr lang="en-GB" sz="2900" dirty="0"/>
              <a:t>        if </a:t>
            </a:r>
            <a:r>
              <a:rPr lang="en-GB" sz="2900" dirty="0" err="1"/>
              <a:t>self.mood</a:t>
            </a:r>
            <a:r>
              <a:rPr lang="en-GB" sz="2900" dirty="0"/>
              <a:t> == 'Happy':</a:t>
            </a:r>
          </a:p>
          <a:p>
            <a:pPr marL="0" indent="0">
              <a:buNone/>
            </a:pPr>
            <a:r>
              <a:rPr lang="en-GB" sz="2900" dirty="0"/>
              <a:t>            return('Wag Tail')    </a:t>
            </a:r>
          </a:p>
          <a:p>
            <a:pPr marL="0" indent="0">
              <a:buNone/>
            </a:pPr>
            <a:r>
              <a:rPr lang="en-GB" sz="2900" dirty="0"/>
              <a:t>        </a:t>
            </a:r>
            <a:r>
              <a:rPr lang="en-GB" sz="2900" dirty="0" err="1"/>
              <a:t>elif</a:t>
            </a:r>
            <a:r>
              <a:rPr lang="en-GB" sz="2900" dirty="0"/>
              <a:t> </a:t>
            </a:r>
            <a:r>
              <a:rPr lang="en-GB" sz="2900" dirty="0" err="1"/>
              <a:t>self.mood</a:t>
            </a:r>
            <a:r>
              <a:rPr lang="en-GB" sz="2900" dirty="0"/>
              <a:t> == 'Angry':</a:t>
            </a:r>
          </a:p>
          <a:p>
            <a:pPr marL="0" indent="0">
              <a:buNone/>
            </a:pPr>
            <a:r>
              <a:rPr lang="en-GB" sz="2900" dirty="0"/>
              <a:t>            return('Bite')    </a:t>
            </a:r>
          </a:p>
          <a:p>
            <a:pPr marL="0" indent="0">
              <a:buNone/>
            </a:pPr>
            <a:r>
              <a:rPr lang="en-GB" sz="2900" dirty="0"/>
              <a:t>        else:</a:t>
            </a:r>
          </a:p>
          <a:p>
            <a:pPr marL="0" indent="0">
              <a:buNone/>
            </a:pPr>
            <a:r>
              <a:rPr lang="en-GB" sz="2900" dirty="0"/>
              <a:t>            return('Bark')</a:t>
            </a:r>
          </a:p>
          <a:p>
            <a:pPr marL="0" indent="0">
              <a:buNone/>
            </a:pPr>
            <a:endParaRPr lang="en-GB" dirty="0"/>
          </a:p>
        </p:txBody>
      </p:sp>
      <p:sp>
        <p:nvSpPr>
          <p:cNvPr id="5" name="Text Placeholder 4"/>
          <p:cNvSpPr>
            <a:spLocks noGrp="1"/>
          </p:cNvSpPr>
          <p:nvPr>
            <p:ph type="body" sz="quarter" idx="3"/>
          </p:nvPr>
        </p:nvSpPr>
        <p:spPr>
          <a:xfrm>
            <a:off x="4870939" y="1046279"/>
            <a:ext cx="3261946" cy="579558"/>
          </a:xfrm>
          <a:solidFill>
            <a:schemeClr val="tx2">
              <a:lumMod val="20000"/>
              <a:lumOff val="80000"/>
            </a:schemeClr>
          </a:solidFill>
        </p:spPr>
        <p:txBody>
          <a:bodyPr>
            <a:normAutofit fontScale="92500" lnSpcReduction="20000"/>
          </a:bodyPr>
          <a:lstStyle/>
          <a:p>
            <a:pPr algn="ctr"/>
            <a:r>
              <a:rPr lang="en-GB" dirty="0"/>
              <a:t>“Main body” code</a:t>
            </a:r>
            <a:br>
              <a:rPr lang="en-GB" dirty="0"/>
            </a:br>
            <a:endParaRPr lang="en-GB" dirty="0"/>
          </a:p>
        </p:txBody>
      </p:sp>
      <p:sp>
        <p:nvSpPr>
          <p:cNvPr id="6" name="Content Placeholder 5"/>
          <p:cNvSpPr>
            <a:spLocks noGrp="1"/>
          </p:cNvSpPr>
          <p:nvPr>
            <p:ph sz="quarter" idx="4"/>
          </p:nvPr>
        </p:nvSpPr>
        <p:spPr>
          <a:xfrm>
            <a:off x="4870939" y="1625837"/>
            <a:ext cx="3261946" cy="4006576"/>
          </a:xfrm>
          <a:solidFill>
            <a:schemeClr val="tx2">
              <a:lumMod val="20000"/>
              <a:lumOff val="80000"/>
            </a:schemeClr>
          </a:solidFill>
        </p:spPr>
        <p:txBody>
          <a:bodyPr>
            <a:normAutofit fontScale="47500" lnSpcReduction="20000"/>
          </a:bodyPr>
          <a:lstStyle/>
          <a:p>
            <a:pPr marL="0" indent="0">
              <a:buNone/>
            </a:pPr>
            <a:r>
              <a:rPr lang="en-GB" sz="3300" dirty="0"/>
              <a:t>snoopy = Dog()</a:t>
            </a:r>
          </a:p>
          <a:p>
            <a:pPr marL="0" indent="0">
              <a:buNone/>
            </a:pPr>
            <a:r>
              <a:rPr lang="en-GB" sz="3300" dirty="0" err="1"/>
              <a:t>snoopy.set_mood</a:t>
            </a:r>
            <a:r>
              <a:rPr lang="en-GB" sz="3300" dirty="0"/>
              <a:t>("Happy")</a:t>
            </a:r>
          </a:p>
          <a:p>
            <a:pPr marL="0" indent="0">
              <a:buNone/>
            </a:pPr>
            <a:r>
              <a:rPr lang="en-GB" sz="3300" dirty="0"/>
              <a:t>print(</a:t>
            </a:r>
            <a:r>
              <a:rPr lang="en-GB" sz="3300" dirty="0" err="1"/>
              <a:t>snoopy.get_mood</a:t>
            </a:r>
            <a:r>
              <a:rPr lang="en-GB" sz="3300" dirty="0"/>
              <a:t>())</a:t>
            </a:r>
          </a:p>
          <a:p>
            <a:pPr marL="0" indent="0">
              <a:buNone/>
            </a:pPr>
            <a:r>
              <a:rPr lang="en-GB" sz="3300" dirty="0" err="1"/>
              <a:t>snoopy.set_mood</a:t>
            </a:r>
            <a:r>
              <a:rPr lang="en-GB" sz="3300" dirty="0"/>
              <a:t>("Sad")</a:t>
            </a:r>
          </a:p>
          <a:p>
            <a:pPr marL="0" indent="0">
              <a:buNone/>
            </a:pPr>
            <a:r>
              <a:rPr lang="en-GB" sz="3300" dirty="0"/>
              <a:t>print(</a:t>
            </a:r>
            <a:r>
              <a:rPr lang="en-GB" sz="3300" dirty="0" err="1"/>
              <a:t>snoopy.mood</a:t>
            </a:r>
            <a:r>
              <a:rPr lang="en-GB" sz="3300" dirty="0"/>
              <a:t>)</a:t>
            </a:r>
          </a:p>
          <a:p>
            <a:pPr marL="0" indent="0">
              <a:buNone/>
            </a:pPr>
            <a:r>
              <a:rPr lang="en-GB" sz="3300" dirty="0" err="1"/>
              <a:t>snoopy.set_mood</a:t>
            </a:r>
            <a:r>
              <a:rPr lang="en-GB" sz="3300" dirty="0"/>
              <a:t>("Angry")</a:t>
            </a:r>
          </a:p>
          <a:p>
            <a:pPr marL="0" indent="0">
              <a:buNone/>
            </a:pPr>
            <a:r>
              <a:rPr lang="en-GB" sz="3300" dirty="0"/>
              <a:t>print(</a:t>
            </a:r>
            <a:r>
              <a:rPr lang="en-GB" sz="3300" dirty="0" err="1"/>
              <a:t>snoopy.get_mood</a:t>
            </a:r>
            <a:r>
              <a:rPr lang="en-GB" sz="3300" dirty="0"/>
              <a:t>())  </a:t>
            </a:r>
          </a:p>
          <a:p>
            <a:pPr marL="0" indent="0">
              <a:buNone/>
            </a:pPr>
            <a:r>
              <a:rPr lang="en-GB" sz="3300" dirty="0"/>
              <a:t>print(</a:t>
            </a:r>
            <a:r>
              <a:rPr lang="en-GB" sz="3300" dirty="0" err="1"/>
              <a:t>snoopy.animate</a:t>
            </a:r>
            <a:r>
              <a:rPr lang="en-GB" sz="3300" dirty="0"/>
              <a:t>())</a:t>
            </a:r>
          </a:p>
          <a:p>
            <a:pPr marL="0" indent="0">
              <a:buNone/>
            </a:pPr>
            <a:endParaRPr lang="en-GB" dirty="0"/>
          </a:p>
        </p:txBody>
      </p:sp>
      <p:sp>
        <p:nvSpPr>
          <p:cNvPr id="7" name="Text Placeholder 4"/>
          <p:cNvSpPr txBox="1">
            <a:spLocks/>
          </p:cNvSpPr>
          <p:nvPr/>
        </p:nvSpPr>
        <p:spPr>
          <a:xfrm>
            <a:off x="7816362" y="1045545"/>
            <a:ext cx="1468315" cy="579558"/>
          </a:xfrm>
          <a:prstGeom prst="rect">
            <a:avLst/>
          </a:prstGeom>
          <a:solidFill>
            <a:schemeClr val="accent6">
              <a:lumMod val="20000"/>
              <a:lumOff val="80000"/>
            </a:schemeClr>
          </a:solidFill>
        </p:spPr>
        <p:txBody>
          <a:bodyPr vert="horz" lIns="91440" tIns="45720" rIns="91440" bIns="45720" rtlCol="0" anchor="b">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dirty="0"/>
              <a:t>Output</a:t>
            </a:r>
            <a:br>
              <a:rPr lang="en-GB" dirty="0"/>
            </a:br>
            <a:endParaRPr lang="en-GB" dirty="0"/>
          </a:p>
        </p:txBody>
      </p:sp>
      <p:sp>
        <p:nvSpPr>
          <p:cNvPr id="8" name="Content Placeholder 5"/>
          <p:cNvSpPr txBox="1">
            <a:spLocks/>
          </p:cNvSpPr>
          <p:nvPr/>
        </p:nvSpPr>
        <p:spPr>
          <a:xfrm>
            <a:off x="7816362" y="1625103"/>
            <a:ext cx="1468315" cy="4006576"/>
          </a:xfrm>
          <a:prstGeom prst="rect">
            <a:avLst/>
          </a:prstGeom>
          <a:solidFill>
            <a:schemeClr val="accent6">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Happy</a:t>
            </a:r>
          </a:p>
          <a:p>
            <a:pPr marL="0" indent="0">
              <a:buNone/>
            </a:pPr>
            <a:r>
              <a:rPr lang="en-GB" dirty="0"/>
              <a:t>Sad</a:t>
            </a:r>
          </a:p>
          <a:p>
            <a:pPr marL="0" indent="0">
              <a:buNone/>
            </a:pPr>
            <a:r>
              <a:rPr lang="en-GB" dirty="0"/>
              <a:t>Angry</a:t>
            </a:r>
          </a:p>
          <a:p>
            <a:pPr marL="0" indent="0">
              <a:buNone/>
            </a:pPr>
            <a:r>
              <a:rPr lang="en-GB" dirty="0"/>
              <a:t>Bite</a:t>
            </a:r>
          </a:p>
          <a:p>
            <a:pPr marL="0" indent="0">
              <a:buNone/>
            </a:pPr>
            <a:endParaRPr lang="en-GB" sz="1600" dirty="0">
              <a:latin typeface="Courier New" panose="02070309020205020404" pitchFamily="49" charset="0"/>
              <a:cs typeface="Courier New" panose="02070309020205020404" pitchFamily="49" charset="0"/>
            </a:endParaRPr>
          </a:p>
          <a:p>
            <a:pPr marL="0" indent="0">
              <a:buNone/>
            </a:pPr>
            <a:endParaRPr lang="en-GB" dirty="0"/>
          </a:p>
        </p:txBody>
      </p:sp>
      <p:pic>
        <p:nvPicPr>
          <p:cNvPr id="9" name="Picture 8">
            <a:extLst>
              <a:ext uri="{FF2B5EF4-FFF2-40B4-BE49-F238E27FC236}">
                <a16:creationId xmlns:a16="http://schemas.microsoft.com/office/drawing/2014/main" id="{38F1D6C8-1E8E-CD4D-9D3A-F654585518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799" y="5788445"/>
            <a:ext cx="3012558" cy="1069555"/>
          </a:xfrm>
          <a:prstGeom prst="rect">
            <a:avLst/>
          </a:prstGeom>
        </p:spPr>
      </p:pic>
      <p:sp>
        <p:nvSpPr>
          <p:cNvPr id="12" name="Title 1">
            <a:extLst>
              <a:ext uri="{FF2B5EF4-FFF2-40B4-BE49-F238E27FC236}">
                <a16:creationId xmlns:a16="http://schemas.microsoft.com/office/drawing/2014/main" id="{101DA2CF-7DAE-FD44-8545-D9DA60CA7E81}"/>
              </a:ext>
            </a:extLst>
          </p:cNvPr>
          <p:cNvSpPr>
            <a:spLocks noGrp="1"/>
          </p:cNvSpPr>
          <p:nvPr>
            <p:ph type="title"/>
          </p:nvPr>
        </p:nvSpPr>
        <p:spPr>
          <a:xfrm>
            <a:off x="580563" y="9761"/>
            <a:ext cx="11200883" cy="1325563"/>
          </a:xfrm>
        </p:spPr>
        <p:txBody>
          <a:bodyPr/>
          <a:lstStyle/>
          <a:p>
            <a:r>
              <a:rPr lang="en-GB" dirty="0"/>
              <a:t>Introduction to object-oriented programming (2)</a:t>
            </a:r>
          </a:p>
        </p:txBody>
      </p:sp>
    </p:spTree>
    <p:extLst>
      <p:ext uri="{BB962C8B-B14F-4D97-AF65-F5344CB8AC3E}">
        <p14:creationId xmlns:p14="http://schemas.microsoft.com/office/powerpoint/2010/main" val="1279519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Exercises</a:t>
            </a:r>
          </a:p>
        </p:txBody>
      </p:sp>
      <p:sp>
        <p:nvSpPr>
          <p:cNvPr id="3" name="Content Placeholder 2"/>
          <p:cNvSpPr>
            <a:spLocks noGrp="1"/>
          </p:cNvSpPr>
          <p:nvPr>
            <p:ph idx="1"/>
          </p:nvPr>
        </p:nvSpPr>
        <p:spPr/>
        <p:txBody>
          <a:bodyPr/>
          <a:lstStyle/>
          <a:p>
            <a:r>
              <a:rPr lang="en-GB" dirty="0"/>
              <a:t>Object orientated programming: Exercise 1.5</a:t>
            </a:r>
          </a:p>
        </p:txBody>
      </p:sp>
      <p:pic>
        <p:nvPicPr>
          <p:cNvPr id="4" name="Picture 3">
            <a:extLst>
              <a:ext uri="{FF2B5EF4-FFF2-40B4-BE49-F238E27FC236}">
                <a16:creationId xmlns:a16="http://schemas.microsoft.com/office/drawing/2014/main" id="{A875C941-1C22-8C4E-BDE7-7E8315595F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898565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Generators</a:t>
            </a:r>
          </a:p>
        </p:txBody>
      </p:sp>
      <p:sp>
        <p:nvSpPr>
          <p:cNvPr id="3" name="Content Placeholder 2"/>
          <p:cNvSpPr>
            <a:spLocks noGrp="1"/>
          </p:cNvSpPr>
          <p:nvPr>
            <p:ph idx="1"/>
          </p:nvPr>
        </p:nvSpPr>
        <p:spPr>
          <a:xfrm>
            <a:off x="838200" y="1325563"/>
            <a:ext cx="10515600" cy="4351338"/>
          </a:xfrm>
        </p:spPr>
        <p:txBody>
          <a:bodyPr>
            <a:normAutofit fontScale="92500" lnSpcReduction="10000"/>
          </a:bodyPr>
          <a:lstStyle/>
          <a:p>
            <a:r>
              <a:rPr lang="en-GB" dirty="0"/>
              <a:t>As previously noted, generators produce a stream of data</a:t>
            </a:r>
          </a:p>
          <a:p>
            <a:r>
              <a:rPr lang="en-GB" dirty="0"/>
              <a:t>Often preferable to keeping a very large list in memory, and then selecting a value from the list when required</a:t>
            </a:r>
          </a:p>
          <a:p>
            <a:r>
              <a:rPr lang="en-GB" dirty="0"/>
              <a:t>Syntax almost identical to that of a function</a:t>
            </a:r>
          </a:p>
          <a:p>
            <a:r>
              <a:rPr lang="en-GB" b="1" dirty="0"/>
              <a:t>Except</a:t>
            </a:r>
            <a:r>
              <a:rPr lang="en-GB" dirty="0"/>
              <a:t>, the generator code uses the keyword </a:t>
            </a:r>
            <a:r>
              <a:rPr lang="en-GB" dirty="0">
                <a:latin typeface="Courier New" panose="02070309020205020404" pitchFamily="49" charset="0"/>
                <a:cs typeface="Courier New" panose="02070309020205020404" pitchFamily="49" charset="0"/>
              </a:rPr>
              <a:t>yield</a:t>
            </a:r>
            <a:r>
              <a:rPr lang="en-GB" dirty="0"/>
              <a:t> instead of </a:t>
            </a:r>
            <a:r>
              <a:rPr lang="en-GB" dirty="0">
                <a:latin typeface="Courier New" panose="02070309020205020404" pitchFamily="49" charset="0"/>
                <a:cs typeface="Courier New" panose="02070309020205020404" pitchFamily="49" charset="0"/>
              </a:rPr>
              <a:t>return</a:t>
            </a:r>
          </a:p>
          <a:p>
            <a:r>
              <a:rPr lang="en-GB" dirty="0">
                <a:latin typeface="Courier New" panose="02070309020205020404" pitchFamily="49" charset="0"/>
                <a:cs typeface="Courier New" panose="02070309020205020404" pitchFamily="49" charset="0"/>
              </a:rPr>
              <a:t>next</a:t>
            </a:r>
            <a:r>
              <a:rPr lang="en-GB" dirty="0"/>
              <a:t> instigates each iteration of the generator</a:t>
            </a:r>
          </a:p>
          <a:p>
            <a:r>
              <a:rPr lang="en-GB" dirty="0"/>
              <a:t>Generators keep track of “where they have got to”</a:t>
            </a:r>
          </a:p>
          <a:p>
            <a:r>
              <a:rPr lang="en-GB" dirty="0"/>
              <a:t>Can (in theory) produce an infinite number of values</a:t>
            </a:r>
          </a:p>
          <a:p>
            <a:r>
              <a:rPr lang="en-GB" dirty="0"/>
              <a:t>Alternatively, we can specify limit after which </a:t>
            </a:r>
            <a:r>
              <a:rPr lang="en-GB" dirty="0" err="1">
                <a:latin typeface="Courier New" panose="02070309020205020404" pitchFamily="49" charset="0"/>
                <a:cs typeface="Courier New" panose="02070309020205020404" pitchFamily="49" charset="0"/>
              </a:rPr>
              <a:t>StopIteration</a:t>
            </a:r>
            <a:r>
              <a:rPr lang="en-GB" dirty="0"/>
              <a:t> error occurs</a:t>
            </a:r>
          </a:p>
        </p:txBody>
      </p:sp>
      <p:pic>
        <p:nvPicPr>
          <p:cNvPr id="4" name="Picture 3">
            <a:extLst>
              <a:ext uri="{FF2B5EF4-FFF2-40B4-BE49-F238E27FC236}">
                <a16:creationId xmlns:a16="http://schemas.microsoft.com/office/drawing/2014/main" id="{557D3838-014A-094D-9BAC-FD8CF22E01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945451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0"/>
            <a:ext cx="10515600" cy="1325563"/>
          </a:xfrm>
        </p:spPr>
        <p:txBody>
          <a:bodyPr/>
          <a:lstStyle/>
          <a:p>
            <a:r>
              <a:rPr lang="en-GB" dirty="0"/>
              <a:t>Generators (2)</a:t>
            </a:r>
          </a:p>
        </p:txBody>
      </p:sp>
      <p:sp>
        <p:nvSpPr>
          <p:cNvPr id="3" name="Text Placeholder 2"/>
          <p:cNvSpPr>
            <a:spLocks noGrp="1"/>
          </p:cNvSpPr>
          <p:nvPr>
            <p:ph type="body" idx="1"/>
          </p:nvPr>
        </p:nvSpPr>
        <p:spPr>
          <a:xfrm>
            <a:off x="723608" y="821829"/>
            <a:ext cx="5157787" cy="823912"/>
          </a:xfrm>
        </p:spPr>
        <p:txBody>
          <a:bodyPr/>
          <a:lstStyle/>
          <a:p>
            <a:r>
              <a:rPr lang="en-GB" dirty="0"/>
              <a:t>Code</a:t>
            </a:r>
          </a:p>
        </p:txBody>
      </p:sp>
      <p:sp>
        <p:nvSpPr>
          <p:cNvPr id="4" name="Content Placeholder 3"/>
          <p:cNvSpPr>
            <a:spLocks noGrp="1"/>
          </p:cNvSpPr>
          <p:nvPr>
            <p:ph sz="half" idx="2"/>
          </p:nvPr>
        </p:nvSpPr>
        <p:spPr>
          <a:xfrm>
            <a:off x="723608" y="1645741"/>
            <a:ext cx="5780820" cy="4458430"/>
          </a:xfrm>
        </p:spPr>
        <p:txBody>
          <a:bodyPr>
            <a:normAutofit fontScale="47500" lnSpcReduction="20000"/>
          </a:bodyPr>
          <a:lstStyle/>
          <a:p>
            <a:pPr marL="0" indent="0">
              <a:buNone/>
            </a:pPr>
            <a:r>
              <a:rPr lang="en-GB" sz="3400" dirty="0" err="1">
                <a:latin typeface="Courier New" panose="02070309020205020404" pitchFamily="49" charset="0"/>
                <a:cs typeface="Courier New" panose="02070309020205020404" pitchFamily="49" charset="0"/>
              </a:rPr>
              <a:t>def</a:t>
            </a:r>
            <a:r>
              <a:rPr lang="en-GB" sz="3400" dirty="0">
                <a:latin typeface="Courier New" panose="02070309020205020404" pitchFamily="49" charset="0"/>
                <a:cs typeface="Courier New" panose="02070309020205020404" pitchFamily="49" charset="0"/>
              </a:rPr>
              <a:t> </a:t>
            </a:r>
            <a:r>
              <a:rPr lang="en-GB" sz="3400" dirty="0" err="1">
                <a:latin typeface="Courier New" panose="02070309020205020404" pitchFamily="49" charset="0"/>
                <a:cs typeface="Courier New" panose="02070309020205020404" pitchFamily="49" charset="0"/>
              </a:rPr>
              <a:t>all_even</a:t>
            </a:r>
            <a:r>
              <a:rPr lang="en-GB" sz="3400" dirty="0">
                <a:latin typeface="Courier New" panose="02070309020205020404" pitchFamily="49" charset="0"/>
                <a:cs typeface="Courier New" panose="02070309020205020404" pitchFamily="49" charset="0"/>
              </a:rPr>
              <a:t>():</a:t>
            </a:r>
          </a:p>
          <a:p>
            <a:pPr marL="0" indent="0">
              <a:buNone/>
            </a:pPr>
            <a:r>
              <a:rPr lang="en-GB" sz="3400" dirty="0">
                <a:latin typeface="Courier New" panose="02070309020205020404" pitchFamily="49" charset="0"/>
                <a:cs typeface="Courier New" panose="02070309020205020404" pitchFamily="49" charset="0"/>
              </a:rPr>
              <a:t>    n = 0</a:t>
            </a:r>
          </a:p>
          <a:p>
            <a:pPr marL="0" indent="0">
              <a:buNone/>
            </a:pPr>
            <a:r>
              <a:rPr lang="en-GB" sz="3400" dirty="0">
                <a:latin typeface="Courier New" panose="02070309020205020404" pitchFamily="49" charset="0"/>
                <a:cs typeface="Courier New" panose="02070309020205020404" pitchFamily="49" charset="0"/>
              </a:rPr>
              <a:t>    while True:</a:t>
            </a:r>
          </a:p>
          <a:p>
            <a:pPr marL="0" indent="0">
              <a:buNone/>
            </a:pPr>
            <a:r>
              <a:rPr lang="en-GB" sz="3400" dirty="0">
                <a:latin typeface="Courier New" panose="02070309020205020404" pitchFamily="49" charset="0"/>
                <a:cs typeface="Courier New" panose="02070309020205020404" pitchFamily="49" charset="0"/>
              </a:rPr>
              <a:t>        yield n</a:t>
            </a:r>
          </a:p>
          <a:p>
            <a:pPr marL="0" indent="0">
              <a:buNone/>
            </a:pPr>
            <a:r>
              <a:rPr lang="en-GB" sz="3400" dirty="0">
                <a:latin typeface="Courier New" panose="02070309020205020404" pitchFamily="49" charset="0"/>
                <a:cs typeface="Courier New" panose="02070309020205020404" pitchFamily="49" charset="0"/>
              </a:rPr>
              <a:t>        n += 2</a:t>
            </a:r>
          </a:p>
          <a:p>
            <a:pPr marL="0" indent="0">
              <a:buNone/>
            </a:pPr>
            <a:r>
              <a:rPr lang="en-GB" sz="3400" dirty="0">
                <a:latin typeface="Courier New" panose="02070309020205020404" pitchFamily="49" charset="0"/>
                <a:cs typeface="Courier New" panose="02070309020205020404" pitchFamily="49" charset="0"/>
              </a:rPr>
              <a:t> </a:t>
            </a:r>
          </a:p>
          <a:p>
            <a:pPr marL="0" indent="0">
              <a:buNone/>
            </a:pPr>
            <a:r>
              <a:rPr lang="en-GB" sz="3400" dirty="0" err="1">
                <a:latin typeface="Courier New" panose="02070309020205020404" pitchFamily="49" charset="0"/>
                <a:cs typeface="Courier New" panose="02070309020205020404" pitchFamily="49" charset="0"/>
              </a:rPr>
              <a:t>even_number_generator</a:t>
            </a:r>
            <a:r>
              <a:rPr lang="en-GB" sz="3400" dirty="0">
                <a:latin typeface="Courier New" panose="02070309020205020404" pitchFamily="49" charset="0"/>
                <a:cs typeface="Courier New" panose="02070309020205020404" pitchFamily="49" charset="0"/>
              </a:rPr>
              <a:t> = </a:t>
            </a:r>
            <a:r>
              <a:rPr lang="en-GB" sz="3400" dirty="0" err="1">
                <a:latin typeface="Courier New" panose="02070309020205020404" pitchFamily="49" charset="0"/>
                <a:cs typeface="Courier New" panose="02070309020205020404" pitchFamily="49" charset="0"/>
              </a:rPr>
              <a:t>all_even</a:t>
            </a:r>
            <a:r>
              <a:rPr lang="en-GB" sz="3400" dirty="0">
                <a:latin typeface="Courier New" panose="02070309020205020404" pitchFamily="49" charset="0"/>
                <a:cs typeface="Courier New" panose="02070309020205020404" pitchFamily="49" charset="0"/>
              </a:rPr>
              <a:t>()</a:t>
            </a:r>
          </a:p>
          <a:p>
            <a:pPr marL="0" indent="0">
              <a:buNone/>
            </a:pPr>
            <a:r>
              <a:rPr lang="en-GB" sz="3400" dirty="0">
                <a:latin typeface="Courier New" panose="02070309020205020404" pitchFamily="49" charset="0"/>
                <a:cs typeface="Courier New" panose="02070309020205020404" pitchFamily="49" charset="0"/>
              </a:rPr>
              <a:t>            </a:t>
            </a:r>
          </a:p>
          <a:p>
            <a:pPr marL="0" indent="0">
              <a:buNone/>
            </a:pPr>
            <a:r>
              <a:rPr lang="en-GB" sz="3400" dirty="0">
                <a:latin typeface="Courier New" panose="02070309020205020404" pitchFamily="49" charset="0"/>
                <a:cs typeface="Courier New" panose="02070309020205020404" pitchFamily="49" charset="0"/>
              </a:rPr>
              <a:t>for </a:t>
            </a:r>
            <a:r>
              <a:rPr lang="en-GB" sz="3400" dirty="0" err="1">
                <a:latin typeface="Courier New" panose="02070309020205020404" pitchFamily="49" charset="0"/>
                <a:cs typeface="Courier New" panose="02070309020205020404" pitchFamily="49" charset="0"/>
              </a:rPr>
              <a:t>i</a:t>
            </a:r>
            <a:r>
              <a:rPr lang="en-GB" sz="3400" dirty="0">
                <a:latin typeface="Courier New" panose="02070309020205020404" pitchFamily="49" charset="0"/>
                <a:cs typeface="Courier New" panose="02070309020205020404" pitchFamily="49" charset="0"/>
              </a:rPr>
              <a:t> in range(5):</a:t>
            </a:r>
          </a:p>
          <a:p>
            <a:pPr marL="0" indent="0">
              <a:buNone/>
            </a:pPr>
            <a:r>
              <a:rPr lang="en-GB" sz="3400" dirty="0">
                <a:latin typeface="Courier New" panose="02070309020205020404" pitchFamily="49" charset="0"/>
                <a:cs typeface="Courier New" panose="02070309020205020404" pitchFamily="49" charset="0"/>
              </a:rPr>
              <a:t>    </a:t>
            </a:r>
            <a:r>
              <a:rPr lang="en-GB" sz="3400" dirty="0" err="1">
                <a:latin typeface="Courier New" panose="02070309020205020404" pitchFamily="49" charset="0"/>
                <a:cs typeface="Courier New" panose="02070309020205020404" pitchFamily="49" charset="0"/>
              </a:rPr>
              <a:t>even_number</a:t>
            </a:r>
            <a:r>
              <a:rPr lang="en-GB" sz="3400" dirty="0">
                <a:latin typeface="Courier New" panose="02070309020205020404" pitchFamily="49" charset="0"/>
                <a:cs typeface="Courier New" panose="02070309020205020404" pitchFamily="49" charset="0"/>
              </a:rPr>
              <a:t> = next(</a:t>
            </a:r>
            <a:r>
              <a:rPr lang="en-GB" sz="3400" dirty="0" err="1">
                <a:latin typeface="Courier New" panose="02070309020205020404" pitchFamily="49" charset="0"/>
                <a:cs typeface="Courier New" panose="02070309020205020404" pitchFamily="49" charset="0"/>
              </a:rPr>
              <a:t>even_number_generator</a:t>
            </a:r>
            <a:r>
              <a:rPr lang="en-GB" sz="3400" dirty="0">
                <a:latin typeface="Courier New" panose="02070309020205020404" pitchFamily="49" charset="0"/>
                <a:cs typeface="Courier New" panose="02070309020205020404" pitchFamily="49" charset="0"/>
              </a:rPr>
              <a:t>)</a:t>
            </a:r>
          </a:p>
          <a:p>
            <a:pPr marL="0" indent="0">
              <a:buNone/>
            </a:pPr>
            <a:r>
              <a:rPr lang="en-GB" sz="3400" dirty="0">
                <a:latin typeface="Courier New" panose="02070309020205020404" pitchFamily="49" charset="0"/>
                <a:cs typeface="Courier New" panose="02070309020205020404" pitchFamily="49" charset="0"/>
              </a:rPr>
              <a:t>    print(</a:t>
            </a:r>
            <a:r>
              <a:rPr lang="en-GB" sz="3400" dirty="0" err="1">
                <a:latin typeface="Courier New" panose="02070309020205020404" pitchFamily="49" charset="0"/>
                <a:cs typeface="Courier New" panose="02070309020205020404" pitchFamily="49" charset="0"/>
              </a:rPr>
              <a:t>even_number</a:t>
            </a:r>
            <a:r>
              <a:rPr lang="en-GB" sz="3400" dirty="0">
                <a:latin typeface="Courier New" panose="02070309020205020404" pitchFamily="49" charset="0"/>
                <a:cs typeface="Courier New" panose="02070309020205020404" pitchFamily="49" charset="0"/>
              </a:rPr>
              <a:t>)</a:t>
            </a:r>
          </a:p>
          <a:p>
            <a:pPr marL="0" indent="0">
              <a:buNone/>
            </a:pPr>
            <a:r>
              <a:rPr lang="en-GB" sz="3400" dirty="0">
                <a:latin typeface="Courier New" panose="02070309020205020404" pitchFamily="49" charset="0"/>
                <a:cs typeface="Courier New" panose="02070309020205020404" pitchFamily="49" charset="0"/>
              </a:rPr>
              <a:t>  </a:t>
            </a:r>
          </a:p>
          <a:p>
            <a:pPr marL="0" indent="0">
              <a:buNone/>
            </a:pPr>
            <a:r>
              <a:rPr lang="en-GB" sz="3400" dirty="0">
                <a:latin typeface="Courier New" panose="02070309020205020404" pitchFamily="49" charset="0"/>
                <a:cs typeface="Courier New" panose="02070309020205020404" pitchFamily="49" charset="0"/>
              </a:rPr>
              <a:t>print("And again...")</a:t>
            </a:r>
          </a:p>
          <a:p>
            <a:pPr marL="0" indent="0">
              <a:buNone/>
            </a:pPr>
            <a:r>
              <a:rPr lang="en-GB" sz="3400" dirty="0">
                <a:latin typeface="Courier New" panose="02070309020205020404" pitchFamily="49" charset="0"/>
                <a:cs typeface="Courier New" panose="02070309020205020404" pitchFamily="49" charset="0"/>
              </a:rPr>
              <a:t>print(next(</a:t>
            </a:r>
            <a:r>
              <a:rPr lang="en-GB" sz="3400" dirty="0" err="1">
                <a:latin typeface="Courier New" panose="02070309020205020404" pitchFamily="49" charset="0"/>
                <a:cs typeface="Courier New" panose="02070309020205020404" pitchFamily="49" charset="0"/>
              </a:rPr>
              <a:t>even_number_generator</a:t>
            </a:r>
            <a:r>
              <a:rPr lang="en-GB" sz="3400" dirty="0">
                <a:latin typeface="Courier New" panose="02070309020205020404" pitchFamily="49" charset="0"/>
                <a:cs typeface="Courier New" panose="02070309020205020404" pitchFamily="49" charset="0"/>
              </a:rPr>
              <a:t>))</a:t>
            </a:r>
          </a:p>
          <a:p>
            <a:endParaRPr lang="en-GB" dirty="0"/>
          </a:p>
        </p:txBody>
      </p:sp>
      <p:sp>
        <p:nvSpPr>
          <p:cNvPr id="5" name="Text Placeholder 4"/>
          <p:cNvSpPr>
            <a:spLocks noGrp="1"/>
          </p:cNvSpPr>
          <p:nvPr>
            <p:ph type="body" sz="quarter" idx="3"/>
          </p:nvPr>
        </p:nvSpPr>
        <p:spPr>
          <a:xfrm>
            <a:off x="6873701" y="821829"/>
            <a:ext cx="5183188" cy="823912"/>
          </a:xfrm>
        </p:spPr>
        <p:txBody>
          <a:bodyPr/>
          <a:lstStyle/>
          <a:p>
            <a:r>
              <a:rPr lang="en-GB" dirty="0"/>
              <a:t>Result</a:t>
            </a:r>
          </a:p>
        </p:txBody>
      </p:sp>
      <p:sp>
        <p:nvSpPr>
          <p:cNvPr id="6" name="Content Placeholder 5"/>
          <p:cNvSpPr>
            <a:spLocks noGrp="1"/>
          </p:cNvSpPr>
          <p:nvPr>
            <p:ph sz="quarter" idx="4"/>
          </p:nvPr>
        </p:nvSpPr>
        <p:spPr>
          <a:xfrm>
            <a:off x="6873701" y="1645742"/>
            <a:ext cx="5183188" cy="3957148"/>
          </a:xfrm>
        </p:spPr>
        <p:txBody>
          <a:bodyPr>
            <a:normAutofit/>
          </a:bodyPr>
          <a:lstStyle/>
          <a:p>
            <a:pPr marL="0" indent="0">
              <a:buNone/>
            </a:pPr>
            <a:r>
              <a:rPr lang="en-GB" sz="1600" dirty="0">
                <a:latin typeface="Courier New" panose="02070309020205020404" pitchFamily="49" charset="0"/>
                <a:cs typeface="Courier New" panose="02070309020205020404" pitchFamily="49" charset="0"/>
              </a:rPr>
              <a:t>&gt;&gt;&gt; </a:t>
            </a:r>
          </a:p>
          <a:p>
            <a:pPr marL="0" indent="0">
              <a:buNone/>
            </a:pPr>
            <a:r>
              <a:rPr lang="en-GB" sz="1600" dirty="0">
                <a:latin typeface="Courier New" panose="02070309020205020404" pitchFamily="49" charset="0"/>
                <a:cs typeface="Courier New" panose="02070309020205020404" pitchFamily="49" charset="0"/>
              </a:rPr>
              <a:t>0</a:t>
            </a:r>
          </a:p>
          <a:p>
            <a:pPr marL="0" indent="0">
              <a:buNone/>
            </a:pPr>
            <a:r>
              <a:rPr lang="en-GB" sz="1600" dirty="0">
                <a:latin typeface="Courier New" panose="02070309020205020404" pitchFamily="49" charset="0"/>
                <a:cs typeface="Courier New" panose="02070309020205020404" pitchFamily="49" charset="0"/>
              </a:rPr>
              <a:t>2</a:t>
            </a:r>
          </a:p>
          <a:p>
            <a:pPr marL="0" indent="0">
              <a:buNone/>
            </a:pPr>
            <a:r>
              <a:rPr lang="en-GB" sz="1600" dirty="0">
                <a:latin typeface="Courier New" panose="02070309020205020404" pitchFamily="49" charset="0"/>
                <a:cs typeface="Courier New" panose="02070309020205020404" pitchFamily="49" charset="0"/>
              </a:rPr>
              <a:t>4</a:t>
            </a:r>
          </a:p>
          <a:p>
            <a:pPr marL="0" indent="0">
              <a:buNone/>
            </a:pPr>
            <a:r>
              <a:rPr lang="en-GB" sz="1600" dirty="0">
                <a:latin typeface="Courier New" panose="02070309020205020404" pitchFamily="49" charset="0"/>
                <a:cs typeface="Courier New" panose="02070309020205020404" pitchFamily="49" charset="0"/>
              </a:rPr>
              <a:t>6</a:t>
            </a:r>
          </a:p>
          <a:p>
            <a:pPr marL="0" indent="0">
              <a:buNone/>
            </a:pPr>
            <a:r>
              <a:rPr lang="en-GB" sz="1600" dirty="0">
                <a:latin typeface="Courier New" panose="02070309020205020404" pitchFamily="49" charset="0"/>
                <a:cs typeface="Courier New" panose="02070309020205020404" pitchFamily="49" charset="0"/>
              </a:rPr>
              <a:t>8</a:t>
            </a:r>
          </a:p>
          <a:p>
            <a:pPr marL="0" indent="0">
              <a:buNone/>
            </a:pPr>
            <a:r>
              <a:rPr lang="en-GB" sz="1600" dirty="0">
                <a:latin typeface="Courier New" panose="02070309020205020404" pitchFamily="49" charset="0"/>
                <a:cs typeface="Courier New" panose="02070309020205020404" pitchFamily="49" charset="0"/>
              </a:rPr>
              <a:t>And again...</a:t>
            </a:r>
          </a:p>
          <a:p>
            <a:pPr marL="0" indent="0">
              <a:buNone/>
            </a:pPr>
            <a:r>
              <a:rPr lang="en-GB" sz="1600" dirty="0">
                <a:latin typeface="Courier New" panose="02070309020205020404" pitchFamily="49" charset="0"/>
                <a:cs typeface="Courier New" panose="02070309020205020404" pitchFamily="49" charset="0"/>
              </a:rPr>
              <a:t>10</a:t>
            </a:r>
          </a:p>
          <a:p>
            <a:endParaRPr lang="en-GB" dirty="0"/>
          </a:p>
        </p:txBody>
      </p:sp>
      <p:sp>
        <p:nvSpPr>
          <p:cNvPr id="7" name="TextBox 6">
            <a:extLst>
              <a:ext uri="{FF2B5EF4-FFF2-40B4-BE49-F238E27FC236}">
                <a16:creationId xmlns:a16="http://schemas.microsoft.com/office/drawing/2014/main" id="{FB61066C-64D5-F94E-94C7-30AB5123B686}"/>
              </a:ext>
            </a:extLst>
          </p:cNvPr>
          <p:cNvSpPr txBox="1"/>
          <p:nvPr/>
        </p:nvSpPr>
        <p:spPr>
          <a:xfrm>
            <a:off x="723608" y="6001622"/>
            <a:ext cx="6554625" cy="1107996"/>
          </a:xfrm>
          <a:prstGeom prst="rect">
            <a:avLst/>
          </a:prstGeom>
          <a:noFill/>
        </p:spPr>
        <p:txBody>
          <a:bodyPr wrap="square" rtlCol="0">
            <a:spAutoFit/>
          </a:bodyPr>
          <a:lstStyle/>
          <a:p>
            <a:pPr marL="285750" indent="-285750">
              <a:buFont typeface="Arial" panose="020B0604020202020204" pitchFamily="34" charset="0"/>
              <a:buChar char="•"/>
            </a:pPr>
            <a:r>
              <a:rPr lang="en-US" sz="2400" dirty="0"/>
              <a:t>Like functions, generators can take arguments:</a:t>
            </a:r>
          </a:p>
          <a:p>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my_generator</a:t>
            </a:r>
            <a:r>
              <a:rPr lang="en-GB" dirty="0">
                <a:latin typeface="Courier New" panose="02070309020205020404" pitchFamily="49" charset="0"/>
                <a:cs typeface="Courier New" panose="02070309020205020404" pitchFamily="49" charset="0"/>
              </a:rPr>
              <a:t>(argument1, argument2, …):</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2605154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57743-94C1-BE42-A3BB-A3F4FC318C51}"/>
              </a:ext>
            </a:extLst>
          </p:cNvPr>
          <p:cNvSpPr>
            <a:spLocks noGrp="1"/>
          </p:cNvSpPr>
          <p:nvPr>
            <p:ph type="title"/>
          </p:nvPr>
        </p:nvSpPr>
        <p:spPr/>
        <p:txBody>
          <a:bodyPr/>
          <a:lstStyle/>
          <a:p>
            <a:r>
              <a:rPr lang="en-GB" dirty="0"/>
              <a:t>Generators</a:t>
            </a:r>
            <a:endParaRPr lang="en-US" dirty="0"/>
          </a:p>
        </p:txBody>
      </p:sp>
      <p:sp>
        <p:nvSpPr>
          <p:cNvPr id="3" name="Content Placeholder 2">
            <a:extLst>
              <a:ext uri="{FF2B5EF4-FFF2-40B4-BE49-F238E27FC236}">
                <a16:creationId xmlns:a16="http://schemas.microsoft.com/office/drawing/2014/main" id="{B54BBAEE-9909-174E-B509-AE4127B69D27}"/>
              </a:ext>
            </a:extLst>
          </p:cNvPr>
          <p:cNvSpPr>
            <a:spLocks noGrp="1"/>
          </p:cNvSpPr>
          <p:nvPr>
            <p:ph idx="1"/>
          </p:nvPr>
        </p:nvSpPr>
        <p:spPr/>
        <p:txBody>
          <a:bodyPr/>
          <a:lstStyle/>
          <a:p>
            <a:r>
              <a:rPr lang="en-US" dirty="0"/>
              <a:t>Exercises: 1.6, 1.7, 1.8</a:t>
            </a:r>
          </a:p>
          <a:p>
            <a:r>
              <a:rPr lang="en-US" dirty="0"/>
              <a:t>Optional: 1.9*, 1.10*</a:t>
            </a:r>
          </a:p>
        </p:txBody>
      </p:sp>
      <p:pic>
        <p:nvPicPr>
          <p:cNvPr id="4" name="Picture 3">
            <a:extLst>
              <a:ext uri="{FF2B5EF4-FFF2-40B4-BE49-F238E27FC236}">
                <a16:creationId xmlns:a16="http://schemas.microsoft.com/office/drawing/2014/main" id="{8677F844-364A-D849-B8CB-3308171552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8803403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Exception handling: how to handle errors</a:t>
            </a:r>
          </a:p>
        </p:txBody>
      </p:sp>
      <p:sp>
        <p:nvSpPr>
          <p:cNvPr id="3" name="Content Placeholder 2"/>
          <p:cNvSpPr>
            <a:spLocks noGrp="1"/>
          </p:cNvSpPr>
          <p:nvPr>
            <p:ph idx="1"/>
          </p:nvPr>
        </p:nvSpPr>
        <p:spPr>
          <a:xfrm>
            <a:off x="838200" y="1325563"/>
            <a:ext cx="10515600" cy="4351338"/>
          </a:xfrm>
        </p:spPr>
        <p:txBody>
          <a:bodyPr>
            <a:normAutofit/>
          </a:bodyPr>
          <a:lstStyle/>
          <a:p>
            <a:r>
              <a:rPr lang="en-GB" dirty="0"/>
              <a:t>You will have seen </a:t>
            </a:r>
            <a:r>
              <a:rPr lang="en-GB" dirty="0" err="1">
                <a:solidFill>
                  <a:srgbClr val="C00000"/>
                </a:solidFill>
              </a:rPr>
              <a:t>Traceback</a:t>
            </a:r>
            <a:r>
              <a:rPr lang="en-GB" dirty="0"/>
              <a:t> messages by now</a:t>
            </a:r>
          </a:p>
          <a:p>
            <a:r>
              <a:rPr lang="en-GB" dirty="0"/>
              <a:t>These occur when there are errors in your code</a:t>
            </a:r>
          </a:p>
          <a:p>
            <a:r>
              <a:rPr lang="en-GB" dirty="0"/>
              <a:t>Sometimes these are because your code cannot be interpreted (syntactically incorrect) – solution: re-write your code</a:t>
            </a:r>
          </a:p>
          <a:p>
            <a:r>
              <a:rPr lang="en-GB" dirty="0"/>
              <a:t>Sometimes there is no way to re-write code to avoid errors</a:t>
            </a:r>
          </a:p>
          <a:p>
            <a:r>
              <a:rPr lang="en-GB" dirty="0"/>
              <a:t>Errors detected during runtime are called </a:t>
            </a:r>
            <a:r>
              <a:rPr lang="en-GB" b="1" dirty="0"/>
              <a:t>exceptions</a:t>
            </a:r>
          </a:p>
          <a:p>
            <a:r>
              <a:rPr lang="en-GB" dirty="0"/>
              <a:t>We can handle them exceptions and make our program “fail gracefully”</a:t>
            </a:r>
          </a:p>
          <a:p>
            <a:r>
              <a:rPr lang="en-GB" dirty="0"/>
              <a:t>Unhandled exceptions will result in a </a:t>
            </a:r>
            <a:r>
              <a:rPr lang="en-GB" dirty="0" err="1"/>
              <a:t>traceback</a:t>
            </a:r>
            <a:r>
              <a:rPr lang="en-GB" dirty="0"/>
              <a:t> message</a:t>
            </a:r>
          </a:p>
          <a:p>
            <a:pPr marL="0" indent="0">
              <a:buNone/>
            </a:pPr>
            <a:endParaRPr lang="en-GB" dirty="0"/>
          </a:p>
          <a:p>
            <a:endParaRPr lang="en-GB" dirty="0"/>
          </a:p>
        </p:txBody>
      </p:sp>
      <p:pic>
        <p:nvPicPr>
          <p:cNvPr id="4" name="Picture 3">
            <a:extLst>
              <a:ext uri="{FF2B5EF4-FFF2-40B4-BE49-F238E27FC236}">
                <a16:creationId xmlns:a16="http://schemas.microsoft.com/office/drawing/2014/main" id="{1F84B6D8-19B0-3745-AB82-17A7DE389A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96991"/>
            <a:ext cx="3012558" cy="1069555"/>
          </a:xfrm>
          <a:prstGeom prst="rect">
            <a:avLst/>
          </a:prstGeom>
        </p:spPr>
      </p:pic>
    </p:spTree>
    <p:extLst>
      <p:ext uri="{BB962C8B-B14F-4D97-AF65-F5344CB8AC3E}">
        <p14:creationId xmlns:p14="http://schemas.microsoft.com/office/powerpoint/2010/main" val="551997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handle errors (2)</a:t>
            </a:r>
          </a:p>
        </p:txBody>
      </p:sp>
      <p:sp>
        <p:nvSpPr>
          <p:cNvPr id="3" name="Content Placeholder 2"/>
          <p:cNvSpPr>
            <a:spLocks noGrp="1"/>
          </p:cNvSpPr>
          <p:nvPr>
            <p:ph idx="1"/>
          </p:nvPr>
        </p:nvSpPr>
        <p:spPr/>
        <p:txBody>
          <a:bodyPr/>
          <a:lstStyle/>
          <a:p>
            <a:r>
              <a:rPr lang="en-GB" dirty="0"/>
              <a:t>Use the </a:t>
            </a:r>
            <a:r>
              <a:rPr lang="en-GB" dirty="0">
                <a:latin typeface="Courier New" panose="02070309020205020404" pitchFamily="49" charset="0"/>
                <a:cs typeface="Courier New" panose="02070309020205020404" pitchFamily="49" charset="0"/>
              </a:rPr>
              <a:t>try</a:t>
            </a:r>
            <a:r>
              <a:rPr lang="en-GB" dirty="0"/>
              <a:t> statement followed by the </a:t>
            </a:r>
            <a:r>
              <a:rPr lang="en-GB" dirty="0">
                <a:latin typeface="Courier New" panose="02070309020205020404" pitchFamily="49" charset="0"/>
                <a:cs typeface="Courier New" panose="02070309020205020404" pitchFamily="49" charset="0"/>
              </a:rPr>
              <a:t>except</a:t>
            </a:r>
            <a:r>
              <a:rPr lang="en-GB" dirty="0"/>
              <a:t> clause to handle errors</a:t>
            </a:r>
          </a:p>
          <a:p>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 </a:t>
            </a:r>
          </a:p>
          <a:p>
            <a:pPr marL="0" indent="0">
              <a:buNone/>
            </a:pPr>
            <a:r>
              <a:rPr lang="en-GB" dirty="0"/>
              <a:t>    statements we try to run</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ErrorClass</a:t>
            </a:r>
            <a:r>
              <a:rPr lang="en-GB" dirty="0">
                <a:latin typeface="Courier New" panose="02070309020205020404" pitchFamily="49" charset="0"/>
                <a:cs typeface="Courier New" panose="02070309020205020404" pitchFamily="49" charset="0"/>
              </a:rPr>
              <a:t>:</a:t>
            </a:r>
          </a:p>
          <a:p>
            <a:pPr marL="0" indent="0">
              <a:buNone/>
            </a:pPr>
            <a:r>
              <a:rPr lang="en-GB" dirty="0"/>
              <a:t>    what to do if an error of this class is encountered</a:t>
            </a:r>
          </a:p>
          <a:p>
            <a:endParaRPr lang="en-GB" dirty="0"/>
          </a:p>
        </p:txBody>
      </p:sp>
      <p:pic>
        <p:nvPicPr>
          <p:cNvPr id="4" name="Picture 3">
            <a:extLst>
              <a:ext uri="{FF2B5EF4-FFF2-40B4-BE49-F238E27FC236}">
                <a16:creationId xmlns:a16="http://schemas.microsoft.com/office/drawing/2014/main" id="{E1B403EF-8073-F34B-BE74-66BA7BD25F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4294338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handle errors (3)</a:t>
            </a:r>
          </a:p>
        </p:txBody>
      </p:sp>
      <p:sp>
        <p:nvSpPr>
          <p:cNvPr id="3" name="Content Placeholder 2"/>
          <p:cNvSpPr>
            <a:spLocks noGrp="1"/>
          </p:cNvSpPr>
          <p:nvPr>
            <p:ph idx="1"/>
          </p:nvPr>
        </p:nvSpPr>
        <p:spPr>
          <a:xfrm>
            <a:off x="838200" y="1825624"/>
            <a:ext cx="10515600" cy="4847737"/>
          </a:xfrm>
        </p:spPr>
        <p:txBody>
          <a:bodyPr>
            <a:normAutofit/>
          </a:bodyPr>
          <a:lstStyle/>
          <a:p>
            <a:r>
              <a:rPr lang="en-GB" dirty="0"/>
              <a:t>Look at this error:</a:t>
            </a:r>
          </a:p>
          <a:p>
            <a:pPr marL="0" indent="0">
              <a:buNone/>
            </a:pPr>
            <a:r>
              <a:rPr lang="en-GB" sz="2000" dirty="0" err="1">
                <a:latin typeface="Courier New" panose="02070309020205020404" pitchFamily="49" charset="0"/>
                <a:cs typeface="Courier New" panose="02070309020205020404" pitchFamily="49" charset="0"/>
              </a:rPr>
              <a:t>my_list</a:t>
            </a:r>
            <a:r>
              <a:rPr lang="en-GB" sz="2000" dirty="0">
                <a:latin typeface="Courier New" panose="02070309020205020404" pitchFamily="49" charset="0"/>
                <a:cs typeface="Courier New" panose="02070309020205020404" pitchFamily="49" charset="0"/>
              </a:rPr>
              <a:t> = ['A', 'B', 'C']</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my_list</a:t>
            </a:r>
            <a:r>
              <a:rPr lang="en-GB" sz="2000" dirty="0">
                <a:latin typeface="Courier New" panose="02070309020205020404" pitchFamily="49" charset="0"/>
                <a:cs typeface="Courier New" panose="02070309020205020404" pitchFamily="49" charset="0"/>
              </a:rPr>
              <a:t>[3])</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&gt;&gt;&gt; </a:t>
            </a:r>
          </a:p>
          <a:p>
            <a:pPr marL="0" indent="0">
              <a:buNone/>
            </a:pPr>
            <a:r>
              <a:rPr lang="en-GB" sz="2000" dirty="0" err="1">
                <a:solidFill>
                  <a:srgbClr val="FF0000"/>
                </a:solidFill>
                <a:latin typeface="Courier New" panose="02070309020205020404" pitchFamily="49" charset="0"/>
                <a:cs typeface="Courier New" panose="02070309020205020404" pitchFamily="49" charset="0"/>
              </a:rPr>
              <a:t>Traceback</a:t>
            </a:r>
            <a:r>
              <a:rPr lang="en-GB" sz="2000" dirty="0">
                <a:solidFill>
                  <a:srgbClr val="FF0000"/>
                </a:solidFill>
                <a:latin typeface="Courier New" panose="02070309020205020404" pitchFamily="49" charset="0"/>
                <a:cs typeface="Courier New" panose="02070309020205020404" pitchFamily="49" charset="0"/>
              </a:rPr>
              <a:t> (most recent call last):</a:t>
            </a:r>
          </a:p>
          <a:p>
            <a:pPr marL="0" indent="0">
              <a:buNone/>
            </a:pPr>
            <a:r>
              <a:rPr lang="en-GB" sz="2000" dirty="0">
                <a:solidFill>
                  <a:srgbClr val="FF0000"/>
                </a:solidFill>
                <a:latin typeface="Courier New" panose="02070309020205020404" pitchFamily="49" charset="0"/>
                <a:cs typeface="Courier New" panose="02070309020205020404" pitchFamily="49" charset="0"/>
              </a:rPr>
              <a:t>  File "C:\Users\wingetts\Desktop\thonny.py", line 4, in &lt;module&gt;</a:t>
            </a:r>
          </a:p>
          <a:p>
            <a:pPr marL="0" indent="0">
              <a:buNone/>
            </a:pPr>
            <a:r>
              <a:rPr lang="en-GB" sz="2000" dirty="0">
                <a:solidFill>
                  <a:srgbClr val="FF0000"/>
                </a:solidFill>
                <a:latin typeface="Courier New" panose="02070309020205020404" pitchFamily="49" charset="0"/>
                <a:cs typeface="Courier New" panose="02070309020205020404" pitchFamily="49" charset="0"/>
              </a:rPr>
              <a:t>    print(</a:t>
            </a:r>
            <a:r>
              <a:rPr lang="en-GB" sz="2000" dirty="0" err="1">
                <a:solidFill>
                  <a:srgbClr val="FF0000"/>
                </a:solidFill>
                <a:latin typeface="Courier New" panose="02070309020205020404" pitchFamily="49" charset="0"/>
                <a:cs typeface="Courier New" panose="02070309020205020404" pitchFamily="49" charset="0"/>
              </a:rPr>
              <a:t>my_list</a:t>
            </a:r>
            <a:r>
              <a:rPr lang="en-GB" sz="2000" dirty="0">
                <a:solidFill>
                  <a:srgbClr val="FF0000"/>
                </a:solidFill>
                <a:latin typeface="Courier New" panose="02070309020205020404" pitchFamily="49" charset="0"/>
                <a:cs typeface="Courier New" panose="02070309020205020404" pitchFamily="49" charset="0"/>
              </a:rPr>
              <a:t>[3])</a:t>
            </a:r>
          </a:p>
          <a:p>
            <a:pPr marL="0" indent="0">
              <a:buNone/>
            </a:pPr>
            <a:r>
              <a:rPr lang="en-GB" sz="2000" dirty="0" err="1">
                <a:solidFill>
                  <a:srgbClr val="FF0000"/>
                </a:solidFill>
                <a:latin typeface="Courier New" panose="02070309020205020404" pitchFamily="49" charset="0"/>
                <a:cs typeface="Courier New" panose="02070309020205020404" pitchFamily="49" charset="0"/>
              </a:rPr>
              <a:t>IndexError</a:t>
            </a:r>
            <a:r>
              <a:rPr lang="en-GB" sz="2000" dirty="0">
                <a:solidFill>
                  <a:srgbClr val="FF0000"/>
                </a:solidFill>
                <a:latin typeface="Courier New" panose="02070309020205020404" pitchFamily="49" charset="0"/>
                <a:cs typeface="Courier New" panose="02070309020205020404" pitchFamily="49" charset="0"/>
              </a:rPr>
              <a:t>: list index out of range</a:t>
            </a:r>
          </a:p>
          <a:p>
            <a:endParaRPr lang="en-GB" dirty="0"/>
          </a:p>
        </p:txBody>
      </p:sp>
      <p:pic>
        <p:nvPicPr>
          <p:cNvPr id="4" name="Picture 3">
            <a:extLst>
              <a:ext uri="{FF2B5EF4-FFF2-40B4-BE49-F238E27FC236}">
                <a16:creationId xmlns:a16="http://schemas.microsoft.com/office/drawing/2014/main" id="{78E1EAB3-9F3A-D243-BD60-80FB7BFCFA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759239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34EC2-4189-9A45-8E93-5552A33015B2}"/>
              </a:ext>
            </a:extLst>
          </p:cNvPr>
          <p:cNvSpPr>
            <a:spLocks noGrp="1"/>
          </p:cNvSpPr>
          <p:nvPr>
            <p:ph type="title"/>
          </p:nvPr>
        </p:nvSpPr>
        <p:spPr/>
        <p:txBody>
          <a:bodyPr/>
          <a:lstStyle/>
          <a:p>
            <a:r>
              <a:rPr lang="en-GB" dirty="0"/>
              <a:t>Writing better code </a:t>
            </a:r>
            <a:endParaRPr lang="en-US" dirty="0"/>
          </a:p>
        </p:txBody>
      </p:sp>
      <p:sp>
        <p:nvSpPr>
          <p:cNvPr id="3" name="Text Placeholder 2">
            <a:extLst>
              <a:ext uri="{FF2B5EF4-FFF2-40B4-BE49-F238E27FC236}">
                <a16:creationId xmlns:a16="http://schemas.microsoft.com/office/drawing/2014/main" id="{A0072A3E-BB95-4B4D-9D49-3B90AE3EC48A}"/>
              </a:ext>
            </a:extLst>
          </p:cNvPr>
          <p:cNvSpPr>
            <a:spLocks noGrp="1"/>
          </p:cNvSpPr>
          <p:nvPr>
            <p:ph type="body" idx="1"/>
          </p:nvPr>
        </p:nvSpPr>
        <p:spPr/>
        <p:txBody>
          <a:bodyPr/>
          <a:lstStyle/>
          <a:p>
            <a:r>
              <a:rPr lang="en-GB" dirty="0"/>
              <a:t>Part 1</a:t>
            </a:r>
            <a:endParaRPr lang="en-US" dirty="0"/>
          </a:p>
        </p:txBody>
      </p:sp>
      <p:pic>
        <p:nvPicPr>
          <p:cNvPr id="4" name="Picture 3">
            <a:extLst>
              <a:ext uri="{FF2B5EF4-FFF2-40B4-BE49-F238E27FC236}">
                <a16:creationId xmlns:a16="http://schemas.microsoft.com/office/drawing/2014/main" id="{2B6F6410-77F5-2B45-B2E3-7CCAD745B9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05537"/>
            <a:ext cx="3012558" cy="1069555"/>
          </a:xfrm>
          <a:prstGeom prst="rect">
            <a:avLst/>
          </a:prstGeom>
        </p:spPr>
      </p:pic>
    </p:spTree>
    <p:extLst>
      <p:ext uri="{BB962C8B-B14F-4D97-AF65-F5344CB8AC3E}">
        <p14:creationId xmlns:p14="http://schemas.microsoft.com/office/powerpoint/2010/main" val="998132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654" y="0"/>
            <a:ext cx="10515600" cy="1325563"/>
          </a:xfrm>
        </p:spPr>
        <p:txBody>
          <a:bodyPr/>
          <a:lstStyle/>
          <a:p>
            <a:r>
              <a:rPr lang="en-GB" dirty="0"/>
              <a:t>How to handle errors (4)</a:t>
            </a:r>
          </a:p>
        </p:txBody>
      </p:sp>
      <p:sp>
        <p:nvSpPr>
          <p:cNvPr id="3" name="Content Placeholder 2"/>
          <p:cNvSpPr>
            <a:spLocks noGrp="1"/>
          </p:cNvSpPr>
          <p:nvPr>
            <p:ph idx="1"/>
          </p:nvPr>
        </p:nvSpPr>
        <p:spPr>
          <a:xfrm>
            <a:off x="829654" y="1460500"/>
            <a:ext cx="10515600" cy="4838944"/>
          </a:xfrm>
        </p:spPr>
        <p:txBody>
          <a:bodyPr>
            <a:normAutofit fontScale="92500" lnSpcReduction="10000"/>
          </a:bodyPr>
          <a:lstStyle/>
          <a:p>
            <a:r>
              <a:rPr lang="en-GB" dirty="0">
                <a:latin typeface="Arial" panose="020B0604020202020204" pitchFamily="34" charset="0"/>
                <a:cs typeface="Arial" panose="020B0604020202020204" pitchFamily="34" charset="0"/>
              </a:rPr>
              <a:t>A possible solution is to add a </a:t>
            </a:r>
            <a:r>
              <a:rPr lang="en-GB" dirty="0">
                <a:latin typeface="Courier New" panose="02070309020205020404" pitchFamily="49" charset="0"/>
                <a:cs typeface="Courier New" panose="02070309020205020404" pitchFamily="49" charset="0"/>
              </a:rPr>
              <a:t>try</a:t>
            </a:r>
            <a:r>
              <a:rPr lang="en-GB" dirty="0">
                <a:latin typeface="Arial" panose="020B0604020202020204" pitchFamily="34" charset="0"/>
                <a:cs typeface="Arial" panose="020B0604020202020204" pitchFamily="34" charset="0"/>
              </a:rPr>
              <a:t> statement:</a:t>
            </a:r>
          </a:p>
          <a:p>
            <a:pPr marL="0" indent="0">
              <a:buNone/>
            </a:pPr>
            <a:r>
              <a:rPr lang="en-GB" sz="2000" dirty="0">
                <a:latin typeface="Courier New" panose="02070309020205020404" pitchFamily="49" charset="0"/>
                <a:cs typeface="Courier New" panose="02070309020205020404" pitchFamily="49" charset="0"/>
              </a:rPr>
              <a:t>try:</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my_list</a:t>
            </a:r>
            <a:r>
              <a:rPr lang="en-GB" sz="2000" dirty="0">
                <a:latin typeface="Courier New" panose="02070309020205020404" pitchFamily="49" charset="0"/>
                <a:cs typeface="Courier New" panose="02070309020205020404" pitchFamily="49" charset="0"/>
              </a:rPr>
              <a:t>[3]</a:t>
            </a:r>
          </a:p>
          <a:p>
            <a:pPr marL="0" indent="0">
              <a:buNone/>
            </a:pPr>
            <a:r>
              <a:rPr lang="en-GB" sz="2000" dirty="0">
                <a:latin typeface="Courier New" panose="02070309020205020404" pitchFamily="49" charset="0"/>
                <a:cs typeface="Courier New" panose="02070309020205020404" pitchFamily="49" charset="0"/>
              </a:rPr>
              <a:t>except </a:t>
            </a:r>
            <a:r>
              <a:rPr lang="en-GB" sz="2000" dirty="0" err="1">
                <a:latin typeface="Courier New" panose="02070309020205020404" pitchFamily="49" charset="0"/>
                <a:cs typeface="Courier New" panose="02070309020205020404" pitchFamily="49" charset="0"/>
              </a:rPr>
              <a:t>IndexError</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print("That index is outside the list!")</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&gt;&gt;&gt; </a:t>
            </a:r>
          </a:p>
          <a:p>
            <a:pPr marL="0" indent="0">
              <a:buNone/>
            </a:pPr>
            <a:r>
              <a:rPr lang="en-GB" sz="2000" dirty="0">
                <a:latin typeface="Courier New" panose="02070309020205020404" pitchFamily="49" charset="0"/>
                <a:cs typeface="Courier New" panose="02070309020205020404" pitchFamily="49" charset="0"/>
              </a:rPr>
              <a:t>That index is outside the list!</a:t>
            </a:r>
          </a:p>
          <a:p>
            <a:pPr marL="0" indent="0">
              <a:buNone/>
            </a:pPr>
            <a:endParaRPr lang="en-GB" sz="2000" dirty="0">
              <a:latin typeface="Courier New" panose="02070309020205020404" pitchFamily="49" charset="0"/>
              <a:cs typeface="Courier New" panose="02070309020205020404" pitchFamily="49" charset="0"/>
            </a:endParaRPr>
          </a:p>
          <a:p>
            <a:r>
              <a:rPr lang="en-GB" dirty="0"/>
              <a:t>the code does not terminate with a </a:t>
            </a:r>
            <a:r>
              <a:rPr lang="en-GB" dirty="0" err="1"/>
              <a:t>traceback</a:t>
            </a:r>
            <a:r>
              <a:rPr lang="en-GB" dirty="0"/>
              <a:t>, but prints to the screen a user-friendly description of what went wrong</a:t>
            </a:r>
          </a:p>
          <a:p>
            <a:r>
              <a:rPr lang="en-GB" dirty="0"/>
              <a:t>if this code were part of a larger program, the program should carry on running </a:t>
            </a:r>
          </a:p>
          <a:p>
            <a:pPr marL="0" indent="0">
              <a:buNone/>
            </a:pPr>
            <a:endParaRPr lang="en-GB" sz="20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3187781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How to handle errors (5)</a:t>
            </a:r>
          </a:p>
        </p:txBody>
      </p:sp>
      <p:sp>
        <p:nvSpPr>
          <p:cNvPr id="3" name="Content Placeholder 2"/>
          <p:cNvSpPr>
            <a:spLocks noGrp="1"/>
          </p:cNvSpPr>
          <p:nvPr>
            <p:ph idx="1"/>
          </p:nvPr>
        </p:nvSpPr>
        <p:spPr>
          <a:xfrm>
            <a:off x="838200" y="1325563"/>
            <a:ext cx="10515600" cy="4486275"/>
          </a:xfrm>
        </p:spPr>
        <p:txBody>
          <a:bodyPr>
            <a:normAutofit fontScale="47500" lnSpcReduction="20000"/>
          </a:bodyPr>
          <a:lstStyle/>
          <a:p>
            <a:r>
              <a:rPr lang="en-GB" sz="4200" dirty="0"/>
              <a:t>Error handling may involve multiple considerations, as illustrated in the template below:</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try: </a:t>
            </a:r>
          </a:p>
          <a:p>
            <a:pPr marL="0" indent="0">
              <a:buNone/>
            </a:pPr>
            <a:r>
              <a:rPr lang="en-GB" dirty="0">
                <a:latin typeface="Courier New" panose="02070309020205020404" pitchFamily="49" charset="0"/>
                <a:cs typeface="Courier New" panose="02070309020205020404" pitchFamily="49" charset="0"/>
              </a:rPr>
              <a:t>    statements we try to run</a:t>
            </a:r>
          </a:p>
          <a:p>
            <a:pPr marL="0" indent="0">
              <a:buNone/>
            </a:pPr>
            <a:r>
              <a:rPr lang="en-GB" dirty="0">
                <a:latin typeface="Courier New" panose="02070309020205020404" pitchFamily="49" charset="0"/>
                <a:cs typeface="Courier New" panose="02070309020205020404" pitchFamily="49" charset="0"/>
              </a:rPr>
              <a:t>except ErrorClass1:</a:t>
            </a:r>
          </a:p>
          <a:p>
            <a:pPr marL="0" indent="0">
              <a:buNone/>
            </a:pPr>
            <a:r>
              <a:rPr lang="en-GB" dirty="0">
                <a:latin typeface="Courier New" panose="02070309020205020404" pitchFamily="49" charset="0"/>
                <a:cs typeface="Courier New" panose="02070309020205020404" pitchFamily="49" charset="0"/>
              </a:rPr>
              <a:t>    what to do if an error of class 1 is encountered</a:t>
            </a:r>
          </a:p>
          <a:p>
            <a:pPr marL="0" indent="0">
              <a:buNone/>
            </a:pPr>
            <a:r>
              <a:rPr lang="en-GB" dirty="0">
                <a:latin typeface="Courier New" panose="02070309020205020404" pitchFamily="49" charset="0"/>
                <a:cs typeface="Courier New" panose="02070309020205020404" pitchFamily="49" charset="0"/>
              </a:rPr>
              <a:t>except ErrorClass2:</a:t>
            </a:r>
          </a:p>
          <a:p>
            <a:pPr marL="0" indent="0">
              <a:buNone/>
            </a:pPr>
            <a:r>
              <a:rPr lang="en-GB" dirty="0">
                <a:latin typeface="Courier New" panose="02070309020205020404" pitchFamily="49" charset="0"/>
                <a:cs typeface="Courier New" panose="02070309020205020404" pitchFamily="49" charset="0"/>
              </a:rPr>
              <a:t>    what to do if an error of class 2 is encountered</a:t>
            </a:r>
          </a:p>
          <a:p>
            <a:pPr marL="0" indent="0">
              <a:buNone/>
            </a:pPr>
            <a:r>
              <a:rPr lang="en-GB" dirty="0">
                <a:latin typeface="Courier New" panose="02070309020205020404" pitchFamily="49" charset="0"/>
                <a:cs typeface="Courier New" panose="02070309020205020404" pitchFamily="49" charset="0"/>
              </a:rPr>
              <a:t>except (ErrorClass3, ErrorClass4):</a:t>
            </a:r>
          </a:p>
          <a:p>
            <a:pPr marL="0" indent="0">
              <a:buNone/>
            </a:pPr>
            <a:r>
              <a:rPr lang="en-GB" dirty="0">
                <a:latin typeface="Courier New" panose="02070309020205020404" pitchFamily="49" charset="0"/>
                <a:cs typeface="Courier New" panose="02070309020205020404" pitchFamily="49" charset="0"/>
              </a:rPr>
              <a:t>    what to do if an error of class 3/class 4 is encountered</a:t>
            </a:r>
          </a:p>
          <a:p>
            <a:pPr marL="0" indent="0">
              <a:buNone/>
            </a:pPr>
            <a:r>
              <a:rPr lang="en-GB" dirty="0">
                <a:latin typeface="Courier New" panose="02070309020205020404" pitchFamily="49" charset="0"/>
                <a:cs typeface="Courier New" panose="02070309020205020404" pitchFamily="49" charset="0"/>
              </a:rPr>
              <a:t>except ErrorClass5 as err:</a:t>
            </a:r>
          </a:p>
          <a:p>
            <a:pPr marL="0" indent="0">
              <a:buNone/>
            </a:pPr>
            <a:r>
              <a:rPr lang="en-GB" dirty="0">
                <a:latin typeface="Courier New" panose="02070309020205020404" pitchFamily="49" charset="0"/>
                <a:cs typeface="Courier New" panose="02070309020205020404" pitchFamily="49" charset="0"/>
              </a:rPr>
              <a:t>    what to do if an error of class 5 is encountered</a:t>
            </a:r>
          </a:p>
          <a:p>
            <a:pPr marL="0" indent="0">
              <a:buNone/>
            </a:pPr>
            <a:r>
              <a:rPr lang="en-GB" dirty="0">
                <a:latin typeface="Courier New" panose="02070309020205020404" pitchFamily="49" charset="0"/>
                <a:cs typeface="Courier New" panose="02070309020205020404" pitchFamily="49" charset="0"/>
              </a:rPr>
              <a:t>except:</a:t>
            </a:r>
          </a:p>
          <a:p>
            <a:pPr marL="0" indent="0">
              <a:buNone/>
            </a:pPr>
            <a:r>
              <a:rPr lang="en-GB" dirty="0">
                <a:latin typeface="Courier New" panose="02070309020205020404" pitchFamily="49" charset="0"/>
                <a:cs typeface="Courier New" panose="02070309020205020404" pitchFamily="49" charset="0"/>
              </a:rPr>
              <a:t>    statement to execute if error occurs</a:t>
            </a:r>
          </a:p>
          <a:p>
            <a:pPr marL="0" indent="0">
              <a:buNone/>
            </a:pPr>
            <a:r>
              <a:rPr lang="en-GB" dirty="0">
                <a:latin typeface="Courier New" panose="02070309020205020404" pitchFamily="49" charset="0"/>
                <a:cs typeface="Courier New" panose="02070309020205020404" pitchFamily="49" charset="0"/>
              </a:rPr>
              <a:t>finally:</a:t>
            </a:r>
          </a:p>
          <a:p>
            <a:pPr marL="0" indent="0">
              <a:buNone/>
            </a:pPr>
            <a:r>
              <a:rPr lang="en-GB" dirty="0">
                <a:latin typeface="Courier New" panose="02070309020205020404" pitchFamily="49" charset="0"/>
                <a:cs typeface="Courier New" panose="02070309020205020404" pitchFamily="49" charset="0"/>
              </a:rPr>
              <a:t>    statement carried out if exception is/is not made</a:t>
            </a:r>
          </a:p>
          <a:p>
            <a:endParaRPr lang="en-GB" dirty="0"/>
          </a:p>
        </p:txBody>
      </p:sp>
      <p:pic>
        <p:nvPicPr>
          <p:cNvPr id="4" name="Picture 3">
            <a:extLst>
              <a:ext uri="{FF2B5EF4-FFF2-40B4-BE49-F238E27FC236}">
                <a16:creationId xmlns:a16="http://schemas.microsoft.com/office/drawing/2014/main" id="{14D9C6B2-BE9E-7E42-9F59-687AF3AA14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17254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Error handling</a:t>
            </a:r>
          </a:p>
        </p:txBody>
      </p:sp>
      <p:sp>
        <p:nvSpPr>
          <p:cNvPr id="3" name="Content Placeholder 2"/>
          <p:cNvSpPr>
            <a:spLocks noGrp="1"/>
          </p:cNvSpPr>
          <p:nvPr>
            <p:ph idx="1"/>
          </p:nvPr>
        </p:nvSpPr>
        <p:spPr/>
        <p:txBody>
          <a:bodyPr/>
          <a:lstStyle/>
          <a:p>
            <a:r>
              <a:rPr lang="en-GB" dirty="0"/>
              <a:t>Exercises 1.11 and 1.12</a:t>
            </a:r>
          </a:p>
          <a:p>
            <a:r>
              <a:rPr lang="en-GB" dirty="0"/>
              <a:t>Optional 1.13*</a:t>
            </a:r>
          </a:p>
        </p:txBody>
      </p:sp>
      <p:pic>
        <p:nvPicPr>
          <p:cNvPr id="4" name="Picture 3">
            <a:extLst>
              <a:ext uri="{FF2B5EF4-FFF2-40B4-BE49-F238E27FC236}">
                <a16:creationId xmlns:a16="http://schemas.microsoft.com/office/drawing/2014/main" id="{B78EF1C2-8C34-8140-A83A-1920A1A9DD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449056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Modules</a:t>
            </a:r>
          </a:p>
        </p:txBody>
      </p:sp>
      <p:sp>
        <p:nvSpPr>
          <p:cNvPr id="3" name="Text Placeholder 2"/>
          <p:cNvSpPr>
            <a:spLocks noGrp="1"/>
          </p:cNvSpPr>
          <p:nvPr>
            <p:ph type="body" idx="1"/>
          </p:nvPr>
        </p:nvSpPr>
        <p:spPr/>
        <p:txBody>
          <a:bodyPr/>
          <a:lstStyle/>
          <a:p>
            <a:r>
              <a:rPr lang="en-GB" dirty="0"/>
              <a:t>Part 2</a:t>
            </a:r>
          </a:p>
        </p:txBody>
      </p:sp>
      <p:pic>
        <p:nvPicPr>
          <p:cNvPr id="4" name="Picture 3">
            <a:extLst>
              <a:ext uri="{FF2B5EF4-FFF2-40B4-BE49-F238E27FC236}">
                <a16:creationId xmlns:a16="http://schemas.microsoft.com/office/drawing/2014/main" id="{8DC241BC-E82B-4F4D-B34B-671D3B6F60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258053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Modules</a:t>
            </a:r>
          </a:p>
        </p:txBody>
      </p:sp>
      <p:sp>
        <p:nvSpPr>
          <p:cNvPr id="3" name="Content Placeholder 2"/>
          <p:cNvSpPr>
            <a:spLocks noGrp="1"/>
          </p:cNvSpPr>
          <p:nvPr>
            <p:ph idx="1"/>
          </p:nvPr>
        </p:nvSpPr>
        <p:spPr>
          <a:xfrm>
            <a:off x="838200" y="1055716"/>
            <a:ext cx="10515600" cy="5802283"/>
          </a:xfrm>
        </p:spPr>
        <p:txBody>
          <a:bodyPr>
            <a:normAutofit fontScale="85000" lnSpcReduction="20000"/>
          </a:bodyPr>
          <a:lstStyle/>
          <a:p>
            <a:pPr>
              <a:lnSpc>
                <a:spcPct val="130000"/>
              </a:lnSpc>
            </a:pPr>
            <a:r>
              <a:rPr lang="en-GB" dirty="0"/>
              <a:t>Modules make available to the user a much greater range of data types, functions, and methods</a:t>
            </a:r>
          </a:p>
          <a:p>
            <a:pPr>
              <a:lnSpc>
                <a:spcPct val="130000"/>
              </a:lnSpc>
            </a:pPr>
            <a:r>
              <a:rPr lang="en-GB" dirty="0"/>
              <a:t>Many in-built modules and many external modules</a:t>
            </a:r>
          </a:p>
          <a:p>
            <a:pPr>
              <a:lnSpc>
                <a:spcPct val="130000"/>
              </a:lnSpc>
            </a:pPr>
            <a:r>
              <a:rPr lang="en-GB" dirty="0"/>
              <a:t>Modules are files placed in a library directory during Python installation</a:t>
            </a:r>
          </a:p>
          <a:p>
            <a:pPr>
              <a:lnSpc>
                <a:spcPct val="130000"/>
              </a:lnSpc>
            </a:pPr>
            <a:r>
              <a:rPr lang="en-GB" dirty="0"/>
              <a:t>To import </a:t>
            </a:r>
            <a:r>
              <a:rPr lang="en-GB" dirty="0" err="1">
                <a:latin typeface="Courier New" panose="02070309020205020404" pitchFamily="49" charset="0"/>
                <a:cs typeface="Courier New" panose="02070309020205020404" pitchFamily="49" charset="0"/>
              </a:rPr>
              <a:t>os</a:t>
            </a:r>
            <a:r>
              <a:rPr lang="en-GB" dirty="0"/>
              <a:t> module:</a:t>
            </a:r>
          </a:p>
          <a:p>
            <a:pPr marL="0" indent="0">
              <a:lnSpc>
                <a:spcPct val="130000"/>
              </a:lnSpc>
              <a:buNone/>
            </a:pP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os</a:t>
            </a:r>
            <a:endParaRPr lang="en-GB" dirty="0">
              <a:latin typeface="Courier New" panose="02070309020205020404" pitchFamily="49" charset="0"/>
              <a:cs typeface="Courier New" panose="02070309020205020404" pitchFamily="49" charset="0"/>
            </a:endParaRPr>
          </a:p>
          <a:p>
            <a:pPr>
              <a:lnSpc>
                <a:spcPct val="130000"/>
              </a:lnSpc>
            </a:pPr>
            <a:r>
              <a:rPr lang="en-GB" dirty="0">
                <a:cs typeface="Courier New" panose="02070309020205020404" pitchFamily="49" charset="0"/>
              </a:rPr>
              <a:t>Reference module when accessing newly imported name or method:</a:t>
            </a:r>
          </a:p>
          <a:p>
            <a:pPr marL="0" indent="0">
              <a:lnSpc>
                <a:spcPct val="130000"/>
              </a:lnSpc>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os.getcwd</a:t>
            </a:r>
            <a:r>
              <a:rPr lang="en-GB" dirty="0">
                <a:latin typeface="Courier New" panose="02070309020205020404" pitchFamily="49" charset="0"/>
                <a:cs typeface="Courier New" panose="02070309020205020404" pitchFamily="49" charset="0"/>
              </a:rPr>
              <a:t>()</a:t>
            </a:r>
          </a:p>
          <a:p>
            <a:pPr>
              <a:lnSpc>
                <a:spcPct val="130000"/>
              </a:lnSpc>
            </a:pPr>
            <a:r>
              <a:rPr lang="en-GB" dirty="0"/>
              <a:t>To import specific names only from a module:</a:t>
            </a:r>
          </a:p>
          <a:p>
            <a:pPr marL="0" indent="0">
              <a:lnSpc>
                <a:spcPct val="130000"/>
              </a:lnSpc>
              <a:buNone/>
            </a:pPr>
            <a:r>
              <a:rPr lang="en-GB" dirty="0">
                <a:latin typeface="Courier New" panose="02070309020205020404" pitchFamily="49" charset="0"/>
                <a:cs typeface="Courier New" panose="02070309020205020404" pitchFamily="49" charset="0"/>
              </a:rPr>
              <a:t>	from </a:t>
            </a:r>
            <a:r>
              <a:rPr lang="en-GB" dirty="0" err="1">
                <a:latin typeface="Courier New" panose="02070309020205020404" pitchFamily="49" charset="0"/>
                <a:cs typeface="Courier New" panose="02070309020205020404" pitchFamily="49" charset="0"/>
              </a:rPr>
              <a:t>os</a:t>
            </a: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getcwd</a:t>
            </a:r>
            <a:endParaRPr lang="en-GB" dirty="0">
              <a:latin typeface="Courier New" panose="02070309020205020404" pitchFamily="49" charset="0"/>
              <a:cs typeface="Courier New" panose="02070309020205020404" pitchFamily="49" charset="0"/>
            </a:endParaRPr>
          </a:p>
          <a:p>
            <a:pPr>
              <a:lnSpc>
                <a:spcPct val="130000"/>
              </a:lnSpc>
            </a:pPr>
            <a:r>
              <a:rPr lang="en-GB" dirty="0"/>
              <a:t>Now you can refer to </a:t>
            </a:r>
            <a:r>
              <a:rPr lang="en-GB" dirty="0" err="1">
                <a:latin typeface="Courier New" panose="02070309020205020404" pitchFamily="49" charset="0"/>
                <a:cs typeface="Courier New" panose="02070309020205020404" pitchFamily="49" charset="0"/>
              </a:rPr>
              <a:t>getcwd</a:t>
            </a:r>
            <a:r>
              <a:rPr lang="en-GB" dirty="0">
                <a:latin typeface="Courier New" panose="02070309020205020404" pitchFamily="49" charset="0"/>
                <a:cs typeface="Courier New" panose="02070309020205020404" pitchFamily="49" charset="0"/>
              </a:rPr>
              <a:t>()</a:t>
            </a:r>
            <a:r>
              <a:rPr lang="en-GB" dirty="0"/>
              <a:t>directly (no need of </a:t>
            </a:r>
            <a:r>
              <a:rPr lang="en-GB" dirty="0" err="1">
                <a:latin typeface="Courier New" panose="02070309020205020404" pitchFamily="49" charset="0"/>
                <a:cs typeface="Courier New" panose="02070309020205020404" pitchFamily="49" charset="0"/>
              </a:rPr>
              <a:t>os</a:t>
            </a:r>
            <a:r>
              <a:rPr lang="en-GB" dirty="0"/>
              <a: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2577034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5A72E-553C-2A4C-A84D-436D6109B5FD}"/>
              </a:ext>
            </a:extLst>
          </p:cNvPr>
          <p:cNvSpPr>
            <a:spLocks noGrp="1"/>
          </p:cNvSpPr>
          <p:nvPr>
            <p:ph type="title"/>
          </p:nvPr>
        </p:nvSpPr>
        <p:spPr>
          <a:xfrm>
            <a:off x="763385" y="0"/>
            <a:ext cx="10515600" cy="1325563"/>
          </a:xfrm>
        </p:spPr>
        <p:txBody>
          <a:bodyPr/>
          <a:lstStyle/>
          <a:p>
            <a:r>
              <a:rPr lang="en-US" dirty="0"/>
              <a:t>Getting used to modules</a:t>
            </a:r>
          </a:p>
        </p:txBody>
      </p:sp>
      <p:sp>
        <p:nvSpPr>
          <p:cNvPr id="3" name="Content Placeholder 2">
            <a:extLst>
              <a:ext uri="{FF2B5EF4-FFF2-40B4-BE49-F238E27FC236}">
                <a16:creationId xmlns:a16="http://schemas.microsoft.com/office/drawing/2014/main" id="{3528577B-851A-8744-B813-2221212FC8E1}"/>
              </a:ext>
            </a:extLst>
          </p:cNvPr>
          <p:cNvSpPr>
            <a:spLocks noGrp="1"/>
          </p:cNvSpPr>
          <p:nvPr>
            <p:ph idx="1"/>
          </p:nvPr>
        </p:nvSpPr>
        <p:spPr>
          <a:xfrm>
            <a:off x="763385" y="1027602"/>
            <a:ext cx="10515600" cy="6063153"/>
          </a:xfrm>
        </p:spPr>
        <p:txBody>
          <a:bodyPr>
            <a:normAutofit fontScale="85000" lnSpcReduction="20000"/>
          </a:bodyPr>
          <a:lstStyle/>
          <a:p>
            <a:r>
              <a:rPr lang="en-GB" sz="3200" dirty="0"/>
              <a:t>So now let’s look at some of the modules that you will most likely find useful</a:t>
            </a:r>
            <a:br>
              <a:rPr lang="en-GB" sz="3200" dirty="0"/>
            </a:br>
            <a:endParaRPr lang="en-GB" sz="3200" dirty="0"/>
          </a:p>
          <a:p>
            <a:r>
              <a:rPr lang="en-GB" sz="3200" dirty="0"/>
              <a:t>When you want to perform a task with an additional module, there is often some degree of research involved</a:t>
            </a:r>
            <a:br>
              <a:rPr lang="en-GB" sz="3200" dirty="0"/>
            </a:br>
            <a:endParaRPr lang="en-GB" sz="3200" dirty="0"/>
          </a:p>
          <a:p>
            <a:r>
              <a:rPr lang="en-GB" sz="3200" dirty="0"/>
              <a:t>Does my desired module actually exist?  Check existing modules</a:t>
            </a:r>
            <a:br>
              <a:rPr lang="en-GB" sz="3200" dirty="0"/>
            </a:br>
            <a:endParaRPr lang="en-GB" sz="3200" dirty="0"/>
          </a:p>
          <a:p>
            <a:r>
              <a:rPr lang="en-GB" sz="3200" dirty="0"/>
              <a:t>Check the Python documentation and online to find a module that appears suitable</a:t>
            </a:r>
            <a:br>
              <a:rPr lang="en-GB" sz="3200" dirty="0"/>
            </a:br>
            <a:endParaRPr lang="en-GB" sz="3200" dirty="0"/>
          </a:p>
          <a:p>
            <a:r>
              <a:rPr lang="en-GB" sz="3200" dirty="0"/>
              <a:t>Reading the module’s documentation</a:t>
            </a:r>
            <a:br>
              <a:rPr lang="en-GB" sz="3200" dirty="0"/>
            </a:br>
            <a:endParaRPr lang="en-GB" sz="3200" dirty="0"/>
          </a:p>
          <a:p>
            <a:r>
              <a:rPr lang="en-GB" sz="3200" dirty="0"/>
              <a:t>Incorporate module into codebase</a:t>
            </a:r>
            <a:br>
              <a:rPr lang="en-GB" sz="3200" dirty="0"/>
            </a:br>
            <a:endParaRPr lang="en-GB" sz="3200" dirty="0"/>
          </a:p>
          <a:p>
            <a:r>
              <a:rPr lang="en-GB" sz="3200" dirty="0"/>
              <a:t>The exercises for this chapter were designed to help you go through some of this process yourself</a:t>
            </a:r>
            <a:endParaRPr lang="en-US" sz="3200" dirty="0"/>
          </a:p>
          <a:p>
            <a:endParaRPr lang="en-GB" dirty="0"/>
          </a:p>
          <a:p>
            <a:endParaRPr lang="en-US" dirty="0"/>
          </a:p>
        </p:txBody>
      </p:sp>
    </p:spTree>
    <p:extLst>
      <p:ext uri="{BB962C8B-B14F-4D97-AF65-F5344CB8AC3E}">
        <p14:creationId xmlns:p14="http://schemas.microsoft.com/office/powerpoint/2010/main" val="2184205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Module: </a:t>
            </a:r>
            <a:r>
              <a:rPr lang="en-GB" dirty="0" err="1">
                <a:latin typeface="Courier New" panose="02070309020205020404" pitchFamily="49" charset="0"/>
                <a:cs typeface="Courier New" panose="02070309020205020404" pitchFamily="49" charset="0"/>
              </a:rPr>
              <a:t>datetime</a:t>
            </a:r>
            <a:endParaRPr lang="en-GB"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GB" dirty="0"/>
              <a:t>For handling date / time data</a:t>
            </a:r>
          </a:p>
          <a:p>
            <a:r>
              <a:rPr lang="en-GB" dirty="0"/>
              <a:t>Online documentation for modules: </a:t>
            </a:r>
            <a:r>
              <a:rPr lang="en-GB" u="sng" dirty="0">
                <a:hlinkClick r:id="rId2"/>
              </a:rPr>
              <a:t>https://docs.python.org/3/library/datetime.html</a:t>
            </a:r>
            <a:endParaRPr lang="en-GB" u="sng" dirty="0"/>
          </a:p>
          <a:p>
            <a:endParaRPr lang="en-GB" u="sng" dirty="0"/>
          </a:p>
          <a:p>
            <a:r>
              <a:rPr lang="en-GB" dirty="0"/>
              <a:t>Quite technical, but you should be able to understand some of it and this will get easier to understand</a:t>
            </a:r>
          </a:p>
          <a:p>
            <a:endParaRPr lang="en-GB" dirty="0"/>
          </a:p>
          <a:p>
            <a:endParaRPr lang="en-GB" dirty="0"/>
          </a:p>
          <a:p>
            <a:endParaRPr lang="en-GB" dirty="0"/>
          </a:p>
          <a:p>
            <a:endParaRPr lang="en-GB" dirty="0"/>
          </a:p>
        </p:txBody>
      </p:sp>
      <p:pic>
        <p:nvPicPr>
          <p:cNvPr id="4" name="Picture 3">
            <a:extLst>
              <a:ext uri="{FF2B5EF4-FFF2-40B4-BE49-F238E27FC236}">
                <a16:creationId xmlns:a16="http://schemas.microsoft.com/office/drawing/2014/main" id="{1591F685-B8D3-5441-A852-0DE258CC7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908637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B9AF1-E7B1-FC41-9C52-EFF4CC5703B9}"/>
              </a:ext>
            </a:extLst>
          </p:cNvPr>
          <p:cNvSpPr>
            <a:spLocks noGrp="1"/>
          </p:cNvSpPr>
          <p:nvPr>
            <p:ph type="title"/>
          </p:nvPr>
        </p:nvSpPr>
        <p:spPr>
          <a:xfrm>
            <a:off x="838200" y="0"/>
            <a:ext cx="10515600" cy="1325563"/>
          </a:xfrm>
        </p:spPr>
        <p:txBody>
          <a:bodyPr/>
          <a:lstStyle/>
          <a:p>
            <a:r>
              <a:rPr lang="en-GB" dirty="0"/>
              <a:t>Module: </a:t>
            </a:r>
            <a:r>
              <a:rPr lang="en-GB" dirty="0">
                <a:latin typeface="Courier New" panose="02070309020205020404" pitchFamily="49" charset="0"/>
                <a:cs typeface="Courier New" panose="02070309020205020404" pitchFamily="49" charset="0"/>
              </a:rPr>
              <a:t>datetime</a:t>
            </a:r>
            <a:endParaRPr lang="en-US" dirty="0"/>
          </a:p>
        </p:txBody>
      </p:sp>
      <p:graphicFrame>
        <p:nvGraphicFramePr>
          <p:cNvPr id="4" name="Content Placeholder 3">
            <a:extLst>
              <a:ext uri="{FF2B5EF4-FFF2-40B4-BE49-F238E27FC236}">
                <a16:creationId xmlns:a16="http://schemas.microsoft.com/office/drawing/2014/main" id="{109FA0A3-7A72-0541-8D54-39EB7EEFDF50}"/>
              </a:ext>
            </a:extLst>
          </p:cNvPr>
          <p:cNvGraphicFramePr>
            <a:graphicFrameLocks noGrp="1"/>
          </p:cNvGraphicFramePr>
          <p:nvPr>
            <p:ph idx="1"/>
            <p:extLst>
              <p:ext uri="{D42A27DB-BD31-4B8C-83A1-F6EECF244321}">
                <p14:modId xmlns:p14="http://schemas.microsoft.com/office/powerpoint/2010/main" val="2548270430"/>
              </p:ext>
            </p:extLst>
          </p:nvPr>
        </p:nvGraphicFramePr>
        <p:xfrm>
          <a:off x="838200" y="1825625"/>
          <a:ext cx="10515600" cy="4815840"/>
        </p:xfrm>
        <a:graphic>
          <a:graphicData uri="http://schemas.openxmlformats.org/drawingml/2006/table">
            <a:tbl>
              <a:tblPr firstRow="1" bandRow="1">
                <a:tableStyleId>{D7AC3CCA-C797-4891-BE02-D94E43425B78}</a:tableStyleId>
              </a:tblPr>
              <a:tblGrid>
                <a:gridCol w="10515600">
                  <a:extLst>
                    <a:ext uri="{9D8B030D-6E8A-4147-A177-3AD203B41FA5}">
                      <a16:colId xmlns:a16="http://schemas.microsoft.com/office/drawing/2014/main" val="2361529414"/>
                    </a:ext>
                  </a:extLst>
                </a:gridCol>
              </a:tblGrid>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datetime.date</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An idealized naive date, assuming the current Gregorian calendar always was, and always will be, in effect. Attributes: year, month, and day.</a:t>
                      </a:r>
                    </a:p>
                    <a:p>
                      <a:endParaRPr lang="en-US" sz="1400" b="0" i="0" dirty="0"/>
                    </a:p>
                  </a:txBody>
                  <a:tcPr/>
                </a:tc>
                <a:extLst>
                  <a:ext uri="{0D108BD9-81ED-4DB2-BD59-A6C34878D82A}">
                    <a16:rowId xmlns:a16="http://schemas.microsoft.com/office/drawing/2014/main" val="774824354"/>
                  </a:ext>
                </a:extLst>
              </a:tr>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datetime.time</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An idealized time, independent of any particular day, assuming that every day has exactly 24*60*60 seconds. (There is no notion of “leap seconds” here.) Attributes: hour, minute, second, microsecond, and </a:t>
                      </a:r>
                      <a:r>
                        <a:rPr lang="en-GB" sz="1400" b="0" i="0" kern="1200" dirty="0" err="1">
                          <a:solidFill>
                            <a:schemeClr val="dk1"/>
                          </a:solidFill>
                          <a:effectLst/>
                          <a:latin typeface="+mn-lt"/>
                          <a:ea typeface="+mn-ea"/>
                          <a:cs typeface="+mn-cs"/>
                        </a:rPr>
                        <a:t>tzinfo</a:t>
                      </a:r>
                      <a:r>
                        <a:rPr lang="en-GB" sz="1400" b="0" i="0" kern="1200" dirty="0">
                          <a:solidFill>
                            <a:schemeClr val="dk1"/>
                          </a:solidFill>
                          <a:effectLst/>
                          <a:latin typeface="+mn-lt"/>
                          <a:ea typeface="+mn-ea"/>
                          <a:cs typeface="+mn-cs"/>
                        </a:rPr>
                        <a:t>.</a:t>
                      </a:r>
                    </a:p>
                    <a:p>
                      <a:endParaRPr lang="en-US" sz="1400" b="0" i="0" dirty="0"/>
                    </a:p>
                  </a:txBody>
                  <a:tcPr/>
                </a:tc>
                <a:extLst>
                  <a:ext uri="{0D108BD9-81ED-4DB2-BD59-A6C34878D82A}">
                    <a16:rowId xmlns:a16="http://schemas.microsoft.com/office/drawing/2014/main" val="2847813136"/>
                  </a:ext>
                </a:extLst>
              </a:tr>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datetime.datetime</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 combination of a date and a time. Attributes: year, month, day, hour, minute, second, microsecond, and </a:t>
                      </a:r>
                      <a:r>
                        <a:rPr lang="en-GB" sz="1400" b="0" i="0" kern="1200" dirty="0" err="1">
                          <a:solidFill>
                            <a:schemeClr val="dk1"/>
                          </a:solidFill>
                          <a:effectLst/>
                          <a:latin typeface="+mn-lt"/>
                          <a:ea typeface="+mn-ea"/>
                          <a:cs typeface="+mn-cs"/>
                        </a:rPr>
                        <a:t>tzinfo</a:t>
                      </a:r>
                      <a:r>
                        <a:rPr lang="en-GB" sz="1400" b="0" i="0" kern="1200" dirty="0">
                          <a:solidFill>
                            <a:schemeClr val="dk1"/>
                          </a:solidFill>
                          <a:effectLst/>
                          <a:latin typeface="+mn-lt"/>
                          <a:ea typeface="+mn-ea"/>
                          <a:cs typeface="+mn-cs"/>
                        </a:rPr>
                        <a:t>.</a:t>
                      </a:r>
                    </a:p>
                    <a:p>
                      <a:endParaRPr lang="en-US" sz="1400" b="0" i="0" dirty="0"/>
                    </a:p>
                  </a:txBody>
                  <a:tcPr/>
                </a:tc>
                <a:extLst>
                  <a:ext uri="{0D108BD9-81ED-4DB2-BD59-A6C34878D82A}">
                    <a16:rowId xmlns:a16="http://schemas.microsoft.com/office/drawing/2014/main" val="886034864"/>
                  </a:ext>
                </a:extLst>
              </a:tr>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datetime.timedelta</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 duration expressing the difference between two date, time, or datetime instances to microsecond resolution.</a:t>
                      </a:r>
                    </a:p>
                    <a:p>
                      <a:endParaRPr lang="en-US" sz="1400" b="0" i="0" dirty="0"/>
                    </a:p>
                  </a:txBody>
                  <a:tcPr/>
                </a:tc>
                <a:extLst>
                  <a:ext uri="{0D108BD9-81ED-4DB2-BD59-A6C34878D82A}">
                    <a16:rowId xmlns:a16="http://schemas.microsoft.com/office/drawing/2014/main" val="2144206987"/>
                  </a:ext>
                </a:extLst>
              </a:tr>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datetime.tzinfo</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An abstract base class for time zone information objects. These are used by the datetime and time classes to provide a customizable notion of time adjustment (for example, to account for time zone and/or daylight saving time).</a:t>
                      </a:r>
                    </a:p>
                    <a:p>
                      <a:endParaRPr lang="en-US" sz="1400" b="0" i="0" dirty="0"/>
                    </a:p>
                  </a:txBody>
                  <a:tcPr/>
                </a:tc>
                <a:extLst>
                  <a:ext uri="{0D108BD9-81ED-4DB2-BD59-A6C34878D82A}">
                    <a16:rowId xmlns:a16="http://schemas.microsoft.com/office/drawing/2014/main" val="2954175908"/>
                  </a:ext>
                </a:extLst>
              </a:tr>
              <a:tr h="370840">
                <a:tc>
                  <a:txBody>
                    <a:bodyPr/>
                    <a:lstStyle/>
                    <a:p>
                      <a:r>
                        <a:rPr lang="en-GB" sz="1400" b="0" i="0" kern="1200" dirty="0">
                          <a:solidFill>
                            <a:schemeClr val="dk1"/>
                          </a:solidFill>
                          <a:effectLst/>
                          <a:latin typeface="+mn-lt"/>
                          <a:ea typeface="+mn-ea"/>
                          <a:cs typeface="+mn-cs"/>
                        </a:rPr>
                        <a:t>class </a:t>
                      </a:r>
                      <a:r>
                        <a:rPr lang="en-GB" sz="1400" b="0" i="0" kern="1200" dirty="0" err="1">
                          <a:solidFill>
                            <a:schemeClr val="dk1"/>
                          </a:solidFill>
                          <a:effectLst/>
                          <a:latin typeface="+mn-lt"/>
                          <a:ea typeface="+mn-ea"/>
                          <a:cs typeface="+mn-cs"/>
                        </a:rPr>
                        <a:t>datetime.timezone</a:t>
                      </a:r>
                      <a:endParaRPr lang="en-GB" sz="1400" b="0" i="0" kern="1200" dirty="0">
                        <a:solidFill>
                          <a:schemeClr val="dk1"/>
                        </a:solidFill>
                        <a:effectLst/>
                        <a:latin typeface="+mn-lt"/>
                        <a:ea typeface="+mn-ea"/>
                        <a:cs typeface="+mn-cs"/>
                      </a:endParaRPr>
                    </a:p>
                    <a:p>
                      <a:r>
                        <a:rPr lang="en-GB" sz="1400" b="0" i="0" kern="1200" dirty="0">
                          <a:solidFill>
                            <a:schemeClr val="dk1"/>
                          </a:solidFill>
                          <a:effectLst/>
                          <a:latin typeface="+mn-lt"/>
                          <a:ea typeface="+mn-ea"/>
                          <a:cs typeface="+mn-cs"/>
                        </a:rPr>
                        <a:t>A class that implements the </a:t>
                      </a:r>
                      <a:r>
                        <a:rPr lang="en-GB" sz="1400" b="0" i="0" kern="1200" dirty="0" err="1">
                          <a:solidFill>
                            <a:schemeClr val="dk1"/>
                          </a:solidFill>
                          <a:effectLst/>
                          <a:latin typeface="+mn-lt"/>
                          <a:ea typeface="+mn-ea"/>
                          <a:cs typeface="+mn-cs"/>
                        </a:rPr>
                        <a:t>tzinfo</a:t>
                      </a:r>
                      <a:r>
                        <a:rPr lang="en-GB" sz="1400" b="0" i="0" kern="1200" dirty="0">
                          <a:solidFill>
                            <a:schemeClr val="dk1"/>
                          </a:solidFill>
                          <a:effectLst/>
                          <a:latin typeface="+mn-lt"/>
                          <a:ea typeface="+mn-ea"/>
                          <a:cs typeface="+mn-cs"/>
                        </a:rPr>
                        <a:t> abstract base class as a fixed offset from the UTC.</a:t>
                      </a:r>
                    </a:p>
                    <a:p>
                      <a:endParaRPr lang="en-US" sz="1400" b="0" i="0" dirty="0"/>
                    </a:p>
                  </a:txBody>
                  <a:tcPr/>
                </a:tc>
                <a:extLst>
                  <a:ext uri="{0D108BD9-81ED-4DB2-BD59-A6C34878D82A}">
                    <a16:rowId xmlns:a16="http://schemas.microsoft.com/office/drawing/2014/main" val="1435948955"/>
                  </a:ext>
                </a:extLst>
              </a:tr>
            </a:tbl>
          </a:graphicData>
        </a:graphic>
      </p:graphicFrame>
      <p:sp>
        <p:nvSpPr>
          <p:cNvPr id="5" name="TextBox 4">
            <a:extLst>
              <a:ext uri="{FF2B5EF4-FFF2-40B4-BE49-F238E27FC236}">
                <a16:creationId xmlns:a16="http://schemas.microsoft.com/office/drawing/2014/main" id="{1609385C-339C-3D45-A83F-D79FB579D5D1}"/>
              </a:ext>
            </a:extLst>
          </p:cNvPr>
          <p:cNvSpPr txBox="1"/>
          <p:nvPr/>
        </p:nvSpPr>
        <p:spPr>
          <a:xfrm>
            <a:off x="771699" y="1311639"/>
            <a:ext cx="5744095" cy="369332"/>
          </a:xfrm>
          <a:prstGeom prst="rect">
            <a:avLst/>
          </a:prstGeom>
          <a:noFill/>
        </p:spPr>
        <p:txBody>
          <a:bodyPr wrap="square" rtlCol="0">
            <a:spAutoFit/>
          </a:bodyPr>
          <a:lstStyle/>
          <a:p>
            <a:r>
              <a:rPr lang="en-US" dirty="0"/>
              <a:t>Extract of online documentation on </a:t>
            </a:r>
            <a:r>
              <a:rPr lang="en-US" dirty="0">
                <a:latin typeface="Courier New" panose="02070309020205020404" pitchFamily="49" charset="0"/>
                <a:cs typeface="Courier New" panose="02070309020205020404" pitchFamily="49" charset="0"/>
              </a:rPr>
              <a:t>datetime</a:t>
            </a:r>
          </a:p>
        </p:txBody>
      </p:sp>
    </p:spTree>
    <p:extLst>
      <p:ext uri="{BB962C8B-B14F-4D97-AF65-F5344CB8AC3E}">
        <p14:creationId xmlns:p14="http://schemas.microsoft.com/office/powerpoint/2010/main" val="2189439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A44E8-F7E8-D04B-9A6B-6D6F895B5BF2}"/>
              </a:ext>
            </a:extLst>
          </p:cNvPr>
          <p:cNvSpPr>
            <a:spLocks noGrp="1"/>
          </p:cNvSpPr>
          <p:nvPr>
            <p:ph type="title"/>
          </p:nvPr>
        </p:nvSpPr>
        <p:spPr>
          <a:xfrm>
            <a:off x="838200" y="0"/>
            <a:ext cx="10515600" cy="1325563"/>
          </a:xfrm>
        </p:spPr>
        <p:txBody>
          <a:bodyPr/>
          <a:lstStyle/>
          <a:p>
            <a:r>
              <a:rPr lang="en-GB" dirty="0"/>
              <a:t>Module: </a:t>
            </a:r>
            <a:r>
              <a:rPr lang="en-GB" dirty="0">
                <a:latin typeface="Courier New" panose="02070309020205020404" pitchFamily="49" charset="0"/>
                <a:cs typeface="Courier New" panose="02070309020205020404" pitchFamily="49" charset="0"/>
              </a:rPr>
              <a:t>datetime: </a:t>
            </a:r>
            <a:r>
              <a:rPr lang="en-GB" dirty="0">
                <a:latin typeface="+mn-lt"/>
                <a:cs typeface="Courier New" panose="02070309020205020404" pitchFamily="49" charset="0"/>
              </a:rPr>
              <a:t>usage introduction</a:t>
            </a:r>
            <a:endParaRPr lang="en-US" dirty="0">
              <a:latin typeface="+mn-lt"/>
            </a:endParaRPr>
          </a:p>
        </p:txBody>
      </p:sp>
      <p:sp>
        <p:nvSpPr>
          <p:cNvPr id="3" name="Content Placeholder 2">
            <a:extLst>
              <a:ext uri="{FF2B5EF4-FFF2-40B4-BE49-F238E27FC236}">
                <a16:creationId xmlns:a16="http://schemas.microsoft.com/office/drawing/2014/main" id="{5709EA55-0927-2742-8E55-8C34B898CE87}"/>
              </a:ext>
            </a:extLst>
          </p:cNvPr>
          <p:cNvSpPr>
            <a:spLocks noGrp="1"/>
          </p:cNvSpPr>
          <p:nvPr>
            <p:ph idx="1"/>
          </p:nvPr>
        </p:nvSpPr>
        <p:spPr>
          <a:xfrm>
            <a:off x="755073" y="964275"/>
            <a:ext cx="10515600" cy="5544589"/>
          </a:xfrm>
        </p:spPr>
        <p:txBody>
          <a:bodyPr>
            <a:normAutofit fontScale="47500" lnSpcReduction="20000"/>
          </a:bodyPr>
          <a:lstStyle/>
          <a:p>
            <a:pPr>
              <a:lnSpc>
                <a:spcPct val="140000"/>
              </a:lnSpc>
            </a:pPr>
            <a:r>
              <a:rPr lang="en-GB" sz="4400" dirty="0"/>
              <a:t>Import datetime module, then instantiate a datetime object:</a:t>
            </a:r>
            <a:br>
              <a:rPr lang="en-GB" dirty="0"/>
            </a:br>
            <a:endParaRPr lang="en-GB" dirty="0"/>
          </a:p>
          <a:p>
            <a:pPr marL="0" indent="0">
              <a:lnSpc>
                <a:spcPct val="140000"/>
              </a:lnSpc>
              <a:buNone/>
            </a:pPr>
            <a:r>
              <a:rPr lang="en-GB" dirty="0">
                <a:latin typeface="Courier New" panose="02070309020205020404" pitchFamily="49" charset="0"/>
                <a:cs typeface="Courier New" panose="02070309020205020404" pitchFamily="49" charset="0"/>
              </a:rPr>
              <a:t>import datetime</a:t>
            </a:r>
          </a:p>
          <a:p>
            <a:pPr marL="0" indent="0">
              <a:lnSpc>
                <a:spcPct val="140000"/>
              </a:lnSpc>
              <a:buNone/>
            </a:pPr>
            <a:r>
              <a:rPr lang="en-GB" dirty="0" err="1">
                <a:latin typeface="Courier New" panose="02070309020205020404" pitchFamily="49" charset="0"/>
                <a:cs typeface="Courier New" panose="02070309020205020404" pitchFamily="49" charset="0"/>
              </a:rPr>
              <a:t>my_datetime_object</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datetime.datetime.now</a:t>
            </a:r>
            <a:r>
              <a:rPr lang="en-GB" dirty="0">
                <a:latin typeface="Courier New" panose="02070309020205020404" pitchFamily="49" charset="0"/>
                <a:cs typeface="Courier New" panose="02070309020205020404" pitchFamily="49" charset="0"/>
              </a:rPr>
              <a:t>()</a:t>
            </a:r>
          </a:p>
          <a:p>
            <a:pPr marL="0" indent="0">
              <a:lnSpc>
                <a:spcPct val="140000"/>
              </a:lnSpc>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my_datetime_object</a:t>
            </a:r>
            <a:r>
              <a:rPr lang="en-GB" dirty="0">
                <a:latin typeface="Courier New" panose="02070309020205020404" pitchFamily="49" charset="0"/>
                <a:cs typeface="Courier New" panose="02070309020205020404" pitchFamily="49" charset="0"/>
              </a:rPr>
              <a:t>)</a:t>
            </a:r>
          </a:p>
          <a:p>
            <a:pPr marL="0" indent="0">
              <a:lnSpc>
                <a:spcPct val="140000"/>
              </a:lnSpc>
              <a:buNone/>
            </a:pPr>
            <a:r>
              <a:rPr lang="en-GB" dirty="0">
                <a:latin typeface="Courier New" panose="02070309020205020404" pitchFamily="49" charset="0"/>
                <a:cs typeface="Courier New" panose="02070309020205020404" pitchFamily="49" charset="0"/>
              </a:rPr>
              <a:t>&gt;&gt;&gt; </a:t>
            </a:r>
          </a:p>
          <a:p>
            <a:pPr marL="0" indent="0">
              <a:lnSpc>
                <a:spcPct val="140000"/>
              </a:lnSpc>
              <a:buNone/>
            </a:pPr>
            <a:r>
              <a:rPr lang="en-GB" dirty="0">
                <a:latin typeface="Courier New" panose="02070309020205020404" pitchFamily="49" charset="0"/>
                <a:cs typeface="Courier New" panose="02070309020205020404" pitchFamily="49" charset="0"/>
              </a:rPr>
              <a:t>2019-12-16 17:40:35.218147</a:t>
            </a:r>
          </a:p>
          <a:p>
            <a:pPr marL="0" indent="0">
              <a:lnSpc>
                <a:spcPct val="140000"/>
              </a:lnSpc>
              <a:buNone/>
            </a:pPr>
            <a:endParaRPr lang="en-GB" dirty="0">
              <a:cs typeface="Courier New" panose="02070309020205020404" pitchFamily="49" charset="0"/>
            </a:endParaRPr>
          </a:p>
          <a:p>
            <a:pPr marL="0" indent="0">
              <a:lnSpc>
                <a:spcPct val="140000"/>
              </a:lnSpc>
              <a:buNone/>
            </a:pPr>
            <a:endParaRPr lang="en-GB" dirty="0">
              <a:cs typeface="Courier New" panose="02070309020205020404" pitchFamily="49" charset="0"/>
            </a:endParaRPr>
          </a:p>
          <a:p>
            <a:pPr marL="0" indent="0">
              <a:lnSpc>
                <a:spcPct val="140000"/>
              </a:lnSpc>
              <a:buNone/>
            </a:pPr>
            <a:r>
              <a:rPr lang="en-GB" dirty="0">
                <a:cs typeface="Courier New" panose="02070309020205020404" pitchFamily="49" charset="0"/>
              </a:rPr>
              <a:t>As an aside, the keyword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t>
            </a:r>
            <a:r>
              <a:rPr lang="en-GB" dirty="0">
                <a:cs typeface="Courier New" panose="02070309020205020404" pitchFamily="49" charset="0"/>
              </a:rPr>
              <a:t> lists module attributes:</a:t>
            </a:r>
          </a:p>
          <a:p>
            <a:pPr marL="0" indent="0">
              <a:lnSpc>
                <a:spcPct val="140000"/>
              </a:lnSpc>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(datetime))</a:t>
            </a:r>
          </a:p>
          <a:p>
            <a:pPr marL="0" indent="0">
              <a:lnSpc>
                <a:spcPct val="140000"/>
              </a:lnSpc>
              <a:buNone/>
            </a:pPr>
            <a:r>
              <a:rPr lang="en-GB" dirty="0">
                <a:latin typeface="Courier New" panose="02070309020205020404" pitchFamily="49" charset="0"/>
                <a:cs typeface="Courier New" panose="02070309020205020404" pitchFamily="49" charset="0"/>
              </a:rPr>
              <a:t>&gt;&gt;&gt; </a:t>
            </a:r>
          </a:p>
          <a:p>
            <a:pPr marL="0" indent="0">
              <a:lnSpc>
                <a:spcPct val="140000"/>
              </a:lnSpc>
              <a:buNone/>
            </a:pPr>
            <a:r>
              <a:rPr lang="en-GB" dirty="0">
                <a:latin typeface="Courier New" panose="02070309020205020404" pitchFamily="49" charset="0"/>
                <a:cs typeface="Courier New" panose="02070309020205020404" pitchFamily="49" charset="0"/>
              </a:rPr>
              <a:t>['MAXYEAR', 'MINYEAR', '__</a:t>
            </a:r>
            <a:r>
              <a:rPr lang="en-GB" dirty="0" err="1">
                <a:latin typeface="Courier New" panose="02070309020205020404" pitchFamily="49" charset="0"/>
                <a:cs typeface="Courier New" panose="02070309020205020404" pitchFamily="49" charset="0"/>
              </a:rPr>
              <a:t>builtins</a:t>
            </a:r>
            <a:r>
              <a:rPr lang="en-GB" dirty="0">
                <a:latin typeface="Courier New" panose="02070309020205020404" pitchFamily="49" charset="0"/>
                <a:cs typeface="Courier New" panose="02070309020205020404" pitchFamily="49" charset="0"/>
              </a:rPr>
              <a:t>__', '__cached__', '__doc__', '__file__', '__loader__', '__name__', '__package__', '__spec__', 'date', 'datetime', '</a:t>
            </a:r>
            <a:r>
              <a:rPr lang="en-GB" dirty="0" err="1">
                <a:latin typeface="Courier New" panose="02070309020205020404" pitchFamily="49" charset="0"/>
                <a:cs typeface="Courier New" panose="02070309020205020404" pitchFamily="49" charset="0"/>
              </a:rPr>
              <a:t>datetime_CAPI</a:t>
            </a:r>
            <a:r>
              <a:rPr lang="en-GB" dirty="0">
                <a:latin typeface="Courier New" panose="02070309020205020404" pitchFamily="49" charset="0"/>
                <a:cs typeface="Courier New" panose="02070309020205020404" pitchFamily="49" charset="0"/>
              </a:rPr>
              <a:t>', 'sys', 'time', '</a:t>
            </a:r>
            <a:r>
              <a:rPr lang="en-GB" dirty="0" err="1">
                <a:latin typeface="Courier New" panose="02070309020205020404" pitchFamily="49" charset="0"/>
                <a:cs typeface="Courier New" panose="02070309020205020404" pitchFamily="49" charset="0"/>
              </a:rPr>
              <a:t>timedelta</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timezone</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tzinfo</a:t>
            </a:r>
            <a:r>
              <a:rPr lang="en-GB" dirty="0">
                <a:latin typeface="Courier New" panose="02070309020205020404" pitchFamily="49" charset="0"/>
                <a:cs typeface="Courier New" panose="02070309020205020404" pitchFamily="49" charset="0"/>
              </a:rPr>
              <a:t>']</a:t>
            </a:r>
          </a:p>
          <a:p>
            <a:pPr marL="0" indent="0">
              <a:lnSpc>
                <a:spcPct val="140000"/>
              </a:lnSpc>
              <a:buNone/>
            </a:pPr>
            <a:endParaRPr lang="en-GB" dirty="0">
              <a:cs typeface="Courier New" panose="02070309020205020404" pitchFamily="49" charset="0"/>
            </a:endParaRPr>
          </a:p>
          <a:p>
            <a:pPr>
              <a:lnSpc>
                <a:spcPct val="140000"/>
              </a:lnSpc>
            </a:pPr>
            <a:endParaRPr lang="en-US" dirty="0"/>
          </a:p>
        </p:txBody>
      </p:sp>
    </p:spTree>
    <p:extLst>
      <p:ext uri="{BB962C8B-B14F-4D97-AF65-F5344CB8AC3E}">
        <p14:creationId xmlns:p14="http://schemas.microsoft.com/office/powerpoint/2010/main" val="2810901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80B67-D09C-854B-913E-D611C7B1A3D9}"/>
              </a:ext>
            </a:extLst>
          </p:cNvPr>
          <p:cNvSpPr>
            <a:spLocks noGrp="1"/>
          </p:cNvSpPr>
          <p:nvPr>
            <p:ph type="title"/>
          </p:nvPr>
        </p:nvSpPr>
        <p:spPr/>
        <p:txBody>
          <a:bodyPr/>
          <a:lstStyle/>
          <a:p>
            <a:r>
              <a:rPr lang="en-GB" dirty="0"/>
              <a:t>Module: </a:t>
            </a:r>
            <a:r>
              <a:rPr lang="en-GB" dirty="0">
                <a:latin typeface="Courier New" panose="02070309020205020404" pitchFamily="49" charset="0"/>
                <a:cs typeface="Courier New" panose="02070309020205020404" pitchFamily="49" charset="0"/>
              </a:rPr>
              <a:t>datetime: </a:t>
            </a:r>
            <a:r>
              <a:rPr lang="en-GB" dirty="0">
                <a:cs typeface="Courier New" panose="02070309020205020404" pitchFamily="49" charset="0"/>
              </a:rPr>
              <a:t>usage introduction (2)</a:t>
            </a:r>
            <a:endParaRPr lang="en-US" dirty="0"/>
          </a:p>
        </p:txBody>
      </p:sp>
      <p:sp>
        <p:nvSpPr>
          <p:cNvPr id="3" name="Text Placeholder 2">
            <a:extLst>
              <a:ext uri="{FF2B5EF4-FFF2-40B4-BE49-F238E27FC236}">
                <a16:creationId xmlns:a16="http://schemas.microsoft.com/office/drawing/2014/main" id="{3435886A-8845-1545-B540-39AB916B570D}"/>
              </a:ext>
            </a:extLst>
          </p:cNvPr>
          <p:cNvSpPr>
            <a:spLocks noGrp="1"/>
          </p:cNvSpPr>
          <p:nvPr>
            <p:ph type="body" idx="1"/>
          </p:nvPr>
        </p:nvSpPr>
        <p:spPr>
          <a:xfrm>
            <a:off x="839788" y="1681163"/>
            <a:ext cx="5157787" cy="823912"/>
          </a:xfrm>
        </p:spPr>
        <p:txBody>
          <a:bodyPr>
            <a:normAutofit fontScale="92500"/>
          </a:bodyPr>
          <a:lstStyle/>
          <a:p>
            <a:r>
              <a:rPr lang="en-GB" dirty="0"/>
              <a:t>It is also possible to create a date object that corresponds to a user specified date</a:t>
            </a:r>
            <a:endParaRPr lang="en-US" dirty="0"/>
          </a:p>
        </p:txBody>
      </p:sp>
      <p:sp>
        <p:nvSpPr>
          <p:cNvPr id="4" name="Content Placeholder 3">
            <a:extLst>
              <a:ext uri="{FF2B5EF4-FFF2-40B4-BE49-F238E27FC236}">
                <a16:creationId xmlns:a16="http://schemas.microsoft.com/office/drawing/2014/main" id="{AD72701A-761F-A449-B2F5-8C0D8D0B8F17}"/>
              </a:ext>
            </a:extLst>
          </p:cNvPr>
          <p:cNvSpPr>
            <a:spLocks noGrp="1"/>
          </p:cNvSpPr>
          <p:nvPr>
            <p:ph sz="half" idx="2"/>
          </p:nvPr>
        </p:nvSpPr>
        <p:spPr>
          <a:xfrm>
            <a:off x="839788" y="2505075"/>
            <a:ext cx="5157787" cy="3684588"/>
          </a:xfrm>
        </p:spPr>
        <p:txBody>
          <a:bodyPr>
            <a:normAutofit/>
          </a:bodyPr>
          <a:lstStyle/>
          <a:p>
            <a:pPr marL="0" indent="0">
              <a:buNone/>
            </a:pPr>
            <a:r>
              <a:rPr lang="en-GB" sz="1400" dirty="0">
                <a:latin typeface="Courier New" panose="02070309020205020404" pitchFamily="49" charset="0"/>
                <a:cs typeface="Courier New" panose="02070309020205020404" pitchFamily="49" charset="0"/>
              </a:rPr>
              <a:t>import datetime</a:t>
            </a:r>
          </a:p>
          <a:p>
            <a:pPr marL="0" indent="0">
              <a:buNone/>
            </a:pPr>
            <a:r>
              <a:rPr lang="en-GB" sz="1400" dirty="0" err="1">
                <a:latin typeface="Courier New" panose="02070309020205020404" pitchFamily="49" charset="0"/>
                <a:cs typeface="Courier New" panose="02070309020205020404" pitchFamily="49" charset="0"/>
              </a:rPr>
              <a:t>my_date</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datetime.date</a:t>
            </a:r>
            <a:r>
              <a:rPr lang="en-GB" sz="1400" dirty="0">
                <a:latin typeface="Courier New" panose="02070309020205020404" pitchFamily="49" charset="0"/>
                <a:cs typeface="Courier New" panose="02070309020205020404" pitchFamily="49" charset="0"/>
              </a:rPr>
              <a:t>(1966, 7, 30)</a:t>
            </a:r>
          </a:p>
          <a:p>
            <a:pPr marL="0" indent="0">
              <a:buNone/>
            </a:pPr>
            <a:r>
              <a:rPr lang="en-GB" sz="1400" dirty="0">
                <a:latin typeface="Courier New" panose="02070309020205020404" pitchFamily="49" charset="0"/>
                <a:cs typeface="Courier New" panose="02070309020205020404" pitchFamily="49" charset="0"/>
              </a:rPr>
              <a:t>print(</a:t>
            </a:r>
            <a:r>
              <a:rPr lang="en-GB" sz="1400" dirty="0" err="1">
                <a:latin typeface="Courier New" panose="02070309020205020404" pitchFamily="49" charset="0"/>
                <a:cs typeface="Courier New" panose="02070309020205020404" pitchFamily="49" charset="0"/>
              </a:rPr>
              <a:t>my_date</a:t>
            </a:r>
            <a:r>
              <a:rPr lang="en-GB" sz="1400" dirty="0">
                <a:latin typeface="Courier New" panose="02070309020205020404" pitchFamily="49" charset="0"/>
                <a:cs typeface="Courier New" panose="02070309020205020404" pitchFamily="49" charset="0"/>
              </a:rPr>
              <a:t>)</a:t>
            </a:r>
          </a:p>
          <a:p>
            <a:pPr marL="0" indent="0">
              <a:buNone/>
            </a:pPr>
            <a:r>
              <a:rPr lang="en-GB" sz="1400" dirty="0">
                <a:latin typeface="Courier New" panose="02070309020205020404" pitchFamily="49" charset="0"/>
                <a:cs typeface="Courier New" panose="02070309020205020404" pitchFamily="49" charset="0"/>
              </a:rPr>
              <a:t> </a:t>
            </a:r>
          </a:p>
          <a:p>
            <a:pPr marL="0" indent="0">
              <a:buNone/>
            </a:pPr>
            <a:r>
              <a:rPr lang="en-GB" sz="1400" dirty="0">
                <a:latin typeface="Courier New" panose="02070309020205020404" pitchFamily="49" charset="0"/>
                <a:cs typeface="Courier New" panose="02070309020205020404" pitchFamily="49" charset="0"/>
              </a:rPr>
              <a:t>&gt;&gt;&gt; </a:t>
            </a:r>
          </a:p>
          <a:p>
            <a:pPr marL="0" indent="0">
              <a:buNone/>
            </a:pPr>
            <a:r>
              <a:rPr lang="en-GB" sz="1400" dirty="0">
                <a:latin typeface="Courier New" panose="02070309020205020404" pitchFamily="49" charset="0"/>
                <a:cs typeface="Courier New" panose="02070309020205020404" pitchFamily="49" charset="0"/>
              </a:rPr>
              <a:t>1966-07-30</a:t>
            </a:r>
          </a:p>
          <a:p>
            <a:pPr marL="0" indent="0">
              <a:buNone/>
            </a:pPr>
            <a:endParaRPr lang="en-US" dirty="0"/>
          </a:p>
        </p:txBody>
      </p:sp>
      <p:sp>
        <p:nvSpPr>
          <p:cNvPr id="5" name="Text Placeholder 4">
            <a:extLst>
              <a:ext uri="{FF2B5EF4-FFF2-40B4-BE49-F238E27FC236}">
                <a16:creationId xmlns:a16="http://schemas.microsoft.com/office/drawing/2014/main" id="{FE2303C5-C94A-1E47-A342-071D2F46D2FA}"/>
              </a:ext>
            </a:extLst>
          </p:cNvPr>
          <p:cNvSpPr>
            <a:spLocks noGrp="1"/>
          </p:cNvSpPr>
          <p:nvPr>
            <p:ph type="body" sz="quarter" idx="3"/>
          </p:nvPr>
        </p:nvSpPr>
        <p:spPr/>
        <p:txBody>
          <a:bodyPr>
            <a:normAutofit fontScale="92500"/>
          </a:bodyPr>
          <a:lstStyle/>
          <a:p>
            <a:r>
              <a:rPr lang="en-GB" dirty="0"/>
              <a:t>Can be used to add or subtract dates</a:t>
            </a:r>
            <a:endParaRPr lang="en-US" dirty="0"/>
          </a:p>
        </p:txBody>
      </p:sp>
      <p:sp>
        <p:nvSpPr>
          <p:cNvPr id="6" name="Content Placeholder 5">
            <a:extLst>
              <a:ext uri="{FF2B5EF4-FFF2-40B4-BE49-F238E27FC236}">
                <a16:creationId xmlns:a16="http://schemas.microsoft.com/office/drawing/2014/main" id="{A1ADE41B-4644-6B4E-AC0C-7BAE9FDD6CE8}"/>
              </a:ext>
            </a:extLst>
          </p:cNvPr>
          <p:cNvSpPr>
            <a:spLocks noGrp="1"/>
          </p:cNvSpPr>
          <p:nvPr>
            <p:ph sz="quarter" idx="4"/>
          </p:nvPr>
        </p:nvSpPr>
        <p:spPr>
          <a:xfrm>
            <a:off x="6172200" y="2505075"/>
            <a:ext cx="6019800" cy="3684588"/>
          </a:xfrm>
        </p:spPr>
        <p:txBody>
          <a:bodyPr>
            <a:normAutofit/>
          </a:bodyPr>
          <a:lstStyle/>
          <a:p>
            <a:pPr marL="0" indent="0">
              <a:buNone/>
            </a:pPr>
            <a:r>
              <a:rPr lang="en-GB" sz="1400" dirty="0">
                <a:latin typeface="Courier New" panose="02070309020205020404" pitchFamily="49" charset="0"/>
                <a:cs typeface="Courier New" panose="02070309020205020404" pitchFamily="49" charset="0"/>
              </a:rPr>
              <a:t>from datetime import datetime, date</a:t>
            </a:r>
          </a:p>
          <a:p>
            <a:pPr marL="0" indent="0">
              <a:buNone/>
            </a:pPr>
            <a:endParaRPr lang="en-GB" sz="1400" dirty="0">
              <a:latin typeface="Courier New" panose="02070309020205020404" pitchFamily="49" charset="0"/>
              <a:cs typeface="Courier New" panose="02070309020205020404" pitchFamily="49" charset="0"/>
            </a:endParaRPr>
          </a:p>
          <a:p>
            <a:pPr marL="0" indent="0">
              <a:buNone/>
            </a:pPr>
            <a:r>
              <a:rPr lang="en-GB" sz="1400" dirty="0" err="1">
                <a:latin typeface="Courier New" panose="02070309020205020404" pitchFamily="49" charset="0"/>
                <a:cs typeface="Courier New" panose="02070309020205020404" pitchFamily="49" charset="0"/>
              </a:rPr>
              <a:t>my_start</a:t>
            </a:r>
            <a:r>
              <a:rPr lang="en-GB" sz="1400" dirty="0">
                <a:latin typeface="Courier New" panose="02070309020205020404" pitchFamily="49" charset="0"/>
                <a:cs typeface="Courier New" panose="02070309020205020404" pitchFamily="49" charset="0"/>
              </a:rPr>
              <a:t> = date(year = 2016, month = 7, day = 12)</a:t>
            </a:r>
          </a:p>
          <a:p>
            <a:pPr marL="0" indent="0">
              <a:buNone/>
            </a:pPr>
            <a:r>
              <a:rPr lang="en-GB" sz="1400" dirty="0" err="1">
                <a:latin typeface="Courier New" panose="02070309020205020404" pitchFamily="49" charset="0"/>
                <a:cs typeface="Courier New" panose="02070309020205020404" pitchFamily="49" charset="0"/>
              </a:rPr>
              <a:t>my_end</a:t>
            </a:r>
            <a:r>
              <a:rPr lang="en-GB" sz="1400" dirty="0">
                <a:latin typeface="Courier New" panose="02070309020205020404" pitchFamily="49" charset="0"/>
                <a:cs typeface="Courier New" panose="02070309020205020404" pitchFamily="49" charset="0"/>
              </a:rPr>
              <a:t> = date(year = 2019, month = 7, day = 24)</a:t>
            </a:r>
          </a:p>
          <a:p>
            <a:pPr marL="0" indent="0">
              <a:buNone/>
            </a:pPr>
            <a:r>
              <a:rPr lang="en-GB" sz="1400" dirty="0" err="1">
                <a:latin typeface="Courier New" panose="02070309020205020404" pitchFamily="49" charset="0"/>
                <a:cs typeface="Courier New" panose="02070309020205020404" pitchFamily="49" charset="0"/>
              </a:rPr>
              <a:t>my_term</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my_end</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my_start</a:t>
            </a:r>
            <a:endParaRPr lang="en-GB" sz="1400" dirty="0">
              <a:latin typeface="Courier New" panose="02070309020205020404" pitchFamily="49" charset="0"/>
              <a:cs typeface="Courier New" panose="02070309020205020404" pitchFamily="49" charset="0"/>
            </a:endParaRPr>
          </a:p>
          <a:p>
            <a:pPr marL="0" indent="0">
              <a:buNone/>
            </a:pPr>
            <a:r>
              <a:rPr lang="en-GB" sz="1400" dirty="0">
                <a:latin typeface="Courier New" panose="02070309020205020404" pitchFamily="49" charset="0"/>
                <a:cs typeface="Courier New" panose="02070309020205020404" pitchFamily="49" charset="0"/>
              </a:rPr>
              <a:t>print(</a:t>
            </a:r>
            <a:r>
              <a:rPr lang="en-GB" sz="1400" dirty="0" err="1">
                <a:latin typeface="Courier New" panose="02070309020205020404" pitchFamily="49" charset="0"/>
                <a:cs typeface="Courier New" panose="02070309020205020404" pitchFamily="49" charset="0"/>
              </a:rPr>
              <a:t>my_term</a:t>
            </a:r>
            <a:r>
              <a:rPr lang="en-GB" sz="1400" dirty="0">
                <a:latin typeface="Courier New" panose="02070309020205020404" pitchFamily="49" charset="0"/>
                <a:cs typeface="Courier New" panose="02070309020205020404" pitchFamily="49" charset="0"/>
              </a:rPr>
              <a:t>)</a:t>
            </a:r>
          </a:p>
          <a:p>
            <a:pPr marL="0" indent="0">
              <a:buNone/>
            </a:pPr>
            <a:r>
              <a:rPr lang="en-GB" sz="1400" dirty="0">
                <a:latin typeface="Courier New" panose="02070309020205020404" pitchFamily="49" charset="0"/>
                <a:cs typeface="Courier New" panose="02070309020205020404" pitchFamily="49" charset="0"/>
              </a:rPr>
              <a:t> </a:t>
            </a:r>
          </a:p>
          <a:p>
            <a:pPr marL="0" indent="0">
              <a:buNone/>
            </a:pPr>
            <a:r>
              <a:rPr lang="en-GB" sz="1400" dirty="0">
                <a:latin typeface="Courier New" panose="02070309020205020404" pitchFamily="49" charset="0"/>
                <a:cs typeface="Courier New" panose="02070309020205020404" pitchFamily="49" charset="0"/>
              </a:rPr>
              <a:t>&gt;&gt;&gt; </a:t>
            </a:r>
          </a:p>
          <a:p>
            <a:pPr marL="0" indent="0">
              <a:buNone/>
            </a:pPr>
            <a:r>
              <a:rPr lang="en-GB" sz="1400" dirty="0">
                <a:latin typeface="Courier New" panose="02070309020205020404" pitchFamily="49" charset="0"/>
                <a:cs typeface="Courier New" panose="02070309020205020404" pitchFamily="49" charset="0"/>
              </a:rPr>
              <a:t>1107 days, 0:00:00</a:t>
            </a:r>
          </a:p>
          <a:p>
            <a:endParaRPr lang="en-US" dirty="0"/>
          </a:p>
        </p:txBody>
      </p:sp>
      <p:pic>
        <p:nvPicPr>
          <p:cNvPr id="7" name="Picture 6">
            <a:extLst>
              <a:ext uri="{FF2B5EF4-FFF2-40B4-BE49-F238E27FC236}">
                <a16:creationId xmlns:a16="http://schemas.microsoft.com/office/drawing/2014/main" id="{9EA671CF-5935-B344-BE30-CDC3FDF31F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444246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Comprehensions</a:t>
            </a:r>
          </a:p>
        </p:txBody>
      </p:sp>
      <p:sp>
        <p:nvSpPr>
          <p:cNvPr id="3" name="Content Placeholder 2"/>
          <p:cNvSpPr>
            <a:spLocks noGrp="1"/>
          </p:cNvSpPr>
          <p:nvPr>
            <p:ph idx="1"/>
          </p:nvPr>
        </p:nvSpPr>
        <p:spPr/>
        <p:txBody>
          <a:bodyPr/>
          <a:lstStyle/>
          <a:p>
            <a:r>
              <a:rPr lang="en-GB" dirty="0"/>
              <a:t>Elegant way to achieve same tasks as using loops, but in a single line</a:t>
            </a:r>
          </a:p>
          <a:p>
            <a:endParaRPr lang="en-GB" dirty="0"/>
          </a:p>
          <a:p>
            <a:r>
              <a:rPr lang="en-GB" dirty="0"/>
              <a:t>Used to create sets, lists or dictionaries from a collection</a:t>
            </a:r>
          </a:p>
          <a:p>
            <a:endParaRPr lang="en-GB" dirty="0"/>
          </a:p>
          <a:p>
            <a:endParaRPr lang="en-GB" dirty="0"/>
          </a:p>
        </p:txBody>
      </p:sp>
      <p:pic>
        <p:nvPicPr>
          <p:cNvPr id="4" name="Picture 3">
            <a:extLst>
              <a:ext uri="{FF2B5EF4-FFF2-40B4-BE49-F238E27FC236}">
                <a16:creationId xmlns:a16="http://schemas.microsoft.com/office/drawing/2014/main" id="{9757D71D-78B7-4240-A09C-7E58EA7325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05537"/>
            <a:ext cx="3012558" cy="1069555"/>
          </a:xfrm>
          <a:prstGeom prst="rect">
            <a:avLst/>
          </a:prstGeom>
        </p:spPr>
      </p:pic>
    </p:spTree>
    <p:extLst>
      <p:ext uri="{BB962C8B-B14F-4D97-AF65-F5344CB8AC3E}">
        <p14:creationId xmlns:p14="http://schemas.microsoft.com/office/powerpoint/2010/main" val="1860551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FB268-4885-714F-8008-67BE87091F42}"/>
              </a:ext>
            </a:extLst>
          </p:cNvPr>
          <p:cNvSpPr>
            <a:spLocks noGrp="1"/>
          </p:cNvSpPr>
          <p:nvPr>
            <p:ph type="title"/>
          </p:nvPr>
        </p:nvSpPr>
        <p:spPr/>
        <p:txBody>
          <a:bodyPr/>
          <a:lstStyle/>
          <a:p>
            <a:r>
              <a:rPr lang="en-US" dirty="0"/>
              <a:t>Module: </a:t>
            </a:r>
            <a:r>
              <a:rPr lang="en-US" dirty="0">
                <a:latin typeface="Courier New" panose="02070309020205020404" pitchFamily="49" charset="0"/>
                <a:cs typeface="Courier New" panose="02070309020205020404" pitchFamily="49" charset="0"/>
              </a:rPr>
              <a:t>math</a:t>
            </a:r>
          </a:p>
        </p:txBody>
      </p:sp>
      <p:sp>
        <p:nvSpPr>
          <p:cNvPr id="3" name="Content Placeholder 2">
            <a:extLst>
              <a:ext uri="{FF2B5EF4-FFF2-40B4-BE49-F238E27FC236}">
                <a16:creationId xmlns:a16="http://schemas.microsoft.com/office/drawing/2014/main" id="{1638B0D1-8A1A-C04B-91C3-2BC72FD7732B}"/>
              </a:ext>
            </a:extLst>
          </p:cNvPr>
          <p:cNvSpPr>
            <a:spLocks noGrp="1"/>
          </p:cNvSpPr>
          <p:nvPr>
            <p:ph idx="1"/>
          </p:nvPr>
        </p:nvSpPr>
        <p:spPr>
          <a:xfrm>
            <a:off x="623468" y="1437107"/>
            <a:ext cx="11165378" cy="4351338"/>
          </a:xfrm>
        </p:spPr>
        <p:txBody>
          <a:bodyPr>
            <a:normAutofit fontScale="92500" lnSpcReduction="20000"/>
          </a:bodyPr>
          <a:lstStyle/>
          <a:p>
            <a:r>
              <a:rPr lang="en-GB" dirty="0"/>
              <a:t>For mathematics beyond that available in standard Python </a:t>
            </a:r>
          </a:p>
          <a:p>
            <a:r>
              <a:rPr lang="en-GB" dirty="0"/>
              <a:t>Provides trigonometric &amp; hyperbolic functions, powers and logarithms etc.</a:t>
            </a:r>
          </a:p>
          <a:p>
            <a:r>
              <a:rPr lang="en-GB" dirty="0"/>
              <a:t>Includes mathematical constants such as pi and e</a:t>
            </a:r>
          </a:p>
          <a:p>
            <a:r>
              <a:rPr lang="en-GB" dirty="0"/>
              <a:t>Example (logs):</a:t>
            </a:r>
            <a:br>
              <a:rPr lang="en-GB" dirty="0"/>
            </a:br>
            <a:endParaRPr lang="en-GB" dirty="0"/>
          </a:p>
          <a:p>
            <a:pPr marL="0" indent="0">
              <a:buNone/>
            </a:pPr>
            <a:r>
              <a:rPr lang="en-GB" dirty="0">
                <a:latin typeface="Courier New" panose="02070309020205020404" pitchFamily="49" charset="0"/>
                <a:cs typeface="Courier New" panose="02070309020205020404" pitchFamily="49" charset="0"/>
              </a:rPr>
              <a:t>import math</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print(math.log10(1000))</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a:t>
            </a:r>
          </a:p>
          <a:p>
            <a:pPr marL="0" indent="0">
              <a:buNone/>
            </a:pPr>
            <a:r>
              <a:rPr lang="en-GB" dirty="0">
                <a:latin typeface="Courier New" panose="02070309020205020404" pitchFamily="49" charset="0"/>
                <a:cs typeface="Courier New" panose="02070309020205020404" pitchFamily="49" charset="0"/>
              </a:rPr>
              <a:t>3.0</a:t>
            </a:r>
          </a:p>
          <a:p>
            <a:endParaRPr lang="en-GB" dirty="0"/>
          </a:p>
        </p:txBody>
      </p:sp>
      <p:pic>
        <p:nvPicPr>
          <p:cNvPr id="4" name="Picture 3">
            <a:extLst>
              <a:ext uri="{FF2B5EF4-FFF2-40B4-BE49-F238E27FC236}">
                <a16:creationId xmlns:a16="http://schemas.microsoft.com/office/drawing/2014/main" id="{AD3A8860-4DCC-DB42-B3C7-152ADAA91B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887672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37B1-9452-BE41-8353-542E422431BF}"/>
              </a:ext>
            </a:extLst>
          </p:cNvPr>
          <p:cNvSpPr>
            <a:spLocks noGrp="1"/>
          </p:cNvSpPr>
          <p:nvPr>
            <p:ph type="title"/>
          </p:nvPr>
        </p:nvSpPr>
        <p:spPr>
          <a:xfrm>
            <a:off x="838200"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sys</a:t>
            </a:r>
          </a:p>
        </p:txBody>
      </p:sp>
      <p:sp>
        <p:nvSpPr>
          <p:cNvPr id="3" name="Content Placeholder 2">
            <a:extLst>
              <a:ext uri="{FF2B5EF4-FFF2-40B4-BE49-F238E27FC236}">
                <a16:creationId xmlns:a16="http://schemas.microsoft.com/office/drawing/2014/main" id="{8E883DE1-4A47-F845-9663-BE3A32EDE397}"/>
              </a:ext>
            </a:extLst>
          </p:cNvPr>
          <p:cNvSpPr>
            <a:spLocks noGrp="1"/>
          </p:cNvSpPr>
          <p:nvPr>
            <p:ph idx="1"/>
          </p:nvPr>
        </p:nvSpPr>
        <p:spPr>
          <a:xfrm>
            <a:off x="838200" y="1205345"/>
            <a:ext cx="10515600" cy="5436523"/>
          </a:xfrm>
        </p:spPr>
        <p:txBody>
          <a:bodyPr>
            <a:noAutofit/>
          </a:bodyPr>
          <a:lstStyle/>
          <a:p>
            <a:pPr>
              <a:lnSpc>
                <a:spcPct val="140000"/>
              </a:lnSpc>
            </a:pPr>
            <a:r>
              <a:rPr lang="en-US" sz="1600" dirty="0"/>
              <a:t>Provides information about the Python implementation being used </a:t>
            </a:r>
          </a:p>
          <a:p>
            <a:pPr>
              <a:lnSpc>
                <a:spcPct val="140000"/>
              </a:lnSpc>
            </a:pPr>
            <a:r>
              <a:rPr lang="en-US" sz="1600" dirty="0" err="1">
                <a:latin typeface="Courier New" panose="02070309020205020404" pitchFamily="49" charset="0"/>
                <a:cs typeface="Courier New" panose="02070309020205020404" pitchFamily="49" charset="0"/>
              </a:rPr>
              <a:t>sys.argv</a:t>
            </a:r>
            <a:r>
              <a:rPr lang="en-US" sz="1600" dirty="0"/>
              <a:t>: a list of command line arguments used to run the script (the first element is the name of the script itself)</a:t>
            </a:r>
          </a:p>
          <a:p>
            <a:pPr>
              <a:lnSpc>
                <a:spcPct val="140000"/>
              </a:lnSpc>
            </a:pPr>
            <a:r>
              <a:rPr lang="en-US" sz="1600" dirty="0" err="1">
                <a:latin typeface="Courier New" panose="02070309020205020404" pitchFamily="49" charset="0"/>
                <a:cs typeface="Courier New" panose="02070309020205020404" pitchFamily="49" charset="0"/>
              </a:rPr>
              <a:t>sys.modules</a:t>
            </a:r>
            <a:r>
              <a:rPr lang="en-US" sz="1600" dirty="0"/>
              <a:t>: dictionary in which the keys name the currently loaded modules</a:t>
            </a:r>
          </a:p>
          <a:p>
            <a:pPr>
              <a:lnSpc>
                <a:spcPct val="140000"/>
              </a:lnSpc>
            </a:pPr>
            <a:r>
              <a:rPr lang="en-US" sz="1600" dirty="0" err="1">
                <a:latin typeface="Courier New" panose="02070309020205020404" pitchFamily="49" charset="0"/>
                <a:cs typeface="Courier New" panose="02070309020205020404" pitchFamily="49" charset="0"/>
              </a:rPr>
              <a:t>sys.path</a:t>
            </a:r>
            <a:r>
              <a:rPr lang="en-US" sz="1600" dirty="0"/>
              <a:t>: list of of the directories into which Python looks for modules following the import command in a script:</a:t>
            </a:r>
          </a:p>
          <a:p>
            <a:pPr marL="0" indent="0">
              <a:lnSpc>
                <a:spcPct val="140000"/>
              </a:lnSpc>
              <a:buNone/>
            </a:pPr>
            <a:r>
              <a:rPr lang="en-US" sz="1600" dirty="0">
                <a:latin typeface="Courier New" panose="02070309020205020404" pitchFamily="49" charset="0"/>
                <a:cs typeface="Courier New" panose="02070309020205020404" pitchFamily="49" charset="0"/>
              </a:rPr>
              <a:t>['C:\\Users\\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\\Desktop', 'C:\\Users\\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AppData</a:t>
            </a:r>
            <a:r>
              <a:rPr lang="en-US" sz="1600" dirty="0">
                <a:latin typeface="Courier New" panose="02070309020205020404" pitchFamily="49" charset="0"/>
                <a:cs typeface="Courier New" panose="02070309020205020404" pitchFamily="49" charset="0"/>
              </a:rPr>
              <a:t>\\Local\\Programs\\</a:t>
            </a:r>
            <a:r>
              <a:rPr lang="en-US" sz="1600" dirty="0" err="1">
                <a:latin typeface="Courier New" panose="02070309020205020404" pitchFamily="49" charset="0"/>
                <a:cs typeface="Courier New" panose="02070309020205020404" pitchFamily="49" charset="0"/>
              </a:rPr>
              <a:t>Thonny</a:t>
            </a:r>
            <a:r>
              <a:rPr lang="en-US" sz="1600" dirty="0">
                <a:latin typeface="Courier New" panose="02070309020205020404" pitchFamily="49" charset="0"/>
                <a:cs typeface="Courier New" panose="02070309020205020404" pitchFamily="49" charset="0"/>
              </a:rPr>
              <a:t>\\python37.zip', 'C:\\Users\\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AppData</a:t>
            </a:r>
            <a:r>
              <a:rPr lang="en-US" sz="1600" dirty="0">
                <a:latin typeface="Courier New" panose="02070309020205020404" pitchFamily="49" charset="0"/>
                <a:cs typeface="Courier New" panose="02070309020205020404" pitchFamily="49" charset="0"/>
              </a:rPr>
              <a:t>\\Local\\Programs\\</a:t>
            </a:r>
            <a:r>
              <a:rPr lang="en-US" sz="1600" dirty="0" err="1">
                <a:latin typeface="Courier New" panose="02070309020205020404" pitchFamily="49" charset="0"/>
                <a:cs typeface="Courier New" panose="02070309020205020404" pitchFamily="49" charset="0"/>
              </a:rPr>
              <a:t>Thonny</a:t>
            </a:r>
            <a:r>
              <a:rPr lang="en-US" sz="1600" dirty="0">
                <a:latin typeface="Courier New" panose="02070309020205020404" pitchFamily="49" charset="0"/>
                <a:cs typeface="Courier New" panose="02070309020205020404" pitchFamily="49" charset="0"/>
              </a:rPr>
              <a:t>\\DLLs', 'C:\\Users\\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AppData</a:t>
            </a:r>
            <a:r>
              <a:rPr lang="en-US" sz="1600" dirty="0">
                <a:latin typeface="Courier New" panose="02070309020205020404" pitchFamily="49" charset="0"/>
                <a:cs typeface="Courier New" panose="02070309020205020404" pitchFamily="49" charset="0"/>
              </a:rPr>
              <a:t>\\Local\\Programs\\</a:t>
            </a:r>
            <a:r>
              <a:rPr lang="en-US" sz="1600" dirty="0" err="1">
                <a:latin typeface="Courier New" panose="02070309020205020404" pitchFamily="49" charset="0"/>
                <a:cs typeface="Courier New" panose="02070309020205020404" pitchFamily="49" charset="0"/>
              </a:rPr>
              <a:t>Thonny</a:t>
            </a:r>
            <a:r>
              <a:rPr lang="en-US" sz="1600" dirty="0">
                <a:latin typeface="Courier New" panose="02070309020205020404" pitchFamily="49" charset="0"/>
                <a:cs typeface="Courier New" panose="02070309020205020404" pitchFamily="49" charset="0"/>
              </a:rPr>
              <a:t>\\lib', 'C:\\Users\\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AppData</a:t>
            </a:r>
            <a:r>
              <a:rPr lang="en-US" sz="1600" dirty="0">
                <a:latin typeface="Courier New" panose="02070309020205020404" pitchFamily="49" charset="0"/>
                <a:cs typeface="Courier New" panose="02070309020205020404" pitchFamily="49" charset="0"/>
              </a:rPr>
              <a:t>\\Local\\Programs\\</a:t>
            </a:r>
            <a:r>
              <a:rPr lang="en-US" sz="1600" dirty="0" err="1">
                <a:latin typeface="Courier New" panose="02070309020205020404" pitchFamily="49" charset="0"/>
                <a:cs typeface="Courier New" panose="02070309020205020404" pitchFamily="49" charset="0"/>
              </a:rPr>
              <a:t>Thonny</a:t>
            </a:r>
            <a:r>
              <a:rPr lang="en-US" sz="1600" dirty="0">
                <a:latin typeface="Courier New" panose="02070309020205020404" pitchFamily="49" charset="0"/>
                <a:cs typeface="Courier New" panose="02070309020205020404" pitchFamily="49" charset="0"/>
              </a:rPr>
              <a:t>', 'C:\\Users\\</a:t>
            </a:r>
            <a:r>
              <a:rPr lang="en-US" sz="1600" dirty="0" err="1">
                <a:latin typeface="Courier New" panose="02070309020205020404" pitchFamily="49" charset="0"/>
                <a:cs typeface="Courier New" panose="02070309020205020404" pitchFamily="49" charset="0"/>
              </a:rPr>
              <a:t>wingetts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AppData</a:t>
            </a:r>
            <a:r>
              <a:rPr lang="en-US" sz="1600" dirty="0">
                <a:latin typeface="Courier New" panose="02070309020205020404" pitchFamily="49" charset="0"/>
                <a:cs typeface="Courier New" panose="02070309020205020404" pitchFamily="49" charset="0"/>
              </a:rPr>
              <a:t>\\Local\\Programs\\</a:t>
            </a:r>
            <a:r>
              <a:rPr lang="en-US" sz="1600" dirty="0" err="1">
                <a:latin typeface="Courier New" panose="02070309020205020404" pitchFamily="49" charset="0"/>
                <a:cs typeface="Courier New" panose="02070309020205020404" pitchFamily="49" charset="0"/>
              </a:rPr>
              <a:t>Thonny</a:t>
            </a:r>
            <a:r>
              <a:rPr lang="en-US" sz="1600" dirty="0">
                <a:latin typeface="Courier New" panose="02070309020205020404" pitchFamily="49" charset="0"/>
                <a:cs typeface="Courier New" panose="02070309020205020404" pitchFamily="49" charset="0"/>
              </a:rPr>
              <a:t>\\lib\\site-packages’]</a:t>
            </a:r>
          </a:p>
          <a:p>
            <a:pPr>
              <a:lnSpc>
                <a:spcPct val="140000"/>
              </a:lnSpc>
            </a:pPr>
            <a:r>
              <a:rPr lang="en-US" sz="1600" dirty="0" err="1">
                <a:latin typeface="Courier New" panose="02070309020205020404" pitchFamily="49" charset="0"/>
                <a:cs typeface="Courier New" panose="02070309020205020404" pitchFamily="49" charset="0"/>
              </a:rPr>
              <a:t>sys.exit</a:t>
            </a:r>
            <a:r>
              <a:rPr lang="en-US" sz="1600" dirty="0">
                <a:latin typeface="Courier New" panose="02070309020205020404" pitchFamily="49" charset="0"/>
                <a:cs typeface="Courier New" panose="02070309020205020404" pitchFamily="49" charset="0"/>
              </a:rPr>
              <a:t>(): </a:t>
            </a:r>
            <a:r>
              <a:rPr lang="en-US" sz="1600" dirty="0"/>
              <a:t>function that causes a Python program to exit.  By convention, pass the argument 0 if the program exits without error, else pass another integer value</a:t>
            </a:r>
          </a:p>
        </p:txBody>
      </p:sp>
    </p:spTree>
    <p:extLst>
      <p:ext uri="{BB962C8B-B14F-4D97-AF65-F5344CB8AC3E}">
        <p14:creationId xmlns:p14="http://schemas.microsoft.com/office/powerpoint/2010/main" val="20073513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656E-B9F9-1544-84DA-2709BE789D5A}"/>
              </a:ext>
            </a:extLst>
          </p:cNvPr>
          <p:cNvSpPr>
            <a:spLocks noGrp="1"/>
          </p:cNvSpPr>
          <p:nvPr>
            <p:ph type="title"/>
          </p:nvPr>
        </p:nvSpPr>
        <p:spPr>
          <a:xfrm>
            <a:off x="838200"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time</a:t>
            </a:r>
            <a:endParaRPr lang="en-US" dirty="0"/>
          </a:p>
        </p:txBody>
      </p:sp>
      <p:sp>
        <p:nvSpPr>
          <p:cNvPr id="3" name="Content Placeholder 2">
            <a:extLst>
              <a:ext uri="{FF2B5EF4-FFF2-40B4-BE49-F238E27FC236}">
                <a16:creationId xmlns:a16="http://schemas.microsoft.com/office/drawing/2014/main" id="{49C27B9E-94E8-4B46-8EA6-8A0914931BF4}"/>
              </a:ext>
            </a:extLst>
          </p:cNvPr>
          <p:cNvSpPr>
            <a:spLocks noGrp="1"/>
          </p:cNvSpPr>
          <p:nvPr>
            <p:ph idx="1"/>
          </p:nvPr>
        </p:nvSpPr>
        <p:spPr>
          <a:xfrm>
            <a:off x="838200" y="1235966"/>
            <a:ext cx="10515600" cy="4351338"/>
          </a:xfrm>
        </p:spPr>
        <p:txBody>
          <a:bodyPr>
            <a:normAutofit fontScale="92500" lnSpcReduction="20000"/>
          </a:bodyPr>
          <a:lstStyle/>
          <a:p>
            <a:r>
              <a:rPr lang="en-GB" sz="3200" dirty="0"/>
              <a:t>Most likely to use the function: </a:t>
            </a:r>
            <a:r>
              <a:rPr lang="en-GB" sz="3200" dirty="0" err="1">
                <a:latin typeface="Courier New" panose="02070309020205020404" pitchFamily="49" charset="0"/>
                <a:cs typeface="Courier New" panose="02070309020205020404" pitchFamily="49" charset="0"/>
              </a:rPr>
              <a:t>time.sleep</a:t>
            </a:r>
            <a:r>
              <a:rPr lang="en-GB" sz="3200" dirty="0">
                <a:latin typeface="Courier New" panose="02070309020205020404" pitchFamily="49" charset="0"/>
                <a:cs typeface="Courier New" panose="02070309020205020404" pitchFamily="49" charset="0"/>
              </a:rPr>
              <a:t>()</a:t>
            </a:r>
            <a:r>
              <a:rPr lang="en-GB" sz="3200" dirty="0">
                <a:cs typeface="Courier New" panose="02070309020205020404" pitchFamily="49" charset="0"/>
              </a:rPr>
              <a:t>from this module</a:t>
            </a:r>
            <a:br>
              <a:rPr lang="en-GB" sz="3200" dirty="0">
                <a:cs typeface="Courier New" panose="02070309020205020404" pitchFamily="49" charset="0"/>
              </a:rPr>
            </a:br>
            <a:endParaRPr lang="en-GB" sz="3200" dirty="0">
              <a:cs typeface="Courier New" panose="02070309020205020404" pitchFamily="49" charset="0"/>
            </a:endParaRPr>
          </a:p>
          <a:p>
            <a:r>
              <a:rPr lang="en-GB" sz="3200" dirty="0"/>
              <a:t>Causes the program to wait for the specified number of seconds passed as an argument to the function </a:t>
            </a:r>
            <a:br>
              <a:rPr lang="en-GB" sz="3200" dirty="0"/>
            </a:br>
            <a:endParaRPr lang="en-GB" sz="3200" dirty="0"/>
          </a:p>
          <a:p>
            <a:r>
              <a:rPr lang="en-GB" sz="3200" dirty="0"/>
              <a:t>Slowing down a program is a useful way to check output written to the screen at a pace that is readable by a human </a:t>
            </a:r>
            <a:br>
              <a:rPr lang="en-GB" sz="3200" dirty="0"/>
            </a:br>
            <a:endParaRPr lang="en-GB" sz="3200" dirty="0"/>
          </a:p>
          <a:p>
            <a:r>
              <a:rPr lang="en-GB" sz="3200" dirty="0"/>
              <a:t>Sometimes we may add a delay to a script if it is part of a pipeline</a:t>
            </a:r>
            <a:endParaRPr lang="en-US" sz="3200" dirty="0"/>
          </a:p>
        </p:txBody>
      </p:sp>
      <p:pic>
        <p:nvPicPr>
          <p:cNvPr id="4" name="Picture 3">
            <a:extLst>
              <a:ext uri="{FF2B5EF4-FFF2-40B4-BE49-F238E27FC236}">
                <a16:creationId xmlns:a16="http://schemas.microsoft.com/office/drawing/2014/main" id="{6D3AE051-32D9-8841-B170-B3F489D9CE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7253297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881DA-449E-2946-AD25-CA3D3B4A8E53}"/>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4CD42CA3-B495-BF48-A17E-D3DF6701CD78}"/>
              </a:ext>
            </a:extLst>
          </p:cNvPr>
          <p:cNvSpPr>
            <a:spLocks noGrp="1"/>
          </p:cNvSpPr>
          <p:nvPr>
            <p:ph idx="1"/>
          </p:nvPr>
        </p:nvSpPr>
        <p:spPr/>
        <p:txBody>
          <a:bodyPr/>
          <a:lstStyle/>
          <a:p>
            <a:r>
              <a:rPr lang="en-US" dirty="0"/>
              <a:t>Exercises 2.1, 2.2, 2.3 and 2.4</a:t>
            </a:r>
          </a:p>
        </p:txBody>
      </p:sp>
    </p:spTree>
    <p:extLst>
      <p:ext uri="{BB962C8B-B14F-4D97-AF65-F5344CB8AC3E}">
        <p14:creationId xmlns:p14="http://schemas.microsoft.com/office/powerpoint/2010/main" val="2302135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252B-C621-CD47-BEC7-6E019F919469}"/>
              </a:ext>
            </a:extLst>
          </p:cNvPr>
          <p:cNvSpPr>
            <a:spLocks noGrp="1"/>
          </p:cNvSpPr>
          <p:nvPr>
            <p:ph type="title"/>
          </p:nvPr>
        </p:nvSpPr>
        <p:spPr>
          <a:xfrm>
            <a:off x="838200"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subprocess</a:t>
            </a:r>
            <a:r>
              <a:rPr lang="en-US" dirty="0"/>
              <a:t> </a:t>
            </a:r>
          </a:p>
        </p:txBody>
      </p:sp>
      <p:sp>
        <p:nvSpPr>
          <p:cNvPr id="3" name="Content Placeholder 2">
            <a:extLst>
              <a:ext uri="{FF2B5EF4-FFF2-40B4-BE49-F238E27FC236}">
                <a16:creationId xmlns:a16="http://schemas.microsoft.com/office/drawing/2014/main" id="{B8F525A4-9078-9443-9957-A955ED76AC35}"/>
              </a:ext>
            </a:extLst>
          </p:cNvPr>
          <p:cNvSpPr>
            <a:spLocks noGrp="1"/>
          </p:cNvSpPr>
          <p:nvPr>
            <p:ph idx="1"/>
          </p:nvPr>
        </p:nvSpPr>
        <p:spPr>
          <a:xfrm>
            <a:off x="868276" y="1133416"/>
            <a:ext cx="10515600" cy="4351338"/>
          </a:xfrm>
        </p:spPr>
        <p:txBody>
          <a:bodyPr>
            <a:normAutofit fontScale="47500" lnSpcReduction="20000"/>
          </a:bodyPr>
          <a:lstStyle/>
          <a:p>
            <a:endParaRPr lang="en-GB" dirty="0"/>
          </a:p>
          <a:p>
            <a:r>
              <a:rPr lang="en-GB" sz="3300" dirty="0"/>
              <a:t>Command line introduction and demo</a:t>
            </a:r>
          </a:p>
          <a:p>
            <a:endParaRPr lang="en-GB" sz="3300" dirty="0"/>
          </a:p>
          <a:p>
            <a:r>
              <a:rPr lang="en-GB" sz="3300" dirty="0"/>
              <a:t>Allows a Python script to interact and manipulate your system (e.g. launch another script as part of a pipeline)</a:t>
            </a:r>
          </a:p>
          <a:p>
            <a:endParaRPr lang="en-GB" sz="3300" dirty="0"/>
          </a:p>
          <a:p>
            <a:r>
              <a:rPr lang="en-GB" sz="3300" dirty="0"/>
              <a:t>You can now write shell commands into your Python scripts</a:t>
            </a:r>
          </a:p>
          <a:p>
            <a:pPr marL="0" indent="0">
              <a:buNone/>
            </a:pPr>
            <a:endParaRPr lang="en-GB" dirty="0"/>
          </a:p>
          <a:p>
            <a:r>
              <a:rPr lang="en-GB" sz="3300" dirty="0"/>
              <a:t>Example:</a:t>
            </a:r>
          </a:p>
          <a:p>
            <a:pPr marL="0" indent="0">
              <a:buNone/>
            </a:pPr>
            <a:r>
              <a:rPr lang="en-GB" dirty="0">
                <a:latin typeface="Courier New" panose="02070309020205020404" pitchFamily="49" charset="0"/>
                <a:cs typeface="Courier New" panose="02070309020205020404" pitchFamily="49" charset="0"/>
              </a:rPr>
              <a:t>import subprocess</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subprocess.getoutput</a:t>
            </a:r>
            <a:r>
              <a:rPr lang="en-GB" dirty="0">
                <a:latin typeface="Courier New" panose="02070309020205020404" pitchFamily="49" charset="0"/>
                <a:cs typeface="Courier New" panose="02070309020205020404" pitchFamily="49" charset="0"/>
              </a:rPr>
              <a:t>('echo "Hello World!"'))</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user$ python3 </a:t>
            </a:r>
            <a:r>
              <a:rPr lang="en-GB" dirty="0" err="1">
                <a:latin typeface="Courier New" panose="02070309020205020404" pitchFamily="49" charset="0"/>
                <a:cs typeface="Courier New" panose="02070309020205020404" pitchFamily="49" charset="0"/>
              </a:rPr>
              <a:t>subprocess_example.py</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endParaRPr lang="en-GB" dirty="0"/>
          </a:p>
          <a:p>
            <a:endParaRPr lang="en-US" dirty="0"/>
          </a:p>
        </p:txBody>
      </p:sp>
      <p:pic>
        <p:nvPicPr>
          <p:cNvPr id="4" name="Picture 3">
            <a:extLst>
              <a:ext uri="{FF2B5EF4-FFF2-40B4-BE49-F238E27FC236}">
                <a16:creationId xmlns:a16="http://schemas.microsoft.com/office/drawing/2014/main" id="{2B10ACA7-6605-2F49-A708-E71367C357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22788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D469A-4144-B64D-804C-94DBBC96FC3F}"/>
              </a:ext>
            </a:extLst>
          </p:cNvPr>
          <p:cNvSpPr>
            <a:spLocks noGrp="1"/>
          </p:cNvSpPr>
          <p:nvPr>
            <p:ph type="title"/>
          </p:nvPr>
        </p:nvSpPr>
        <p:spPr>
          <a:xfrm>
            <a:off x="838200" y="0"/>
            <a:ext cx="10515600" cy="1325563"/>
          </a:xfrm>
        </p:spPr>
        <p:txBody>
          <a:bodyPr/>
          <a:lstStyle/>
          <a:p>
            <a:r>
              <a:rPr lang="en-US" dirty="0"/>
              <a:t>Module: </a:t>
            </a:r>
            <a:r>
              <a:rPr lang="en-US" dirty="0" err="1">
                <a:latin typeface="Courier New" panose="02070309020205020404" pitchFamily="49" charset="0"/>
                <a:cs typeface="Courier New" panose="02070309020205020404" pitchFamily="49" charset="0"/>
              </a:rPr>
              <a:t>os</a:t>
            </a:r>
            <a:r>
              <a:rPr lang="en-US" dirty="0"/>
              <a:t> </a:t>
            </a:r>
          </a:p>
        </p:txBody>
      </p:sp>
      <p:sp>
        <p:nvSpPr>
          <p:cNvPr id="3" name="Content Placeholder 2">
            <a:extLst>
              <a:ext uri="{FF2B5EF4-FFF2-40B4-BE49-F238E27FC236}">
                <a16:creationId xmlns:a16="http://schemas.microsoft.com/office/drawing/2014/main" id="{AA96F34D-FA1F-E543-B97B-3DDAABBF6FE0}"/>
              </a:ext>
            </a:extLst>
          </p:cNvPr>
          <p:cNvSpPr>
            <a:spLocks noGrp="1"/>
          </p:cNvSpPr>
          <p:nvPr>
            <p:ph idx="1"/>
          </p:nvPr>
        </p:nvSpPr>
        <p:spPr>
          <a:xfrm>
            <a:off x="838200" y="1253056"/>
            <a:ext cx="10515600" cy="4351338"/>
          </a:xfrm>
        </p:spPr>
        <p:txBody>
          <a:bodyPr>
            <a:normAutofit/>
          </a:bodyPr>
          <a:lstStyle/>
          <a:p>
            <a:r>
              <a:rPr lang="en-GB" dirty="0"/>
              <a:t>An operating system interface </a:t>
            </a:r>
          </a:p>
          <a:p>
            <a:r>
              <a:rPr lang="en-GB" dirty="0"/>
              <a:t>Most commonly used in Python scripts for interacting with files and directories in the filesystem </a:t>
            </a:r>
          </a:p>
          <a:p>
            <a:r>
              <a:rPr lang="en-GB" dirty="0"/>
              <a:t>Examples:</a:t>
            </a:r>
          </a:p>
          <a:p>
            <a:pPr marL="457200" lvl="1" indent="0">
              <a:buNone/>
            </a:pPr>
            <a:r>
              <a:rPr lang="en-GB" dirty="0" err="1">
                <a:latin typeface="Courier New" panose="02070309020205020404" pitchFamily="49" charset="0"/>
                <a:cs typeface="Courier New" panose="02070309020205020404" pitchFamily="49" charset="0"/>
              </a:rPr>
              <a:t>os.chdir</a:t>
            </a:r>
            <a:r>
              <a:rPr lang="en-GB" dirty="0">
                <a:latin typeface="Courier New" panose="02070309020205020404" pitchFamily="49" charset="0"/>
                <a:cs typeface="Courier New" panose="02070309020205020404" pitchFamily="49" charset="0"/>
              </a:rPr>
              <a:t>(path) </a:t>
            </a:r>
            <a:r>
              <a:rPr lang="en-GB" dirty="0"/>
              <a:t>- sets path to the working directory</a:t>
            </a:r>
          </a:p>
          <a:p>
            <a:pPr marL="457200" lvl="1" indent="0">
              <a:buNone/>
            </a:pPr>
            <a:r>
              <a:rPr lang="en-GB" dirty="0"/>
              <a:t> </a:t>
            </a:r>
          </a:p>
          <a:p>
            <a:pPr marL="457200" lvl="1" indent="0">
              <a:buNone/>
            </a:pPr>
            <a:r>
              <a:rPr lang="en-GB" dirty="0" err="1">
                <a:latin typeface="Courier New" panose="02070309020205020404" pitchFamily="49" charset="0"/>
                <a:cs typeface="Courier New" panose="02070309020205020404" pitchFamily="49" charset="0"/>
              </a:rPr>
              <a:t>os.getcwd</a:t>
            </a:r>
            <a:r>
              <a:rPr lang="en-GB" dirty="0">
                <a:latin typeface="Courier New" panose="02070309020205020404" pitchFamily="49" charset="0"/>
                <a:cs typeface="Courier New" panose="02070309020205020404" pitchFamily="49" charset="0"/>
              </a:rPr>
              <a:t>() </a:t>
            </a:r>
            <a:r>
              <a:rPr lang="en-GB" dirty="0"/>
              <a:t>- lists the current working directory</a:t>
            </a:r>
          </a:p>
          <a:p>
            <a:pPr marL="457200" lvl="1" indent="0">
              <a:buNone/>
            </a:pPr>
            <a:r>
              <a:rPr lang="en-GB" dirty="0"/>
              <a:t> </a:t>
            </a:r>
          </a:p>
          <a:p>
            <a:pPr marL="457200" lvl="1" indent="0">
              <a:buNone/>
            </a:pPr>
            <a:r>
              <a:rPr lang="en-GB" dirty="0" err="1">
                <a:latin typeface="Courier New" panose="02070309020205020404" pitchFamily="49" charset="0"/>
                <a:cs typeface="Courier New" panose="02070309020205020404" pitchFamily="49" charset="0"/>
              </a:rPr>
              <a:t>os.mkdir</a:t>
            </a:r>
            <a:r>
              <a:rPr lang="en-GB" dirty="0">
                <a:latin typeface="Courier New" panose="02070309020205020404" pitchFamily="49" charset="0"/>
                <a:cs typeface="Courier New" panose="02070309020205020404" pitchFamily="49" charset="0"/>
              </a:rPr>
              <a:t>(path) </a:t>
            </a:r>
            <a:r>
              <a:rPr lang="en-GB" dirty="0"/>
              <a:t>- creates a directory at specified location</a:t>
            </a:r>
          </a:p>
          <a:p>
            <a:endParaRPr lang="en-US" dirty="0"/>
          </a:p>
        </p:txBody>
      </p:sp>
      <p:pic>
        <p:nvPicPr>
          <p:cNvPr id="4" name="Picture 3">
            <a:extLst>
              <a:ext uri="{FF2B5EF4-FFF2-40B4-BE49-F238E27FC236}">
                <a16:creationId xmlns:a16="http://schemas.microsoft.com/office/drawing/2014/main" id="{5F244952-0D61-3B4A-8C27-5FBA59E8ED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275070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1054-F715-4747-95C1-1941B2DD5698}"/>
              </a:ext>
            </a:extLst>
          </p:cNvPr>
          <p:cNvSpPr>
            <a:spLocks noGrp="1"/>
          </p:cNvSpPr>
          <p:nvPr>
            <p:ph type="title"/>
          </p:nvPr>
        </p:nvSpPr>
        <p:spPr/>
        <p:txBody>
          <a:bodyPr/>
          <a:lstStyle/>
          <a:p>
            <a:r>
              <a:rPr lang="en-US" dirty="0"/>
              <a:t>Module: </a:t>
            </a:r>
            <a:r>
              <a:rPr lang="en-US" dirty="0" err="1">
                <a:latin typeface="Courier New" panose="02070309020205020404" pitchFamily="49" charset="0"/>
                <a:cs typeface="Courier New" panose="02070309020205020404" pitchFamily="49" charset="0"/>
              </a:rPr>
              <a:t>tempfile</a:t>
            </a:r>
            <a:endParaRPr lang="en-US"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8AB306D1-3D24-FA4A-9DB8-5C74F30F6FCB}"/>
              </a:ext>
            </a:extLst>
          </p:cNvPr>
          <p:cNvSpPr>
            <a:spLocks noGrp="1"/>
          </p:cNvSpPr>
          <p:nvPr>
            <p:ph idx="1"/>
          </p:nvPr>
        </p:nvSpPr>
        <p:spPr/>
        <p:txBody>
          <a:bodyPr/>
          <a:lstStyle/>
          <a:p>
            <a:r>
              <a:rPr lang="en-GB" dirty="0"/>
              <a:t>A Python script may, during processing, write out a temporary file</a:t>
            </a:r>
            <a:br>
              <a:rPr lang="en-GB" dirty="0"/>
            </a:br>
            <a:endParaRPr lang="en-GB" dirty="0"/>
          </a:p>
          <a:p>
            <a:r>
              <a:rPr lang="en-GB" dirty="0"/>
              <a:t>What happens if you are running multiple instances of the same script?  Will the temporary file be overwritten?</a:t>
            </a:r>
            <a:br>
              <a:rPr lang="en-GB" dirty="0"/>
            </a:br>
            <a:endParaRPr lang="en-GB" dirty="0"/>
          </a:p>
          <a:p>
            <a:r>
              <a:rPr lang="en-GB" dirty="0"/>
              <a:t>Not a trivial problem to solve, but </a:t>
            </a:r>
            <a:r>
              <a:rPr lang="en-GB" dirty="0" err="1">
                <a:latin typeface="Courier New" panose="02070309020205020404" pitchFamily="49" charset="0"/>
                <a:cs typeface="Courier New" panose="02070309020205020404" pitchFamily="49" charset="0"/>
              </a:rPr>
              <a:t>tempfile</a:t>
            </a:r>
            <a:r>
              <a:rPr lang="en-GB" dirty="0"/>
              <a:t> does it for you</a:t>
            </a:r>
            <a:endParaRPr lang="en-US" dirty="0"/>
          </a:p>
        </p:txBody>
      </p:sp>
      <p:pic>
        <p:nvPicPr>
          <p:cNvPr id="4" name="Picture 3">
            <a:extLst>
              <a:ext uri="{FF2B5EF4-FFF2-40B4-BE49-F238E27FC236}">
                <a16:creationId xmlns:a16="http://schemas.microsoft.com/office/drawing/2014/main" id="{BD247222-D7A3-6C40-87A2-EF2F1EF68DE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0913454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74A1-4CF9-E941-A6A4-FAF2E94E44D5}"/>
              </a:ext>
            </a:extLst>
          </p:cNvPr>
          <p:cNvSpPr>
            <a:spLocks noGrp="1"/>
          </p:cNvSpPr>
          <p:nvPr>
            <p:ph type="title"/>
          </p:nvPr>
        </p:nvSpPr>
        <p:spPr>
          <a:xfrm>
            <a:off x="829654"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glob</a:t>
            </a:r>
            <a:endParaRPr lang="en-US" dirty="0"/>
          </a:p>
        </p:txBody>
      </p:sp>
      <p:sp>
        <p:nvSpPr>
          <p:cNvPr id="3" name="Content Placeholder 2">
            <a:extLst>
              <a:ext uri="{FF2B5EF4-FFF2-40B4-BE49-F238E27FC236}">
                <a16:creationId xmlns:a16="http://schemas.microsoft.com/office/drawing/2014/main" id="{E0B9933F-BB94-C843-BCBB-E749D131462A}"/>
              </a:ext>
            </a:extLst>
          </p:cNvPr>
          <p:cNvSpPr>
            <a:spLocks noGrp="1"/>
          </p:cNvSpPr>
          <p:nvPr>
            <p:ph idx="1"/>
          </p:nvPr>
        </p:nvSpPr>
        <p:spPr>
          <a:xfrm>
            <a:off x="829654" y="975399"/>
            <a:ext cx="10515600" cy="4351338"/>
          </a:xfrm>
        </p:spPr>
        <p:txBody>
          <a:bodyPr>
            <a:normAutofit/>
          </a:bodyPr>
          <a:lstStyle/>
          <a:p>
            <a:r>
              <a:rPr lang="en-GB" sz="2400" dirty="0"/>
              <a:t>Suppose there is a file or a list of files on your computer that needs processing but you don’t know the exact  names of the files in advance</a:t>
            </a:r>
            <a:br>
              <a:rPr lang="en-GB" sz="2400" dirty="0"/>
            </a:br>
            <a:endParaRPr lang="en-GB" sz="2400" dirty="0"/>
          </a:p>
          <a:p>
            <a:r>
              <a:rPr lang="en-GB" sz="2400" dirty="0">
                <a:latin typeface="Courier New" panose="02070309020205020404" pitchFamily="49" charset="0"/>
                <a:cs typeface="Courier New" panose="02070309020205020404" pitchFamily="49" charset="0"/>
              </a:rPr>
              <a:t>glob</a:t>
            </a:r>
            <a:r>
              <a:rPr lang="en-GB" sz="2400" dirty="0"/>
              <a:t> provides enables your script to search the filesystem, return the relevant filenames and process these  </a:t>
            </a:r>
            <a:br>
              <a:rPr lang="en-GB" sz="2400" dirty="0"/>
            </a:br>
            <a:endParaRPr lang="en-GB" sz="2400" dirty="0"/>
          </a:p>
          <a:p>
            <a:r>
              <a:rPr lang="en-GB" sz="2400" dirty="0"/>
              <a:t>Usage: </a:t>
            </a:r>
            <a:r>
              <a:rPr lang="en-GB" sz="2400" dirty="0" err="1">
                <a:latin typeface="Courier New" panose="02070309020205020404" pitchFamily="49" charset="0"/>
                <a:cs typeface="Courier New" panose="02070309020205020404" pitchFamily="49" charset="0"/>
              </a:rPr>
              <a:t>glob.glob</a:t>
            </a:r>
            <a:r>
              <a:rPr lang="en-GB" sz="2400" dirty="0">
                <a:latin typeface="Courier New" panose="02070309020205020404" pitchFamily="49" charset="0"/>
                <a:cs typeface="Courier New" panose="02070309020205020404" pitchFamily="49" charset="0"/>
              </a:rPr>
              <a:t>(</a:t>
            </a:r>
            <a:r>
              <a:rPr lang="en-GB" sz="2400" i="1" dirty="0">
                <a:latin typeface="Courier New" panose="02070309020205020404" pitchFamily="49" charset="0"/>
                <a:cs typeface="Courier New" panose="02070309020205020404" pitchFamily="49" charset="0"/>
              </a:rPr>
              <a:t>pattern</a:t>
            </a:r>
            <a:r>
              <a:rPr lang="en-GB" sz="2400" dirty="0">
                <a:latin typeface="Courier New" panose="02070309020205020404" pitchFamily="49" charset="0"/>
                <a:cs typeface="Courier New" panose="02070309020205020404" pitchFamily="49" charset="0"/>
              </a:rPr>
              <a:t>)</a:t>
            </a:r>
            <a:br>
              <a:rPr lang="en-GB" sz="2400" dirty="0">
                <a:latin typeface="Courier New" panose="02070309020205020404" pitchFamily="49" charset="0"/>
                <a:cs typeface="Courier New" panose="02070309020205020404" pitchFamily="49" charset="0"/>
              </a:rPr>
            </a:br>
            <a:endParaRPr lang="en-GB" sz="2400" dirty="0">
              <a:latin typeface="Courier New" panose="02070309020205020404" pitchFamily="49" charset="0"/>
              <a:cs typeface="Courier New" panose="02070309020205020404" pitchFamily="49" charset="0"/>
            </a:endParaRPr>
          </a:p>
          <a:p>
            <a:endParaRPr lang="en-US" sz="2400" dirty="0"/>
          </a:p>
        </p:txBody>
      </p:sp>
      <p:graphicFrame>
        <p:nvGraphicFramePr>
          <p:cNvPr id="4" name="Table 3">
            <a:extLst>
              <a:ext uri="{FF2B5EF4-FFF2-40B4-BE49-F238E27FC236}">
                <a16:creationId xmlns:a16="http://schemas.microsoft.com/office/drawing/2014/main" id="{11D9D8E2-15AE-6641-B13B-5301F96B2812}"/>
              </a:ext>
            </a:extLst>
          </p:cNvPr>
          <p:cNvGraphicFramePr>
            <a:graphicFrameLocks noGrp="1"/>
          </p:cNvGraphicFramePr>
          <p:nvPr>
            <p:extLst>
              <p:ext uri="{D42A27DB-BD31-4B8C-83A1-F6EECF244321}">
                <p14:modId xmlns:p14="http://schemas.microsoft.com/office/powerpoint/2010/main" val="2213232987"/>
              </p:ext>
            </p:extLst>
          </p:nvPr>
        </p:nvGraphicFramePr>
        <p:xfrm>
          <a:off x="2864282" y="3907344"/>
          <a:ext cx="8128000" cy="2225040"/>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2631257857"/>
                    </a:ext>
                  </a:extLst>
                </a:gridCol>
                <a:gridCol w="4064000">
                  <a:extLst>
                    <a:ext uri="{9D8B030D-6E8A-4147-A177-3AD203B41FA5}">
                      <a16:colId xmlns:a16="http://schemas.microsoft.com/office/drawing/2014/main" val="3833618832"/>
                    </a:ext>
                  </a:extLst>
                </a:gridCol>
              </a:tblGrid>
              <a:tr h="370840">
                <a:tc>
                  <a:txBody>
                    <a:bodyPr/>
                    <a:lstStyle/>
                    <a:p>
                      <a:r>
                        <a:rPr lang="en-US" dirty="0"/>
                        <a:t>Wildcard</a:t>
                      </a:r>
                    </a:p>
                  </a:txBody>
                  <a:tcPr/>
                </a:tc>
                <a:tc>
                  <a:txBody>
                    <a:bodyPr/>
                    <a:lstStyle/>
                    <a:p>
                      <a:r>
                        <a:rPr lang="en-US" dirty="0"/>
                        <a:t>Explanation</a:t>
                      </a:r>
                    </a:p>
                  </a:txBody>
                  <a:tcPr/>
                </a:tc>
                <a:extLst>
                  <a:ext uri="{0D108BD9-81ED-4DB2-BD59-A6C34878D82A}">
                    <a16:rowId xmlns:a16="http://schemas.microsoft.com/office/drawing/2014/main" val="2672991024"/>
                  </a:ext>
                </a:extLst>
              </a:tr>
              <a:tr h="370840">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match 0 or more characters</a:t>
                      </a:r>
                    </a:p>
                  </a:txBody>
                  <a:tcPr/>
                </a:tc>
                <a:extLst>
                  <a:ext uri="{0D108BD9-81ED-4DB2-BD59-A6C34878D82A}">
                    <a16:rowId xmlns:a16="http://schemas.microsoft.com/office/drawing/2014/main" val="1066517555"/>
                  </a:ext>
                </a:extLst>
              </a:tr>
              <a:tr h="370840">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match a single character</a:t>
                      </a:r>
                    </a:p>
                  </a:txBody>
                  <a:tcPr/>
                </a:tc>
                <a:extLst>
                  <a:ext uri="{0D108BD9-81ED-4DB2-BD59-A6C34878D82A}">
                    <a16:rowId xmlns:a16="http://schemas.microsoft.com/office/drawing/2014/main" val="4113703079"/>
                  </a:ext>
                </a:extLst>
              </a:tr>
              <a:tr h="370840">
                <a:tc>
                  <a:txBody>
                    <a:bodyPr/>
                    <a:lstStyle/>
                    <a:p>
                      <a:r>
                        <a:rPr lang="en-US" dirty="0"/>
                        <a:t>[</a:t>
                      </a:r>
                      <a:r>
                        <a:rPr lang="en-US" dirty="0" err="1"/>
                        <a:t>agct</a:t>
                      </a:r>
                      <a:r>
                        <a:rPr lang="en-US" dirty="0"/>
                        <a:t>]  			</a:t>
                      </a:r>
                    </a:p>
                  </a:txBody>
                  <a:tcPr/>
                </a:tc>
                <a:tc>
                  <a:txBody>
                    <a:bodyPr/>
                    <a:lstStyle/>
                    <a:p>
                      <a:r>
                        <a:rPr lang="en-US" dirty="0"/>
                        <a:t>match multiple characters</a:t>
                      </a:r>
                    </a:p>
                  </a:txBody>
                  <a:tcPr/>
                </a:tc>
                <a:extLst>
                  <a:ext uri="{0D108BD9-81ED-4DB2-BD59-A6C34878D82A}">
                    <a16:rowId xmlns:a16="http://schemas.microsoft.com/office/drawing/2014/main" val="1219163701"/>
                  </a:ext>
                </a:extLst>
              </a:tr>
              <a:tr h="370840">
                <a:tc>
                  <a:txBody>
                    <a:bodyPr/>
                    <a:lstStyle/>
                    <a:p>
                      <a:r>
                        <a:rPr lang="en-US" dirty="0"/>
                        <a:t>[0-9]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match a number range</a:t>
                      </a:r>
                    </a:p>
                  </a:txBody>
                  <a:tcPr/>
                </a:tc>
                <a:extLst>
                  <a:ext uri="{0D108BD9-81ED-4DB2-BD59-A6C34878D82A}">
                    <a16:rowId xmlns:a16="http://schemas.microsoft.com/office/drawing/2014/main" val="1496514994"/>
                  </a:ext>
                </a:extLst>
              </a:tr>
              <a:tr h="370840">
                <a:tc>
                  <a:txBody>
                    <a:bodyPr/>
                    <a:lstStyle/>
                    <a:p>
                      <a:r>
                        <a:rPr lang="en-US" dirty="0"/>
                        <a:t>[a-z], [A-Z], [a-Z] </a:t>
                      </a:r>
                    </a:p>
                  </a:txBody>
                  <a:tcPr/>
                </a:tc>
                <a:tc>
                  <a:txBody>
                    <a:bodyPr/>
                    <a:lstStyle/>
                    <a:p>
                      <a:r>
                        <a:rPr lang="en-US" dirty="0"/>
                        <a:t>match an alphabet range</a:t>
                      </a:r>
                    </a:p>
                  </a:txBody>
                  <a:tcPr/>
                </a:tc>
                <a:extLst>
                  <a:ext uri="{0D108BD9-81ED-4DB2-BD59-A6C34878D82A}">
                    <a16:rowId xmlns:a16="http://schemas.microsoft.com/office/drawing/2014/main" val="519418115"/>
                  </a:ext>
                </a:extLst>
              </a:tr>
            </a:tbl>
          </a:graphicData>
        </a:graphic>
      </p:graphicFrame>
    </p:spTree>
    <p:extLst>
      <p:ext uri="{BB962C8B-B14F-4D97-AF65-F5344CB8AC3E}">
        <p14:creationId xmlns:p14="http://schemas.microsoft.com/office/powerpoint/2010/main" val="12625329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099E1-AAEC-8E4A-8687-E2B6F8D813AF}"/>
              </a:ext>
            </a:extLst>
          </p:cNvPr>
          <p:cNvSpPr>
            <a:spLocks noGrp="1"/>
          </p:cNvSpPr>
          <p:nvPr>
            <p:ph type="title"/>
          </p:nvPr>
        </p:nvSpPr>
        <p:spPr>
          <a:xfrm>
            <a:off x="838200"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glob </a:t>
            </a:r>
            <a:r>
              <a:rPr lang="en-US" dirty="0">
                <a:latin typeface="+mn-lt"/>
                <a:cs typeface="Courier New" panose="02070309020205020404" pitchFamily="49" charset="0"/>
              </a:rPr>
              <a:t>(2)</a:t>
            </a:r>
            <a:endParaRPr lang="en-US" dirty="0">
              <a:latin typeface="+mn-lt"/>
            </a:endParaRPr>
          </a:p>
        </p:txBody>
      </p:sp>
      <p:sp>
        <p:nvSpPr>
          <p:cNvPr id="3" name="Content Placeholder 2">
            <a:extLst>
              <a:ext uri="{FF2B5EF4-FFF2-40B4-BE49-F238E27FC236}">
                <a16:creationId xmlns:a16="http://schemas.microsoft.com/office/drawing/2014/main" id="{D042B20B-90B5-4C40-AF08-1F4D055685C7}"/>
              </a:ext>
            </a:extLst>
          </p:cNvPr>
          <p:cNvSpPr>
            <a:spLocks noGrp="1"/>
          </p:cNvSpPr>
          <p:nvPr>
            <p:ph idx="1"/>
          </p:nvPr>
        </p:nvSpPr>
        <p:spPr>
          <a:xfrm>
            <a:off x="838200" y="1253057"/>
            <a:ext cx="10515600" cy="4351338"/>
          </a:xfrm>
        </p:spPr>
        <p:txBody>
          <a:bodyPr>
            <a:normAutofit fontScale="92500" lnSpcReduction="20000"/>
          </a:bodyPr>
          <a:lstStyle/>
          <a:p>
            <a:pPr marL="0" indent="0">
              <a:buNone/>
            </a:pPr>
            <a:r>
              <a:rPr lang="en-GB" dirty="0">
                <a:latin typeface="Courier New" panose="02070309020205020404" pitchFamily="49" charset="0"/>
                <a:cs typeface="Courier New" panose="02070309020205020404" pitchFamily="49" charset="0"/>
              </a:rPr>
              <a:t>import glob</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all_files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glob.glob</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text_files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glob.glob</a:t>
            </a:r>
            <a:r>
              <a:rPr lang="en-GB" dirty="0">
                <a:latin typeface="Courier New" panose="02070309020205020404" pitchFamily="49" charset="0"/>
                <a:cs typeface="Courier New" panose="02070309020205020404" pitchFamily="49" charset="0"/>
              </a:rPr>
              <a:t>('*.txt')</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all_files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text_files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[''make a better </a:t>
            </a:r>
            <a:r>
              <a:rPr lang="en-GB" dirty="0" err="1">
                <a:latin typeface="Courier New" panose="02070309020205020404" pitchFamily="49" charset="0"/>
                <a:cs typeface="Courier New" panose="02070309020205020404" pitchFamily="49" charset="0"/>
              </a:rPr>
              <a:t>figure.pptx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one_hundred_lines.txt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subprocess_example.py</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one_hundred_lines.txt</a:t>
            </a:r>
            <a:r>
              <a:rPr lang="en-GB" dirty="0">
                <a:latin typeface="Courier New" panose="02070309020205020404" pitchFamily="49" charset="0"/>
                <a:cs typeface="Courier New" panose="02070309020205020404" pitchFamily="49" charset="0"/>
              </a:rPr>
              <a:t>']</a:t>
            </a:r>
          </a:p>
          <a:p>
            <a:endParaRPr lang="en-US" dirty="0"/>
          </a:p>
        </p:txBody>
      </p:sp>
      <p:pic>
        <p:nvPicPr>
          <p:cNvPr id="4" name="Picture 3">
            <a:extLst>
              <a:ext uri="{FF2B5EF4-FFF2-40B4-BE49-F238E27FC236}">
                <a16:creationId xmlns:a16="http://schemas.microsoft.com/office/drawing/2014/main" id="{9CDA280E-0421-4C47-A654-4F2001D4E9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42493675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1F710-4A5D-0641-BAD0-64B0F77E6036}"/>
              </a:ext>
            </a:extLst>
          </p:cNvPr>
          <p:cNvSpPr>
            <a:spLocks noGrp="1"/>
          </p:cNvSpPr>
          <p:nvPr>
            <p:ph type="title"/>
          </p:nvPr>
        </p:nvSpPr>
        <p:spPr>
          <a:xfrm>
            <a:off x="838200" y="0"/>
            <a:ext cx="10515600" cy="1325563"/>
          </a:xfrm>
        </p:spPr>
        <p:txBody>
          <a:bodyPr/>
          <a:lstStyle/>
          <a:p>
            <a:r>
              <a:rPr lang="en-US" dirty="0"/>
              <a:t>Module: </a:t>
            </a:r>
            <a:r>
              <a:rPr lang="en-US" dirty="0">
                <a:latin typeface="Courier New" panose="02070309020205020404" pitchFamily="49" charset="0"/>
                <a:cs typeface="Courier New" panose="02070309020205020404" pitchFamily="49" charset="0"/>
              </a:rPr>
              <a:t>string</a:t>
            </a:r>
          </a:p>
        </p:txBody>
      </p:sp>
      <p:sp>
        <p:nvSpPr>
          <p:cNvPr id="3" name="Content Placeholder 2">
            <a:extLst>
              <a:ext uri="{FF2B5EF4-FFF2-40B4-BE49-F238E27FC236}">
                <a16:creationId xmlns:a16="http://schemas.microsoft.com/office/drawing/2014/main" id="{84DD3B00-372E-3441-BDC4-28CD0E8A775C}"/>
              </a:ext>
            </a:extLst>
          </p:cNvPr>
          <p:cNvSpPr>
            <a:spLocks noGrp="1"/>
          </p:cNvSpPr>
          <p:nvPr>
            <p:ph idx="1"/>
          </p:nvPr>
        </p:nvSpPr>
        <p:spPr>
          <a:xfrm>
            <a:off x="838200" y="1141962"/>
            <a:ext cx="10515600" cy="4351338"/>
          </a:xfrm>
        </p:spPr>
        <p:txBody>
          <a:bodyPr/>
          <a:lstStyle/>
          <a:p>
            <a:r>
              <a:rPr lang="en-GB" dirty="0"/>
              <a:t>The </a:t>
            </a:r>
            <a:r>
              <a:rPr lang="en-GB" b="1" dirty="0"/>
              <a:t>string module</a:t>
            </a:r>
            <a:r>
              <a:rPr lang="en-GB" dirty="0"/>
              <a:t> (not the </a:t>
            </a:r>
            <a:r>
              <a:rPr lang="en-GB" dirty="0" err="1">
                <a:latin typeface="Courier New" panose="02070309020205020404" pitchFamily="49" charset="0"/>
                <a:cs typeface="Courier New" panose="02070309020205020404" pitchFamily="49" charset="0"/>
              </a:rPr>
              <a:t>str</a:t>
            </a:r>
            <a:r>
              <a:rPr lang="en-GB" dirty="0"/>
              <a:t> data type) contains a range of useful values and functions</a:t>
            </a:r>
          </a:p>
          <a:p>
            <a:endParaRPr lang="en-GB" dirty="0"/>
          </a:p>
          <a:p>
            <a:r>
              <a:rPr lang="en-GB" dirty="0"/>
              <a:t>For example, it contains all the upper- and lowercase letters in:</a:t>
            </a:r>
            <a:br>
              <a:rPr lang="en-GB" dirty="0"/>
            </a:br>
            <a:r>
              <a:rPr lang="en-GB" b="1" dirty="0" err="1">
                <a:latin typeface="Courier New" panose="02070309020205020404" pitchFamily="49" charset="0"/>
                <a:cs typeface="Courier New" panose="02070309020205020404" pitchFamily="49" charset="0"/>
              </a:rPr>
              <a:t>string.ascii_uppercase</a:t>
            </a:r>
            <a:r>
              <a:rPr lang="en-GB" dirty="0">
                <a:latin typeface="Courier New" panose="02070309020205020404" pitchFamily="49" charset="0"/>
                <a:cs typeface="Courier New" panose="02070309020205020404" pitchFamily="49" charset="0"/>
              </a:rPr>
              <a:t> </a:t>
            </a:r>
            <a:br>
              <a:rPr lang="en-GB" dirty="0">
                <a:latin typeface="Courier New" panose="02070309020205020404" pitchFamily="49" charset="0"/>
                <a:cs typeface="Courier New" panose="02070309020205020404" pitchFamily="49" charset="0"/>
              </a:rPr>
            </a:br>
            <a:r>
              <a:rPr lang="en-GB" b="1" dirty="0" err="1">
                <a:latin typeface="Courier New" panose="02070309020205020404" pitchFamily="49" charset="0"/>
                <a:cs typeface="Courier New" panose="02070309020205020404" pitchFamily="49" charset="0"/>
              </a:rPr>
              <a:t>string.ascii_lowercase</a:t>
            </a:r>
            <a:endParaRPr lang="en-GB" dirty="0"/>
          </a:p>
          <a:p>
            <a:endParaRPr lang="en-GB" dirty="0"/>
          </a:p>
          <a:p>
            <a:r>
              <a:rPr lang="en-GB" dirty="0"/>
              <a:t>Also names representing digits, punctuation and a range of other string values</a:t>
            </a:r>
          </a:p>
          <a:p>
            <a:endParaRPr lang="en-US" dirty="0"/>
          </a:p>
        </p:txBody>
      </p:sp>
      <p:pic>
        <p:nvPicPr>
          <p:cNvPr id="4" name="Picture 3">
            <a:extLst>
              <a:ext uri="{FF2B5EF4-FFF2-40B4-BE49-F238E27FC236}">
                <a16:creationId xmlns:a16="http://schemas.microsoft.com/office/drawing/2014/main" id="{7586CAC0-33C5-1249-880B-1DB7C7CD94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04467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Comprehensions (2)</a:t>
            </a:r>
          </a:p>
        </p:txBody>
      </p:sp>
      <p:sp>
        <p:nvSpPr>
          <p:cNvPr id="3" name="Content Placeholder 2"/>
          <p:cNvSpPr>
            <a:spLocks noGrp="1"/>
          </p:cNvSpPr>
          <p:nvPr>
            <p:ph idx="1"/>
          </p:nvPr>
        </p:nvSpPr>
        <p:spPr>
          <a:xfrm>
            <a:off x="838200" y="1325563"/>
            <a:ext cx="10515600" cy="4351338"/>
          </a:xfrm>
        </p:spPr>
        <p:txBody>
          <a:bodyPr>
            <a:normAutofit fontScale="92500" lnSpcReduction="20000"/>
          </a:bodyPr>
          <a:lstStyle/>
          <a:p>
            <a:r>
              <a:rPr lang="en-GB" sz="2600" b="1" dirty="0"/>
              <a:t>List comprehensions </a:t>
            </a:r>
            <a:r>
              <a:rPr lang="en-GB" sz="2600" dirty="0"/>
              <a:t>– generate list as output</a:t>
            </a:r>
          </a:p>
          <a:p>
            <a:endParaRPr lang="en-GB" sz="2600" dirty="0"/>
          </a:p>
          <a:p>
            <a:r>
              <a:rPr lang="en-GB" sz="2600" dirty="0"/>
              <a:t>Syntax: </a:t>
            </a:r>
            <a:r>
              <a:rPr lang="en-GB" sz="2600" dirty="0">
                <a:latin typeface="Courier New" panose="02070309020205020404" pitchFamily="49" charset="0"/>
                <a:cs typeface="Courier New" panose="02070309020205020404" pitchFamily="49" charset="0"/>
              </a:rPr>
              <a:t>[expression for item in collection]</a:t>
            </a:r>
          </a:p>
          <a:p>
            <a:pPr marL="0" indent="0">
              <a:buNone/>
            </a:pPr>
            <a:endParaRPr lang="en-GB" sz="2600" dirty="0">
              <a:latin typeface="Courier New" panose="02070309020205020404" pitchFamily="49" charset="0"/>
              <a:cs typeface="Courier New" panose="02070309020205020404" pitchFamily="49" charset="0"/>
            </a:endParaRPr>
          </a:p>
          <a:p>
            <a:r>
              <a:rPr lang="en-GB" sz="2600" dirty="0">
                <a:cs typeface="Arial" panose="020B0604020202020204" pitchFamily="34" charset="0"/>
              </a:rPr>
              <a:t>Example, the square numbers from 0 to 100:</a:t>
            </a:r>
            <a:br>
              <a:rPr lang="en-GB" sz="2600" dirty="0">
                <a:latin typeface="Arial" panose="020B0604020202020204" pitchFamily="34" charset="0"/>
                <a:cs typeface="Arial" panose="020B0604020202020204" pitchFamily="34" charset="0"/>
              </a:rPr>
            </a:br>
            <a:endParaRPr lang="en-GB" sz="2600" dirty="0">
              <a:latin typeface="Arial" panose="020B0604020202020204" pitchFamily="34" charset="0"/>
              <a:cs typeface="Arial" panose="020B0604020202020204" pitchFamily="34" charset="0"/>
            </a:endParaRPr>
          </a:p>
          <a:p>
            <a:pPr marL="0" indent="0">
              <a:buNone/>
            </a:pPr>
            <a:r>
              <a:rPr lang="en-GB" sz="2600" dirty="0">
                <a:latin typeface="Courier New" panose="02070309020205020404" pitchFamily="49" charset="0"/>
                <a:cs typeface="Courier New" panose="02070309020205020404" pitchFamily="49" charset="0"/>
              </a:rPr>
              <a:t>S = [x**2 for x in range(11)]</a:t>
            </a:r>
          </a:p>
          <a:p>
            <a:pPr marL="0" indent="0">
              <a:buNone/>
            </a:pPr>
            <a:r>
              <a:rPr lang="en-GB" sz="2600" dirty="0">
                <a:latin typeface="Courier New" panose="02070309020205020404" pitchFamily="49" charset="0"/>
                <a:cs typeface="Courier New" panose="02070309020205020404" pitchFamily="49" charset="0"/>
              </a:rPr>
              <a:t>print(S)</a:t>
            </a:r>
          </a:p>
          <a:p>
            <a:pPr marL="0" indent="0">
              <a:buNone/>
            </a:pPr>
            <a:r>
              <a:rPr lang="en-GB" sz="2600" dirty="0">
                <a:latin typeface="Courier New" panose="02070309020205020404" pitchFamily="49" charset="0"/>
                <a:cs typeface="Courier New" panose="02070309020205020404" pitchFamily="49" charset="0"/>
              </a:rPr>
              <a:t> </a:t>
            </a:r>
          </a:p>
          <a:p>
            <a:pPr marL="0" indent="0">
              <a:buNone/>
            </a:pPr>
            <a:r>
              <a:rPr lang="en-GB" sz="2600" dirty="0">
                <a:latin typeface="Courier New" panose="02070309020205020404" pitchFamily="49" charset="0"/>
                <a:cs typeface="Courier New" panose="02070309020205020404" pitchFamily="49" charset="0"/>
              </a:rPr>
              <a:t>&gt;&gt;&gt; </a:t>
            </a:r>
          </a:p>
          <a:p>
            <a:pPr marL="0" indent="0">
              <a:buNone/>
            </a:pPr>
            <a:r>
              <a:rPr lang="en-GB" sz="2600" dirty="0">
                <a:latin typeface="Courier New" panose="02070309020205020404" pitchFamily="49" charset="0"/>
                <a:cs typeface="Courier New" panose="02070309020205020404" pitchFamily="49" charset="0"/>
              </a:rPr>
              <a:t>[0, 1, 4, 9, 16, 25, 36, 49, 64, 81, 100]</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pic>
        <p:nvPicPr>
          <p:cNvPr id="4" name="Picture 3">
            <a:extLst>
              <a:ext uri="{FF2B5EF4-FFF2-40B4-BE49-F238E27FC236}">
                <a16:creationId xmlns:a16="http://schemas.microsoft.com/office/drawing/2014/main" id="{03144EF9-1516-8D4D-B4C1-545F65D1BA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6815528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3A73-DE6D-F84E-9086-164C5F08DF8C}"/>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17E0334D-1822-D743-8FEE-00F6E2122787}"/>
              </a:ext>
            </a:extLst>
          </p:cNvPr>
          <p:cNvSpPr>
            <a:spLocks noGrp="1"/>
          </p:cNvSpPr>
          <p:nvPr>
            <p:ph idx="1"/>
          </p:nvPr>
        </p:nvSpPr>
        <p:spPr/>
        <p:txBody>
          <a:bodyPr/>
          <a:lstStyle/>
          <a:p>
            <a:r>
              <a:rPr lang="en-US" dirty="0"/>
              <a:t>Exercises 2.5, 2.6, 2.7 and 2.8 </a:t>
            </a:r>
          </a:p>
        </p:txBody>
      </p:sp>
    </p:spTree>
    <p:extLst>
      <p:ext uri="{BB962C8B-B14F-4D97-AF65-F5344CB8AC3E}">
        <p14:creationId xmlns:p14="http://schemas.microsoft.com/office/powerpoint/2010/main" val="2702780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3FD0-BE16-4A47-AE16-01F8BEB53887}"/>
              </a:ext>
            </a:extLst>
          </p:cNvPr>
          <p:cNvSpPr>
            <a:spLocks noGrp="1"/>
          </p:cNvSpPr>
          <p:nvPr>
            <p:ph type="title"/>
          </p:nvPr>
        </p:nvSpPr>
        <p:spPr/>
        <p:txBody>
          <a:bodyPr/>
          <a:lstStyle/>
          <a:p>
            <a:r>
              <a:rPr lang="en-US" dirty="0"/>
              <a:t>Module: </a:t>
            </a:r>
            <a:r>
              <a:rPr lang="en-US" dirty="0">
                <a:latin typeface="Courier New" panose="02070309020205020404" pitchFamily="49" charset="0"/>
                <a:cs typeface="Courier New" panose="02070309020205020404" pitchFamily="49" charset="0"/>
              </a:rPr>
              <a:t>csv</a:t>
            </a:r>
          </a:p>
        </p:txBody>
      </p:sp>
      <p:sp>
        <p:nvSpPr>
          <p:cNvPr id="3" name="Content Placeholder 2">
            <a:extLst>
              <a:ext uri="{FF2B5EF4-FFF2-40B4-BE49-F238E27FC236}">
                <a16:creationId xmlns:a16="http://schemas.microsoft.com/office/drawing/2014/main" id="{83230823-E660-534A-9CC2-5D58A0F59FCF}"/>
              </a:ext>
            </a:extLst>
          </p:cNvPr>
          <p:cNvSpPr>
            <a:spLocks noGrp="1"/>
          </p:cNvSpPr>
          <p:nvPr>
            <p:ph idx="1"/>
          </p:nvPr>
        </p:nvSpPr>
        <p:spPr/>
        <p:txBody>
          <a:bodyPr/>
          <a:lstStyle/>
          <a:p>
            <a:r>
              <a:rPr lang="en-GB" dirty="0"/>
              <a:t>Data files often use </a:t>
            </a:r>
            <a:r>
              <a:rPr lang="en-GB" b="1" dirty="0"/>
              <a:t>comma-separated values (CSV</a:t>
            </a:r>
            <a:r>
              <a:rPr lang="en-GB" dirty="0"/>
              <a:t>)</a:t>
            </a:r>
          </a:p>
          <a:p>
            <a:r>
              <a:rPr lang="en-GB" dirty="0"/>
              <a:t>Stores a table or matrix (with layout similar to that of </a:t>
            </a:r>
            <a:r>
              <a:rPr lang="en-GB" i="1" dirty="0"/>
              <a:t>MS Excel</a:t>
            </a:r>
            <a:r>
              <a:rPr lang="en-GB" dirty="0"/>
              <a:t>), only it uses commas to separate columns.</a:t>
            </a:r>
          </a:p>
          <a:p>
            <a:r>
              <a:rPr lang="en-GB" dirty="0"/>
              <a:t>Uses newline character to separate rows  </a:t>
            </a:r>
          </a:p>
          <a:p>
            <a:r>
              <a:rPr lang="en-GB" dirty="0"/>
              <a:t>Similarly, </a:t>
            </a:r>
            <a:r>
              <a:rPr lang="en-GB" b="1" dirty="0"/>
              <a:t>tab-separated values</a:t>
            </a:r>
            <a:r>
              <a:rPr lang="en-GB" dirty="0"/>
              <a:t> (or </a:t>
            </a:r>
            <a:r>
              <a:rPr lang="en-GB" b="1" dirty="0"/>
              <a:t>tab-delimited</a:t>
            </a:r>
            <a:r>
              <a:rPr lang="en-GB" dirty="0"/>
              <a:t>) format uses tabs to separate columns</a:t>
            </a:r>
          </a:p>
          <a:p>
            <a:r>
              <a:rPr lang="en-GB" dirty="0"/>
              <a:t>The </a:t>
            </a:r>
            <a:r>
              <a:rPr lang="en-GB" b="1" dirty="0"/>
              <a:t>csv module</a:t>
            </a:r>
            <a:r>
              <a:rPr lang="en-GB" dirty="0"/>
              <a:t> enables a Python script to read from or write to these types of file.</a:t>
            </a:r>
          </a:p>
          <a:p>
            <a:endParaRPr lang="en-US" dirty="0"/>
          </a:p>
        </p:txBody>
      </p:sp>
      <p:pic>
        <p:nvPicPr>
          <p:cNvPr id="4" name="Picture 3">
            <a:extLst>
              <a:ext uri="{FF2B5EF4-FFF2-40B4-BE49-F238E27FC236}">
                <a16:creationId xmlns:a16="http://schemas.microsoft.com/office/drawing/2014/main" id="{F7B739C5-CEAD-6444-8FE6-953A89CC9B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7836320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EAD89-B0B3-D84E-9047-33365A2F7F3B}"/>
              </a:ext>
            </a:extLst>
          </p:cNvPr>
          <p:cNvSpPr>
            <a:spLocks noGrp="1"/>
          </p:cNvSpPr>
          <p:nvPr>
            <p:ph type="title"/>
          </p:nvPr>
        </p:nvSpPr>
        <p:spPr/>
        <p:txBody>
          <a:bodyPr/>
          <a:lstStyle/>
          <a:p>
            <a:r>
              <a:rPr lang="en-US" dirty="0"/>
              <a:t>Modules: </a:t>
            </a:r>
            <a:r>
              <a:rPr lang="en-US" dirty="0" err="1">
                <a:latin typeface="Courier New" panose="02070309020205020404" pitchFamily="49" charset="0"/>
                <a:cs typeface="Courier New" panose="02070309020205020404" pitchFamily="49" charset="0"/>
              </a:rPr>
              <a:t>zlib</a:t>
            </a:r>
            <a:r>
              <a:rPr lang="en-US" dirty="0">
                <a:latin typeface="Courier New" panose="02070309020205020404" pitchFamily="49" charset="0"/>
                <a:cs typeface="Courier New" panose="02070309020205020404" pitchFamily="49" charset="0"/>
              </a:rPr>
              <a:t> </a:t>
            </a:r>
            <a:r>
              <a:rPr lang="en-US" dirty="0">
                <a:latin typeface="+mn-lt"/>
                <a:cs typeface="Courier New" panose="02070309020205020404" pitchFamily="49" charset="0"/>
              </a:rPr>
              <a:t>and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gzip</a:t>
            </a:r>
            <a:endParaRPr lang="en-US" dirty="0"/>
          </a:p>
        </p:txBody>
      </p:sp>
      <p:sp>
        <p:nvSpPr>
          <p:cNvPr id="3" name="Content Placeholder 2">
            <a:extLst>
              <a:ext uri="{FF2B5EF4-FFF2-40B4-BE49-F238E27FC236}">
                <a16:creationId xmlns:a16="http://schemas.microsoft.com/office/drawing/2014/main" id="{833E5453-05D5-B24F-8D4A-728F66C51695}"/>
              </a:ext>
            </a:extLst>
          </p:cNvPr>
          <p:cNvSpPr>
            <a:spLocks noGrp="1"/>
          </p:cNvSpPr>
          <p:nvPr>
            <p:ph idx="1"/>
          </p:nvPr>
        </p:nvSpPr>
        <p:spPr>
          <a:xfrm>
            <a:off x="838200" y="1563898"/>
            <a:ext cx="10515600" cy="4351338"/>
          </a:xfrm>
        </p:spPr>
        <p:txBody>
          <a:bodyPr>
            <a:normAutofit/>
          </a:bodyPr>
          <a:lstStyle/>
          <a:p>
            <a:r>
              <a:rPr lang="en-GB" dirty="0"/>
              <a:t>Modern life science data files are often are very large </a:t>
            </a:r>
          </a:p>
          <a:p>
            <a:r>
              <a:rPr lang="en-GB" dirty="0"/>
              <a:t>So may be compressed as either zip or </a:t>
            </a:r>
            <a:r>
              <a:rPr lang="en-GB" dirty="0" err="1"/>
              <a:t>gzip</a:t>
            </a:r>
            <a:r>
              <a:rPr lang="en-GB" dirty="0"/>
              <a:t> files </a:t>
            </a:r>
          </a:p>
          <a:p>
            <a:r>
              <a:rPr lang="en-GB" dirty="0" err="1">
                <a:latin typeface="Courier New" panose="02070309020205020404" pitchFamily="49" charset="0"/>
                <a:cs typeface="Courier New" panose="02070309020205020404" pitchFamily="49" charset="0"/>
              </a:rPr>
              <a:t>zlib</a:t>
            </a:r>
            <a:r>
              <a:rPr lang="en-GB" dirty="0"/>
              <a:t> and </a:t>
            </a:r>
            <a:r>
              <a:rPr lang="en-GB" dirty="0" err="1">
                <a:latin typeface="Courier New" panose="02070309020205020404" pitchFamily="49" charset="0"/>
                <a:cs typeface="Courier New" panose="02070309020205020404" pitchFamily="49" charset="0"/>
              </a:rPr>
              <a:t>gzip</a:t>
            </a:r>
            <a:r>
              <a:rPr lang="en-GB" dirty="0"/>
              <a:t> modules enable reading from or writing to such files</a:t>
            </a:r>
          </a:p>
          <a:p>
            <a:r>
              <a:rPr lang="en-GB" dirty="0"/>
              <a:t>Syntax similar to that of opening a regular file</a:t>
            </a:r>
          </a:p>
          <a:p>
            <a:r>
              <a:rPr lang="en-GB" dirty="0"/>
              <a:t>One important difference: returned data a sequence of bytes (note a </a:t>
            </a:r>
            <a:r>
              <a:rPr lang="en-GB" dirty="0">
                <a:latin typeface="Courier New" panose="02070309020205020404" pitchFamily="49" charset="0"/>
                <a:cs typeface="Courier New" panose="02070309020205020404" pitchFamily="49" charset="0"/>
              </a:rPr>
              <a:t>b</a:t>
            </a:r>
            <a:r>
              <a:rPr lang="en-GB" dirty="0"/>
              <a:t> before the quotation mark when printing to the screen)</a:t>
            </a:r>
          </a:p>
          <a:p>
            <a:r>
              <a:rPr lang="en-GB" dirty="0"/>
              <a:t>The bytes datatype can be decoded to a string with the decode method </a:t>
            </a:r>
            <a:r>
              <a:rPr lang="en-GB" dirty="0">
                <a:latin typeface="Courier New" panose="02070309020205020404" pitchFamily="49" charset="0"/>
                <a:cs typeface="Courier New" panose="02070309020205020404" pitchFamily="49" charset="0"/>
              </a:rPr>
              <a:t>decode('utf-8').  </a:t>
            </a:r>
            <a:r>
              <a:rPr lang="en-GB" dirty="0"/>
              <a:t>UTF-8 is the type of Unicode format to which the bytes should be decoded</a:t>
            </a:r>
          </a:p>
          <a:p>
            <a:endParaRPr lang="en-GB" dirty="0"/>
          </a:p>
          <a:p>
            <a:endParaRPr lang="en-US" dirty="0"/>
          </a:p>
        </p:txBody>
      </p:sp>
      <p:pic>
        <p:nvPicPr>
          <p:cNvPr id="4" name="Picture 3">
            <a:extLst>
              <a:ext uri="{FF2B5EF4-FFF2-40B4-BE49-F238E27FC236}">
                <a16:creationId xmlns:a16="http://schemas.microsoft.com/office/drawing/2014/main" id="{DFE2CC25-A43E-7447-B64A-3B465FCFB9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4881763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9B70B-5C38-FA4C-B244-7CC9E9C080B1}"/>
              </a:ext>
            </a:extLst>
          </p:cNvPr>
          <p:cNvSpPr>
            <a:spLocks noGrp="1"/>
          </p:cNvSpPr>
          <p:nvPr>
            <p:ph type="title"/>
          </p:nvPr>
        </p:nvSpPr>
        <p:spPr>
          <a:xfrm>
            <a:off x="839788" y="0"/>
            <a:ext cx="10515600" cy="1325563"/>
          </a:xfrm>
        </p:spPr>
        <p:txBody>
          <a:bodyPr/>
          <a:lstStyle/>
          <a:p>
            <a:r>
              <a:rPr lang="en-US" dirty="0"/>
              <a:t>Modules: </a:t>
            </a:r>
            <a:r>
              <a:rPr lang="en-US" dirty="0" err="1">
                <a:latin typeface="Courier New" panose="02070309020205020404" pitchFamily="49" charset="0"/>
                <a:cs typeface="Courier New" panose="02070309020205020404" pitchFamily="49" charset="0"/>
              </a:rPr>
              <a:t>zlib</a:t>
            </a:r>
            <a:r>
              <a:rPr lang="en-US" dirty="0">
                <a:latin typeface="Courier New" panose="02070309020205020404" pitchFamily="49" charset="0"/>
                <a:cs typeface="Courier New" panose="02070309020205020404" pitchFamily="49" charset="0"/>
              </a:rPr>
              <a:t> </a:t>
            </a:r>
            <a:r>
              <a:rPr lang="en-US" dirty="0">
                <a:cs typeface="Courier New" panose="02070309020205020404" pitchFamily="49" charset="0"/>
              </a:rPr>
              <a:t>and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gzip</a:t>
            </a:r>
            <a:r>
              <a:rPr lang="en-US" dirty="0">
                <a:latin typeface="Courier New" panose="02070309020205020404" pitchFamily="49" charset="0"/>
                <a:cs typeface="Courier New" panose="02070309020205020404" pitchFamily="49" charset="0"/>
              </a:rPr>
              <a:t> </a:t>
            </a:r>
            <a:r>
              <a:rPr lang="en-US" dirty="0">
                <a:cs typeface="Courier New" panose="02070309020205020404" pitchFamily="49" charset="0"/>
              </a:rPr>
              <a:t>(2)</a:t>
            </a:r>
            <a:endParaRPr lang="en-US" dirty="0"/>
          </a:p>
        </p:txBody>
      </p:sp>
      <p:sp>
        <p:nvSpPr>
          <p:cNvPr id="3" name="Text Placeholder 2">
            <a:extLst>
              <a:ext uri="{FF2B5EF4-FFF2-40B4-BE49-F238E27FC236}">
                <a16:creationId xmlns:a16="http://schemas.microsoft.com/office/drawing/2014/main" id="{864A8976-51F8-624D-8DFB-181FAAC3F32D}"/>
              </a:ext>
            </a:extLst>
          </p:cNvPr>
          <p:cNvSpPr>
            <a:spLocks noGrp="1"/>
          </p:cNvSpPr>
          <p:nvPr>
            <p:ph type="body" idx="1"/>
          </p:nvPr>
        </p:nvSpPr>
        <p:spPr>
          <a:xfrm>
            <a:off x="853435" y="1185507"/>
            <a:ext cx="5506983" cy="823912"/>
          </a:xfrm>
        </p:spPr>
        <p:txBody>
          <a:bodyPr/>
          <a:lstStyle/>
          <a:p>
            <a:r>
              <a:rPr lang="en-US" dirty="0"/>
              <a:t>Code</a:t>
            </a:r>
          </a:p>
        </p:txBody>
      </p:sp>
      <p:sp>
        <p:nvSpPr>
          <p:cNvPr id="4" name="Content Placeholder 3">
            <a:extLst>
              <a:ext uri="{FF2B5EF4-FFF2-40B4-BE49-F238E27FC236}">
                <a16:creationId xmlns:a16="http://schemas.microsoft.com/office/drawing/2014/main" id="{10E76A3C-4EB3-D748-B8DD-5117D891604E}"/>
              </a:ext>
            </a:extLst>
          </p:cNvPr>
          <p:cNvSpPr>
            <a:spLocks noGrp="1"/>
          </p:cNvSpPr>
          <p:nvPr>
            <p:ph sz="half" idx="2"/>
          </p:nvPr>
        </p:nvSpPr>
        <p:spPr>
          <a:xfrm>
            <a:off x="853435" y="2009419"/>
            <a:ext cx="6375659" cy="3684588"/>
          </a:xfrm>
        </p:spPr>
        <p:txBody>
          <a:bodyPr>
            <a:normAutofit/>
          </a:bodyPr>
          <a:lstStyle/>
          <a:p>
            <a:pPr marL="0" indent="0">
              <a:buNone/>
            </a:pPr>
            <a:r>
              <a:rPr lang="en-GB" sz="1500" dirty="0">
                <a:latin typeface="Courier New" panose="02070309020205020404" pitchFamily="49" charset="0"/>
                <a:cs typeface="Courier New" panose="02070309020205020404" pitchFamily="49" charset="0"/>
              </a:rPr>
              <a:t>import </a:t>
            </a:r>
            <a:r>
              <a:rPr lang="en-GB" sz="1500" dirty="0" err="1">
                <a:latin typeface="Courier New" panose="02070309020205020404" pitchFamily="49" charset="0"/>
                <a:cs typeface="Courier New" panose="02070309020205020404" pitchFamily="49" charset="0"/>
              </a:rPr>
              <a:t>gzip</a:t>
            </a:r>
            <a:endParaRPr lang="en-GB" sz="1500" dirty="0">
              <a:latin typeface="Courier New" panose="02070309020205020404" pitchFamily="49" charset="0"/>
              <a:cs typeface="Courier New" panose="02070309020205020404" pitchFamily="49" charset="0"/>
            </a:endParaRPr>
          </a:p>
          <a:p>
            <a:pPr marL="0" indent="0">
              <a:buNone/>
            </a:pPr>
            <a:r>
              <a:rPr lang="en-GB" sz="1500" dirty="0">
                <a:latin typeface="Courier New" panose="02070309020205020404" pitchFamily="49" charset="0"/>
                <a:cs typeface="Courier New" panose="02070309020205020404" pitchFamily="49" charset="0"/>
              </a:rPr>
              <a:t> </a:t>
            </a:r>
          </a:p>
          <a:p>
            <a:pPr marL="0" indent="0">
              <a:buNone/>
            </a:pPr>
            <a:r>
              <a:rPr lang="en-GB" sz="1500" dirty="0">
                <a:latin typeface="Courier New" panose="02070309020205020404" pitchFamily="49" charset="0"/>
                <a:cs typeface="Courier New" panose="02070309020205020404" pitchFamily="49" charset="0"/>
              </a:rPr>
              <a:t>with </a:t>
            </a:r>
            <a:r>
              <a:rPr lang="en-GB" sz="1500" dirty="0" err="1">
                <a:latin typeface="Courier New" panose="02070309020205020404" pitchFamily="49" charset="0"/>
                <a:cs typeface="Courier New" panose="02070309020205020404" pitchFamily="49" charset="0"/>
              </a:rPr>
              <a:t>gzip.open</a:t>
            </a:r>
            <a:r>
              <a:rPr lang="en-GB" sz="1500" dirty="0">
                <a:latin typeface="Courier New" panose="02070309020205020404" pitchFamily="49" charset="0"/>
                <a:cs typeface="Courier New" panose="02070309020205020404" pitchFamily="49" charset="0"/>
              </a:rPr>
              <a:t>('</a:t>
            </a:r>
            <a:r>
              <a:rPr lang="en-GB" sz="1500" dirty="0" err="1">
                <a:latin typeface="Courier New" panose="02070309020205020404" pitchFamily="49" charset="0"/>
                <a:cs typeface="Courier New" panose="02070309020205020404" pitchFamily="49" charset="0"/>
              </a:rPr>
              <a:t>test_file.txt.gz</a:t>
            </a:r>
            <a:r>
              <a:rPr lang="en-GB" sz="1500" dirty="0">
                <a:latin typeface="Courier New" panose="02070309020205020404" pitchFamily="49" charset="0"/>
                <a:cs typeface="Courier New" panose="02070309020205020404" pitchFamily="49" charset="0"/>
              </a:rPr>
              <a:t>', '</a:t>
            </a:r>
            <a:r>
              <a:rPr lang="en-GB" sz="1500" dirty="0" err="1">
                <a:latin typeface="Courier New" panose="02070309020205020404" pitchFamily="49" charset="0"/>
                <a:cs typeface="Courier New" panose="02070309020205020404" pitchFamily="49" charset="0"/>
              </a:rPr>
              <a:t>rb</a:t>
            </a:r>
            <a:r>
              <a:rPr lang="en-GB" sz="1500" dirty="0">
                <a:latin typeface="Courier New" panose="02070309020205020404" pitchFamily="49" charset="0"/>
                <a:cs typeface="Courier New" panose="02070309020205020404" pitchFamily="49" charset="0"/>
              </a:rPr>
              <a:t>') as f:</a:t>
            </a:r>
          </a:p>
          <a:p>
            <a:pPr marL="0" indent="0">
              <a:buNone/>
            </a:pPr>
            <a:r>
              <a:rPr lang="en-GB" sz="1500" dirty="0">
                <a:latin typeface="Courier New" panose="02070309020205020404" pitchFamily="49" charset="0"/>
                <a:cs typeface="Courier New" panose="02070309020205020404" pitchFamily="49" charset="0"/>
              </a:rPr>
              <a:t>    </a:t>
            </a:r>
            <a:r>
              <a:rPr lang="en-GB" sz="1500" dirty="0" err="1">
                <a:latin typeface="Courier New" panose="02070309020205020404" pitchFamily="49" charset="0"/>
                <a:cs typeface="Courier New" panose="02070309020205020404" pitchFamily="49" charset="0"/>
              </a:rPr>
              <a:t>file_content</a:t>
            </a:r>
            <a:r>
              <a:rPr lang="en-GB" sz="1500" dirty="0">
                <a:latin typeface="Courier New" panose="02070309020205020404" pitchFamily="49" charset="0"/>
                <a:cs typeface="Courier New" panose="02070309020205020404" pitchFamily="49" charset="0"/>
              </a:rPr>
              <a:t> = </a:t>
            </a:r>
            <a:r>
              <a:rPr lang="en-GB" sz="1500" dirty="0" err="1">
                <a:latin typeface="Courier New" panose="02070309020205020404" pitchFamily="49" charset="0"/>
                <a:cs typeface="Courier New" panose="02070309020205020404" pitchFamily="49" charset="0"/>
              </a:rPr>
              <a:t>f.read</a:t>
            </a:r>
            <a:r>
              <a:rPr lang="en-GB" sz="1500" dirty="0">
                <a:latin typeface="Courier New" panose="02070309020205020404" pitchFamily="49" charset="0"/>
                <a:cs typeface="Courier New" panose="02070309020205020404" pitchFamily="49" charset="0"/>
              </a:rPr>
              <a:t>()</a:t>
            </a:r>
          </a:p>
          <a:p>
            <a:pPr marL="0" indent="0">
              <a:buNone/>
            </a:pPr>
            <a:r>
              <a:rPr lang="en-GB" sz="1500" dirty="0">
                <a:latin typeface="Courier New" panose="02070309020205020404" pitchFamily="49" charset="0"/>
                <a:cs typeface="Courier New" panose="02070309020205020404" pitchFamily="49" charset="0"/>
              </a:rPr>
              <a:t> </a:t>
            </a:r>
          </a:p>
          <a:p>
            <a:pPr marL="0" indent="0">
              <a:buNone/>
            </a:pPr>
            <a:r>
              <a:rPr lang="en-GB" sz="1500" dirty="0">
                <a:latin typeface="Courier New" panose="02070309020205020404" pitchFamily="49" charset="0"/>
                <a:cs typeface="Courier New" panose="02070309020205020404" pitchFamily="49" charset="0"/>
              </a:rPr>
              <a:t>print(type(</a:t>
            </a:r>
            <a:r>
              <a:rPr lang="en-GB" sz="1500" dirty="0" err="1">
                <a:latin typeface="Courier New" panose="02070309020205020404" pitchFamily="49" charset="0"/>
                <a:cs typeface="Courier New" panose="02070309020205020404" pitchFamily="49" charset="0"/>
              </a:rPr>
              <a:t>file_content</a:t>
            </a:r>
            <a:r>
              <a:rPr lang="en-GB" sz="1500" dirty="0">
                <a:latin typeface="Courier New" panose="02070309020205020404" pitchFamily="49" charset="0"/>
                <a:cs typeface="Courier New" panose="02070309020205020404" pitchFamily="49" charset="0"/>
              </a:rPr>
              <a:t>))</a:t>
            </a:r>
          </a:p>
          <a:p>
            <a:pPr marL="0" indent="0">
              <a:buNone/>
            </a:pPr>
            <a:r>
              <a:rPr lang="en-GB" sz="1500" dirty="0">
                <a:latin typeface="Courier New" panose="02070309020205020404" pitchFamily="49" charset="0"/>
                <a:cs typeface="Courier New" panose="02070309020205020404" pitchFamily="49" charset="0"/>
              </a:rPr>
              <a:t>print(</a:t>
            </a:r>
            <a:r>
              <a:rPr lang="en-GB" sz="1500" dirty="0" err="1">
                <a:latin typeface="Courier New" panose="02070309020205020404" pitchFamily="49" charset="0"/>
                <a:cs typeface="Courier New" panose="02070309020205020404" pitchFamily="49" charset="0"/>
              </a:rPr>
              <a:t>file_content</a:t>
            </a:r>
            <a:r>
              <a:rPr lang="en-GB" sz="1500" dirty="0">
                <a:latin typeface="Courier New" panose="02070309020205020404" pitchFamily="49" charset="0"/>
                <a:cs typeface="Courier New" panose="02070309020205020404" pitchFamily="49" charset="0"/>
              </a:rPr>
              <a:t>)</a:t>
            </a:r>
          </a:p>
          <a:p>
            <a:pPr marL="0" indent="0">
              <a:buNone/>
            </a:pPr>
            <a:r>
              <a:rPr lang="en-GB" sz="1500" dirty="0">
                <a:latin typeface="Courier New" panose="02070309020205020404" pitchFamily="49" charset="0"/>
                <a:cs typeface="Courier New" panose="02070309020205020404" pitchFamily="49" charset="0"/>
              </a:rPr>
              <a:t>print()      </a:t>
            </a:r>
          </a:p>
          <a:p>
            <a:pPr marL="0" indent="0">
              <a:buNone/>
            </a:pPr>
            <a:r>
              <a:rPr lang="en-GB" sz="1500" dirty="0" err="1">
                <a:latin typeface="Courier New" panose="02070309020205020404" pitchFamily="49" charset="0"/>
                <a:cs typeface="Courier New" panose="02070309020205020404" pitchFamily="49" charset="0"/>
              </a:rPr>
              <a:t>file_content_string</a:t>
            </a:r>
            <a:r>
              <a:rPr lang="en-GB" sz="1500" dirty="0">
                <a:latin typeface="Courier New" panose="02070309020205020404" pitchFamily="49" charset="0"/>
                <a:cs typeface="Courier New" panose="02070309020205020404" pitchFamily="49" charset="0"/>
              </a:rPr>
              <a:t> = </a:t>
            </a:r>
            <a:r>
              <a:rPr lang="en-GB" sz="1500" dirty="0" err="1">
                <a:latin typeface="Courier New" panose="02070309020205020404" pitchFamily="49" charset="0"/>
                <a:cs typeface="Courier New" panose="02070309020205020404" pitchFamily="49" charset="0"/>
              </a:rPr>
              <a:t>file_content.decode</a:t>
            </a:r>
            <a:r>
              <a:rPr lang="en-GB" sz="1500" dirty="0">
                <a:latin typeface="Courier New" panose="02070309020205020404" pitchFamily="49" charset="0"/>
                <a:cs typeface="Courier New" panose="02070309020205020404" pitchFamily="49" charset="0"/>
              </a:rPr>
              <a:t>('utf-8')</a:t>
            </a:r>
          </a:p>
          <a:p>
            <a:pPr marL="0" indent="0">
              <a:buNone/>
            </a:pPr>
            <a:r>
              <a:rPr lang="en-GB" sz="1500" dirty="0">
                <a:latin typeface="Courier New" panose="02070309020205020404" pitchFamily="49" charset="0"/>
                <a:cs typeface="Courier New" panose="02070309020205020404" pitchFamily="49" charset="0"/>
              </a:rPr>
              <a:t>print(type(</a:t>
            </a:r>
            <a:r>
              <a:rPr lang="en-GB" sz="1500" dirty="0" err="1">
                <a:latin typeface="Courier New" panose="02070309020205020404" pitchFamily="49" charset="0"/>
                <a:cs typeface="Courier New" panose="02070309020205020404" pitchFamily="49" charset="0"/>
              </a:rPr>
              <a:t>file_content_string</a:t>
            </a:r>
            <a:r>
              <a:rPr lang="en-GB" sz="1500" dirty="0">
                <a:latin typeface="Courier New" panose="02070309020205020404" pitchFamily="49" charset="0"/>
                <a:cs typeface="Courier New" panose="02070309020205020404" pitchFamily="49" charset="0"/>
              </a:rPr>
              <a:t>))</a:t>
            </a:r>
          </a:p>
          <a:p>
            <a:pPr marL="0" indent="0">
              <a:buNone/>
            </a:pPr>
            <a:r>
              <a:rPr lang="en-GB" sz="1500" dirty="0">
                <a:latin typeface="Courier New" panose="02070309020205020404" pitchFamily="49" charset="0"/>
                <a:cs typeface="Courier New" panose="02070309020205020404" pitchFamily="49" charset="0"/>
              </a:rPr>
              <a:t>print(</a:t>
            </a:r>
            <a:r>
              <a:rPr lang="en-GB" sz="1500" dirty="0" err="1">
                <a:latin typeface="Courier New" panose="02070309020205020404" pitchFamily="49" charset="0"/>
                <a:cs typeface="Courier New" panose="02070309020205020404" pitchFamily="49" charset="0"/>
              </a:rPr>
              <a:t>file_content_string</a:t>
            </a:r>
            <a:r>
              <a:rPr lang="en-GB" sz="1500" dirty="0">
                <a:latin typeface="Courier New" panose="02070309020205020404" pitchFamily="49" charset="0"/>
                <a:cs typeface="Courier New" panose="02070309020205020404" pitchFamily="49" charset="0"/>
              </a:rPr>
              <a:t>)</a:t>
            </a:r>
          </a:p>
          <a:p>
            <a:endParaRPr lang="en-US" dirty="0"/>
          </a:p>
        </p:txBody>
      </p:sp>
      <p:sp>
        <p:nvSpPr>
          <p:cNvPr id="5" name="Text Placeholder 4">
            <a:extLst>
              <a:ext uri="{FF2B5EF4-FFF2-40B4-BE49-F238E27FC236}">
                <a16:creationId xmlns:a16="http://schemas.microsoft.com/office/drawing/2014/main" id="{A820764E-1646-054C-B257-AF28127A6264}"/>
              </a:ext>
            </a:extLst>
          </p:cNvPr>
          <p:cNvSpPr>
            <a:spLocks noGrp="1"/>
          </p:cNvSpPr>
          <p:nvPr>
            <p:ph type="body" sz="quarter" idx="3"/>
          </p:nvPr>
        </p:nvSpPr>
        <p:spPr>
          <a:xfrm>
            <a:off x="7008812" y="1185507"/>
            <a:ext cx="5183188" cy="823912"/>
          </a:xfrm>
        </p:spPr>
        <p:txBody>
          <a:bodyPr/>
          <a:lstStyle/>
          <a:p>
            <a:r>
              <a:rPr lang="en-US" dirty="0"/>
              <a:t>Output</a:t>
            </a:r>
          </a:p>
        </p:txBody>
      </p:sp>
      <p:sp>
        <p:nvSpPr>
          <p:cNvPr id="6" name="Content Placeholder 5">
            <a:extLst>
              <a:ext uri="{FF2B5EF4-FFF2-40B4-BE49-F238E27FC236}">
                <a16:creationId xmlns:a16="http://schemas.microsoft.com/office/drawing/2014/main" id="{3876CF86-3063-144C-88BC-7076A2F6CD7D}"/>
              </a:ext>
            </a:extLst>
          </p:cNvPr>
          <p:cNvSpPr>
            <a:spLocks noGrp="1"/>
          </p:cNvSpPr>
          <p:nvPr>
            <p:ph sz="quarter" idx="4"/>
          </p:nvPr>
        </p:nvSpPr>
        <p:spPr>
          <a:xfrm>
            <a:off x="7008812" y="2009419"/>
            <a:ext cx="5183188" cy="3684588"/>
          </a:xfrm>
        </p:spPr>
        <p:txBody>
          <a:bodyPr>
            <a:normAutofit/>
          </a:bodyPr>
          <a:lstStyle/>
          <a:p>
            <a:pPr marL="0" indent="0">
              <a:buNone/>
            </a:pPr>
            <a:r>
              <a:rPr lang="en-GB" sz="1500" dirty="0">
                <a:latin typeface="Courier New" panose="02070309020205020404" pitchFamily="49" charset="0"/>
                <a:cs typeface="Courier New" panose="02070309020205020404" pitchFamily="49" charset="0"/>
              </a:rPr>
              <a:t>&lt;class 'bytes'&gt;</a:t>
            </a:r>
          </a:p>
          <a:p>
            <a:pPr marL="0" indent="0">
              <a:buNone/>
            </a:pPr>
            <a:r>
              <a:rPr lang="en-GB" sz="1500" dirty="0" err="1">
                <a:latin typeface="Courier New" panose="02070309020205020404" pitchFamily="49" charset="0"/>
                <a:cs typeface="Courier New" panose="02070309020205020404" pitchFamily="49" charset="0"/>
              </a:rPr>
              <a:t>b'Hello</a:t>
            </a:r>
            <a:r>
              <a:rPr lang="en-GB" sz="1500" dirty="0">
                <a:latin typeface="Courier New" panose="02070309020205020404" pitchFamily="49" charset="0"/>
                <a:cs typeface="Courier New" panose="02070309020205020404" pitchFamily="49" charset="0"/>
              </a:rPr>
              <a:t>.\</a:t>
            </a:r>
            <a:r>
              <a:rPr lang="en-GB" sz="1500" dirty="0" err="1">
                <a:latin typeface="Courier New" panose="02070309020205020404" pitchFamily="49" charset="0"/>
                <a:cs typeface="Courier New" panose="02070309020205020404" pitchFamily="49" charset="0"/>
              </a:rPr>
              <a:t>nI</a:t>
            </a:r>
            <a:r>
              <a:rPr lang="en-GB" sz="1500" dirty="0">
                <a:latin typeface="Courier New" panose="02070309020205020404" pitchFamily="49" charset="0"/>
                <a:cs typeface="Courier New" panose="02070309020205020404" pitchFamily="49" charset="0"/>
              </a:rPr>
              <a:t> am a compressed file.\n'</a:t>
            </a:r>
          </a:p>
          <a:p>
            <a:pPr marL="0" indent="0">
              <a:buNone/>
            </a:pPr>
            <a:r>
              <a:rPr lang="en-GB" sz="1500" dirty="0">
                <a:latin typeface="Courier New" panose="02070309020205020404" pitchFamily="49" charset="0"/>
                <a:cs typeface="Courier New" panose="02070309020205020404" pitchFamily="49" charset="0"/>
              </a:rPr>
              <a:t> </a:t>
            </a:r>
          </a:p>
          <a:p>
            <a:pPr marL="0" indent="0">
              <a:buNone/>
            </a:pPr>
            <a:r>
              <a:rPr lang="en-GB" sz="1500" dirty="0">
                <a:latin typeface="Courier New" panose="02070309020205020404" pitchFamily="49" charset="0"/>
                <a:cs typeface="Courier New" panose="02070309020205020404" pitchFamily="49" charset="0"/>
              </a:rPr>
              <a:t>&lt;class '</a:t>
            </a:r>
            <a:r>
              <a:rPr lang="en-GB" sz="1500" dirty="0" err="1">
                <a:latin typeface="Courier New" panose="02070309020205020404" pitchFamily="49" charset="0"/>
                <a:cs typeface="Courier New" panose="02070309020205020404" pitchFamily="49" charset="0"/>
              </a:rPr>
              <a:t>str</a:t>
            </a:r>
            <a:r>
              <a:rPr lang="en-GB" sz="1500" dirty="0">
                <a:latin typeface="Courier New" panose="02070309020205020404" pitchFamily="49" charset="0"/>
                <a:cs typeface="Courier New" panose="02070309020205020404" pitchFamily="49" charset="0"/>
              </a:rPr>
              <a:t>'&gt;</a:t>
            </a:r>
          </a:p>
          <a:p>
            <a:pPr marL="0" indent="0">
              <a:buNone/>
            </a:pPr>
            <a:r>
              <a:rPr lang="en-GB" sz="1500" dirty="0">
                <a:latin typeface="Courier New" panose="02070309020205020404" pitchFamily="49" charset="0"/>
                <a:cs typeface="Courier New" panose="02070309020205020404" pitchFamily="49" charset="0"/>
              </a:rPr>
              <a:t>Hello.</a:t>
            </a:r>
          </a:p>
          <a:p>
            <a:pPr marL="0" indent="0">
              <a:buNone/>
            </a:pPr>
            <a:r>
              <a:rPr lang="en-GB" sz="1500" dirty="0">
                <a:latin typeface="Courier New" panose="02070309020205020404" pitchFamily="49" charset="0"/>
                <a:cs typeface="Courier New" panose="02070309020205020404" pitchFamily="49" charset="0"/>
              </a:rPr>
              <a:t>I am a compressed file.</a:t>
            </a:r>
          </a:p>
          <a:p>
            <a:endParaRPr lang="en-US" dirty="0"/>
          </a:p>
        </p:txBody>
      </p:sp>
      <p:pic>
        <p:nvPicPr>
          <p:cNvPr id="7" name="Picture 6">
            <a:extLst>
              <a:ext uri="{FF2B5EF4-FFF2-40B4-BE49-F238E27FC236}">
                <a16:creationId xmlns:a16="http://schemas.microsoft.com/office/drawing/2014/main" id="{3C04871B-4483-5445-8E7F-E665BBFF3D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742649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EC5D-1C77-854F-B5A0-BD990AF91696}"/>
              </a:ext>
            </a:extLst>
          </p:cNvPr>
          <p:cNvSpPr>
            <a:spLocks noGrp="1"/>
          </p:cNvSpPr>
          <p:nvPr>
            <p:ph type="title"/>
          </p:nvPr>
        </p:nvSpPr>
        <p:spPr>
          <a:xfrm>
            <a:off x="838200" y="0"/>
            <a:ext cx="10515600" cy="1325563"/>
          </a:xfrm>
        </p:spPr>
        <p:txBody>
          <a:bodyPr/>
          <a:lstStyle/>
          <a:p>
            <a:r>
              <a:rPr lang="en-US" dirty="0"/>
              <a:t>Module: </a:t>
            </a:r>
            <a:r>
              <a:rPr lang="en-US" dirty="0" err="1">
                <a:latin typeface="Courier New" panose="02070309020205020404" pitchFamily="49" charset="0"/>
                <a:cs typeface="Courier New" panose="02070309020205020404" pitchFamily="49" charset="0"/>
              </a:rPr>
              <a:t>textwrap</a:t>
            </a:r>
            <a:endParaRPr lang="en-US" dirty="0"/>
          </a:p>
        </p:txBody>
      </p:sp>
      <p:sp>
        <p:nvSpPr>
          <p:cNvPr id="3" name="Content Placeholder 2">
            <a:extLst>
              <a:ext uri="{FF2B5EF4-FFF2-40B4-BE49-F238E27FC236}">
                <a16:creationId xmlns:a16="http://schemas.microsoft.com/office/drawing/2014/main" id="{C6E68975-13A4-2F4F-B570-3EA5FF4AE1B7}"/>
              </a:ext>
            </a:extLst>
          </p:cNvPr>
          <p:cNvSpPr>
            <a:spLocks noGrp="1"/>
          </p:cNvSpPr>
          <p:nvPr>
            <p:ph idx="1"/>
          </p:nvPr>
        </p:nvSpPr>
        <p:spPr>
          <a:xfrm>
            <a:off x="838200" y="1325563"/>
            <a:ext cx="10515600" cy="4904509"/>
          </a:xfrm>
        </p:spPr>
        <p:txBody>
          <a:bodyPr>
            <a:noAutofit/>
          </a:bodyPr>
          <a:lstStyle/>
          <a:p>
            <a:pPr>
              <a:lnSpc>
                <a:spcPct val="140000"/>
              </a:lnSpc>
            </a:pPr>
            <a:r>
              <a:rPr lang="en-GB" sz="2400" dirty="0"/>
              <a:t>For formatting text in a consistent, neat and logical manner </a:t>
            </a:r>
          </a:p>
          <a:p>
            <a:pPr>
              <a:lnSpc>
                <a:spcPct val="140000"/>
              </a:lnSpc>
            </a:pPr>
            <a:r>
              <a:rPr lang="en-GB" sz="2400" dirty="0"/>
              <a:t>A lengthy string may be converted into a list by </a:t>
            </a:r>
            <a:r>
              <a:rPr lang="en-GB" sz="2400" dirty="0" err="1">
                <a:latin typeface="Courier New" panose="02070309020205020404" pitchFamily="49" charset="0"/>
                <a:cs typeface="Courier New" panose="02070309020205020404" pitchFamily="49" charset="0"/>
              </a:rPr>
              <a:t>textwrap.wrap</a:t>
            </a:r>
            <a:r>
              <a:rPr lang="en-GB" sz="2400" dirty="0">
                <a:latin typeface="Courier New" panose="02070309020205020404" pitchFamily="49" charset="0"/>
                <a:cs typeface="Courier New" panose="02070309020205020404" pitchFamily="49" charset="0"/>
              </a:rPr>
              <a:t> </a:t>
            </a:r>
            <a:endParaRPr lang="en-GB" sz="2400" dirty="0"/>
          </a:p>
          <a:p>
            <a:pPr>
              <a:lnSpc>
                <a:spcPct val="140000"/>
              </a:lnSpc>
            </a:pPr>
            <a:r>
              <a:rPr lang="en-GB" sz="2400" dirty="0"/>
              <a:t>And then may be subsequently printed out using a </a:t>
            </a:r>
            <a:r>
              <a:rPr lang="en-GB" sz="2400" dirty="0">
                <a:latin typeface="Courier New" panose="02070309020205020404" pitchFamily="49" charset="0"/>
                <a:cs typeface="Courier New" panose="02070309020205020404" pitchFamily="49" charset="0"/>
              </a:rPr>
              <a:t>for</a:t>
            </a:r>
            <a:r>
              <a:rPr lang="en-GB" sz="2400" dirty="0"/>
              <a:t> loop </a:t>
            </a:r>
          </a:p>
          <a:p>
            <a:pPr>
              <a:lnSpc>
                <a:spcPct val="140000"/>
              </a:lnSpc>
            </a:pPr>
            <a:r>
              <a:rPr lang="en-GB" sz="2400" dirty="0"/>
              <a:t>In contrast, the input may be formatted into a new string using </a:t>
            </a:r>
            <a:r>
              <a:rPr lang="en-GB" sz="2400" dirty="0" err="1">
                <a:latin typeface="Courier New" panose="02070309020205020404" pitchFamily="49" charset="0"/>
                <a:cs typeface="Courier New" panose="02070309020205020404" pitchFamily="49" charset="0"/>
              </a:rPr>
              <a:t>textwrap.fill</a:t>
            </a:r>
            <a:r>
              <a:rPr lang="en-GB" sz="2400" dirty="0">
                <a:latin typeface="Courier New" panose="02070309020205020404" pitchFamily="49" charset="0"/>
                <a:cs typeface="Courier New" panose="02070309020205020404" pitchFamily="49" charset="0"/>
              </a:rPr>
              <a:t> </a:t>
            </a:r>
            <a:endParaRPr lang="en-GB" sz="2400" dirty="0"/>
          </a:p>
          <a:p>
            <a:pPr>
              <a:lnSpc>
                <a:spcPct val="140000"/>
              </a:lnSpc>
            </a:pPr>
            <a:r>
              <a:rPr lang="en-GB" sz="2400" dirty="0"/>
              <a:t>Both these functions take optional integer arguments specifying the maximum character length of each line </a:t>
            </a:r>
            <a:endParaRPr lang="en-US" sz="2400" dirty="0"/>
          </a:p>
        </p:txBody>
      </p:sp>
      <p:pic>
        <p:nvPicPr>
          <p:cNvPr id="4" name="Picture 3">
            <a:extLst>
              <a:ext uri="{FF2B5EF4-FFF2-40B4-BE49-F238E27FC236}">
                <a16:creationId xmlns:a16="http://schemas.microsoft.com/office/drawing/2014/main" id="{A5E99F6C-690E-C244-833A-16CA95C4DF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1128347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137C-D2C4-EE41-B3A7-F77ACC19E14F}"/>
              </a:ext>
            </a:extLst>
          </p:cNvPr>
          <p:cNvSpPr>
            <a:spLocks noGrp="1"/>
          </p:cNvSpPr>
          <p:nvPr>
            <p:ph type="title"/>
          </p:nvPr>
        </p:nvSpPr>
        <p:spPr>
          <a:xfrm>
            <a:off x="838200" y="0"/>
            <a:ext cx="10515600" cy="1325563"/>
          </a:xfrm>
        </p:spPr>
        <p:txBody>
          <a:bodyPr/>
          <a:lstStyle/>
          <a:p>
            <a:r>
              <a:rPr lang="en-US" dirty="0"/>
              <a:t>Module: </a:t>
            </a:r>
            <a:r>
              <a:rPr lang="en-US" dirty="0" err="1">
                <a:latin typeface="Courier New" panose="02070309020205020404" pitchFamily="49" charset="0"/>
                <a:cs typeface="Courier New" panose="02070309020205020404" pitchFamily="49" charset="0"/>
              </a:rPr>
              <a:t>textwrap</a:t>
            </a:r>
            <a:r>
              <a:rPr lang="en-US" dirty="0">
                <a:latin typeface="Courier New" panose="02070309020205020404" pitchFamily="49" charset="0"/>
                <a:cs typeface="Courier New" panose="02070309020205020404" pitchFamily="49" charset="0"/>
              </a:rPr>
              <a:t> </a:t>
            </a:r>
            <a:r>
              <a:rPr lang="en-US" dirty="0">
                <a:latin typeface="+mn-lt"/>
                <a:cs typeface="Courier New" panose="02070309020205020404" pitchFamily="49" charset="0"/>
              </a:rPr>
              <a:t>(2)</a:t>
            </a:r>
            <a:endParaRPr lang="en-US" dirty="0">
              <a:latin typeface="+mn-lt"/>
            </a:endParaRPr>
          </a:p>
        </p:txBody>
      </p:sp>
      <p:sp>
        <p:nvSpPr>
          <p:cNvPr id="3" name="Content Placeholder 2">
            <a:extLst>
              <a:ext uri="{FF2B5EF4-FFF2-40B4-BE49-F238E27FC236}">
                <a16:creationId xmlns:a16="http://schemas.microsoft.com/office/drawing/2014/main" id="{1538FD8E-87E5-8742-A339-89C0F1C42FA2}"/>
              </a:ext>
            </a:extLst>
          </p:cNvPr>
          <p:cNvSpPr>
            <a:spLocks noGrp="1"/>
          </p:cNvSpPr>
          <p:nvPr>
            <p:ph idx="1"/>
          </p:nvPr>
        </p:nvSpPr>
        <p:spPr>
          <a:xfrm>
            <a:off x="838200" y="1150507"/>
            <a:ext cx="10515600" cy="4351338"/>
          </a:xfrm>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textwrap</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quote = """It was the best of times, 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 – in short, the period was so far like the present period, that some of its noisiest authorities insisted on its being received, for good or for evil, in the superlative degree of comparison only."""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formatted_quote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textwrap.wrap</a:t>
            </a:r>
            <a:r>
              <a:rPr lang="en-GB" dirty="0">
                <a:latin typeface="Courier New" panose="02070309020205020404" pitchFamily="49" charset="0"/>
                <a:cs typeface="Courier New" panose="02070309020205020404" pitchFamily="49" charset="0"/>
              </a:rPr>
              <a:t>(quote, 50)</a:t>
            </a:r>
          </a:p>
          <a:p>
            <a:pPr marL="0" indent="0">
              <a:buNone/>
            </a:pPr>
            <a:r>
              <a:rPr lang="en-GB" dirty="0">
                <a:latin typeface="Courier New" panose="02070309020205020404" pitchFamily="49" charset="0"/>
                <a:cs typeface="Courier New" panose="02070309020205020404" pitchFamily="49" charset="0"/>
              </a:rPr>
              <a:t>for line in </a:t>
            </a:r>
            <a:r>
              <a:rPr lang="en-GB" dirty="0" err="1">
                <a:latin typeface="Courier New" panose="02070309020205020404" pitchFamily="49" charset="0"/>
                <a:cs typeface="Courier New" panose="02070309020205020404" pitchFamily="49" charset="0"/>
              </a:rPr>
              <a:t>formatted_quote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print(line)</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print("\n")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textwrap.fill</a:t>
            </a:r>
            <a:r>
              <a:rPr lang="en-GB" dirty="0">
                <a:latin typeface="Courier New" panose="02070309020205020404" pitchFamily="49" charset="0"/>
                <a:cs typeface="Courier New" panose="02070309020205020404" pitchFamily="49" charset="0"/>
              </a:rPr>
              <a:t>(quote , 70))</a:t>
            </a:r>
          </a:p>
          <a:p>
            <a:endParaRPr lang="en-US" dirty="0"/>
          </a:p>
        </p:txBody>
      </p:sp>
      <p:pic>
        <p:nvPicPr>
          <p:cNvPr id="4" name="Picture 3">
            <a:extLst>
              <a:ext uri="{FF2B5EF4-FFF2-40B4-BE49-F238E27FC236}">
                <a16:creationId xmlns:a16="http://schemas.microsoft.com/office/drawing/2014/main" id="{7C9DFBF7-EDE0-414E-AC7F-EAEB7774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2073084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BD16A-D67D-E240-AE5C-61B0C3CFBE30}"/>
              </a:ext>
            </a:extLst>
          </p:cNvPr>
          <p:cNvSpPr>
            <a:spLocks noGrp="1"/>
          </p:cNvSpPr>
          <p:nvPr>
            <p:ph type="title"/>
          </p:nvPr>
        </p:nvSpPr>
        <p:spPr/>
        <p:txBody>
          <a:bodyPr/>
          <a:lstStyle/>
          <a:p>
            <a:r>
              <a:rPr lang="en-US" dirty="0"/>
              <a:t>Module: </a:t>
            </a:r>
            <a:r>
              <a:rPr lang="en-US" dirty="0" err="1">
                <a:latin typeface="Courier New" panose="02070309020205020404" pitchFamily="49" charset="0"/>
                <a:cs typeface="Courier New" panose="02070309020205020404" pitchFamily="49" charset="0"/>
              </a:rPr>
              <a:t>textwrap</a:t>
            </a:r>
            <a:r>
              <a:rPr lang="en-US" dirty="0">
                <a:latin typeface="Courier New" panose="02070309020205020404" pitchFamily="49" charset="0"/>
                <a:cs typeface="Courier New" panose="02070309020205020404" pitchFamily="49" charset="0"/>
              </a:rPr>
              <a:t> </a:t>
            </a:r>
            <a:r>
              <a:rPr lang="en-US" dirty="0">
                <a:cs typeface="Courier New" panose="02070309020205020404" pitchFamily="49" charset="0"/>
              </a:rPr>
              <a:t>(3)</a:t>
            </a:r>
            <a:endParaRPr lang="en-US" dirty="0"/>
          </a:p>
        </p:txBody>
      </p:sp>
      <p:sp>
        <p:nvSpPr>
          <p:cNvPr id="3" name="Content Placeholder 2">
            <a:extLst>
              <a:ext uri="{FF2B5EF4-FFF2-40B4-BE49-F238E27FC236}">
                <a16:creationId xmlns:a16="http://schemas.microsoft.com/office/drawing/2014/main" id="{78D1CCFE-C653-5F4A-8868-142D378036D4}"/>
              </a:ext>
            </a:extLst>
          </p:cNvPr>
          <p:cNvSpPr>
            <a:spLocks noGrp="1"/>
          </p:cNvSpPr>
          <p:nvPr>
            <p:ph idx="1"/>
          </p:nvPr>
        </p:nvSpPr>
        <p:spPr>
          <a:xfrm>
            <a:off x="5859088" y="1850563"/>
            <a:ext cx="4905895" cy="4351338"/>
          </a:xfrm>
        </p:spPr>
        <p:txBody>
          <a:bodyPr>
            <a:normAutofit fontScale="40000" lnSpcReduction="20000"/>
          </a:bodyPr>
          <a:lstStyle/>
          <a:p>
            <a:pPr marL="0" indent="0">
              <a:buNone/>
            </a:pPr>
            <a:r>
              <a:rPr lang="en-GB" dirty="0">
                <a:latin typeface="Courier New" panose="02070309020205020404" pitchFamily="49" charset="0"/>
                <a:cs typeface="Courier New" panose="02070309020205020404" pitchFamily="49" charset="0"/>
              </a:rPr>
              <a:t>&gt;&gt;&gt; %Run </a:t>
            </a:r>
            <a:r>
              <a:rPr lang="en-GB" dirty="0" err="1">
                <a:latin typeface="Courier New" panose="02070309020205020404" pitchFamily="49" charset="0"/>
                <a:cs typeface="Courier New" panose="02070309020205020404" pitchFamily="49" charset="0"/>
              </a:rPr>
              <a:t>subprocess_example.py</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It was the best of times, it was the worst of</a:t>
            </a:r>
          </a:p>
          <a:p>
            <a:pPr marL="0" indent="0">
              <a:buNone/>
            </a:pPr>
            <a:r>
              <a:rPr lang="en-GB" dirty="0">
                <a:latin typeface="Courier New" panose="02070309020205020404" pitchFamily="49" charset="0"/>
                <a:cs typeface="Courier New" panose="02070309020205020404" pitchFamily="49" charset="0"/>
              </a:rPr>
              <a:t>times, it was the age of wisdom, it was the age of</a:t>
            </a:r>
          </a:p>
          <a:p>
            <a:pPr marL="0" indent="0">
              <a:buNone/>
            </a:pPr>
            <a:r>
              <a:rPr lang="en-GB" dirty="0">
                <a:latin typeface="Courier New" panose="02070309020205020404" pitchFamily="49" charset="0"/>
                <a:cs typeface="Courier New" panose="02070309020205020404" pitchFamily="49" charset="0"/>
              </a:rPr>
              <a:t>foolishness, it was the epoch of belief, it was</a:t>
            </a:r>
          </a:p>
          <a:p>
            <a:pPr marL="0" indent="0">
              <a:buNone/>
            </a:pPr>
            <a:r>
              <a:rPr lang="en-GB" dirty="0">
                <a:latin typeface="Courier New" panose="02070309020205020404" pitchFamily="49" charset="0"/>
                <a:cs typeface="Courier New" panose="02070309020205020404" pitchFamily="49" charset="0"/>
              </a:rPr>
              <a:t>the epoch of incredulity, it was the season of</a:t>
            </a:r>
          </a:p>
          <a:p>
            <a:pPr marL="0" indent="0">
              <a:buNone/>
            </a:pPr>
            <a:r>
              <a:rPr lang="en-GB" dirty="0">
                <a:latin typeface="Courier New" panose="02070309020205020404" pitchFamily="49" charset="0"/>
                <a:cs typeface="Courier New" panose="02070309020205020404" pitchFamily="49" charset="0"/>
              </a:rPr>
              <a:t>Light, it was the season of Darkness, it was the</a:t>
            </a:r>
          </a:p>
          <a:p>
            <a:pPr marL="0" indent="0">
              <a:buNone/>
            </a:pPr>
            <a:r>
              <a:rPr lang="en-GB" dirty="0">
                <a:latin typeface="Courier New" panose="02070309020205020404" pitchFamily="49" charset="0"/>
                <a:cs typeface="Courier New" panose="02070309020205020404" pitchFamily="49" charset="0"/>
              </a:rPr>
              <a:t>spring of hope, it was the winter of despair, we</a:t>
            </a:r>
          </a:p>
          <a:p>
            <a:pPr marL="0" indent="0">
              <a:buNone/>
            </a:pPr>
            <a:r>
              <a:rPr lang="en-GB" dirty="0">
                <a:latin typeface="Courier New" panose="02070309020205020404" pitchFamily="49" charset="0"/>
                <a:cs typeface="Courier New" panose="02070309020205020404" pitchFamily="49" charset="0"/>
              </a:rPr>
              <a:t>had everything before us, we had nothing before</a:t>
            </a:r>
          </a:p>
          <a:p>
            <a:pPr marL="0" indent="0">
              <a:buNone/>
            </a:pPr>
            <a:r>
              <a:rPr lang="en-GB" dirty="0">
                <a:latin typeface="Courier New" panose="02070309020205020404" pitchFamily="49" charset="0"/>
                <a:cs typeface="Courier New" panose="02070309020205020404" pitchFamily="49" charset="0"/>
              </a:rPr>
              <a:t>us, we were all going direct to Heaven, we were</a:t>
            </a:r>
          </a:p>
          <a:p>
            <a:pPr marL="0" indent="0">
              <a:buNone/>
            </a:pPr>
            <a:r>
              <a:rPr lang="en-GB" dirty="0">
                <a:latin typeface="Courier New" panose="02070309020205020404" pitchFamily="49" charset="0"/>
                <a:cs typeface="Courier New" panose="02070309020205020404" pitchFamily="49" charset="0"/>
              </a:rPr>
              <a:t>all going direct the other way – in short, the</a:t>
            </a:r>
          </a:p>
          <a:p>
            <a:pPr marL="0" indent="0">
              <a:buNone/>
            </a:pPr>
            <a:r>
              <a:rPr lang="en-GB" dirty="0">
                <a:latin typeface="Courier New" panose="02070309020205020404" pitchFamily="49" charset="0"/>
                <a:cs typeface="Courier New" panose="02070309020205020404" pitchFamily="49" charset="0"/>
              </a:rPr>
              <a:t>period was so far like the present period, that</a:t>
            </a:r>
          </a:p>
          <a:p>
            <a:pPr marL="0" indent="0">
              <a:buNone/>
            </a:pPr>
            <a:r>
              <a:rPr lang="en-GB" dirty="0">
                <a:latin typeface="Courier New" panose="02070309020205020404" pitchFamily="49" charset="0"/>
                <a:cs typeface="Courier New" panose="02070309020205020404" pitchFamily="49" charset="0"/>
              </a:rPr>
              <a:t>some of its noisiest authorities insisted on its</a:t>
            </a:r>
          </a:p>
          <a:p>
            <a:pPr marL="0" indent="0">
              <a:buNone/>
            </a:pPr>
            <a:r>
              <a:rPr lang="en-GB" dirty="0">
                <a:latin typeface="Courier New" panose="02070309020205020404" pitchFamily="49" charset="0"/>
                <a:cs typeface="Courier New" panose="02070309020205020404" pitchFamily="49" charset="0"/>
              </a:rPr>
              <a:t>being received, for good or for evil, in the</a:t>
            </a:r>
          </a:p>
          <a:p>
            <a:pPr marL="0" indent="0">
              <a:buNone/>
            </a:pPr>
            <a:r>
              <a:rPr lang="en-GB" dirty="0">
                <a:latin typeface="Courier New" panose="02070309020205020404" pitchFamily="49" charset="0"/>
                <a:cs typeface="Courier New" panose="02070309020205020404" pitchFamily="49" charset="0"/>
              </a:rPr>
              <a:t>superlative degree of comparison only.</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FBCE3663-4B04-FD4C-A047-166F18F1D522}"/>
              </a:ext>
            </a:extLst>
          </p:cNvPr>
          <p:cNvSpPr txBox="1"/>
          <p:nvPr/>
        </p:nvSpPr>
        <p:spPr>
          <a:xfrm>
            <a:off x="926045" y="3183775"/>
            <a:ext cx="3654267" cy="369332"/>
          </a:xfrm>
          <a:prstGeom prst="rect">
            <a:avLst/>
          </a:prstGeom>
          <a:noFill/>
        </p:spPr>
        <p:txBody>
          <a:bodyPr wrap="square" rtlCol="0">
            <a:spAutoFit/>
          </a:bodyPr>
          <a:lstStyle/>
          <a:p>
            <a:r>
              <a:rPr lang="en-US" dirty="0"/>
              <a:t>One long string……………………………</a:t>
            </a:r>
          </a:p>
        </p:txBody>
      </p:sp>
      <p:sp>
        <p:nvSpPr>
          <p:cNvPr id="6" name="Right Arrow 5">
            <a:extLst>
              <a:ext uri="{FF2B5EF4-FFF2-40B4-BE49-F238E27FC236}">
                <a16:creationId xmlns:a16="http://schemas.microsoft.com/office/drawing/2014/main" id="{4579FB6A-920B-0D48-8AA5-ECEDFC5FFA5E}"/>
              </a:ext>
            </a:extLst>
          </p:cNvPr>
          <p:cNvSpPr/>
          <p:nvPr/>
        </p:nvSpPr>
        <p:spPr>
          <a:xfrm>
            <a:off x="4352534" y="3131276"/>
            <a:ext cx="957609" cy="474330"/>
          </a:xfrm>
          <a:prstGeom prst="rightArrow">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A6A6BFC-F576-134A-870B-E27E00FF60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887187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2472C-B651-7F44-9612-42232AA38551}"/>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CFEB95D7-6599-8346-A3BD-8F2CF9028FE3}"/>
              </a:ext>
            </a:extLst>
          </p:cNvPr>
          <p:cNvSpPr>
            <a:spLocks noGrp="1"/>
          </p:cNvSpPr>
          <p:nvPr>
            <p:ph idx="1"/>
          </p:nvPr>
        </p:nvSpPr>
        <p:spPr/>
        <p:txBody>
          <a:bodyPr/>
          <a:lstStyle/>
          <a:p>
            <a:r>
              <a:rPr lang="en-US" dirty="0"/>
              <a:t>Exercises 2.9, 2.10 and 2.11</a:t>
            </a:r>
          </a:p>
          <a:p>
            <a:r>
              <a:rPr lang="en-US" dirty="0"/>
              <a:t>Optional 2.12* and 2.13*</a:t>
            </a:r>
          </a:p>
        </p:txBody>
      </p:sp>
      <p:pic>
        <p:nvPicPr>
          <p:cNvPr id="4" name="Picture 3">
            <a:extLst>
              <a:ext uri="{FF2B5EF4-FFF2-40B4-BE49-F238E27FC236}">
                <a16:creationId xmlns:a16="http://schemas.microsoft.com/office/drawing/2014/main" id="{8050AB32-6AC8-314A-8BD7-1F7D963E7A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92748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53DB8-A8B8-2B4C-9503-8180152DA738}"/>
              </a:ext>
            </a:extLst>
          </p:cNvPr>
          <p:cNvSpPr>
            <a:spLocks noGrp="1"/>
          </p:cNvSpPr>
          <p:nvPr>
            <p:ph type="title"/>
          </p:nvPr>
        </p:nvSpPr>
        <p:spPr>
          <a:xfrm>
            <a:off x="872384" y="0"/>
            <a:ext cx="10515600" cy="1325563"/>
          </a:xfrm>
        </p:spPr>
        <p:txBody>
          <a:bodyPr/>
          <a:lstStyle/>
          <a:p>
            <a:r>
              <a:rPr lang="en-US" dirty="0"/>
              <a:t>Module: </a:t>
            </a:r>
            <a:r>
              <a:rPr lang="en-US" dirty="0" err="1">
                <a:latin typeface="Courier New" panose="02070309020205020404" pitchFamily="49" charset="0"/>
                <a:cs typeface="Courier New" panose="02070309020205020404" pitchFamily="49" charset="0"/>
              </a:rPr>
              <a:t>argparse</a:t>
            </a:r>
            <a:r>
              <a:rPr lang="en-US" dirty="0"/>
              <a:t> </a:t>
            </a:r>
          </a:p>
        </p:txBody>
      </p:sp>
      <p:sp>
        <p:nvSpPr>
          <p:cNvPr id="3" name="Content Placeholder 2">
            <a:extLst>
              <a:ext uri="{FF2B5EF4-FFF2-40B4-BE49-F238E27FC236}">
                <a16:creationId xmlns:a16="http://schemas.microsoft.com/office/drawing/2014/main" id="{23D469DB-359C-104A-BC1B-CA01542D6D7A}"/>
              </a:ext>
            </a:extLst>
          </p:cNvPr>
          <p:cNvSpPr>
            <a:spLocks noGrp="1"/>
          </p:cNvSpPr>
          <p:nvPr>
            <p:ph idx="1"/>
          </p:nvPr>
        </p:nvSpPr>
        <p:spPr>
          <a:xfrm>
            <a:off x="623455" y="1150507"/>
            <a:ext cx="11504814" cy="4351338"/>
          </a:xfrm>
        </p:spPr>
        <p:txBody>
          <a:bodyPr>
            <a:normAutofit/>
          </a:bodyPr>
          <a:lstStyle/>
          <a:p>
            <a:r>
              <a:rPr lang="en-US" sz="2000" dirty="0"/>
              <a:t>Makes it possible to modify the action of a Python script via the command line: </a:t>
            </a:r>
          </a:p>
          <a:p>
            <a:pPr marL="0" indent="0">
              <a:buNone/>
            </a:pPr>
            <a:r>
              <a:rPr lang="en-GB" sz="2000" dirty="0">
                <a:latin typeface="Courier New" panose="02070309020205020404" pitchFamily="49" charset="0"/>
                <a:cs typeface="Courier New" panose="02070309020205020404" pitchFamily="49" charset="0"/>
              </a:rPr>
              <a:t>python3 </a:t>
            </a:r>
            <a:r>
              <a:rPr lang="en-GB" sz="2000" dirty="0" err="1">
                <a:latin typeface="Courier New" panose="02070309020205020404" pitchFamily="49" charset="0"/>
                <a:cs typeface="Courier New" panose="02070309020205020404" pitchFamily="49" charset="0"/>
              </a:rPr>
              <a:t>myPythonScript.py</a:t>
            </a:r>
            <a:r>
              <a:rPr lang="en-GB" sz="2000" dirty="0">
                <a:latin typeface="Courier New" panose="02070309020205020404" pitchFamily="49" charset="0"/>
                <a:cs typeface="Courier New" panose="02070309020205020404" pitchFamily="49" charset="0"/>
              </a:rPr>
              <a:t> –k --length 500 --mode fast file1.txt file2.txt</a:t>
            </a:r>
          </a:p>
          <a:p>
            <a:pPr marL="0" indent="0">
              <a:buNone/>
            </a:pPr>
            <a:endParaRPr lang="en-GB" sz="2000" dirty="0"/>
          </a:p>
          <a:p>
            <a:r>
              <a:rPr lang="en-GB" sz="2000" dirty="0"/>
              <a:t>Enables arguments to be passed</a:t>
            </a:r>
          </a:p>
          <a:p>
            <a:endParaRPr lang="en-GB" sz="2000" dirty="0"/>
          </a:p>
          <a:p>
            <a:r>
              <a:rPr lang="en-GB" sz="2000" dirty="0"/>
              <a:t>Enables flags</a:t>
            </a:r>
          </a:p>
          <a:p>
            <a:endParaRPr lang="en-GB" sz="2000" dirty="0"/>
          </a:p>
          <a:p>
            <a:r>
              <a:rPr lang="en-GB" sz="2000" dirty="0"/>
              <a:t>Flags with additional arguments (and </a:t>
            </a:r>
            <a:r>
              <a:rPr lang="en-GB" sz="2000" dirty="0" err="1"/>
              <a:t>specifing</a:t>
            </a:r>
            <a:r>
              <a:rPr lang="en-GB" sz="2000" dirty="0"/>
              <a:t> whether these should be integers or strings)</a:t>
            </a:r>
          </a:p>
          <a:p>
            <a:endParaRPr lang="en-GB" sz="2000" dirty="0"/>
          </a:p>
          <a:p>
            <a:r>
              <a:rPr lang="en-GB" sz="2000" dirty="0"/>
              <a:t>Automatically generates a --help option</a:t>
            </a:r>
            <a:endParaRPr lang="en-US" sz="2000" dirty="0"/>
          </a:p>
        </p:txBody>
      </p:sp>
      <p:pic>
        <p:nvPicPr>
          <p:cNvPr id="4" name="Picture 3">
            <a:extLst>
              <a:ext uri="{FF2B5EF4-FFF2-40B4-BE49-F238E27FC236}">
                <a16:creationId xmlns:a16="http://schemas.microsoft.com/office/drawing/2014/main" id="{1A1193AF-0CE8-3D4C-9818-F98657287B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6634879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CDA18-DBBF-444B-BBE2-FDDEC8C5CB14}"/>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AB35A45B-8725-F541-86E6-B687FC923855}"/>
              </a:ext>
            </a:extLst>
          </p:cNvPr>
          <p:cNvSpPr>
            <a:spLocks noGrp="1"/>
          </p:cNvSpPr>
          <p:nvPr>
            <p:ph idx="1"/>
          </p:nvPr>
        </p:nvSpPr>
        <p:spPr/>
        <p:txBody>
          <a:bodyPr/>
          <a:lstStyle/>
          <a:p>
            <a:r>
              <a:rPr lang="en-US" dirty="0"/>
              <a:t>Exercise 2.14</a:t>
            </a:r>
          </a:p>
        </p:txBody>
      </p:sp>
      <p:pic>
        <p:nvPicPr>
          <p:cNvPr id="4" name="Picture 3">
            <a:extLst>
              <a:ext uri="{FF2B5EF4-FFF2-40B4-BE49-F238E27FC236}">
                <a16:creationId xmlns:a16="http://schemas.microsoft.com/office/drawing/2014/main" id="{5192B58E-74C0-E642-8473-748995BD17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13127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292" y="25305"/>
            <a:ext cx="10515600" cy="1325563"/>
          </a:xfrm>
        </p:spPr>
        <p:txBody>
          <a:bodyPr/>
          <a:lstStyle/>
          <a:p>
            <a:r>
              <a:rPr lang="en-GB" dirty="0"/>
              <a:t>Comprehensions (3)</a:t>
            </a:r>
          </a:p>
        </p:txBody>
      </p:sp>
      <p:sp>
        <p:nvSpPr>
          <p:cNvPr id="3" name="Content Placeholder 2"/>
          <p:cNvSpPr>
            <a:spLocks noGrp="1"/>
          </p:cNvSpPr>
          <p:nvPr>
            <p:ph idx="1"/>
          </p:nvPr>
        </p:nvSpPr>
        <p:spPr>
          <a:xfrm>
            <a:off x="735651" y="1181590"/>
            <a:ext cx="10515600" cy="4777398"/>
          </a:xfrm>
        </p:spPr>
        <p:txBody>
          <a:bodyPr>
            <a:normAutofit fontScale="55000" lnSpcReduction="20000"/>
          </a:bodyPr>
          <a:lstStyle/>
          <a:p>
            <a:r>
              <a:rPr lang="en-GB" sz="4400" b="1" dirty="0"/>
              <a:t>Set comprehensions </a:t>
            </a:r>
            <a:r>
              <a:rPr lang="en-GB" sz="4400" dirty="0"/>
              <a:t>– generate set as output</a:t>
            </a:r>
          </a:p>
          <a:p>
            <a:endParaRPr lang="en-GB" sz="4400" dirty="0"/>
          </a:p>
          <a:p>
            <a:r>
              <a:rPr lang="en-GB" sz="4400" dirty="0"/>
              <a:t>Syntax: </a:t>
            </a:r>
            <a:r>
              <a:rPr lang="en-GB" sz="4400" dirty="0">
                <a:latin typeface="Courier New" panose="02070309020205020404" pitchFamily="49" charset="0"/>
                <a:cs typeface="Courier New" panose="02070309020205020404" pitchFamily="49" charset="0"/>
              </a:rPr>
              <a:t>{expression for item in collection}</a:t>
            </a:r>
          </a:p>
          <a:p>
            <a:endParaRPr lang="en-GB" sz="4400" dirty="0">
              <a:latin typeface="Courier New" panose="02070309020205020404" pitchFamily="49" charset="0"/>
              <a:cs typeface="Courier New" panose="02070309020205020404" pitchFamily="49" charset="0"/>
            </a:endParaRPr>
          </a:p>
          <a:p>
            <a:r>
              <a:rPr lang="en-GB" sz="4400" dirty="0"/>
              <a:t>Sets only contain unique items, so you cannot be sure that the output will have the same number of elements as the input</a:t>
            </a:r>
          </a:p>
          <a:p>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my_list</a:t>
            </a:r>
            <a:r>
              <a:rPr lang="en-GB" dirty="0">
                <a:latin typeface="Courier New" panose="02070309020205020404" pitchFamily="49" charset="0"/>
                <a:cs typeface="Courier New" panose="02070309020205020404" pitchFamily="49" charset="0"/>
              </a:rPr>
              <a:t> = ['A', 'B', 'C', 'C', 'C']</a:t>
            </a:r>
          </a:p>
          <a:p>
            <a:pPr marL="0" indent="0">
              <a:buNone/>
            </a:pPr>
            <a:r>
              <a:rPr lang="en-GB" dirty="0" err="1">
                <a:latin typeface="Courier New" panose="02070309020205020404" pitchFamily="49" charset="0"/>
                <a:cs typeface="Courier New" panose="02070309020205020404" pitchFamily="49" charset="0"/>
              </a:rPr>
              <a:t>my_set</a:t>
            </a:r>
            <a:r>
              <a:rPr lang="en-GB" dirty="0">
                <a:latin typeface="Courier New" panose="02070309020205020404" pitchFamily="49" charset="0"/>
                <a:cs typeface="Courier New" panose="02070309020205020404" pitchFamily="49" charset="0"/>
              </a:rPr>
              <a:t> = {x for x in </a:t>
            </a:r>
            <a:r>
              <a:rPr lang="en-GB" dirty="0" err="1">
                <a:latin typeface="Courier New" panose="02070309020205020404" pitchFamily="49" charset="0"/>
                <a:cs typeface="Courier New" panose="02070309020205020404" pitchFamily="49" charset="0"/>
              </a:rPr>
              <a:t>my_list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my_set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print(type(</a:t>
            </a:r>
            <a:r>
              <a:rPr lang="en-GB" dirty="0" err="1">
                <a:latin typeface="Courier New" panose="02070309020205020404" pitchFamily="49" charset="0"/>
                <a:cs typeface="Courier New" panose="02070309020205020404" pitchFamily="49" charset="0"/>
              </a:rPr>
              <a:t>my_set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{'B', 'C', 'A'}</a:t>
            </a:r>
          </a:p>
          <a:p>
            <a:endParaRPr lang="en-GB" dirty="0">
              <a:latin typeface="Courier New" panose="02070309020205020404" pitchFamily="49" charset="0"/>
              <a:cs typeface="Courier New" panose="02070309020205020404" pitchFamily="49" charset="0"/>
            </a:endParaRPr>
          </a:p>
          <a:p>
            <a:endParaRPr lang="en-GB" dirty="0"/>
          </a:p>
        </p:txBody>
      </p:sp>
      <p:pic>
        <p:nvPicPr>
          <p:cNvPr id="4" name="Picture 3">
            <a:extLst>
              <a:ext uri="{FF2B5EF4-FFF2-40B4-BE49-F238E27FC236}">
                <a16:creationId xmlns:a16="http://schemas.microsoft.com/office/drawing/2014/main" id="{8059871A-2DC2-9443-9177-68CEB9AB77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697840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40188-3B9F-2D44-AAFB-20B12A69F098}"/>
              </a:ext>
            </a:extLst>
          </p:cNvPr>
          <p:cNvSpPr>
            <a:spLocks noGrp="1"/>
          </p:cNvSpPr>
          <p:nvPr>
            <p:ph type="title"/>
          </p:nvPr>
        </p:nvSpPr>
        <p:spPr/>
        <p:txBody>
          <a:bodyPr/>
          <a:lstStyle/>
          <a:p>
            <a:r>
              <a:rPr lang="en-GB" dirty="0"/>
              <a:t>Installing Modules and Packages </a:t>
            </a:r>
            <a:endParaRPr lang="en-US" dirty="0"/>
          </a:p>
        </p:txBody>
      </p:sp>
      <p:sp>
        <p:nvSpPr>
          <p:cNvPr id="3" name="Content Placeholder 2">
            <a:extLst>
              <a:ext uri="{FF2B5EF4-FFF2-40B4-BE49-F238E27FC236}">
                <a16:creationId xmlns:a16="http://schemas.microsoft.com/office/drawing/2014/main" id="{2C26784D-B07E-1749-A1D1-E2BD47EE41B2}"/>
              </a:ext>
            </a:extLst>
          </p:cNvPr>
          <p:cNvSpPr>
            <a:spLocks noGrp="1"/>
          </p:cNvSpPr>
          <p:nvPr>
            <p:ph idx="1"/>
          </p:nvPr>
        </p:nvSpPr>
        <p:spPr>
          <a:xfrm>
            <a:off x="838200" y="1825625"/>
            <a:ext cx="10515600" cy="4583488"/>
          </a:xfrm>
        </p:spPr>
        <p:txBody>
          <a:bodyPr>
            <a:normAutofit/>
          </a:bodyPr>
          <a:lstStyle/>
          <a:p>
            <a:r>
              <a:rPr lang="en-GB" dirty="0"/>
              <a:t>Up until now the modules discussed are distributed with Python and so can be simply be made accessible via the </a:t>
            </a:r>
            <a:r>
              <a:rPr lang="en-GB" dirty="0">
                <a:latin typeface="Courier New" panose="02070309020205020404" pitchFamily="49" charset="0"/>
                <a:cs typeface="Courier New" panose="02070309020205020404" pitchFamily="49" charset="0"/>
              </a:rPr>
              <a:t>import</a:t>
            </a:r>
            <a:r>
              <a:rPr lang="en-GB" dirty="0"/>
              <a:t> command </a:t>
            </a:r>
            <a:br>
              <a:rPr lang="en-GB" dirty="0"/>
            </a:br>
            <a:endParaRPr lang="en-GB" dirty="0"/>
          </a:p>
          <a:p>
            <a:r>
              <a:rPr lang="en-GB" dirty="0"/>
              <a:t>There are many modules (e.g. in bioinformatics) that require downloading and installation</a:t>
            </a:r>
            <a:br>
              <a:rPr lang="en-GB" dirty="0"/>
            </a:br>
            <a:endParaRPr lang="en-GB" dirty="0"/>
          </a:p>
          <a:p>
            <a:r>
              <a:rPr lang="en-GB" dirty="0"/>
              <a:t>If all goes well, this process should be quite simple thanks to the </a:t>
            </a:r>
            <a:r>
              <a:rPr lang="en-GB" b="1" dirty="0">
                <a:latin typeface="Courier New" panose="02070309020205020404" pitchFamily="49" charset="0"/>
                <a:cs typeface="Courier New" panose="02070309020205020404" pitchFamily="49" charset="0"/>
              </a:rPr>
              <a:t>pip</a:t>
            </a:r>
            <a:r>
              <a:rPr lang="en-GB" dirty="0"/>
              <a:t> installer, which is included by default with Python since version 3.4 </a:t>
            </a:r>
          </a:p>
          <a:p>
            <a:endParaRPr lang="en-GB" dirty="0"/>
          </a:p>
          <a:p>
            <a:endParaRPr lang="en-US" dirty="0"/>
          </a:p>
        </p:txBody>
      </p:sp>
      <p:pic>
        <p:nvPicPr>
          <p:cNvPr id="4" name="Picture 3">
            <a:extLst>
              <a:ext uri="{FF2B5EF4-FFF2-40B4-BE49-F238E27FC236}">
                <a16:creationId xmlns:a16="http://schemas.microsoft.com/office/drawing/2014/main" id="{7BBD7BD4-99E3-7048-8B85-EB2B863DE5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7399314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25C7-45D9-264D-8C01-8022A6A771E3}"/>
              </a:ext>
            </a:extLst>
          </p:cNvPr>
          <p:cNvSpPr>
            <a:spLocks noGrp="1"/>
          </p:cNvSpPr>
          <p:nvPr>
            <p:ph type="title"/>
          </p:nvPr>
        </p:nvSpPr>
        <p:spPr>
          <a:xfrm>
            <a:off x="838200" y="0"/>
            <a:ext cx="10515600" cy="1325563"/>
          </a:xfrm>
        </p:spPr>
        <p:txBody>
          <a:bodyPr/>
          <a:lstStyle/>
          <a:p>
            <a:r>
              <a:rPr lang="en-GB" dirty="0"/>
              <a:t>Installing Modules and Packages (2)</a:t>
            </a:r>
            <a:endParaRPr lang="en-US" dirty="0"/>
          </a:p>
        </p:txBody>
      </p:sp>
      <p:sp>
        <p:nvSpPr>
          <p:cNvPr id="3" name="Content Placeholder 2">
            <a:extLst>
              <a:ext uri="{FF2B5EF4-FFF2-40B4-BE49-F238E27FC236}">
                <a16:creationId xmlns:a16="http://schemas.microsoft.com/office/drawing/2014/main" id="{B80CFE7A-DBF2-2A44-A46D-ED1B28B7756F}"/>
              </a:ext>
            </a:extLst>
          </p:cNvPr>
          <p:cNvSpPr>
            <a:spLocks noGrp="1"/>
          </p:cNvSpPr>
          <p:nvPr>
            <p:ph idx="1"/>
          </p:nvPr>
        </p:nvSpPr>
        <p:spPr>
          <a:xfrm>
            <a:off x="838200" y="1176143"/>
            <a:ext cx="10515600" cy="4891059"/>
          </a:xfrm>
        </p:spPr>
        <p:txBody>
          <a:bodyPr>
            <a:normAutofit fontScale="92500" lnSpcReduction="20000"/>
          </a:bodyPr>
          <a:lstStyle/>
          <a:p>
            <a:r>
              <a:rPr lang="en-GB" dirty="0"/>
              <a:t>Install command:</a:t>
            </a:r>
          </a:p>
          <a:p>
            <a:pPr marL="0" indent="0">
              <a:buNone/>
            </a:pPr>
            <a:r>
              <a:rPr lang="en-GB" dirty="0">
                <a:latin typeface="Courier New" panose="02070309020205020404" pitchFamily="49" charset="0"/>
                <a:cs typeface="Courier New" panose="02070309020205020404" pitchFamily="49" charset="0"/>
              </a:rPr>
              <a:t>python3 -m pip install </a:t>
            </a:r>
            <a:r>
              <a:rPr lang="en-GB" dirty="0" err="1">
                <a:latin typeface="Courier New" panose="02070309020205020404" pitchFamily="49" charset="0"/>
                <a:cs typeface="Courier New" panose="02070309020205020404" pitchFamily="49" charset="0"/>
              </a:rPr>
              <a:t>SomePackage</a:t>
            </a:r>
            <a:r>
              <a:rPr lang="en-GB" dirty="0">
                <a:latin typeface="Courier New" panose="02070309020205020404" pitchFamily="49" charset="0"/>
                <a:cs typeface="Courier New" panose="02070309020205020404" pitchFamily="49" charset="0"/>
              </a:rPr>
              <a:t> </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Specific version:</a:t>
            </a:r>
          </a:p>
          <a:p>
            <a:pPr marL="0" indent="0">
              <a:buNone/>
            </a:pPr>
            <a:r>
              <a:rPr lang="en-GB" dirty="0">
                <a:latin typeface="Courier New" panose="02070309020205020404" pitchFamily="49" charset="0"/>
                <a:cs typeface="Courier New" panose="02070309020205020404" pitchFamily="49" charset="0"/>
              </a:rPr>
              <a:t>python3 -m pip install </a:t>
            </a:r>
            <a:r>
              <a:rPr lang="en-GB" dirty="0" err="1">
                <a:latin typeface="Courier New" panose="02070309020205020404" pitchFamily="49" charset="0"/>
                <a:cs typeface="Courier New" panose="02070309020205020404" pitchFamily="49" charset="0"/>
              </a:rPr>
              <a:t>SomePackage</a:t>
            </a:r>
            <a:r>
              <a:rPr lang="en-GB" dirty="0">
                <a:latin typeface="Courier New" panose="02070309020205020404" pitchFamily="49" charset="0"/>
                <a:cs typeface="Courier New" panose="02070309020205020404" pitchFamily="49" charset="0"/>
              </a:rPr>
              <a:t>==1.1.2</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At least as recent as:</a:t>
            </a:r>
          </a:p>
          <a:p>
            <a:pPr marL="0" indent="0">
              <a:buNone/>
            </a:pPr>
            <a:r>
              <a:rPr lang="en-GB" dirty="0">
                <a:latin typeface="Courier New" panose="02070309020205020404" pitchFamily="49" charset="0"/>
                <a:cs typeface="Courier New" panose="02070309020205020404" pitchFamily="49" charset="0"/>
              </a:rPr>
              <a:t>python3 -m pip install "</a:t>
            </a:r>
            <a:r>
              <a:rPr lang="en-GB" dirty="0" err="1">
                <a:latin typeface="Courier New" panose="02070309020205020404" pitchFamily="49" charset="0"/>
                <a:cs typeface="Courier New" panose="02070309020205020404" pitchFamily="49" charset="0"/>
              </a:rPr>
              <a:t>SomePackage</a:t>
            </a:r>
            <a:r>
              <a:rPr lang="en-GB" dirty="0">
                <a:latin typeface="Courier New" panose="02070309020205020404" pitchFamily="49" charset="0"/>
                <a:cs typeface="Courier New" panose="02070309020205020404" pitchFamily="49" charset="0"/>
              </a:rPr>
              <a:t>&gt;=1.0.2" </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Should the desired module be already installed, attempting to install it again will have no effect. Upgrading existing modules must be requested explicitly: </a:t>
            </a:r>
          </a:p>
          <a:p>
            <a:pPr marL="0" indent="0">
              <a:buNone/>
            </a:pPr>
            <a:r>
              <a:rPr lang="en-GB" dirty="0">
                <a:latin typeface="Courier New" panose="02070309020205020404" pitchFamily="49" charset="0"/>
                <a:cs typeface="Courier New" panose="02070309020205020404" pitchFamily="49" charset="0"/>
              </a:rPr>
              <a:t>python3 -m pip install --upgrade </a:t>
            </a:r>
            <a:r>
              <a:rPr lang="en-GB" dirty="0" err="1">
                <a:latin typeface="Courier New" panose="02070309020205020404" pitchFamily="49" charset="0"/>
                <a:cs typeface="Courier New" panose="02070309020205020404" pitchFamily="49" charset="0"/>
              </a:rPr>
              <a:t>SomePackage</a:t>
            </a:r>
            <a:r>
              <a:rPr lang="en-GB" dirty="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1005419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75D27-FFEA-2C40-A19D-275925FA6406}"/>
              </a:ext>
            </a:extLst>
          </p:cNvPr>
          <p:cNvSpPr>
            <a:spLocks noGrp="1"/>
          </p:cNvSpPr>
          <p:nvPr>
            <p:ph type="title"/>
          </p:nvPr>
        </p:nvSpPr>
        <p:spPr>
          <a:xfrm>
            <a:off x="838200" y="0"/>
            <a:ext cx="10515600" cy="1325563"/>
          </a:xfrm>
        </p:spPr>
        <p:txBody>
          <a:bodyPr/>
          <a:lstStyle/>
          <a:p>
            <a:r>
              <a:rPr lang="en-GB" dirty="0"/>
              <a:t>Installing Modules and Packages (3)</a:t>
            </a:r>
            <a:endParaRPr lang="en-US" dirty="0"/>
          </a:p>
        </p:txBody>
      </p:sp>
      <p:sp>
        <p:nvSpPr>
          <p:cNvPr id="3" name="Content Placeholder 2">
            <a:extLst>
              <a:ext uri="{FF2B5EF4-FFF2-40B4-BE49-F238E27FC236}">
                <a16:creationId xmlns:a16="http://schemas.microsoft.com/office/drawing/2014/main" id="{F81890D4-BBDE-3D49-AAAC-BD7E35AD8A02}"/>
              </a:ext>
            </a:extLst>
          </p:cNvPr>
          <p:cNvSpPr>
            <a:spLocks noGrp="1"/>
          </p:cNvSpPr>
          <p:nvPr>
            <p:ph idx="1"/>
          </p:nvPr>
        </p:nvSpPr>
        <p:spPr>
          <a:xfrm>
            <a:off x="838200" y="1246908"/>
            <a:ext cx="10515600" cy="5611091"/>
          </a:xfrm>
        </p:spPr>
        <p:txBody>
          <a:bodyPr>
            <a:normAutofit fontScale="25000" lnSpcReduction="20000"/>
          </a:bodyPr>
          <a:lstStyle/>
          <a:p>
            <a:r>
              <a:rPr lang="en-GB" sz="6400" dirty="0"/>
              <a:t> Find out where are Python packages installed with command: </a:t>
            </a:r>
          </a:p>
          <a:p>
            <a:pPr marL="0" indent="0">
              <a:buNone/>
            </a:pPr>
            <a:r>
              <a:rPr lang="en-US" sz="6400" dirty="0">
                <a:latin typeface="Courier New" panose="02070309020205020404" pitchFamily="49" charset="0"/>
                <a:cs typeface="Courier New" panose="02070309020205020404" pitchFamily="49" charset="0"/>
              </a:rPr>
              <a:t>python3 -m site</a:t>
            </a:r>
          </a:p>
          <a:p>
            <a:pPr marL="0" indent="0">
              <a:buNone/>
            </a:pPr>
            <a:endParaRPr lang="en-US" sz="6400" dirty="0">
              <a:latin typeface="Courier New" panose="02070309020205020404" pitchFamily="49" charset="0"/>
              <a:cs typeface="Courier New" panose="02070309020205020404" pitchFamily="49" charset="0"/>
            </a:endParaRPr>
          </a:p>
          <a:p>
            <a:r>
              <a:rPr lang="en-US" sz="6400" dirty="0"/>
              <a:t>Returns text similar to:</a:t>
            </a:r>
          </a:p>
          <a:p>
            <a:pPr marL="0" indent="0">
              <a:buNone/>
            </a:pPr>
            <a:r>
              <a:rPr lang="en-US" sz="6400" dirty="0" err="1">
                <a:latin typeface="Courier New" panose="02070309020205020404" pitchFamily="49" charset="0"/>
                <a:cs typeface="Courier New" panose="02070309020205020404" pitchFamily="49" charset="0"/>
              </a:rPr>
              <a:t>sys.path</a:t>
            </a:r>
            <a:r>
              <a:rPr lang="en-US" sz="6400" dirty="0">
                <a:latin typeface="Courier New" panose="02070309020205020404" pitchFamily="49" charset="0"/>
                <a:cs typeface="Courier New" panose="02070309020205020404" pitchFamily="49" charset="0"/>
              </a:rPr>
              <a:t> = [</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'/Users/</a:t>
            </a:r>
            <a:r>
              <a:rPr lang="en-US" sz="6400" dirty="0" err="1">
                <a:latin typeface="Courier New" panose="02070309020205020404" pitchFamily="49" charset="0"/>
                <a:cs typeface="Courier New" panose="02070309020205020404" pitchFamily="49" charset="0"/>
              </a:rPr>
              <a:t>wingetts</a:t>
            </a:r>
            <a:r>
              <a:rPr lang="en-US" sz="6400" dirty="0">
                <a:latin typeface="Courier New" panose="02070309020205020404" pitchFamily="49" charset="0"/>
                <a:cs typeface="Courier New" panose="02070309020205020404" pitchFamily="49" charset="0"/>
              </a:rPr>
              <a:t>',</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'/Library/Frameworks/</a:t>
            </a:r>
            <a:r>
              <a:rPr lang="en-US" sz="6400" dirty="0" err="1">
                <a:latin typeface="Courier New" panose="02070309020205020404" pitchFamily="49" charset="0"/>
                <a:cs typeface="Courier New" panose="02070309020205020404" pitchFamily="49" charset="0"/>
              </a:rPr>
              <a:t>Python.framework</a:t>
            </a:r>
            <a:r>
              <a:rPr lang="en-US" sz="6400" dirty="0">
                <a:latin typeface="Courier New" panose="02070309020205020404" pitchFamily="49" charset="0"/>
                <a:cs typeface="Courier New" panose="02070309020205020404" pitchFamily="49" charset="0"/>
              </a:rPr>
              <a:t>/Versions/3.8/lib/python38.zip',</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'/Library/Frameworks/</a:t>
            </a:r>
            <a:r>
              <a:rPr lang="en-US" sz="6400" dirty="0" err="1">
                <a:latin typeface="Courier New" panose="02070309020205020404" pitchFamily="49" charset="0"/>
                <a:cs typeface="Courier New" panose="02070309020205020404" pitchFamily="49" charset="0"/>
              </a:rPr>
              <a:t>Python.framework</a:t>
            </a:r>
            <a:r>
              <a:rPr lang="en-US" sz="6400" dirty="0">
                <a:latin typeface="Courier New" panose="02070309020205020404" pitchFamily="49" charset="0"/>
                <a:cs typeface="Courier New" panose="02070309020205020404" pitchFamily="49" charset="0"/>
              </a:rPr>
              <a:t>/Versions/3.8/lib/python3.8',</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'/Library/Frameworks/</a:t>
            </a:r>
            <a:r>
              <a:rPr lang="en-US" sz="6400" dirty="0" err="1">
                <a:latin typeface="Courier New" panose="02070309020205020404" pitchFamily="49" charset="0"/>
                <a:cs typeface="Courier New" panose="02070309020205020404" pitchFamily="49" charset="0"/>
              </a:rPr>
              <a:t>Python.framework</a:t>
            </a:r>
            <a:r>
              <a:rPr lang="en-US" sz="6400" dirty="0">
                <a:latin typeface="Courier New" panose="02070309020205020404" pitchFamily="49" charset="0"/>
                <a:cs typeface="Courier New" panose="02070309020205020404" pitchFamily="49" charset="0"/>
              </a:rPr>
              <a:t>/Versions/3.8/lib/python3.8/lib-</a:t>
            </a:r>
            <a:r>
              <a:rPr lang="en-US" sz="6400" dirty="0" err="1">
                <a:latin typeface="Courier New" panose="02070309020205020404" pitchFamily="49" charset="0"/>
                <a:cs typeface="Courier New" panose="02070309020205020404" pitchFamily="49" charset="0"/>
              </a:rPr>
              <a:t>dynload</a:t>
            </a:r>
            <a:r>
              <a:rPr lang="en-US" sz="6400" dirty="0">
                <a:latin typeface="Courier New" panose="02070309020205020404" pitchFamily="49" charset="0"/>
                <a:cs typeface="Courier New" panose="02070309020205020404" pitchFamily="49" charset="0"/>
              </a:rPr>
              <a:t>',</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'/Users/</a:t>
            </a:r>
            <a:r>
              <a:rPr lang="en-US" sz="6400" dirty="0" err="1">
                <a:latin typeface="Courier New" panose="02070309020205020404" pitchFamily="49" charset="0"/>
                <a:cs typeface="Courier New" panose="02070309020205020404" pitchFamily="49" charset="0"/>
              </a:rPr>
              <a:t>wingetts</a:t>
            </a:r>
            <a:r>
              <a:rPr lang="en-US" sz="6400" dirty="0">
                <a:latin typeface="Courier New" panose="02070309020205020404" pitchFamily="49" charset="0"/>
                <a:cs typeface="Courier New" panose="02070309020205020404" pitchFamily="49" charset="0"/>
              </a:rPr>
              <a:t>/Library/Python/3.8/lib/python/site-packages',</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    '/Library/Frameworks/</a:t>
            </a:r>
            <a:r>
              <a:rPr lang="en-US" sz="6400" dirty="0" err="1">
                <a:latin typeface="Courier New" panose="02070309020205020404" pitchFamily="49" charset="0"/>
                <a:cs typeface="Courier New" panose="02070309020205020404" pitchFamily="49" charset="0"/>
              </a:rPr>
              <a:t>Python.framework</a:t>
            </a:r>
            <a:r>
              <a:rPr lang="en-US" sz="6400" dirty="0">
                <a:latin typeface="Courier New" panose="02070309020205020404" pitchFamily="49" charset="0"/>
                <a:cs typeface="Courier New" panose="02070309020205020404" pitchFamily="49" charset="0"/>
              </a:rPr>
              <a:t>/Versions/3.8/lib/python3.8/site-packages',</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USER_BASE: '/Users/</a:t>
            </a:r>
            <a:r>
              <a:rPr lang="en-US" sz="6400" dirty="0" err="1">
                <a:latin typeface="Courier New" panose="02070309020205020404" pitchFamily="49" charset="0"/>
                <a:cs typeface="Courier New" panose="02070309020205020404" pitchFamily="49" charset="0"/>
              </a:rPr>
              <a:t>wingetts</a:t>
            </a:r>
            <a:r>
              <a:rPr lang="en-US" sz="6400" dirty="0">
                <a:latin typeface="Courier New" panose="02070309020205020404" pitchFamily="49" charset="0"/>
                <a:cs typeface="Courier New" panose="02070309020205020404" pitchFamily="49" charset="0"/>
              </a:rPr>
              <a:t>/Library/Python/3.8' (exists)</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USER_SITE: '/Users/</a:t>
            </a:r>
            <a:r>
              <a:rPr lang="en-US" sz="6400" dirty="0" err="1">
                <a:latin typeface="Courier New" panose="02070309020205020404" pitchFamily="49" charset="0"/>
                <a:cs typeface="Courier New" panose="02070309020205020404" pitchFamily="49" charset="0"/>
              </a:rPr>
              <a:t>wingetts</a:t>
            </a:r>
            <a:r>
              <a:rPr lang="en-US" sz="6400" dirty="0">
                <a:latin typeface="Courier New" panose="02070309020205020404" pitchFamily="49" charset="0"/>
                <a:cs typeface="Courier New" panose="02070309020205020404" pitchFamily="49" charset="0"/>
              </a:rPr>
              <a:t>/Library/Python/3.8/lib/python/site-packages' (exists)</a:t>
            </a:r>
            <a:endParaRPr lang="en-GB" sz="6400" dirty="0">
              <a:latin typeface="Courier New" panose="02070309020205020404" pitchFamily="49" charset="0"/>
              <a:cs typeface="Courier New" panose="02070309020205020404" pitchFamily="49" charset="0"/>
            </a:endParaRPr>
          </a:p>
          <a:p>
            <a:pPr marL="0" indent="0">
              <a:buNone/>
            </a:pPr>
            <a:r>
              <a:rPr lang="en-US" sz="6400" dirty="0">
                <a:latin typeface="Courier New" panose="02070309020205020404" pitchFamily="49" charset="0"/>
                <a:cs typeface="Courier New" panose="02070309020205020404" pitchFamily="49" charset="0"/>
              </a:rPr>
              <a:t>ENABLE_USER_SITE: True</a:t>
            </a:r>
            <a:r>
              <a:rPr lang="en-GB" sz="6400" dirty="0">
                <a:latin typeface="Courier New" panose="02070309020205020404" pitchFamily="49" charset="0"/>
                <a:cs typeface="Courier New" panose="02070309020205020404" pitchFamily="49" charset="0"/>
              </a:rPr>
              <a:t> </a:t>
            </a:r>
          </a:p>
          <a:p>
            <a:pPr marL="0" indent="0">
              <a:buNone/>
            </a:pPr>
            <a:endParaRPr lang="en-GB" sz="6400" dirty="0"/>
          </a:p>
          <a:p>
            <a:r>
              <a:rPr lang="en-GB" sz="6400" dirty="0"/>
              <a:t>The Python packages will be stored in the </a:t>
            </a:r>
            <a:r>
              <a:rPr lang="en-GB" sz="6400" dirty="0" err="1">
                <a:latin typeface="Courier New" panose="02070309020205020404" pitchFamily="49" charset="0"/>
                <a:cs typeface="Courier New" panose="02070309020205020404" pitchFamily="49" charset="0"/>
              </a:rPr>
              <a:t>sys.path</a:t>
            </a:r>
            <a:r>
              <a:rPr lang="en-GB" sz="6400" dirty="0">
                <a:latin typeface="Courier New" panose="02070309020205020404" pitchFamily="49" charset="0"/>
                <a:cs typeface="Courier New" panose="02070309020205020404" pitchFamily="49" charset="0"/>
              </a:rPr>
              <a:t> </a:t>
            </a:r>
            <a:r>
              <a:rPr lang="en-GB" sz="6400" dirty="0"/>
              <a:t>section, in the path ending </a:t>
            </a:r>
            <a:r>
              <a:rPr lang="en-GB" sz="6400" dirty="0">
                <a:latin typeface="Courier New" panose="02070309020205020404" pitchFamily="49" charset="0"/>
                <a:cs typeface="Courier New" panose="02070309020205020404" pitchFamily="49" charset="0"/>
              </a:rPr>
              <a:t>site-packages</a:t>
            </a:r>
            <a:endParaRPr lang="en-GB" sz="6400" dirty="0"/>
          </a:p>
          <a:p>
            <a:endParaRPr lang="en-US" dirty="0"/>
          </a:p>
        </p:txBody>
      </p:sp>
    </p:spTree>
    <p:extLst>
      <p:ext uri="{BB962C8B-B14F-4D97-AF65-F5344CB8AC3E}">
        <p14:creationId xmlns:p14="http://schemas.microsoft.com/office/powerpoint/2010/main" val="41543698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F6DB3-E7BE-F04B-BCC1-E969B4D53894}"/>
              </a:ext>
            </a:extLst>
          </p:cNvPr>
          <p:cNvSpPr>
            <a:spLocks noGrp="1"/>
          </p:cNvSpPr>
          <p:nvPr>
            <p:ph type="title"/>
          </p:nvPr>
        </p:nvSpPr>
        <p:spPr/>
        <p:txBody>
          <a:bodyPr/>
          <a:lstStyle/>
          <a:p>
            <a:r>
              <a:rPr lang="en-GB" dirty="0"/>
              <a:t>Installing Modules and Packages (4)</a:t>
            </a:r>
            <a:endParaRPr lang="en-US" dirty="0"/>
          </a:p>
        </p:txBody>
      </p:sp>
      <p:sp>
        <p:nvSpPr>
          <p:cNvPr id="3" name="Content Placeholder 2">
            <a:extLst>
              <a:ext uri="{FF2B5EF4-FFF2-40B4-BE49-F238E27FC236}">
                <a16:creationId xmlns:a16="http://schemas.microsoft.com/office/drawing/2014/main" id="{AF3FD952-A904-FC48-8E25-2C5125727403}"/>
              </a:ext>
            </a:extLst>
          </p:cNvPr>
          <p:cNvSpPr>
            <a:spLocks noGrp="1"/>
          </p:cNvSpPr>
          <p:nvPr>
            <p:ph idx="1"/>
          </p:nvPr>
        </p:nvSpPr>
        <p:spPr/>
        <p:txBody>
          <a:bodyPr/>
          <a:lstStyle/>
          <a:p>
            <a:r>
              <a:rPr lang="en-GB" dirty="0"/>
              <a:t>If you do not have administration rights to write to the </a:t>
            </a:r>
            <a:r>
              <a:rPr lang="en-GB" dirty="0">
                <a:latin typeface="Courier New" panose="02070309020205020404" pitchFamily="49" charset="0"/>
                <a:cs typeface="Courier New" panose="02070309020205020404" pitchFamily="49" charset="0"/>
              </a:rPr>
              <a:t>site-packages</a:t>
            </a:r>
            <a:r>
              <a:rPr lang="en-GB" dirty="0"/>
              <a:t> folder, you should be able to install packages that are isolated just for you by adding the </a:t>
            </a:r>
            <a:r>
              <a:rPr lang="en-GB" dirty="0">
                <a:latin typeface="Courier New" panose="02070309020205020404" pitchFamily="49" charset="0"/>
                <a:cs typeface="Courier New" panose="02070309020205020404" pitchFamily="49" charset="0"/>
              </a:rPr>
              <a:t>--user </a:t>
            </a:r>
            <a:r>
              <a:rPr lang="en-GB" dirty="0"/>
              <a:t>flag:</a:t>
            </a:r>
          </a:p>
          <a:p>
            <a:pPr marL="0" indent="0">
              <a:buNone/>
            </a:pPr>
            <a:r>
              <a:rPr lang="en-GB" dirty="0">
                <a:latin typeface="Courier New" panose="02070309020205020404" pitchFamily="49" charset="0"/>
                <a:cs typeface="Courier New" panose="02070309020205020404" pitchFamily="49" charset="0"/>
              </a:rPr>
              <a:t>python3 -m pip install </a:t>
            </a:r>
            <a:r>
              <a:rPr lang="en-GB" dirty="0" err="1">
                <a:latin typeface="Courier New" panose="02070309020205020404" pitchFamily="49" charset="0"/>
                <a:cs typeface="Courier New" panose="02070309020205020404" pitchFamily="49" charset="0"/>
              </a:rPr>
              <a:t>SomePackage</a:t>
            </a:r>
            <a:r>
              <a:rPr lang="en-GB" dirty="0">
                <a:latin typeface="Courier New" panose="02070309020205020404" pitchFamily="49" charset="0"/>
                <a:cs typeface="Courier New" panose="02070309020205020404" pitchFamily="49" charset="0"/>
              </a:rPr>
              <a:t> --user </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This package will now be installed in the </a:t>
            </a:r>
            <a:r>
              <a:rPr lang="en-GB" dirty="0">
                <a:latin typeface="Courier New" panose="02070309020205020404" pitchFamily="49" charset="0"/>
                <a:cs typeface="Courier New" panose="02070309020205020404" pitchFamily="49" charset="0"/>
              </a:rPr>
              <a:t>site-packages</a:t>
            </a:r>
            <a:r>
              <a:rPr lang="en-GB" dirty="0"/>
              <a:t> folder, to which you will have access, listed in the </a:t>
            </a:r>
            <a:r>
              <a:rPr lang="en-US" dirty="0">
                <a:latin typeface="Courier New" panose="02070309020205020404" pitchFamily="49" charset="0"/>
                <a:cs typeface="Courier New" panose="02070309020205020404" pitchFamily="49" charset="0"/>
              </a:rPr>
              <a:t>USER_SITE: </a:t>
            </a:r>
            <a:r>
              <a:rPr lang="en-US" dirty="0"/>
              <a:t>section</a:t>
            </a:r>
            <a:r>
              <a:rPr lang="en-GB" dirty="0"/>
              <a:t> </a:t>
            </a:r>
            <a:br>
              <a:rPr lang="en-GB" dirty="0"/>
            </a:br>
            <a:endParaRPr lang="en-GB" dirty="0"/>
          </a:p>
          <a:p>
            <a:r>
              <a:rPr lang="en-GB" dirty="0"/>
              <a:t>If </a:t>
            </a:r>
            <a:r>
              <a:rPr lang="en-GB" dirty="0">
                <a:latin typeface="Courier New" panose="02070309020205020404" pitchFamily="49" charset="0"/>
                <a:cs typeface="Courier New" panose="02070309020205020404" pitchFamily="49" charset="0"/>
              </a:rPr>
              <a:t>pip</a:t>
            </a:r>
            <a:r>
              <a:rPr lang="en-GB" dirty="0"/>
              <a:t> does not work, the module required should give instructions on to how it should be installed</a:t>
            </a:r>
          </a:p>
          <a:p>
            <a:pPr marL="0" indent="0">
              <a:buNone/>
            </a:pPr>
            <a:endParaRPr lang="en-GB" dirty="0"/>
          </a:p>
          <a:p>
            <a:endParaRPr lang="en-US" dirty="0"/>
          </a:p>
        </p:txBody>
      </p:sp>
    </p:spTree>
    <p:extLst>
      <p:ext uri="{BB962C8B-B14F-4D97-AF65-F5344CB8AC3E}">
        <p14:creationId xmlns:p14="http://schemas.microsoft.com/office/powerpoint/2010/main" val="18492316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3EE85-CB58-0449-91B8-3E7DD2A9C14E}"/>
              </a:ext>
            </a:extLst>
          </p:cNvPr>
          <p:cNvSpPr>
            <a:spLocks noGrp="1"/>
          </p:cNvSpPr>
          <p:nvPr>
            <p:ph type="title"/>
          </p:nvPr>
        </p:nvSpPr>
        <p:spPr/>
        <p:txBody>
          <a:bodyPr/>
          <a:lstStyle/>
          <a:p>
            <a:r>
              <a:rPr lang="en-US" dirty="0"/>
              <a:t>Virtual Environments</a:t>
            </a:r>
          </a:p>
        </p:txBody>
      </p:sp>
      <p:sp>
        <p:nvSpPr>
          <p:cNvPr id="3" name="Content Placeholder 2">
            <a:extLst>
              <a:ext uri="{FF2B5EF4-FFF2-40B4-BE49-F238E27FC236}">
                <a16:creationId xmlns:a16="http://schemas.microsoft.com/office/drawing/2014/main" id="{D3B1684C-3C92-9648-BE56-BFD67B30DDF0}"/>
              </a:ext>
            </a:extLst>
          </p:cNvPr>
          <p:cNvSpPr>
            <a:spLocks noGrp="1"/>
          </p:cNvSpPr>
          <p:nvPr>
            <p:ph idx="1"/>
          </p:nvPr>
        </p:nvSpPr>
        <p:spPr/>
        <p:txBody>
          <a:bodyPr/>
          <a:lstStyle/>
          <a:p>
            <a:r>
              <a:rPr lang="en-GB" dirty="0"/>
              <a:t>Allows Python packages to be installed in an isolated location for a particular application, rather than being installed globally </a:t>
            </a:r>
            <a:br>
              <a:rPr lang="en-GB" dirty="0"/>
            </a:br>
            <a:endParaRPr lang="en-GB" dirty="0"/>
          </a:p>
          <a:p>
            <a:r>
              <a:rPr lang="en-GB" dirty="0"/>
              <a:t>You can install Python packages expressly for one (or several) particular applications without changing the global setup of your system</a:t>
            </a:r>
            <a:br>
              <a:rPr lang="en-GB" dirty="0"/>
            </a:br>
            <a:endParaRPr lang="en-GB" dirty="0"/>
          </a:p>
          <a:p>
            <a:r>
              <a:rPr lang="en-GB" dirty="0"/>
              <a:t>You then simply start the virtual environment when trying the application of interest, and then exit when done </a:t>
            </a:r>
            <a:endParaRPr lang="en-US" dirty="0"/>
          </a:p>
        </p:txBody>
      </p:sp>
      <p:pic>
        <p:nvPicPr>
          <p:cNvPr id="4" name="Picture 3">
            <a:extLst>
              <a:ext uri="{FF2B5EF4-FFF2-40B4-BE49-F238E27FC236}">
                <a16:creationId xmlns:a16="http://schemas.microsoft.com/office/drawing/2014/main" id="{C13319B3-C9B9-AE4B-8879-5CD90CE0E0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133910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B92C1-ACF9-F445-A571-345198C79764}"/>
              </a:ext>
            </a:extLst>
          </p:cNvPr>
          <p:cNvSpPr>
            <a:spLocks noGrp="1"/>
          </p:cNvSpPr>
          <p:nvPr>
            <p:ph type="title"/>
          </p:nvPr>
        </p:nvSpPr>
        <p:spPr/>
        <p:txBody>
          <a:bodyPr/>
          <a:lstStyle/>
          <a:p>
            <a:r>
              <a:rPr lang="en-US" dirty="0" err="1"/>
              <a:t>Biopython</a:t>
            </a:r>
            <a:endParaRPr lang="en-US" dirty="0"/>
          </a:p>
        </p:txBody>
      </p:sp>
      <p:sp>
        <p:nvSpPr>
          <p:cNvPr id="3" name="Content Placeholder 2">
            <a:extLst>
              <a:ext uri="{FF2B5EF4-FFF2-40B4-BE49-F238E27FC236}">
                <a16:creationId xmlns:a16="http://schemas.microsoft.com/office/drawing/2014/main" id="{20E4C4CF-B3D2-854F-8AE5-E94E70720E21}"/>
              </a:ext>
            </a:extLst>
          </p:cNvPr>
          <p:cNvSpPr>
            <a:spLocks noGrp="1"/>
          </p:cNvSpPr>
          <p:nvPr>
            <p:ph idx="1"/>
          </p:nvPr>
        </p:nvSpPr>
        <p:spPr/>
        <p:txBody>
          <a:bodyPr>
            <a:normAutofit/>
          </a:bodyPr>
          <a:lstStyle/>
          <a:p>
            <a:r>
              <a:rPr lang="en-GB" b="1" dirty="0" err="1"/>
              <a:t>Biopython</a:t>
            </a:r>
            <a:r>
              <a:rPr lang="en-GB" dirty="0"/>
              <a:t> is a set of freely available Python tools for biological computation </a:t>
            </a:r>
            <a:br>
              <a:rPr lang="en-GB" dirty="0"/>
            </a:br>
            <a:endParaRPr lang="en-GB" dirty="0"/>
          </a:p>
          <a:p>
            <a:r>
              <a:rPr lang="en-GB" dirty="0"/>
              <a:t>The </a:t>
            </a:r>
            <a:r>
              <a:rPr lang="en-GB" dirty="0" err="1"/>
              <a:t>Biopython</a:t>
            </a:r>
            <a:r>
              <a:rPr lang="en-GB" dirty="0"/>
              <a:t> homepage is found at: </a:t>
            </a:r>
            <a:r>
              <a:rPr lang="en-GB" dirty="0">
                <a:hlinkClick r:id="rId2"/>
              </a:rPr>
              <a:t>https://biopython.org/</a:t>
            </a:r>
            <a:br>
              <a:rPr lang="en-GB" dirty="0"/>
            </a:br>
            <a:endParaRPr lang="en-GB" dirty="0"/>
          </a:p>
          <a:p>
            <a:r>
              <a:rPr lang="en-US" dirty="0"/>
              <a:t>To install:</a:t>
            </a:r>
          </a:p>
          <a:p>
            <a:pPr marL="0" indent="0">
              <a:buNone/>
            </a:pPr>
            <a:r>
              <a:rPr lang="en-US" dirty="0">
                <a:latin typeface="Courier New" panose="02070309020205020404" pitchFamily="49" charset="0"/>
                <a:cs typeface="Courier New" panose="02070309020205020404" pitchFamily="49" charset="0"/>
              </a:rPr>
              <a:t>python3 -m pip install </a:t>
            </a:r>
            <a:r>
              <a:rPr lang="en-US" dirty="0" err="1">
                <a:latin typeface="Courier New" panose="02070309020205020404" pitchFamily="49" charset="0"/>
                <a:cs typeface="Courier New" panose="02070309020205020404" pitchFamily="49" charset="0"/>
              </a:rPr>
              <a:t>biopython</a:t>
            </a:r>
            <a:endParaRPr lang="en-GB"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python3 -m pip install </a:t>
            </a:r>
            <a:r>
              <a:rPr lang="en-US" dirty="0" err="1">
                <a:latin typeface="Courier New" panose="02070309020205020404" pitchFamily="49" charset="0"/>
                <a:cs typeface="Courier New" panose="02070309020205020404" pitchFamily="49" charset="0"/>
              </a:rPr>
              <a:t>biopython</a:t>
            </a:r>
            <a:r>
              <a:rPr lang="en-US" dirty="0">
                <a:latin typeface="Courier New" panose="02070309020205020404" pitchFamily="49" charset="0"/>
                <a:cs typeface="Courier New" panose="02070309020205020404" pitchFamily="49" charset="0"/>
              </a:rPr>
              <a:t> --user</a:t>
            </a:r>
          </a:p>
          <a:p>
            <a:endParaRPr lang="en-GB" dirty="0"/>
          </a:p>
          <a:p>
            <a:endParaRPr lang="en-US" dirty="0"/>
          </a:p>
        </p:txBody>
      </p:sp>
      <p:pic>
        <p:nvPicPr>
          <p:cNvPr id="4" name="Picture 3">
            <a:extLst>
              <a:ext uri="{FF2B5EF4-FFF2-40B4-BE49-F238E27FC236}">
                <a16:creationId xmlns:a16="http://schemas.microsoft.com/office/drawing/2014/main" id="{4C069B1E-273A-214B-B394-09D795C7E1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2686663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C3F2F-12BC-0E42-B49A-9D2D8B17132A}"/>
              </a:ext>
            </a:extLst>
          </p:cNvPr>
          <p:cNvSpPr>
            <a:spLocks noGrp="1"/>
          </p:cNvSpPr>
          <p:nvPr>
            <p:ph type="title"/>
          </p:nvPr>
        </p:nvSpPr>
        <p:spPr/>
        <p:txBody>
          <a:bodyPr/>
          <a:lstStyle/>
          <a:p>
            <a:r>
              <a:rPr lang="en-US" dirty="0" err="1"/>
              <a:t>Biopython</a:t>
            </a:r>
            <a:r>
              <a:rPr lang="en-US" dirty="0"/>
              <a:t> (2)</a:t>
            </a:r>
          </a:p>
        </p:txBody>
      </p:sp>
      <p:sp>
        <p:nvSpPr>
          <p:cNvPr id="3" name="Content Placeholder 2">
            <a:extLst>
              <a:ext uri="{FF2B5EF4-FFF2-40B4-BE49-F238E27FC236}">
                <a16:creationId xmlns:a16="http://schemas.microsoft.com/office/drawing/2014/main" id="{33DF5CE7-7B93-7048-AB84-9851AC1C170A}"/>
              </a:ext>
            </a:extLst>
          </p:cNvPr>
          <p:cNvSpPr>
            <a:spLocks noGrp="1"/>
          </p:cNvSpPr>
          <p:nvPr>
            <p:ph idx="1"/>
          </p:nvPr>
        </p:nvSpPr>
        <p:spPr>
          <a:xfrm>
            <a:off x="838200" y="1500885"/>
            <a:ext cx="11165378" cy="4351338"/>
          </a:xfrm>
        </p:spPr>
        <p:txBody>
          <a:bodyPr>
            <a:normAutofit/>
          </a:bodyPr>
          <a:lstStyle/>
          <a:p>
            <a:r>
              <a:rPr lang="en-GB" sz="2000" dirty="0"/>
              <a:t>Example to parse a </a:t>
            </a:r>
            <a:r>
              <a:rPr lang="en-GB" sz="2000" dirty="0" err="1"/>
              <a:t>Genbank</a:t>
            </a:r>
            <a:r>
              <a:rPr lang="en-GB" sz="2000" dirty="0"/>
              <a:t> format file to a FASTA file:</a:t>
            </a:r>
            <a:br>
              <a:rPr lang="en-GB" sz="2000" dirty="0"/>
            </a:br>
            <a:endParaRPr lang="en-GB" sz="2000" dirty="0"/>
          </a:p>
          <a:p>
            <a:pPr marL="0" indent="0">
              <a:buNone/>
            </a:pPr>
            <a:r>
              <a:rPr lang="en-GB" sz="2000" dirty="0">
                <a:latin typeface="Courier New" panose="02070309020205020404" pitchFamily="49" charset="0"/>
                <a:cs typeface="Courier New" panose="02070309020205020404" pitchFamily="49" charset="0"/>
              </a:rPr>
              <a:t>from Bio import </a:t>
            </a:r>
            <a:r>
              <a:rPr lang="en-GB" sz="2000" dirty="0" err="1">
                <a:latin typeface="Courier New" panose="02070309020205020404" pitchFamily="49" charset="0"/>
                <a:cs typeface="Courier New" panose="02070309020205020404" pitchFamily="49" charset="0"/>
              </a:rPr>
              <a:t>SeqIO</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with open("cor6_6.gb", "</a:t>
            </a:r>
            <a:r>
              <a:rPr lang="en-GB" sz="2000" dirty="0" err="1">
                <a:latin typeface="Courier New" panose="02070309020205020404" pitchFamily="49" charset="0"/>
                <a:cs typeface="Courier New" panose="02070309020205020404" pitchFamily="49" charset="0"/>
              </a:rPr>
              <a:t>rU</a:t>
            </a:r>
            <a:r>
              <a:rPr lang="en-GB" sz="2000" dirty="0">
                <a:latin typeface="Courier New" panose="02070309020205020404" pitchFamily="49" charset="0"/>
                <a:cs typeface="Courier New" panose="02070309020205020404" pitchFamily="49" charset="0"/>
              </a:rPr>
              <a:t>") as </a:t>
            </a:r>
            <a:r>
              <a:rPr lang="en-GB" sz="2000" dirty="0" err="1">
                <a:latin typeface="Courier New" panose="02070309020205020404" pitchFamily="49" charset="0"/>
                <a:cs typeface="Courier New" panose="02070309020205020404" pitchFamily="49" charset="0"/>
              </a:rPr>
              <a:t>input_handle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with open("cor6_6.fasta", "w") as </a:t>
            </a:r>
            <a:r>
              <a:rPr lang="en-GB" sz="2000" dirty="0" err="1">
                <a:latin typeface="Courier New" panose="02070309020205020404" pitchFamily="49" charset="0"/>
                <a:cs typeface="Courier New" panose="02070309020205020404" pitchFamily="49" charset="0"/>
              </a:rPr>
              <a:t>output_handle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sequences = </a:t>
            </a:r>
            <a:r>
              <a:rPr lang="en-GB" sz="2000" dirty="0" err="1">
                <a:latin typeface="Courier New" panose="02070309020205020404" pitchFamily="49" charset="0"/>
                <a:cs typeface="Courier New" panose="02070309020205020404" pitchFamily="49" charset="0"/>
              </a:rPr>
              <a:t>SeqIO.parse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input_handle</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genbank</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count = </a:t>
            </a:r>
            <a:r>
              <a:rPr lang="en-GB" sz="2000" dirty="0" err="1">
                <a:latin typeface="Courier New" panose="02070309020205020404" pitchFamily="49" charset="0"/>
                <a:cs typeface="Courier New" panose="02070309020205020404" pitchFamily="49" charset="0"/>
              </a:rPr>
              <a:t>SeqIO.write</a:t>
            </a:r>
            <a:r>
              <a:rPr lang="en-GB" sz="2000" dirty="0">
                <a:latin typeface="Courier New" panose="02070309020205020404" pitchFamily="49" charset="0"/>
                <a:cs typeface="Courier New" panose="02070309020205020404" pitchFamily="49" charset="0"/>
              </a:rPr>
              <a:t>(sequences, </a:t>
            </a:r>
            <a:r>
              <a:rPr lang="en-GB" sz="2000" dirty="0" err="1">
                <a:latin typeface="Courier New" panose="02070309020205020404" pitchFamily="49" charset="0"/>
                <a:cs typeface="Courier New" panose="02070309020205020404" pitchFamily="49" charset="0"/>
              </a:rPr>
              <a:t>output_handle</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fasta</a:t>
            </a:r>
            <a:r>
              <a:rPr lang="en-GB" sz="2000" dirty="0">
                <a:latin typeface="Courier New" panose="02070309020205020404" pitchFamily="49" charset="0"/>
                <a:cs typeface="Courier New" panose="02070309020205020404" pitchFamily="49" charset="0"/>
              </a:rPr>
              <a:t>")</a:t>
            </a:r>
          </a:p>
          <a:p>
            <a:pPr marL="0" indent="0">
              <a:buNone/>
            </a:pPr>
            <a:endParaRPr lang="en-US" sz="2000" dirty="0"/>
          </a:p>
          <a:p>
            <a:r>
              <a:rPr lang="en-US" sz="2000" dirty="0"/>
              <a:t>Very efficient, saving you time and writing code</a:t>
            </a:r>
          </a:p>
          <a:p>
            <a:r>
              <a:rPr lang="en-US" sz="2000" dirty="0"/>
              <a:t>Reduces the chance of mistakes, since many people use this codebase</a:t>
            </a:r>
          </a:p>
        </p:txBody>
      </p:sp>
      <p:pic>
        <p:nvPicPr>
          <p:cNvPr id="4" name="Picture 3">
            <a:extLst>
              <a:ext uri="{FF2B5EF4-FFF2-40B4-BE49-F238E27FC236}">
                <a16:creationId xmlns:a16="http://schemas.microsoft.com/office/drawing/2014/main" id="{70670C20-A236-474F-AD55-2687B97023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0440927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86150-04BC-534D-BDCA-829EC1EA93B5}"/>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D86163D2-C6A4-C641-87EE-A565AD645651}"/>
              </a:ext>
            </a:extLst>
          </p:cNvPr>
          <p:cNvSpPr>
            <a:spLocks noGrp="1"/>
          </p:cNvSpPr>
          <p:nvPr>
            <p:ph idx="1"/>
          </p:nvPr>
        </p:nvSpPr>
        <p:spPr/>
        <p:txBody>
          <a:bodyPr/>
          <a:lstStyle/>
          <a:p>
            <a:r>
              <a:rPr lang="en-US" dirty="0"/>
              <a:t>Exercise 2.15</a:t>
            </a:r>
          </a:p>
        </p:txBody>
      </p:sp>
      <p:pic>
        <p:nvPicPr>
          <p:cNvPr id="4" name="Picture 3">
            <a:extLst>
              <a:ext uri="{FF2B5EF4-FFF2-40B4-BE49-F238E27FC236}">
                <a16:creationId xmlns:a16="http://schemas.microsoft.com/office/drawing/2014/main" id="{10720CA9-832E-3841-8A05-9D53853E33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308319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92059-BD8C-7743-896D-DD8D0D3AADD3}"/>
              </a:ext>
            </a:extLst>
          </p:cNvPr>
          <p:cNvSpPr>
            <a:spLocks noGrp="1"/>
          </p:cNvSpPr>
          <p:nvPr>
            <p:ph type="title"/>
          </p:nvPr>
        </p:nvSpPr>
        <p:spPr/>
        <p:txBody>
          <a:bodyPr/>
          <a:lstStyle/>
          <a:p>
            <a:r>
              <a:rPr lang="en-US" dirty="0"/>
              <a:t>Regular expressions</a:t>
            </a:r>
          </a:p>
        </p:txBody>
      </p:sp>
      <p:sp>
        <p:nvSpPr>
          <p:cNvPr id="3" name="Text Placeholder 2">
            <a:extLst>
              <a:ext uri="{FF2B5EF4-FFF2-40B4-BE49-F238E27FC236}">
                <a16:creationId xmlns:a16="http://schemas.microsoft.com/office/drawing/2014/main" id="{15A49CF4-77CF-FE42-AFC6-2468B7B5FF6D}"/>
              </a:ext>
            </a:extLst>
          </p:cNvPr>
          <p:cNvSpPr>
            <a:spLocks noGrp="1"/>
          </p:cNvSpPr>
          <p:nvPr>
            <p:ph type="body" idx="1"/>
          </p:nvPr>
        </p:nvSpPr>
        <p:spPr/>
        <p:txBody>
          <a:bodyPr/>
          <a:lstStyle/>
          <a:p>
            <a:r>
              <a:rPr lang="en-US" dirty="0"/>
              <a:t>Part 3</a:t>
            </a:r>
          </a:p>
        </p:txBody>
      </p:sp>
      <p:pic>
        <p:nvPicPr>
          <p:cNvPr id="4" name="Picture 3">
            <a:extLst>
              <a:ext uri="{FF2B5EF4-FFF2-40B4-BE49-F238E27FC236}">
                <a16:creationId xmlns:a16="http://schemas.microsoft.com/office/drawing/2014/main" id="{D25C9310-2E88-214C-8099-4EF3262871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2912985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D1B92-C7C2-CB40-9EF1-98D4A20709C1}"/>
              </a:ext>
            </a:extLst>
          </p:cNvPr>
          <p:cNvSpPr>
            <a:spLocks noGrp="1"/>
          </p:cNvSpPr>
          <p:nvPr>
            <p:ph type="title"/>
          </p:nvPr>
        </p:nvSpPr>
        <p:spPr>
          <a:xfrm>
            <a:off x="838200" y="83"/>
            <a:ext cx="10515600" cy="1325563"/>
          </a:xfrm>
        </p:spPr>
        <p:txBody>
          <a:bodyPr/>
          <a:lstStyle/>
          <a:p>
            <a:r>
              <a:rPr lang="en-US" dirty="0"/>
              <a:t>Introducing regular expressions</a:t>
            </a:r>
          </a:p>
        </p:txBody>
      </p:sp>
      <p:sp>
        <p:nvSpPr>
          <p:cNvPr id="3" name="Content Placeholder 2">
            <a:extLst>
              <a:ext uri="{FF2B5EF4-FFF2-40B4-BE49-F238E27FC236}">
                <a16:creationId xmlns:a16="http://schemas.microsoft.com/office/drawing/2014/main" id="{D359895F-C48E-184D-BF94-0362D650BFFB}"/>
              </a:ext>
            </a:extLst>
          </p:cNvPr>
          <p:cNvSpPr>
            <a:spLocks noGrp="1"/>
          </p:cNvSpPr>
          <p:nvPr>
            <p:ph idx="1"/>
          </p:nvPr>
        </p:nvSpPr>
        <p:spPr>
          <a:xfrm>
            <a:off x="838200" y="1437107"/>
            <a:ext cx="10515600" cy="4351338"/>
          </a:xfrm>
        </p:spPr>
        <p:txBody>
          <a:bodyPr/>
          <a:lstStyle/>
          <a:p>
            <a:r>
              <a:rPr lang="en-GB" dirty="0"/>
              <a:t> </a:t>
            </a:r>
            <a:r>
              <a:rPr lang="en-GB" b="1" dirty="0"/>
              <a:t>Regular expressions </a:t>
            </a:r>
            <a:r>
              <a:rPr lang="en-GB" dirty="0"/>
              <a:t>(</a:t>
            </a:r>
            <a:r>
              <a:rPr lang="en-GB" b="1" dirty="0"/>
              <a:t>regexes</a:t>
            </a:r>
            <a:r>
              <a:rPr lang="en-GB" dirty="0"/>
              <a:t> or </a:t>
            </a:r>
            <a:r>
              <a:rPr lang="en-GB" b="1" dirty="0"/>
              <a:t>RE</a:t>
            </a:r>
            <a:r>
              <a:rPr lang="en-GB" dirty="0"/>
              <a:t>s) enable advanced pattern matching of strings</a:t>
            </a:r>
          </a:p>
          <a:p>
            <a:r>
              <a:rPr lang="en-GB" dirty="0"/>
              <a:t>Very useful in a range a situations e.g. matching nucleic acid sequences</a:t>
            </a:r>
          </a:p>
          <a:p>
            <a:r>
              <a:rPr lang="en-GB" dirty="0"/>
              <a:t> Almost a programming language in their own right!</a:t>
            </a:r>
          </a:p>
          <a:p>
            <a:r>
              <a:rPr lang="en-GB" dirty="0"/>
              <a:t>Once you have learnt for Python, you should be able to use them in Java, Perl etc.</a:t>
            </a:r>
          </a:p>
          <a:p>
            <a:r>
              <a:rPr lang="en-GB" dirty="0"/>
              <a:t>Import the </a:t>
            </a:r>
            <a:r>
              <a:rPr lang="en-GB" dirty="0">
                <a:latin typeface="Courier New" panose="02070309020205020404" pitchFamily="49" charset="0"/>
                <a:cs typeface="Courier New" panose="02070309020205020404" pitchFamily="49" charset="0"/>
              </a:rPr>
              <a:t>re</a:t>
            </a:r>
            <a:r>
              <a:rPr lang="en-GB" dirty="0"/>
              <a:t> module which provides an interface to the regular expression engine</a:t>
            </a:r>
          </a:p>
          <a:p>
            <a:endParaRPr lang="en-US" dirty="0"/>
          </a:p>
        </p:txBody>
      </p:sp>
      <p:pic>
        <p:nvPicPr>
          <p:cNvPr id="4" name="Picture 3">
            <a:extLst>
              <a:ext uri="{FF2B5EF4-FFF2-40B4-BE49-F238E27FC236}">
                <a16:creationId xmlns:a16="http://schemas.microsoft.com/office/drawing/2014/main" id="{5DCD9179-5695-2947-8557-24D0907A28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75100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85"/>
            <a:ext cx="10515600" cy="1325563"/>
          </a:xfrm>
        </p:spPr>
        <p:txBody>
          <a:bodyPr/>
          <a:lstStyle/>
          <a:p>
            <a:r>
              <a:rPr lang="en-GB" dirty="0"/>
              <a:t>Comprehensions (4)</a:t>
            </a:r>
          </a:p>
        </p:txBody>
      </p:sp>
      <p:sp>
        <p:nvSpPr>
          <p:cNvPr id="3" name="Content Placeholder 2"/>
          <p:cNvSpPr>
            <a:spLocks noGrp="1"/>
          </p:cNvSpPr>
          <p:nvPr>
            <p:ph idx="1"/>
          </p:nvPr>
        </p:nvSpPr>
        <p:spPr>
          <a:xfrm>
            <a:off x="838200" y="1239647"/>
            <a:ext cx="10515600" cy="4548798"/>
          </a:xfrm>
        </p:spPr>
        <p:txBody>
          <a:bodyPr>
            <a:normAutofit fontScale="70000" lnSpcReduction="20000"/>
          </a:bodyPr>
          <a:lstStyle/>
          <a:p>
            <a:r>
              <a:rPr lang="en-GB" sz="2900" b="1" dirty="0"/>
              <a:t>Dictionary comprehensions </a:t>
            </a:r>
            <a:r>
              <a:rPr lang="en-GB" sz="2900" dirty="0"/>
              <a:t>– generate a dictionary as output</a:t>
            </a:r>
          </a:p>
          <a:p>
            <a:r>
              <a:rPr lang="en-GB" sz="2900" dirty="0"/>
              <a:t>Keys and values to contend with</a:t>
            </a:r>
          </a:p>
          <a:p>
            <a:r>
              <a:rPr lang="en-GB" sz="2900" dirty="0"/>
              <a:t>Syntax: </a:t>
            </a:r>
          </a:p>
          <a:p>
            <a:pPr marL="457200" lvl="1" indent="0">
              <a:buNone/>
            </a:pPr>
            <a:r>
              <a:rPr lang="en-GB" sz="2500" dirty="0">
                <a:latin typeface="Courier New" panose="02070309020205020404" pitchFamily="49" charset="0"/>
                <a:cs typeface="Courier New" panose="02070309020205020404" pitchFamily="49" charset="0"/>
              </a:rPr>
              <a:t>{key-expression: value-expression for key, value in collection}</a:t>
            </a:r>
          </a:p>
          <a:p>
            <a:r>
              <a:rPr lang="en-GB" sz="2900" dirty="0"/>
              <a:t>Consider the code below that transposes dictionary keys for values:  </a:t>
            </a:r>
          </a:p>
          <a:p>
            <a:pPr marL="0" indent="0">
              <a:buNone/>
            </a:pPr>
            <a:r>
              <a:rPr lang="en-GB" dirty="0"/>
              <a:t> </a:t>
            </a:r>
          </a:p>
          <a:p>
            <a:pPr marL="0" indent="0">
              <a:buNone/>
            </a:pPr>
            <a:r>
              <a:rPr lang="en-GB" dirty="0" err="1">
                <a:latin typeface="Courier New" panose="02070309020205020404" pitchFamily="49" charset="0"/>
                <a:cs typeface="Courier New" panose="02070309020205020404" pitchFamily="49" charset="0"/>
              </a:rPr>
              <a:t>my_dict</a:t>
            </a:r>
            <a:r>
              <a:rPr lang="en-GB" dirty="0">
                <a:latin typeface="Courier New" panose="02070309020205020404" pitchFamily="49" charset="0"/>
                <a:cs typeface="Courier New" panose="02070309020205020404" pitchFamily="49" charset="0"/>
              </a:rPr>
              <a:t> = {1:"Red", 2:"Green", 3:"Blue"}</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my_dict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value:key</a:t>
            </a:r>
            <a:r>
              <a:rPr lang="en-GB" dirty="0">
                <a:latin typeface="Courier New" panose="02070309020205020404" pitchFamily="49" charset="0"/>
                <a:cs typeface="Courier New" panose="02070309020205020404" pitchFamily="49" charset="0"/>
              </a:rPr>
              <a:t> for key, value in </a:t>
            </a:r>
            <a:r>
              <a:rPr lang="en-GB" dirty="0" err="1">
                <a:latin typeface="Courier New" panose="02070309020205020404" pitchFamily="49" charset="0"/>
                <a:cs typeface="Courier New" panose="02070309020205020404" pitchFamily="49" charset="0"/>
              </a:rPr>
              <a:t>my_dict.items</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{1: 'Red', 2: 'Green', 3: 'Blue'}</a:t>
            </a:r>
          </a:p>
          <a:p>
            <a:pPr marL="0" indent="0">
              <a:buNone/>
            </a:pPr>
            <a:r>
              <a:rPr lang="en-GB" dirty="0">
                <a:latin typeface="Courier New" panose="02070309020205020404" pitchFamily="49" charset="0"/>
                <a:cs typeface="Courier New" panose="02070309020205020404" pitchFamily="49" charset="0"/>
              </a:rPr>
              <a:t>{'Red': 1, 'Green': 2, 'Blue': 3}</a:t>
            </a:r>
          </a:p>
          <a:p>
            <a:endParaRPr lang="en-GB" dirty="0"/>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B45B5510-86CA-744B-A1E1-E3DAB6B097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5341353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C120-864A-9A4C-9EC4-5F47DC846931}"/>
              </a:ext>
            </a:extLst>
          </p:cNvPr>
          <p:cNvSpPr>
            <a:spLocks noGrp="1"/>
          </p:cNvSpPr>
          <p:nvPr>
            <p:ph type="title"/>
          </p:nvPr>
        </p:nvSpPr>
        <p:spPr>
          <a:xfrm>
            <a:off x="839788" y="0"/>
            <a:ext cx="10515600" cy="1325563"/>
          </a:xfrm>
        </p:spPr>
        <p:txBody>
          <a:bodyPr/>
          <a:lstStyle/>
          <a:p>
            <a:r>
              <a:rPr lang="en-US" dirty="0"/>
              <a:t>Simple regex pattern matching (DNA/</a:t>
            </a:r>
            <a:r>
              <a:rPr lang="en-US" dirty="0" err="1"/>
              <a:t>HindIII</a:t>
            </a:r>
            <a:r>
              <a:rPr lang="en-US" dirty="0"/>
              <a:t>)</a:t>
            </a:r>
          </a:p>
        </p:txBody>
      </p:sp>
      <p:sp>
        <p:nvSpPr>
          <p:cNvPr id="3" name="Text Placeholder 2">
            <a:extLst>
              <a:ext uri="{FF2B5EF4-FFF2-40B4-BE49-F238E27FC236}">
                <a16:creationId xmlns:a16="http://schemas.microsoft.com/office/drawing/2014/main" id="{E3528F37-166D-E84E-9231-74D8BE0E7157}"/>
              </a:ext>
            </a:extLst>
          </p:cNvPr>
          <p:cNvSpPr>
            <a:spLocks noGrp="1"/>
          </p:cNvSpPr>
          <p:nvPr>
            <p:ph type="body" idx="1"/>
          </p:nvPr>
        </p:nvSpPr>
        <p:spPr>
          <a:xfrm>
            <a:off x="839788" y="1074409"/>
            <a:ext cx="5157787" cy="823912"/>
          </a:xfrm>
        </p:spPr>
        <p:txBody>
          <a:bodyPr/>
          <a:lstStyle/>
          <a:p>
            <a:r>
              <a:rPr lang="en-US" dirty="0"/>
              <a:t>Code</a:t>
            </a:r>
          </a:p>
        </p:txBody>
      </p:sp>
      <p:sp>
        <p:nvSpPr>
          <p:cNvPr id="4" name="Content Placeholder 3">
            <a:extLst>
              <a:ext uri="{FF2B5EF4-FFF2-40B4-BE49-F238E27FC236}">
                <a16:creationId xmlns:a16="http://schemas.microsoft.com/office/drawing/2014/main" id="{F08E32F2-714D-C445-AAC1-A37EC2AEFF96}"/>
              </a:ext>
            </a:extLst>
          </p:cNvPr>
          <p:cNvSpPr>
            <a:spLocks noGrp="1"/>
          </p:cNvSpPr>
          <p:nvPr>
            <p:ph sz="half" idx="2"/>
          </p:nvPr>
        </p:nvSpPr>
        <p:spPr>
          <a:xfrm>
            <a:off x="839788" y="1898321"/>
            <a:ext cx="5157787" cy="3684588"/>
          </a:xfrm>
        </p:spPr>
        <p:txBody>
          <a:bodyPr>
            <a:normAutofit fontScale="47500" lnSpcReduction="20000"/>
          </a:bodyPr>
          <a:lstStyle/>
          <a:p>
            <a:pPr marL="0" indent="0">
              <a:buNone/>
            </a:pPr>
            <a:r>
              <a:rPr lang="en-GB" dirty="0">
                <a:latin typeface="Courier New" panose="02070309020205020404" pitchFamily="49" charset="0"/>
                <a:cs typeface="Courier New" panose="02070309020205020404" pitchFamily="49" charset="0"/>
              </a:rPr>
              <a:t>import re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pattern = 'AAGCTT'</a:t>
            </a:r>
          </a:p>
          <a:p>
            <a:pPr marL="0" indent="0">
              <a:buNone/>
            </a:pPr>
            <a:r>
              <a:rPr lang="en-GB" dirty="0">
                <a:latin typeface="Courier New" panose="02070309020205020404" pitchFamily="49" charset="0"/>
                <a:cs typeface="Courier New" panose="02070309020205020404" pitchFamily="49" charset="0"/>
              </a:rPr>
              <a:t>p = </a:t>
            </a:r>
            <a:r>
              <a:rPr lang="en-GB" dirty="0" err="1">
                <a:latin typeface="Courier New" panose="02070309020205020404" pitchFamily="49" charset="0"/>
                <a:cs typeface="Courier New" panose="02070309020205020404" pitchFamily="49" charset="0"/>
              </a:rPr>
              <a:t>re.compile</a:t>
            </a:r>
            <a:r>
              <a:rPr lang="en-GB" dirty="0">
                <a:latin typeface="Courier New" panose="02070309020205020404" pitchFamily="49" charset="0"/>
                <a:cs typeface="Courier New" panose="02070309020205020404" pitchFamily="49" charset="0"/>
              </a:rPr>
              <a:t>(pattern)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seq1 = 'AAGCTTNNAAGCTT'</a:t>
            </a:r>
          </a:p>
          <a:p>
            <a:pPr marL="0" indent="0">
              <a:buNone/>
            </a:pPr>
            <a:r>
              <a:rPr lang="en-GB" dirty="0">
                <a:latin typeface="Courier New" panose="02070309020205020404" pitchFamily="49" charset="0"/>
                <a:cs typeface="Courier New" panose="02070309020205020404" pitchFamily="49" charset="0"/>
              </a:rPr>
              <a:t>seq2 = 'GGGGGG'</a:t>
            </a:r>
          </a:p>
          <a:p>
            <a:pPr marL="0" indent="0">
              <a:buNone/>
            </a:pPr>
            <a:r>
              <a:rPr lang="en-GB" dirty="0">
                <a:latin typeface="Courier New" panose="02070309020205020404" pitchFamily="49" charset="0"/>
                <a:cs typeface="Courier New" panose="02070309020205020404" pitchFamily="49" charset="0"/>
              </a:rPr>
              <a:t>seq3 = 'NNAAGCTT'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p.match</a:t>
            </a:r>
            <a:r>
              <a:rPr lang="en-GB" dirty="0">
                <a:latin typeface="Courier New" panose="02070309020205020404" pitchFamily="49" charset="0"/>
                <a:cs typeface="Courier New" panose="02070309020205020404" pitchFamily="49" charset="0"/>
              </a:rPr>
              <a:t>(seq1))</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p.match</a:t>
            </a:r>
            <a:r>
              <a:rPr lang="en-GB" dirty="0">
                <a:latin typeface="Courier New" panose="02070309020205020404" pitchFamily="49" charset="0"/>
                <a:cs typeface="Courier New" panose="02070309020205020404" pitchFamily="49" charset="0"/>
              </a:rPr>
              <a:t>(seq2))</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p.match</a:t>
            </a:r>
            <a:r>
              <a:rPr lang="en-GB" dirty="0">
                <a:latin typeface="Courier New" panose="02070309020205020404" pitchFamily="49" charset="0"/>
                <a:cs typeface="Courier New" panose="02070309020205020404" pitchFamily="49" charset="0"/>
              </a:rPr>
              <a:t>(seq3))</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p.search</a:t>
            </a:r>
            <a:r>
              <a:rPr lang="en-GB" dirty="0">
                <a:latin typeface="Courier New" panose="02070309020205020404" pitchFamily="49" charset="0"/>
                <a:cs typeface="Courier New" panose="02070309020205020404" pitchFamily="49" charset="0"/>
              </a:rPr>
              <a:t>(seq3))</a:t>
            </a:r>
          </a:p>
          <a:p>
            <a:endParaRPr lang="en-US" dirty="0"/>
          </a:p>
        </p:txBody>
      </p:sp>
      <p:sp>
        <p:nvSpPr>
          <p:cNvPr id="5" name="Text Placeholder 4">
            <a:extLst>
              <a:ext uri="{FF2B5EF4-FFF2-40B4-BE49-F238E27FC236}">
                <a16:creationId xmlns:a16="http://schemas.microsoft.com/office/drawing/2014/main" id="{784F6D1A-2168-FC43-B92B-B2A1300116F2}"/>
              </a:ext>
            </a:extLst>
          </p:cNvPr>
          <p:cNvSpPr>
            <a:spLocks noGrp="1"/>
          </p:cNvSpPr>
          <p:nvPr>
            <p:ph type="body" sz="quarter" idx="3"/>
          </p:nvPr>
        </p:nvSpPr>
        <p:spPr>
          <a:xfrm>
            <a:off x="6172200" y="1074409"/>
            <a:ext cx="5183188" cy="823912"/>
          </a:xfrm>
        </p:spPr>
        <p:txBody>
          <a:bodyPr/>
          <a:lstStyle/>
          <a:p>
            <a:r>
              <a:rPr lang="en-US" dirty="0"/>
              <a:t>Output</a:t>
            </a:r>
          </a:p>
        </p:txBody>
      </p:sp>
      <p:sp>
        <p:nvSpPr>
          <p:cNvPr id="6" name="Content Placeholder 5">
            <a:extLst>
              <a:ext uri="{FF2B5EF4-FFF2-40B4-BE49-F238E27FC236}">
                <a16:creationId xmlns:a16="http://schemas.microsoft.com/office/drawing/2014/main" id="{B2BAEF97-D894-C242-ADC9-10E96A07FB8F}"/>
              </a:ext>
            </a:extLst>
          </p:cNvPr>
          <p:cNvSpPr>
            <a:spLocks noGrp="1"/>
          </p:cNvSpPr>
          <p:nvPr>
            <p:ph sz="quarter" idx="4"/>
          </p:nvPr>
        </p:nvSpPr>
        <p:spPr>
          <a:xfrm>
            <a:off x="6172200" y="1898321"/>
            <a:ext cx="5183188" cy="3684588"/>
          </a:xfrm>
        </p:spPr>
        <p:txBody>
          <a:bodyPr>
            <a:normAutofit fontScale="47500" lnSpcReduction="20000"/>
          </a:bodyPr>
          <a:lstStyle/>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&lt;</a:t>
            </a:r>
            <a:r>
              <a:rPr lang="en-GB" dirty="0" err="1">
                <a:latin typeface="Courier New" panose="02070309020205020404" pitchFamily="49" charset="0"/>
                <a:cs typeface="Courier New" panose="02070309020205020404" pitchFamily="49" charset="0"/>
              </a:rPr>
              <a:t>re.Match</a:t>
            </a:r>
            <a:r>
              <a:rPr lang="en-GB" dirty="0">
                <a:latin typeface="Courier New" panose="02070309020205020404" pitchFamily="49" charset="0"/>
                <a:cs typeface="Courier New" panose="02070309020205020404" pitchFamily="49" charset="0"/>
              </a:rPr>
              <a:t> object; span=(0, 6), match='AAGCTT'&gt;</a:t>
            </a:r>
          </a:p>
          <a:p>
            <a:pPr marL="0" indent="0">
              <a:buNone/>
            </a:pPr>
            <a:r>
              <a:rPr lang="en-GB" dirty="0">
                <a:latin typeface="Courier New" panose="02070309020205020404" pitchFamily="49" charset="0"/>
                <a:cs typeface="Courier New" panose="02070309020205020404" pitchFamily="49" charset="0"/>
              </a:rPr>
              <a:t>None</a:t>
            </a:r>
          </a:p>
          <a:p>
            <a:pPr marL="0" indent="0">
              <a:buNone/>
            </a:pPr>
            <a:r>
              <a:rPr lang="en-GB" dirty="0">
                <a:latin typeface="Courier New" panose="02070309020205020404" pitchFamily="49" charset="0"/>
                <a:cs typeface="Courier New" panose="02070309020205020404" pitchFamily="49" charset="0"/>
              </a:rPr>
              <a:t>None</a:t>
            </a:r>
          </a:p>
          <a:p>
            <a:pPr marL="0" indent="0">
              <a:buNone/>
            </a:pPr>
            <a:r>
              <a:rPr lang="en-GB" dirty="0">
                <a:latin typeface="Courier New" panose="02070309020205020404" pitchFamily="49" charset="0"/>
                <a:cs typeface="Courier New" panose="02070309020205020404" pitchFamily="49" charset="0"/>
              </a:rPr>
              <a:t>&lt;</a:t>
            </a:r>
            <a:r>
              <a:rPr lang="en-GB" dirty="0" err="1">
                <a:latin typeface="Courier New" panose="02070309020205020404" pitchFamily="49" charset="0"/>
                <a:cs typeface="Courier New" panose="02070309020205020404" pitchFamily="49" charset="0"/>
              </a:rPr>
              <a:t>re.Match</a:t>
            </a:r>
            <a:r>
              <a:rPr lang="en-GB" dirty="0">
                <a:latin typeface="Courier New" panose="02070309020205020404" pitchFamily="49" charset="0"/>
                <a:cs typeface="Courier New" panose="02070309020205020404" pitchFamily="49" charset="0"/>
              </a:rPr>
              <a:t> object; span=(2, 8), match='AAGCTT'&gt;</a:t>
            </a:r>
          </a:p>
          <a:p>
            <a:endParaRPr lang="en-US" dirty="0"/>
          </a:p>
        </p:txBody>
      </p:sp>
      <p:grpSp>
        <p:nvGrpSpPr>
          <p:cNvPr id="13" name="Group 12">
            <a:extLst>
              <a:ext uri="{FF2B5EF4-FFF2-40B4-BE49-F238E27FC236}">
                <a16:creationId xmlns:a16="http://schemas.microsoft.com/office/drawing/2014/main" id="{724BE424-41F9-6643-AB68-912B27A2C1B0}"/>
              </a:ext>
            </a:extLst>
          </p:cNvPr>
          <p:cNvGrpSpPr/>
          <p:nvPr/>
        </p:nvGrpSpPr>
        <p:grpSpPr>
          <a:xfrm>
            <a:off x="3225338" y="2491412"/>
            <a:ext cx="2535383" cy="646331"/>
            <a:chOff x="2942705" y="3006726"/>
            <a:chExt cx="2535383" cy="646331"/>
          </a:xfrm>
        </p:grpSpPr>
        <p:sp>
          <p:nvSpPr>
            <p:cNvPr id="7" name="TextBox 6">
              <a:extLst>
                <a:ext uri="{FF2B5EF4-FFF2-40B4-BE49-F238E27FC236}">
                  <a16:creationId xmlns:a16="http://schemas.microsoft.com/office/drawing/2014/main" id="{AB8B4D04-B3AC-6447-964F-5729FF1BF4FF}"/>
                </a:ext>
              </a:extLst>
            </p:cNvPr>
            <p:cNvSpPr txBox="1"/>
            <p:nvPr/>
          </p:nvSpPr>
          <p:spPr>
            <a:xfrm>
              <a:off x="3740728" y="3006726"/>
              <a:ext cx="1737360" cy="646331"/>
            </a:xfrm>
            <a:prstGeom prst="rect">
              <a:avLst/>
            </a:prstGeom>
            <a:noFill/>
            <a:ln w="19050">
              <a:solidFill>
                <a:schemeClr val="tx1"/>
              </a:solidFill>
            </a:ln>
          </p:spPr>
          <p:txBody>
            <a:bodyPr wrap="square" rtlCol="0">
              <a:spAutoFit/>
            </a:bodyPr>
            <a:lstStyle/>
            <a:p>
              <a:pPr algn="ctr"/>
              <a:r>
                <a:rPr lang="en-US" dirty="0"/>
                <a:t>Make pattern object</a:t>
              </a:r>
            </a:p>
          </p:txBody>
        </p:sp>
        <p:cxnSp>
          <p:nvCxnSpPr>
            <p:cNvPr id="12" name="Straight Arrow Connector 11">
              <a:extLst>
                <a:ext uri="{FF2B5EF4-FFF2-40B4-BE49-F238E27FC236}">
                  <a16:creationId xmlns:a16="http://schemas.microsoft.com/office/drawing/2014/main" id="{F54FDF56-F390-3249-91FF-56BA16FBA9C2}"/>
                </a:ext>
              </a:extLst>
            </p:cNvPr>
            <p:cNvCxnSpPr/>
            <p:nvPr/>
          </p:nvCxnSpPr>
          <p:spPr>
            <a:xfrm flipH="1">
              <a:off x="2942705" y="3319462"/>
              <a:ext cx="79802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D4925C9F-A300-7244-929B-6E0181B08012}"/>
              </a:ext>
            </a:extLst>
          </p:cNvPr>
          <p:cNvGrpSpPr/>
          <p:nvPr/>
        </p:nvGrpSpPr>
        <p:grpSpPr>
          <a:xfrm>
            <a:off x="2945477" y="4043570"/>
            <a:ext cx="2535383" cy="646331"/>
            <a:chOff x="2942705" y="3006726"/>
            <a:chExt cx="2535383" cy="646331"/>
          </a:xfrm>
        </p:grpSpPr>
        <p:sp>
          <p:nvSpPr>
            <p:cNvPr id="15" name="TextBox 14">
              <a:extLst>
                <a:ext uri="{FF2B5EF4-FFF2-40B4-BE49-F238E27FC236}">
                  <a16:creationId xmlns:a16="http://schemas.microsoft.com/office/drawing/2014/main" id="{99C96C07-9C02-F041-B937-909EB39D7F93}"/>
                </a:ext>
              </a:extLst>
            </p:cNvPr>
            <p:cNvSpPr txBox="1"/>
            <p:nvPr/>
          </p:nvSpPr>
          <p:spPr>
            <a:xfrm>
              <a:off x="3740728" y="3006726"/>
              <a:ext cx="1737360" cy="646331"/>
            </a:xfrm>
            <a:prstGeom prst="rect">
              <a:avLst/>
            </a:prstGeom>
            <a:noFill/>
            <a:ln w="19050">
              <a:solidFill>
                <a:schemeClr val="tx1"/>
              </a:solidFill>
            </a:ln>
          </p:spPr>
          <p:txBody>
            <a:bodyPr wrap="square" rtlCol="0">
              <a:spAutoFit/>
            </a:bodyPr>
            <a:lstStyle/>
            <a:p>
              <a:pPr algn="ctr"/>
              <a:r>
                <a:rPr lang="en-US" dirty="0"/>
                <a:t>Return match object</a:t>
              </a:r>
            </a:p>
          </p:txBody>
        </p:sp>
        <p:cxnSp>
          <p:nvCxnSpPr>
            <p:cNvPr id="16" name="Straight Arrow Connector 15">
              <a:extLst>
                <a:ext uri="{FF2B5EF4-FFF2-40B4-BE49-F238E27FC236}">
                  <a16:creationId xmlns:a16="http://schemas.microsoft.com/office/drawing/2014/main" id="{523DAA50-5890-8E44-816C-2F3FA773573A}"/>
                </a:ext>
              </a:extLst>
            </p:cNvPr>
            <p:cNvCxnSpPr/>
            <p:nvPr/>
          </p:nvCxnSpPr>
          <p:spPr>
            <a:xfrm flipH="1">
              <a:off x="2942705" y="3319462"/>
              <a:ext cx="79802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17" name="Table 16">
            <a:extLst>
              <a:ext uri="{FF2B5EF4-FFF2-40B4-BE49-F238E27FC236}">
                <a16:creationId xmlns:a16="http://schemas.microsoft.com/office/drawing/2014/main" id="{410FBCB1-4FCB-1047-9E52-DD8522767AC5}"/>
              </a:ext>
            </a:extLst>
          </p:cNvPr>
          <p:cNvGraphicFramePr>
            <a:graphicFrameLocks noGrp="1"/>
          </p:cNvGraphicFramePr>
          <p:nvPr>
            <p:extLst>
              <p:ext uri="{D42A27DB-BD31-4B8C-83A1-F6EECF244321}">
                <p14:modId xmlns:p14="http://schemas.microsoft.com/office/powerpoint/2010/main" val="149892137"/>
              </p:ext>
            </p:extLst>
          </p:nvPr>
        </p:nvGraphicFramePr>
        <p:xfrm>
          <a:off x="6494420" y="3521352"/>
          <a:ext cx="5498094" cy="2590800"/>
        </p:xfrm>
        <a:graphic>
          <a:graphicData uri="http://schemas.openxmlformats.org/drawingml/2006/table">
            <a:tbl>
              <a:tblPr firstRow="1" bandRow="1">
                <a:tableStyleId>{073A0DAA-6AF3-43AB-8588-CEC1D06C72B9}</a:tableStyleId>
              </a:tblPr>
              <a:tblGrid>
                <a:gridCol w="1361107">
                  <a:extLst>
                    <a:ext uri="{9D8B030D-6E8A-4147-A177-3AD203B41FA5}">
                      <a16:colId xmlns:a16="http://schemas.microsoft.com/office/drawing/2014/main" val="316043254"/>
                    </a:ext>
                  </a:extLst>
                </a:gridCol>
                <a:gridCol w="4136987">
                  <a:extLst>
                    <a:ext uri="{9D8B030D-6E8A-4147-A177-3AD203B41FA5}">
                      <a16:colId xmlns:a16="http://schemas.microsoft.com/office/drawing/2014/main" val="1401874425"/>
                    </a:ext>
                  </a:extLst>
                </a:gridCol>
              </a:tblGrid>
              <a:tr h="302949">
                <a:tc>
                  <a:txBody>
                    <a:bodyPr/>
                    <a:lstStyle/>
                    <a:p>
                      <a:pPr algn="ctr"/>
                      <a:r>
                        <a:rPr lang="en-US" sz="1400" dirty="0"/>
                        <a:t>Method</a:t>
                      </a:r>
                    </a:p>
                  </a:txBody>
                  <a:tcPr/>
                </a:tc>
                <a:tc>
                  <a:txBody>
                    <a:bodyPr/>
                    <a:lstStyle/>
                    <a:p>
                      <a:pPr algn="ctr"/>
                      <a:r>
                        <a:rPr lang="en-US" sz="1400" dirty="0"/>
                        <a:t>Purpose</a:t>
                      </a:r>
                    </a:p>
                  </a:txBody>
                  <a:tcPr/>
                </a:tc>
                <a:extLst>
                  <a:ext uri="{0D108BD9-81ED-4DB2-BD59-A6C34878D82A}">
                    <a16:rowId xmlns:a16="http://schemas.microsoft.com/office/drawing/2014/main" val="2172003347"/>
                  </a:ext>
                </a:extLst>
              </a:tr>
              <a:tr h="338666">
                <a:tc>
                  <a:txBody>
                    <a:bodyPr/>
                    <a:lstStyle/>
                    <a:p>
                      <a:r>
                        <a:rPr lang="en-US" sz="1400" dirty="0">
                          <a:latin typeface="Courier New" panose="02070309020205020404" pitchFamily="49" charset="0"/>
                          <a:cs typeface="Courier New" panose="02070309020205020404" pitchFamily="49" charset="0"/>
                        </a:rPr>
                        <a:t>match()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Determine if the regex matches at the </a:t>
                      </a:r>
                      <a:r>
                        <a:rPr lang="en-US" sz="1400" b="1" dirty="0"/>
                        <a:t>beginning</a:t>
                      </a:r>
                      <a:r>
                        <a:rPr lang="en-US" sz="1400" dirty="0"/>
                        <a:t> of the string</a:t>
                      </a:r>
                    </a:p>
                  </a:txBody>
                  <a:tcPr/>
                </a:tc>
                <a:extLst>
                  <a:ext uri="{0D108BD9-81ED-4DB2-BD59-A6C34878D82A}">
                    <a16:rowId xmlns:a16="http://schemas.microsoft.com/office/drawing/2014/main" val="2609222993"/>
                  </a:ext>
                </a:extLst>
              </a:tr>
              <a:tr h="3386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ourier New" panose="02070309020205020404" pitchFamily="49" charset="0"/>
                          <a:cs typeface="Courier New" panose="02070309020205020404" pitchFamily="49" charset="0"/>
                        </a:rPr>
                        <a:t>search()</a:t>
                      </a:r>
                    </a:p>
                    <a:p>
                      <a:endParaRPr lang="en-US" sz="1400" dirty="0">
                        <a:latin typeface="Courier New" panose="02070309020205020404" pitchFamily="49" charset="0"/>
                        <a:cs typeface="Courier New" panose="02070309020205020404" pitchFamily="49" charset="0"/>
                      </a:endParaRPr>
                    </a:p>
                  </a:txBody>
                  <a:tcPr/>
                </a:tc>
                <a:tc>
                  <a:txBody>
                    <a:bodyPr/>
                    <a:lstStyle/>
                    <a:p>
                      <a:r>
                        <a:rPr lang="en-US" sz="1400" dirty="0"/>
                        <a:t>Scan through a string, looking for </a:t>
                      </a:r>
                      <a:r>
                        <a:rPr lang="en-US" sz="1400" b="1" dirty="0"/>
                        <a:t>any location </a:t>
                      </a:r>
                      <a:r>
                        <a:rPr lang="en-US" sz="1400" dirty="0"/>
                        <a:t>where this regex matches</a:t>
                      </a:r>
                    </a:p>
                  </a:txBody>
                  <a:tcPr/>
                </a:tc>
                <a:extLst>
                  <a:ext uri="{0D108BD9-81ED-4DB2-BD59-A6C34878D82A}">
                    <a16:rowId xmlns:a16="http://schemas.microsoft.com/office/drawing/2014/main" val="1954621244"/>
                  </a:ext>
                </a:extLst>
              </a:tr>
              <a:tr h="338666">
                <a:tc>
                  <a:txBody>
                    <a:bodyPr/>
                    <a:lstStyle/>
                    <a:p>
                      <a:r>
                        <a:rPr lang="en-US" sz="1400" dirty="0" err="1">
                          <a:latin typeface="Courier New" panose="02070309020205020404" pitchFamily="49" charset="0"/>
                          <a:cs typeface="Courier New" panose="02070309020205020404" pitchFamily="49" charset="0"/>
                        </a:rPr>
                        <a:t>findall</a:t>
                      </a:r>
                      <a:r>
                        <a:rPr lang="en-US" sz="1400" dirty="0">
                          <a:latin typeface="Courier New" panose="02070309020205020404" pitchFamily="49" charset="0"/>
                          <a:cs typeface="Courier New" panose="02070309020205020404" pitchFamily="49" charset="0"/>
                        </a:rPr>
                        <a:t>()</a:t>
                      </a:r>
                    </a:p>
                  </a:txBody>
                  <a:tcPr/>
                </a:tc>
                <a:tc>
                  <a:txBody>
                    <a:bodyPr/>
                    <a:lstStyle/>
                    <a:p>
                      <a:r>
                        <a:rPr lang="en-US" sz="1400" dirty="0"/>
                        <a:t>Find all substrings where the regex matches, and </a:t>
                      </a:r>
                      <a:r>
                        <a:rPr lang="en-US" sz="1400" b="1" dirty="0"/>
                        <a:t>returns them as a list</a:t>
                      </a:r>
                    </a:p>
                  </a:txBody>
                  <a:tcPr/>
                </a:tc>
                <a:extLst>
                  <a:ext uri="{0D108BD9-81ED-4DB2-BD59-A6C34878D82A}">
                    <a16:rowId xmlns:a16="http://schemas.microsoft.com/office/drawing/2014/main" val="2111887708"/>
                  </a:ext>
                </a:extLst>
              </a:tr>
              <a:tr h="338666">
                <a:tc>
                  <a:txBody>
                    <a:bodyPr/>
                    <a:lstStyle/>
                    <a:p>
                      <a:endParaRPr lang="en-US" sz="1400" dirty="0">
                        <a:latin typeface="Courier New" panose="02070309020205020404" pitchFamily="49" charset="0"/>
                        <a:cs typeface="Courier New" panose="02070309020205020404" pitchFamily="49" charset="0"/>
                      </a:endParaRPr>
                    </a:p>
                    <a:p>
                      <a:r>
                        <a:rPr lang="en-US" sz="1400" dirty="0" err="1">
                          <a:latin typeface="Courier New" panose="02070309020205020404" pitchFamily="49" charset="0"/>
                          <a:cs typeface="Courier New" panose="02070309020205020404" pitchFamily="49" charset="0"/>
                        </a:rPr>
                        <a:t>finditer</a:t>
                      </a:r>
                      <a:r>
                        <a:rPr lang="en-US" sz="1400" dirty="0">
                          <a:latin typeface="Courier New" panose="02070309020205020404" pitchFamily="49" charset="0"/>
                          <a:cs typeface="Courier New" panose="02070309020205020404" pitchFamily="49"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Find all substrings where the regex matches, and returns them as an </a:t>
                      </a:r>
                      <a:r>
                        <a:rPr lang="en-US" sz="1400" b="1" dirty="0"/>
                        <a:t>iterator of match objects</a:t>
                      </a:r>
                      <a:endParaRPr lang="en-US" sz="1400" dirty="0"/>
                    </a:p>
                  </a:txBody>
                  <a:tcPr/>
                </a:tc>
                <a:extLst>
                  <a:ext uri="{0D108BD9-81ED-4DB2-BD59-A6C34878D82A}">
                    <a16:rowId xmlns:a16="http://schemas.microsoft.com/office/drawing/2014/main" val="3493403219"/>
                  </a:ext>
                </a:extLst>
              </a:tr>
            </a:tbl>
          </a:graphicData>
        </a:graphic>
      </p:graphicFrame>
      <p:pic>
        <p:nvPicPr>
          <p:cNvPr id="18" name="Picture 17">
            <a:extLst>
              <a:ext uri="{FF2B5EF4-FFF2-40B4-BE49-F238E27FC236}">
                <a16:creationId xmlns:a16="http://schemas.microsoft.com/office/drawing/2014/main" id="{417F695E-FC50-7541-956C-3C167A8A76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4563734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7AC00-B499-E649-9D11-C7AA99EAFAED}"/>
              </a:ext>
            </a:extLst>
          </p:cNvPr>
          <p:cNvSpPr>
            <a:spLocks noGrp="1"/>
          </p:cNvSpPr>
          <p:nvPr>
            <p:ph type="title"/>
          </p:nvPr>
        </p:nvSpPr>
        <p:spPr/>
        <p:txBody>
          <a:bodyPr/>
          <a:lstStyle/>
          <a:p>
            <a:r>
              <a:rPr lang="en-US" dirty="0"/>
              <a:t>Querying the match object</a:t>
            </a:r>
          </a:p>
        </p:txBody>
      </p:sp>
      <p:sp>
        <p:nvSpPr>
          <p:cNvPr id="3" name="Text Placeholder 2">
            <a:extLst>
              <a:ext uri="{FF2B5EF4-FFF2-40B4-BE49-F238E27FC236}">
                <a16:creationId xmlns:a16="http://schemas.microsoft.com/office/drawing/2014/main" id="{AA56C2D4-1F00-9944-99C3-BFDE1CF32C92}"/>
              </a:ext>
            </a:extLst>
          </p:cNvPr>
          <p:cNvSpPr>
            <a:spLocks noGrp="1"/>
          </p:cNvSpPr>
          <p:nvPr>
            <p:ph type="body" idx="1"/>
          </p:nvPr>
        </p:nvSpPr>
        <p:spPr/>
        <p:txBody>
          <a:bodyPr/>
          <a:lstStyle/>
          <a:p>
            <a:r>
              <a:rPr lang="en-US" dirty="0"/>
              <a:t>Code</a:t>
            </a:r>
          </a:p>
        </p:txBody>
      </p:sp>
      <p:sp>
        <p:nvSpPr>
          <p:cNvPr id="4" name="Content Placeholder 3">
            <a:extLst>
              <a:ext uri="{FF2B5EF4-FFF2-40B4-BE49-F238E27FC236}">
                <a16:creationId xmlns:a16="http://schemas.microsoft.com/office/drawing/2014/main" id="{E5456A5D-BBFC-3749-9BBA-576B9C9E84D5}"/>
              </a:ext>
            </a:extLst>
          </p:cNvPr>
          <p:cNvSpPr>
            <a:spLocks noGrp="1"/>
          </p:cNvSpPr>
          <p:nvPr>
            <p:ph sz="half" idx="2"/>
          </p:nvPr>
        </p:nvSpPr>
        <p:spPr>
          <a:xfrm>
            <a:off x="839788" y="2505075"/>
            <a:ext cx="5157787" cy="3684588"/>
          </a:xfrm>
        </p:spPr>
        <p:txBody>
          <a:bodyPr>
            <a:normAutofit fontScale="55000" lnSpcReduction="20000"/>
          </a:bodyPr>
          <a:lstStyle/>
          <a:p>
            <a:pPr marL="0" indent="0">
              <a:buNone/>
            </a:pPr>
            <a:r>
              <a:rPr lang="en-GB" sz="2900" dirty="0">
                <a:latin typeface="Courier New" panose="02070309020205020404" pitchFamily="49" charset="0"/>
                <a:cs typeface="Courier New" panose="02070309020205020404" pitchFamily="49" charset="0"/>
              </a:rPr>
              <a:t>import re</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pattern = 'AAGCTT'</a:t>
            </a:r>
          </a:p>
          <a:p>
            <a:pPr marL="0" indent="0">
              <a:buNone/>
            </a:pPr>
            <a:r>
              <a:rPr lang="en-GB" sz="2900" dirty="0">
                <a:latin typeface="Courier New" panose="02070309020205020404" pitchFamily="49" charset="0"/>
                <a:cs typeface="Courier New" panose="02070309020205020404" pitchFamily="49" charset="0"/>
              </a:rPr>
              <a:t>p = </a:t>
            </a:r>
            <a:r>
              <a:rPr lang="en-GB" sz="2900" dirty="0" err="1">
                <a:latin typeface="Courier New" panose="02070309020205020404" pitchFamily="49" charset="0"/>
                <a:cs typeface="Courier New" panose="02070309020205020404" pitchFamily="49" charset="0"/>
              </a:rPr>
              <a:t>re.compile</a:t>
            </a:r>
            <a:r>
              <a:rPr lang="en-GB" sz="2900" dirty="0">
                <a:latin typeface="Courier New" panose="02070309020205020404" pitchFamily="49" charset="0"/>
                <a:cs typeface="Courier New" panose="02070309020205020404" pitchFamily="49" charset="0"/>
              </a:rPr>
              <a:t>(pattern)</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err="1">
                <a:latin typeface="Courier New" panose="02070309020205020404" pitchFamily="49" charset="0"/>
                <a:cs typeface="Courier New" panose="02070309020205020404" pitchFamily="49" charset="0"/>
              </a:rPr>
              <a:t>seq</a:t>
            </a:r>
            <a:r>
              <a:rPr lang="en-GB" sz="2900" dirty="0">
                <a:latin typeface="Courier New" panose="02070309020205020404" pitchFamily="49" charset="0"/>
                <a:cs typeface="Courier New" panose="02070309020205020404" pitchFamily="49" charset="0"/>
              </a:rPr>
              <a:t> = 'NNAAGCTT'</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m = </a:t>
            </a:r>
            <a:r>
              <a:rPr lang="en-GB" sz="2900" dirty="0" err="1">
                <a:latin typeface="Courier New" panose="02070309020205020404" pitchFamily="49" charset="0"/>
                <a:cs typeface="Courier New" panose="02070309020205020404" pitchFamily="49" charset="0"/>
              </a:rPr>
              <a:t>p.search</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seq</a:t>
            </a:r>
            <a:r>
              <a:rPr lang="en-GB" sz="2900" dirty="0">
                <a:latin typeface="Courier New" panose="02070309020205020404" pitchFamily="49" charset="0"/>
                <a:cs typeface="Courier New" panose="02070309020205020404" pitchFamily="49" charset="0"/>
              </a:rPr>
              <a:t>)</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m.group</a:t>
            </a:r>
            <a:r>
              <a:rPr lang="en-GB" sz="2900" dirty="0">
                <a:latin typeface="Courier New" panose="02070309020205020404" pitchFamily="49" charset="0"/>
                <a:cs typeface="Courier New" panose="02070309020205020404" pitchFamily="49" charset="0"/>
              </a:rPr>
              <a:t>())</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m.start</a:t>
            </a:r>
            <a:r>
              <a:rPr lang="en-GB" sz="2900" dirty="0">
                <a:latin typeface="Courier New" panose="02070309020205020404" pitchFamily="49" charset="0"/>
                <a:cs typeface="Courier New" panose="02070309020205020404" pitchFamily="49" charset="0"/>
              </a:rPr>
              <a:t>())</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m.end</a:t>
            </a:r>
            <a:r>
              <a:rPr lang="en-GB" sz="2900"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endParaRPr lang="en-US" dirty="0"/>
          </a:p>
        </p:txBody>
      </p:sp>
      <p:sp>
        <p:nvSpPr>
          <p:cNvPr id="5" name="Text Placeholder 4">
            <a:extLst>
              <a:ext uri="{FF2B5EF4-FFF2-40B4-BE49-F238E27FC236}">
                <a16:creationId xmlns:a16="http://schemas.microsoft.com/office/drawing/2014/main" id="{8027CA28-08E4-7045-A62E-9A9C04875FD8}"/>
              </a:ext>
            </a:extLst>
          </p:cNvPr>
          <p:cNvSpPr>
            <a:spLocks noGrp="1"/>
          </p:cNvSpPr>
          <p:nvPr>
            <p:ph type="body" sz="quarter" idx="3"/>
          </p:nvPr>
        </p:nvSpPr>
        <p:spPr/>
        <p:txBody>
          <a:bodyPr/>
          <a:lstStyle/>
          <a:p>
            <a:r>
              <a:rPr lang="en-US" dirty="0"/>
              <a:t>Output</a:t>
            </a:r>
          </a:p>
        </p:txBody>
      </p:sp>
      <p:sp>
        <p:nvSpPr>
          <p:cNvPr id="6" name="Content Placeholder 5">
            <a:extLst>
              <a:ext uri="{FF2B5EF4-FFF2-40B4-BE49-F238E27FC236}">
                <a16:creationId xmlns:a16="http://schemas.microsoft.com/office/drawing/2014/main" id="{0842D7B7-8074-D140-8471-A96B982F0FCB}"/>
              </a:ext>
            </a:extLst>
          </p:cNvPr>
          <p:cNvSpPr>
            <a:spLocks noGrp="1"/>
          </p:cNvSpPr>
          <p:nvPr>
            <p:ph sz="quarter" idx="4"/>
          </p:nvPr>
        </p:nvSpPr>
        <p:spPr/>
        <p:txBody>
          <a:bodyPr>
            <a:normAutofit fontScale="55000" lnSpcReduction="20000"/>
          </a:bodyPr>
          <a:lstStyle/>
          <a:p>
            <a:pPr marL="0" indent="0">
              <a:buNone/>
            </a:pPr>
            <a:r>
              <a:rPr lang="en-GB" sz="2900" dirty="0">
                <a:latin typeface="Courier New" panose="02070309020205020404" pitchFamily="49" charset="0"/>
                <a:cs typeface="Courier New" panose="02070309020205020404" pitchFamily="49" charset="0"/>
              </a:rPr>
              <a:t>&gt;&gt;&gt; </a:t>
            </a:r>
          </a:p>
          <a:p>
            <a:pPr marL="0" indent="0">
              <a:buNone/>
            </a:pPr>
            <a:r>
              <a:rPr lang="en-GB" sz="2900" dirty="0">
                <a:latin typeface="Courier New" panose="02070309020205020404" pitchFamily="49" charset="0"/>
                <a:cs typeface="Courier New" panose="02070309020205020404" pitchFamily="49" charset="0"/>
              </a:rPr>
              <a:t>AAGCTT</a:t>
            </a:r>
          </a:p>
          <a:p>
            <a:pPr marL="0" indent="0">
              <a:buNone/>
            </a:pPr>
            <a:r>
              <a:rPr lang="en-GB" sz="2900" dirty="0">
                <a:latin typeface="Courier New" panose="02070309020205020404" pitchFamily="49" charset="0"/>
                <a:cs typeface="Courier New" panose="02070309020205020404" pitchFamily="49" charset="0"/>
              </a:rPr>
              <a:t>2</a:t>
            </a:r>
          </a:p>
          <a:p>
            <a:pPr marL="0" indent="0">
              <a:buNone/>
            </a:pPr>
            <a:r>
              <a:rPr lang="en-GB" sz="2900" dirty="0">
                <a:latin typeface="Courier New" panose="02070309020205020404" pitchFamily="49" charset="0"/>
                <a:cs typeface="Courier New" panose="02070309020205020404" pitchFamily="49" charset="0"/>
              </a:rPr>
              <a:t>8</a:t>
            </a:r>
          </a:p>
          <a:p>
            <a:endParaRPr lang="en-US" dirty="0"/>
          </a:p>
        </p:txBody>
      </p:sp>
      <p:graphicFrame>
        <p:nvGraphicFramePr>
          <p:cNvPr id="7" name="Table 6">
            <a:extLst>
              <a:ext uri="{FF2B5EF4-FFF2-40B4-BE49-F238E27FC236}">
                <a16:creationId xmlns:a16="http://schemas.microsoft.com/office/drawing/2014/main" id="{D55E9B12-9F4E-B24C-85F1-240764892DF9}"/>
              </a:ext>
            </a:extLst>
          </p:cNvPr>
          <p:cNvGraphicFramePr>
            <a:graphicFrameLocks noGrp="1"/>
          </p:cNvGraphicFramePr>
          <p:nvPr>
            <p:extLst>
              <p:ext uri="{D42A27DB-BD31-4B8C-83A1-F6EECF244321}">
                <p14:modId xmlns:p14="http://schemas.microsoft.com/office/powerpoint/2010/main" val="238448103"/>
              </p:ext>
            </p:extLst>
          </p:nvPr>
        </p:nvGraphicFramePr>
        <p:xfrm>
          <a:off x="6172200" y="3934750"/>
          <a:ext cx="5642191" cy="2062480"/>
        </p:xfrm>
        <a:graphic>
          <a:graphicData uri="http://schemas.openxmlformats.org/drawingml/2006/table">
            <a:tbl>
              <a:tblPr firstRow="1" bandRow="1">
                <a:tableStyleId>{073A0DAA-6AF3-43AB-8588-CEC1D06C72B9}</a:tableStyleId>
              </a:tblPr>
              <a:tblGrid>
                <a:gridCol w="1050858">
                  <a:extLst>
                    <a:ext uri="{9D8B030D-6E8A-4147-A177-3AD203B41FA5}">
                      <a16:colId xmlns:a16="http://schemas.microsoft.com/office/drawing/2014/main" val="592979029"/>
                    </a:ext>
                  </a:extLst>
                </a:gridCol>
                <a:gridCol w="4591333">
                  <a:extLst>
                    <a:ext uri="{9D8B030D-6E8A-4147-A177-3AD203B41FA5}">
                      <a16:colId xmlns:a16="http://schemas.microsoft.com/office/drawing/2014/main" val="417669891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Method</a:t>
                      </a:r>
                    </a:p>
                  </a:txBody>
                  <a:tcPr/>
                </a:tc>
                <a:tc>
                  <a:txBody>
                    <a:bodyPr/>
                    <a:lstStyle/>
                    <a:p>
                      <a:r>
                        <a:rPr lang="en-US" b="1" dirty="0"/>
                        <a:t>Purpose</a:t>
                      </a:r>
                    </a:p>
                  </a:txBody>
                  <a:tcPr/>
                </a:tc>
                <a:extLst>
                  <a:ext uri="{0D108BD9-81ED-4DB2-BD59-A6C34878D82A}">
                    <a16:rowId xmlns:a16="http://schemas.microsoft.com/office/drawing/2014/main" val="2365205199"/>
                  </a:ext>
                </a:extLst>
              </a:tr>
              <a:tr h="370840">
                <a:tc>
                  <a:txBody>
                    <a:bodyPr/>
                    <a:lstStyle/>
                    <a:p>
                      <a:r>
                        <a:rPr lang="en-US" sz="1600" dirty="0">
                          <a:latin typeface="Courier New" panose="02070309020205020404" pitchFamily="49" charset="0"/>
                          <a:cs typeface="Courier New" panose="02070309020205020404" pitchFamily="49" charset="0"/>
                        </a:rPr>
                        <a:t>group()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Return the string matched by the RE</a:t>
                      </a:r>
                    </a:p>
                  </a:txBody>
                  <a:tcPr/>
                </a:tc>
                <a:extLst>
                  <a:ext uri="{0D108BD9-81ED-4DB2-BD59-A6C34878D82A}">
                    <a16:rowId xmlns:a16="http://schemas.microsoft.com/office/drawing/2014/main" val="3588202499"/>
                  </a:ext>
                </a:extLst>
              </a:tr>
              <a:tr h="370840">
                <a:tc>
                  <a:txBody>
                    <a:bodyPr/>
                    <a:lstStyle/>
                    <a:p>
                      <a:r>
                        <a:rPr lang="en-US" sz="1600" dirty="0">
                          <a:latin typeface="Courier New" panose="02070309020205020404" pitchFamily="49" charset="0"/>
                          <a:cs typeface="Courier New" panose="02070309020205020404" pitchFamily="49" charset="0"/>
                        </a:rPr>
                        <a:t>start()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Return the starting position of the match</a:t>
                      </a:r>
                    </a:p>
                  </a:txBody>
                  <a:tcPr/>
                </a:tc>
                <a:extLst>
                  <a:ext uri="{0D108BD9-81ED-4DB2-BD59-A6C34878D82A}">
                    <a16:rowId xmlns:a16="http://schemas.microsoft.com/office/drawing/2014/main" val="3694481395"/>
                  </a:ext>
                </a:extLst>
              </a:tr>
              <a:tr h="370840">
                <a:tc>
                  <a:txBody>
                    <a:bodyPr/>
                    <a:lstStyle/>
                    <a:p>
                      <a:r>
                        <a:rPr lang="en-US" sz="1600" dirty="0">
                          <a:latin typeface="Courier New" panose="02070309020205020404" pitchFamily="49" charset="0"/>
                          <a:cs typeface="Courier New" panose="02070309020205020404" pitchFamily="49" charset="0"/>
                        </a:rPr>
                        <a:t>end()</a:t>
                      </a:r>
                    </a:p>
                  </a:txBody>
                  <a:tcPr/>
                </a:tc>
                <a:tc>
                  <a:txBody>
                    <a:bodyPr/>
                    <a:lstStyle/>
                    <a:p>
                      <a:r>
                        <a:rPr lang="en-US" sz="1600" dirty="0"/>
                        <a:t>Return the ending position of the match</a:t>
                      </a:r>
                    </a:p>
                  </a:txBody>
                  <a:tcPr/>
                </a:tc>
                <a:extLst>
                  <a:ext uri="{0D108BD9-81ED-4DB2-BD59-A6C34878D82A}">
                    <a16:rowId xmlns:a16="http://schemas.microsoft.com/office/drawing/2014/main" val="2427187795"/>
                  </a:ext>
                </a:extLst>
              </a:tr>
              <a:tr h="370840">
                <a:tc>
                  <a:txBody>
                    <a:bodyPr/>
                    <a:lstStyle/>
                    <a:p>
                      <a:r>
                        <a:rPr lang="en-US" sz="1600" dirty="0">
                          <a:latin typeface="Courier New" panose="02070309020205020404" pitchFamily="49" charset="0"/>
                          <a:cs typeface="Courier New" panose="02070309020205020404" pitchFamily="49" charset="0"/>
                        </a:rPr>
                        <a:t>span()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Return a tuple containing the (start, end) positions of the match</a:t>
                      </a:r>
                    </a:p>
                  </a:txBody>
                  <a:tcPr/>
                </a:tc>
                <a:extLst>
                  <a:ext uri="{0D108BD9-81ED-4DB2-BD59-A6C34878D82A}">
                    <a16:rowId xmlns:a16="http://schemas.microsoft.com/office/drawing/2014/main" val="4263838803"/>
                  </a:ext>
                </a:extLst>
              </a:tr>
            </a:tbl>
          </a:graphicData>
        </a:graphic>
      </p:graphicFrame>
    </p:spTree>
    <p:extLst>
      <p:ext uri="{BB962C8B-B14F-4D97-AF65-F5344CB8AC3E}">
        <p14:creationId xmlns:p14="http://schemas.microsoft.com/office/powerpoint/2010/main" val="28550222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DC3AC-E1BB-B641-9B9E-D3AD007A9C05}"/>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A3A5CF17-CAAD-A64F-94D9-B7A823E4BE73}"/>
              </a:ext>
            </a:extLst>
          </p:cNvPr>
          <p:cNvSpPr>
            <a:spLocks noGrp="1"/>
          </p:cNvSpPr>
          <p:nvPr>
            <p:ph idx="1"/>
          </p:nvPr>
        </p:nvSpPr>
        <p:spPr/>
        <p:txBody>
          <a:bodyPr/>
          <a:lstStyle/>
          <a:p>
            <a:r>
              <a:rPr lang="en-US" dirty="0"/>
              <a:t>Exercise 3.1</a:t>
            </a:r>
          </a:p>
        </p:txBody>
      </p:sp>
    </p:spTree>
    <p:extLst>
      <p:ext uri="{BB962C8B-B14F-4D97-AF65-F5344CB8AC3E}">
        <p14:creationId xmlns:p14="http://schemas.microsoft.com/office/powerpoint/2010/main" val="17621451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F8AF-C4B1-D44F-A31B-52304C94F2F5}"/>
              </a:ext>
            </a:extLst>
          </p:cNvPr>
          <p:cNvSpPr>
            <a:spLocks noGrp="1"/>
          </p:cNvSpPr>
          <p:nvPr>
            <p:ph type="title"/>
          </p:nvPr>
        </p:nvSpPr>
        <p:spPr/>
        <p:txBody>
          <a:bodyPr/>
          <a:lstStyle/>
          <a:p>
            <a:r>
              <a:rPr lang="en-US" dirty="0"/>
              <a:t>Metacharacters</a:t>
            </a:r>
          </a:p>
        </p:txBody>
      </p:sp>
      <p:sp>
        <p:nvSpPr>
          <p:cNvPr id="3" name="Content Placeholder 2">
            <a:extLst>
              <a:ext uri="{FF2B5EF4-FFF2-40B4-BE49-F238E27FC236}">
                <a16:creationId xmlns:a16="http://schemas.microsoft.com/office/drawing/2014/main" id="{D2BDDA59-3FDA-2B4D-BABF-D2A08B9AAB16}"/>
              </a:ext>
            </a:extLst>
          </p:cNvPr>
          <p:cNvSpPr>
            <a:spLocks noGrp="1"/>
          </p:cNvSpPr>
          <p:nvPr>
            <p:ph idx="1"/>
          </p:nvPr>
        </p:nvSpPr>
        <p:spPr/>
        <p:txBody>
          <a:bodyPr/>
          <a:lstStyle/>
          <a:p>
            <a:r>
              <a:rPr lang="en-US" dirty="0"/>
              <a:t>What was the point of </a:t>
            </a:r>
            <a:r>
              <a:rPr lang="en-GB" dirty="0"/>
              <a:t>being able to print the matched sequence, if we already know what it is?</a:t>
            </a:r>
            <a:br>
              <a:rPr lang="en-GB" dirty="0"/>
            </a:br>
            <a:endParaRPr lang="en-GB" dirty="0"/>
          </a:p>
          <a:p>
            <a:r>
              <a:rPr lang="en-GB" dirty="0"/>
              <a:t>Metacharacters allow is to create patterns that represent a vast range of possible strings (which we may not know in advance)</a:t>
            </a:r>
            <a:br>
              <a:rPr lang="en-GB" dirty="0"/>
            </a:br>
            <a:endParaRPr lang="en-GB" dirty="0"/>
          </a:p>
          <a:p>
            <a:r>
              <a:rPr lang="en-GB" dirty="0"/>
              <a:t>The list of regex metacharacters is: </a:t>
            </a:r>
            <a:br>
              <a:rPr lang="en-GB" dirty="0"/>
            </a:br>
            <a:r>
              <a:rPr lang="en-GB" dirty="0">
                <a:latin typeface="Courier New" panose="02070309020205020404" pitchFamily="49" charset="0"/>
                <a:cs typeface="Courier New" panose="02070309020205020404" pitchFamily="49" charset="0"/>
              </a:rPr>
              <a:t>. ^ $ * + ? { } [ ] \ | ( )</a:t>
            </a:r>
          </a:p>
          <a:p>
            <a:pPr marL="0" indent="0">
              <a:buNone/>
            </a:pPr>
            <a:endParaRPr lang="en-GB" dirty="0">
              <a:latin typeface="Courier New" panose="02070309020205020404" pitchFamily="49" charset="0"/>
              <a:cs typeface="Courier New" panose="02070309020205020404" pitchFamily="49" charset="0"/>
            </a:endParaRPr>
          </a:p>
          <a:p>
            <a:endParaRPr lang="en-US" dirty="0"/>
          </a:p>
        </p:txBody>
      </p:sp>
      <p:pic>
        <p:nvPicPr>
          <p:cNvPr id="4" name="Picture 3">
            <a:extLst>
              <a:ext uri="{FF2B5EF4-FFF2-40B4-BE49-F238E27FC236}">
                <a16:creationId xmlns:a16="http://schemas.microsoft.com/office/drawing/2014/main" id="{DDC0C0C1-AE70-BD43-B55E-B8E3E7E1BA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419961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6151-FAC5-9548-B006-70BA3B34E83C}"/>
              </a:ext>
            </a:extLst>
          </p:cNvPr>
          <p:cNvSpPr>
            <a:spLocks noGrp="1"/>
          </p:cNvSpPr>
          <p:nvPr>
            <p:ph type="title"/>
          </p:nvPr>
        </p:nvSpPr>
        <p:spPr>
          <a:xfrm>
            <a:off x="838200" y="0"/>
            <a:ext cx="10515600" cy="1325563"/>
          </a:xfrm>
        </p:spPr>
        <p:txBody>
          <a:bodyPr/>
          <a:lstStyle/>
          <a:p>
            <a:r>
              <a:rPr lang="en-US" dirty="0"/>
              <a:t>Metacharacters: Character classes</a:t>
            </a:r>
          </a:p>
        </p:txBody>
      </p:sp>
      <p:sp>
        <p:nvSpPr>
          <p:cNvPr id="3" name="Content Placeholder 2">
            <a:extLst>
              <a:ext uri="{FF2B5EF4-FFF2-40B4-BE49-F238E27FC236}">
                <a16:creationId xmlns:a16="http://schemas.microsoft.com/office/drawing/2014/main" id="{161854BF-3974-0940-898A-42F7AEB61325}"/>
              </a:ext>
            </a:extLst>
          </p:cNvPr>
          <p:cNvSpPr>
            <a:spLocks noGrp="1"/>
          </p:cNvSpPr>
          <p:nvPr>
            <p:ph idx="1"/>
          </p:nvPr>
        </p:nvSpPr>
        <p:spPr>
          <a:xfrm>
            <a:off x="838200" y="1000841"/>
            <a:ext cx="10515600" cy="5112327"/>
          </a:xfrm>
        </p:spPr>
        <p:txBody>
          <a:bodyPr>
            <a:normAutofit lnSpcReduction="10000"/>
          </a:bodyPr>
          <a:lstStyle/>
          <a:p>
            <a:r>
              <a:rPr lang="en-GB" sz="2600" dirty="0"/>
              <a:t>metacharacters </a:t>
            </a:r>
            <a:r>
              <a:rPr lang="en-GB" sz="2600" b="1" dirty="0"/>
              <a:t>[ </a:t>
            </a:r>
            <a:r>
              <a:rPr lang="en-GB" sz="2600" dirty="0"/>
              <a:t>and </a:t>
            </a:r>
            <a:r>
              <a:rPr lang="en-GB" sz="2600" b="1" dirty="0"/>
              <a:t>]</a:t>
            </a:r>
            <a:r>
              <a:rPr lang="en-GB" sz="2600" dirty="0"/>
              <a:t> are used to define classes of characters </a:t>
            </a:r>
            <a:br>
              <a:rPr lang="en-GB" sz="2600" dirty="0"/>
            </a:br>
            <a:endParaRPr lang="en-GB" sz="2600" dirty="0"/>
          </a:p>
          <a:p>
            <a:r>
              <a:rPr lang="en-GB" sz="2600" dirty="0"/>
              <a:t>[</a:t>
            </a:r>
            <a:r>
              <a:rPr lang="en-GB" sz="2600" dirty="0" err="1"/>
              <a:t>abc</a:t>
            </a:r>
            <a:r>
              <a:rPr lang="en-GB" sz="2600" dirty="0"/>
              <a:t>] means match the letters a </a:t>
            </a:r>
            <a:r>
              <a:rPr lang="en-GB" sz="2600" b="1" dirty="0"/>
              <a:t>or</a:t>
            </a:r>
            <a:r>
              <a:rPr lang="en-GB" sz="2600" dirty="0"/>
              <a:t> b </a:t>
            </a:r>
            <a:r>
              <a:rPr lang="en-GB" sz="2600" b="1" dirty="0"/>
              <a:t>or</a:t>
            </a:r>
            <a:r>
              <a:rPr lang="en-GB" sz="2600" dirty="0"/>
              <a:t> c </a:t>
            </a:r>
            <a:br>
              <a:rPr lang="en-GB" sz="2600" dirty="0"/>
            </a:br>
            <a:endParaRPr lang="en-GB" sz="2600" dirty="0"/>
          </a:p>
          <a:p>
            <a:r>
              <a:rPr lang="en-GB" sz="2600" dirty="0"/>
              <a:t>[a-c] will also achieve the goal </a:t>
            </a:r>
            <a:br>
              <a:rPr lang="en-GB" sz="2600" dirty="0"/>
            </a:br>
            <a:endParaRPr lang="en-GB" sz="2600" dirty="0"/>
          </a:p>
          <a:p>
            <a:r>
              <a:rPr lang="en-GB" sz="2600" dirty="0"/>
              <a:t>Similarly [a-z] matches all lowercase characters</a:t>
            </a:r>
            <a:br>
              <a:rPr lang="en-GB" sz="2600" dirty="0"/>
            </a:br>
            <a:endParaRPr lang="en-GB" sz="2600" dirty="0"/>
          </a:p>
          <a:p>
            <a:r>
              <a:rPr lang="en-GB" sz="2600" dirty="0"/>
              <a:t>Metacharacters generally lose their special properties inside the square brackets</a:t>
            </a:r>
            <a:br>
              <a:rPr lang="en-GB" sz="2600" dirty="0"/>
            </a:br>
            <a:endParaRPr lang="en-GB" sz="2600" dirty="0"/>
          </a:p>
          <a:p>
            <a:r>
              <a:rPr lang="en-GB" sz="2600" dirty="0"/>
              <a:t>Caret complements a set: [^7] will match any character </a:t>
            </a:r>
            <a:r>
              <a:rPr lang="en-GB" sz="2600" i="1" dirty="0"/>
              <a:t>except</a:t>
            </a:r>
            <a:r>
              <a:rPr lang="en-GB" sz="2600" dirty="0"/>
              <a:t> 7</a:t>
            </a:r>
            <a:br>
              <a:rPr lang="en-GB" sz="2600" dirty="0"/>
            </a:br>
            <a:endParaRPr lang="en-GB" sz="2600" dirty="0"/>
          </a:p>
          <a:p>
            <a:endParaRPr lang="en-US" dirty="0"/>
          </a:p>
        </p:txBody>
      </p:sp>
    </p:spTree>
    <p:extLst>
      <p:ext uri="{BB962C8B-B14F-4D97-AF65-F5344CB8AC3E}">
        <p14:creationId xmlns:p14="http://schemas.microsoft.com/office/powerpoint/2010/main" val="1504250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3987B-813C-104F-809A-EE3263B8B132}"/>
              </a:ext>
            </a:extLst>
          </p:cNvPr>
          <p:cNvSpPr>
            <a:spLocks noGrp="1"/>
          </p:cNvSpPr>
          <p:nvPr>
            <p:ph type="title"/>
          </p:nvPr>
        </p:nvSpPr>
        <p:spPr>
          <a:xfrm>
            <a:off x="838200" y="0"/>
            <a:ext cx="10515600" cy="1325563"/>
          </a:xfrm>
        </p:spPr>
        <p:txBody>
          <a:bodyPr/>
          <a:lstStyle/>
          <a:p>
            <a:r>
              <a:rPr lang="en-US" dirty="0"/>
              <a:t>Metacharacters: start and ends</a:t>
            </a:r>
          </a:p>
        </p:txBody>
      </p:sp>
      <p:sp>
        <p:nvSpPr>
          <p:cNvPr id="3" name="Content Placeholder 2">
            <a:extLst>
              <a:ext uri="{FF2B5EF4-FFF2-40B4-BE49-F238E27FC236}">
                <a16:creationId xmlns:a16="http://schemas.microsoft.com/office/drawing/2014/main" id="{08A390AC-F770-144B-8E1D-85981A150D25}"/>
              </a:ext>
            </a:extLst>
          </p:cNvPr>
          <p:cNvSpPr>
            <a:spLocks noGrp="1"/>
          </p:cNvSpPr>
          <p:nvPr>
            <p:ph idx="1"/>
          </p:nvPr>
        </p:nvSpPr>
        <p:spPr>
          <a:xfrm>
            <a:off x="838200" y="1047958"/>
            <a:ext cx="10515600" cy="4351338"/>
          </a:xfrm>
        </p:spPr>
        <p:txBody>
          <a:bodyPr>
            <a:normAutofit fontScale="92500" lnSpcReduction="10000"/>
          </a:bodyPr>
          <a:lstStyle/>
          <a:p>
            <a:r>
              <a:rPr lang="en-US" dirty="0"/>
              <a:t>We are now referring to characters placed </a:t>
            </a:r>
            <a:r>
              <a:rPr lang="en-US" b="1" dirty="0"/>
              <a:t>outside</a:t>
            </a:r>
            <a:r>
              <a:rPr lang="en-US" dirty="0"/>
              <a:t> of the character class</a:t>
            </a:r>
          </a:p>
          <a:p>
            <a:endParaRPr lang="en-US" dirty="0"/>
          </a:p>
          <a:p>
            <a:r>
              <a:rPr lang="en-GB" dirty="0"/>
              <a:t>caret (</a:t>
            </a:r>
            <a:r>
              <a:rPr lang="en-GB" b="1" dirty="0"/>
              <a:t>^</a:t>
            </a:r>
            <a:r>
              <a:rPr lang="en-GB" dirty="0"/>
              <a:t>) denotes the start of the string</a:t>
            </a:r>
          </a:p>
          <a:p>
            <a:endParaRPr lang="en-GB" dirty="0"/>
          </a:p>
          <a:p>
            <a:r>
              <a:rPr lang="en-GB" dirty="0"/>
              <a:t>dollar symbol ($) denotes the end of a string</a:t>
            </a:r>
          </a:p>
          <a:p>
            <a:endParaRPr lang="en-GB" dirty="0"/>
          </a:p>
          <a:p>
            <a:r>
              <a:rPr lang="en-GB" dirty="0"/>
              <a:t>the regex ^ABC$ would mean a matching pattern should contain ABC and have nothing either side</a:t>
            </a:r>
          </a:p>
          <a:p>
            <a:endParaRPr lang="en-GB" dirty="0"/>
          </a:p>
          <a:p>
            <a:r>
              <a:rPr lang="en-GB" dirty="0"/>
              <a:t>^pi would match pi, pike, and pill, but not spill</a:t>
            </a:r>
            <a:endParaRPr lang="en-US" dirty="0"/>
          </a:p>
        </p:txBody>
      </p:sp>
      <p:pic>
        <p:nvPicPr>
          <p:cNvPr id="4" name="Picture 3">
            <a:extLst>
              <a:ext uri="{FF2B5EF4-FFF2-40B4-BE49-F238E27FC236}">
                <a16:creationId xmlns:a16="http://schemas.microsoft.com/office/drawing/2014/main" id="{757A8E02-5C17-E94E-B4ED-DDEAEB9F62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3850810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2AC1F-E9BA-2F47-81C7-EFD64A4C3AF3}"/>
              </a:ext>
            </a:extLst>
          </p:cNvPr>
          <p:cNvSpPr>
            <a:spLocks noGrp="1"/>
          </p:cNvSpPr>
          <p:nvPr>
            <p:ph type="title"/>
          </p:nvPr>
        </p:nvSpPr>
        <p:spPr/>
        <p:txBody>
          <a:bodyPr/>
          <a:lstStyle/>
          <a:p>
            <a:r>
              <a:rPr lang="en-US" dirty="0"/>
              <a:t>Metacharacters: dot (.)</a:t>
            </a:r>
          </a:p>
        </p:txBody>
      </p:sp>
      <p:sp>
        <p:nvSpPr>
          <p:cNvPr id="3" name="Content Placeholder 2">
            <a:extLst>
              <a:ext uri="{FF2B5EF4-FFF2-40B4-BE49-F238E27FC236}">
                <a16:creationId xmlns:a16="http://schemas.microsoft.com/office/drawing/2014/main" id="{7A0A99ED-D11B-CF43-809C-030424A620D8}"/>
              </a:ext>
            </a:extLst>
          </p:cNvPr>
          <p:cNvSpPr>
            <a:spLocks noGrp="1"/>
          </p:cNvSpPr>
          <p:nvPr>
            <p:ph idx="1"/>
          </p:nvPr>
        </p:nvSpPr>
        <p:spPr/>
        <p:txBody>
          <a:bodyPr/>
          <a:lstStyle/>
          <a:p>
            <a:r>
              <a:rPr lang="en-GB" dirty="0"/>
              <a:t>Matches </a:t>
            </a:r>
            <a:r>
              <a:rPr lang="en-GB" b="1" dirty="0"/>
              <a:t>any</a:t>
            </a:r>
            <a:r>
              <a:rPr lang="en-GB" dirty="0"/>
              <a:t> character, except newline characters</a:t>
            </a:r>
          </a:p>
          <a:p>
            <a:endParaRPr lang="en-GB" dirty="0"/>
          </a:p>
        </p:txBody>
      </p:sp>
      <p:pic>
        <p:nvPicPr>
          <p:cNvPr id="4" name="Picture 3">
            <a:extLst>
              <a:ext uri="{FF2B5EF4-FFF2-40B4-BE49-F238E27FC236}">
                <a16:creationId xmlns:a16="http://schemas.microsoft.com/office/drawing/2014/main" id="{5C0D58F1-A628-754E-A51D-CCCC242D1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4066806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2AC1F-E9BA-2F47-81C7-EFD64A4C3AF3}"/>
              </a:ext>
            </a:extLst>
          </p:cNvPr>
          <p:cNvSpPr>
            <a:spLocks noGrp="1"/>
          </p:cNvSpPr>
          <p:nvPr>
            <p:ph type="title"/>
          </p:nvPr>
        </p:nvSpPr>
        <p:spPr/>
        <p:txBody>
          <a:bodyPr/>
          <a:lstStyle/>
          <a:p>
            <a:r>
              <a:rPr lang="en-US" dirty="0"/>
              <a:t>Metacharacters: pipe (|)</a:t>
            </a:r>
          </a:p>
        </p:txBody>
      </p:sp>
      <p:sp>
        <p:nvSpPr>
          <p:cNvPr id="3" name="Content Placeholder 2">
            <a:extLst>
              <a:ext uri="{FF2B5EF4-FFF2-40B4-BE49-F238E27FC236}">
                <a16:creationId xmlns:a16="http://schemas.microsoft.com/office/drawing/2014/main" id="{7A0A99ED-D11B-CF43-809C-030424A620D8}"/>
              </a:ext>
            </a:extLst>
          </p:cNvPr>
          <p:cNvSpPr>
            <a:spLocks noGrp="1"/>
          </p:cNvSpPr>
          <p:nvPr>
            <p:ph idx="1"/>
          </p:nvPr>
        </p:nvSpPr>
        <p:spPr/>
        <p:txBody>
          <a:bodyPr/>
          <a:lstStyle/>
          <a:p>
            <a:r>
              <a:rPr lang="en-GB" dirty="0"/>
              <a:t>The pipe metacharacter (|) means ‘or’ in a regex</a:t>
            </a:r>
          </a:p>
          <a:p>
            <a:endParaRPr lang="en-GB" dirty="0"/>
          </a:p>
          <a:p>
            <a:r>
              <a:rPr lang="en-GB" dirty="0" err="1"/>
              <a:t>a|b</a:t>
            </a:r>
            <a:r>
              <a:rPr lang="en-GB" dirty="0"/>
              <a:t> is the  same as [ab])</a:t>
            </a:r>
          </a:p>
          <a:p>
            <a:endParaRPr lang="en-US" dirty="0"/>
          </a:p>
        </p:txBody>
      </p:sp>
      <p:pic>
        <p:nvPicPr>
          <p:cNvPr id="4" name="Picture 3">
            <a:extLst>
              <a:ext uri="{FF2B5EF4-FFF2-40B4-BE49-F238E27FC236}">
                <a16:creationId xmlns:a16="http://schemas.microsoft.com/office/drawing/2014/main" id="{5C0D58F1-A628-754E-A51D-CCCC242D1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5956454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01CE-CD7C-BF4B-90A1-5AE726898196}"/>
              </a:ext>
            </a:extLst>
          </p:cNvPr>
          <p:cNvSpPr>
            <a:spLocks noGrp="1"/>
          </p:cNvSpPr>
          <p:nvPr>
            <p:ph type="title"/>
          </p:nvPr>
        </p:nvSpPr>
        <p:spPr>
          <a:xfrm>
            <a:off x="846746" y="0"/>
            <a:ext cx="10515600" cy="1325563"/>
          </a:xfrm>
        </p:spPr>
        <p:txBody>
          <a:bodyPr/>
          <a:lstStyle/>
          <a:p>
            <a:r>
              <a:rPr lang="en-US" dirty="0"/>
              <a:t>Metacharacters: backslash</a:t>
            </a:r>
          </a:p>
        </p:txBody>
      </p:sp>
      <p:sp>
        <p:nvSpPr>
          <p:cNvPr id="3" name="Content Placeholder 2">
            <a:extLst>
              <a:ext uri="{FF2B5EF4-FFF2-40B4-BE49-F238E27FC236}">
                <a16:creationId xmlns:a16="http://schemas.microsoft.com/office/drawing/2014/main" id="{2EE07F70-13A0-E346-9B40-890F26822486}"/>
              </a:ext>
            </a:extLst>
          </p:cNvPr>
          <p:cNvSpPr>
            <a:spLocks noGrp="1"/>
          </p:cNvSpPr>
          <p:nvPr>
            <p:ph idx="1"/>
          </p:nvPr>
        </p:nvSpPr>
        <p:spPr>
          <a:xfrm>
            <a:off x="846746" y="1244369"/>
            <a:ext cx="10515600" cy="4351338"/>
          </a:xfrm>
        </p:spPr>
        <p:txBody>
          <a:bodyPr/>
          <a:lstStyle/>
          <a:p>
            <a:r>
              <a:rPr lang="en-US" dirty="0"/>
              <a:t>Backslash (</a:t>
            </a:r>
            <a:r>
              <a:rPr lang="en-US" dirty="0">
                <a:latin typeface="Courier New" panose="02070309020205020404" pitchFamily="49" charset="0"/>
                <a:cs typeface="Courier New" panose="02070309020205020404" pitchFamily="49" charset="0"/>
              </a:rPr>
              <a:t>\</a:t>
            </a:r>
            <a:r>
              <a:rPr lang="en-US" dirty="0"/>
              <a:t>) serves multiple purposes in regexes</a:t>
            </a:r>
            <a:br>
              <a:rPr lang="en-US" dirty="0"/>
            </a:br>
            <a:endParaRPr lang="en-US" dirty="0"/>
          </a:p>
          <a:p>
            <a:r>
              <a:rPr lang="en-GB" dirty="0"/>
              <a:t>Often followed by a letter character, and together those two characters represent a whole range of different characters</a:t>
            </a:r>
          </a:p>
          <a:p>
            <a:endParaRPr lang="en-US" dirty="0"/>
          </a:p>
        </p:txBody>
      </p:sp>
      <p:graphicFrame>
        <p:nvGraphicFramePr>
          <p:cNvPr id="4" name="Table 3">
            <a:extLst>
              <a:ext uri="{FF2B5EF4-FFF2-40B4-BE49-F238E27FC236}">
                <a16:creationId xmlns:a16="http://schemas.microsoft.com/office/drawing/2014/main" id="{BE01F2EF-9866-E24D-8938-E38C2AFCA227}"/>
              </a:ext>
            </a:extLst>
          </p:cNvPr>
          <p:cNvGraphicFramePr>
            <a:graphicFrameLocks noGrp="1"/>
          </p:cNvGraphicFramePr>
          <p:nvPr>
            <p:extLst>
              <p:ext uri="{D42A27DB-BD31-4B8C-83A1-F6EECF244321}">
                <p14:modId xmlns:p14="http://schemas.microsoft.com/office/powerpoint/2010/main" val="1936261007"/>
              </p:ext>
            </p:extLst>
          </p:nvPr>
        </p:nvGraphicFramePr>
        <p:xfrm>
          <a:off x="1345245" y="3208177"/>
          <a:ext cx="9236625" cy="2246567"/>
        </p:xfrm>
        <a:graphic>
          <a:graphicData uri="http://schemas.openxmlformats.org/drawingml/2006/table">
            <a:tbl>
              <a:tblPr firstRow="1" firstCol="1" bandRow="1">
                <a:tableStyleId>{073A0DAA-6AF3-43AB-8588-CEC1D06C72B9}</a:tableStyleId>
              </a:tblPr>
              <a:tblGrid>
                <a:gridCol w="1796734">
                  <a:extLst>
                    <a:ext uri="{9D8B030D-6E8A-4147-A177-3AD203B41FA5}">
                      <a16:colId xmlns:a16="http://schemas.microsoft.com/office/drawing/2014/main" val="1952792685"/>
                    </a:ext>
                  </a:extLst>
                </a:gridCol>
                <a:gridCol w="7439891">
                  <a:extLst>
                    <a:ext uri="{9D8B030D-6E8A-4147-A177-3AD203B41FA5}">
                      <a16:colId xmlns:a16="http://schemas.microsoft.com/office/drawing/2014/main" val="3617691508"/>
                    </a:ext>
                  </a:extLst>
                </a:gridCol>
              </a:tblGrid>
              <a:tr h="240457">
                <a:tc>
                  <a:txBody>
                    <a:bodyPr/>
                    <a:lstStyle/>
                    <a:p>
                      <a:pPr algn="ctr">
                        <a:lnSpc>
                          <a:spcPct val="120000"/>
                        </a:lnSpc>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\letter</a:t>
                      </a:r>
                    </a:p>
                  </a:txBody>
                  <a:tcPr marL="68580" marR="68580" marT="0" marB="0"/>
                </a:tc>
                <a:tc>
                  <a:txBody>
                    <a:bodyPr/>
                    <a:lstStyle/>
                    <a:p>
                      <a:pPr algn="ctr">
                        <a:lnSpc>
                          <a:spcPct val="120000"/>
                        </a:lnSpc>
                        <a:spcAft>
                          <a:spcPts val="0"/>
                        </a:spcAft>
                      </a:pPr>
                      <a:r>
                        <a:rPr lang="en-GB" sz="1600" dirty="0">
                          <a:effectLst/>
                        </a:rPr>
                        <a:t>Meaning</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8111743"/>
                  </a:ext>
                </a:extLst>
              </a:tr>
              <a:tr h="240457">
                <a:tc>
                  <a:txBody>
                    <a:bodyPr/>
                    <a:lstStyle/>
                    <a:p>
                      <a:pPr algn="just">
                        <a:lnSpc>
                          <a:spcPct val="120000"/>
                        </a:lnSpc>
                        <a:spcAft>
                          <a:spcPts val="0"/>
                        </a:spcAft>
                      </a:pPr>
                      <a:r>
                        <a:rPr lang="en-GB" sz="1600" dirty="0">
                          <a:effectLst/>
                          <a:latin typeface="Courier New" panose="02070309020205020404" pitchFamily="49" charset="0"/>
                          <a:cs typeface="Courier New" panose="02070309020205020404" pitchFamily="49" charset="0"/>
                        </a:rPr>
                        <a:t>\d</a:t>
                      </a:r>
                      <a:endParaRPr lang="en-GB" sz="16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a:effectLst/>
                        </a:rPr>
                        <a:t>Matches any decimal digit; this is equivalent to the class [0-9]</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0723792"/>
                  </a:ext>
                </a:extLst>
              </a:tr>
              <a:tr h="240457">
                <a:tc>
                  <a:txBody>
                    <a:bodyPr/>
                    <a:lstStyle/>
                    <a:p>
                      <a:pPr algn="just">
                        <a:lnSpc>
                          <a:spcPct val="120000"/>
                        </a:lnSpc>
                        <a:spcAft>
                          <a:spcPts val="0"/>
                        </a:spcAft>
                      </a:pPr>
                      <a:r>
                        <a:rPr lang="en-GB" sz="1600" dirty="0">
                          <a:effectLst/>
                          <a:latin typeface="Courier New" panose="02070309020205020404" pitchFamily="49" charset="0"/>
                          <a:cs typeface="Courier New" panose="02070309020205020404" pitchFamily="49" charset="0"/>
                        </a:rPr>
                        <a:t>\D</a:t>
                      </a:r>
                      <a:endParaRPr lang="en-GB" sz="16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a:effectLst/>
                        </a:rPr>
                        <a:t>Matches any non-digit character; this is equivalent to the class [^0-9]</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48522234"/>
                  </a:ext>
                </a:extLst>
              </a:tr>
              <a:tr h="240457">
                <a:tc>
                  <a:txBody>
                    <a:bodyPr/>
                    <a:lstStyle/>
                    <a:p>
                      <a:pPr algn="just">
                        <a:lnSpc>
                          <a:spcPct val="120000"/>
                        </a:lnSpc>
                        <a:spcAft>
                          <a:spcPts val="0"/>
                        </a:spcAft>
                      </a:pPr>
                      <a:r>
                        <a:rPr lang="en-GB" sz="1600">
                          <a:effectLst/>
                          <a:latin typeface="Courier New" panose="02070309020205020404" pitchFamily="49" charset="0"/>
                          <a:cs typeface="Courier New" panose="02070309020205020404" pitchFamily="49" charset="0"/>
                        </a:rPr>
                        <a:t>\s</a:t>
                      </a:r>
                      <a:endParaRPr lang="en-GB" sz="160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a:effectLst/>
                        </a:rPr>
                        <a:t>Matches any whitespace character; this is equivalent to the class [ \t\n\r\f\v]</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99667533"/>
                  </a:ext>
                </a:extLst>
              </a:tr>
              <a:tr h="240457">
                <a:tc>
                  <a:txBody>
                    <a:bodyPr/>
                    <a:lstStyle/>
                    <a:p>
                      <a:pPr algn="just">
                        <a:lnSpc>
                          <a:spcPct val="120000"/>
                        </a:lnSpc>
                        <a:spcAft>
                          <a:spcPts val="0"/>
                        </a:spcAft>
                      </a:pPr>
                      <a:r>
                        <a:rPr lang="en-GB" sz="1600">
                          <a:effectLst/>
                          <a:latin typeface="Courier New" panose="02070309020205020404" pitchFamily="49" charset="0"/>
                          <a:cs typeface="Courier New" panose="02070309020205020404" pitchFamily="49" charset="0"/>
                        </a:rPr>
                        <a:t>\S</a:t>
                      </a:r>
                      <a:endParaRPr lang="en-GB" sz="160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a:effectLst/>
                        </a:rPr>
                        <a:t>Matches any non-whitespace character; this is equivalent to the class [^ \t\n\r\f\v]</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3320024"/>
                  </a:ext>
                </a:extLst>
              </a:tr>
              <a:tr h="499632">
                <a:tc>
                  <a:txBody>
                    <a:bodyPr/>
                    <a:lstStyle/>
                    <a:p>
                      <a:pPr algn="just">
                        <a:lnSpc>
                          <a:spcPct val="120000"/>
                        </a:lnSpc>
                        <a:spcAft>
                          <a:spcPts val="0"/>
                        </a:spcAft>
                      </a:pPr>
                      <a:r>
                        <a:rPr lang="en-GB" sz="1600">
                          <a:effectLst/>
                          <a:latin typeface="Courier New" panose="02070309020205020404" pitchFamily="49" charset="0"/>
                          <a:cs typeface="Courier New" panose="02070309020205020404" pitchFamily="49" charset="0"/>
                        </a:rPr>
                        <a:t>\w</a:t>
                      </a:r>
                    </a:p>
                    <a:p>
                      <a:pPr algn="just">
                        <a:lnSpc>
                          <a:spcPct val="120000"/>
                        </a:lnSpc>
                        <a:spcAft>
                          <a:spcPts val="0"/>
                        </a:spcAft>
                      </a:pPr>
                      <a:r>
                        <a:rPr lang="en-GB" sz="1600">
                          <a:effectLst/>
                          <a:latin typeface="Courier New" panose="02070309020205020404" pitchFamily="49" charset="0"/>
                          <a:cs typeface="Courier New" panose="02070309020205020404" pitchFamily="49" charset="0"/>
                        </a:rPr>
                        <a:t> </a:t>
                      </a:r>
                      <a:endParaRPr lang="en-GB" sz="160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a:effectLst/>
                        </a:rPr>
                        <a:t>Matches any alphanumeric character; this is equivalent to the class [a-zA-Z0-9_]</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95487408"/>
                  </a:ext>
                </a:extLst>
              </a:tr>
              <a:tr h="240457">
                <a:tc>
                  <a:txBody>
                    <a:bodyPr/>
                    <a:lstStyle/>
                    <a:p>
                      <a:pPr algn="just">
                        <a:lnSpc>
                          <a:spcPct val="120000"/>
                        </a:lnSpc>
                        <a:spcAft>
                          <a:spcPts val="0"/>
                        </a:spcAft>
                      </a:pPr>
                      <a:r>
                        <a:rPr lang="en-GB" sz="1600" dirty="0">
                          <a:effectLst/>
                          <a:latin typeface="Courier New" panose="02070309020205020404" pitchFamily="49" charset="0"/>
                          <a:cs typeface="Courier New" panose="02070309020205020404" pitchFamily="49" charset="0"/>
                        </a:rPr>
                        <a:t>\W</a:t>
                      </a:r>
                      <a:endParaRPr lang="en-GB" sz="16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600" dirty="0">
                          <a:effectLst/>
                        </a:rPr>
                        <a:t>Matches any non-alphanumeric character; this is equivalent to the class [^a-zA-Z0-9_]</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04364"/>
                  </a:ext>
                </a:extLst>
              </a:tr>
            </a:tbl>
          </a:graphicData>
        </a:graphic>
      </p:graphicFrame>
      <p:pic>
        <p:nvPicPr>
          <p:cNvPr id="5" name="Picture 4">
            <a:extLst>
              <a:ext uri="{FF2B5EF4-FFF2-40B4-BE49-F238E27FC236}">
                <a16:creationId xmlns:a16="http://schemas.microsoft.com/office/drawing/2014/main" id="{0099F297-D1AF-8843-8FFD-6EBB4B61E5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4557734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01CE-CD7C-BF4B-90A1-5AE726898196}"/>
              </a:ext>
            </a:extLst>
          </p:cNvPr>
          <p:cNvSpPr>
            <a:spLocks noGrp="1"/>
          </p:cNvSpPr>
          <p:nvPr>
            <p:ph type="title"/>
          </p:nvPr>
        </p:nvSpPr>
        <p:spPr>
          <a:xfrm>
            <a:off x="838200" y="16294"/>
            <a:ext cx="10515600" cy="1325563"/>
          </a:xfrm>
        </p:spPr>
        <p:txBody>
          <a:bodyPr/>
          <a:lstStyle/>
          <a:p>
            <a:r>
              <a:rPr lang="en-US" dirty="0"/>
              <a:t>Metacharacters: backslash (2)</a:t>
            </a:r>
          </a:p>
        </p:txBody>
      </p:sp>
      <p:sp>
        <p:nvSpPr>
          <p:cNvPr id="3" name="Content Placeholder 2">
            <a:extLst>
              <a:ext uri="{FF2B5EF4-FFF2-40B4-BE49-F238E27FC236}">
                <a16:creationId xmlns:a16="http://schemas.microsoft.com/office/drawing/2014/main" id="{2EE07F70-13A0-E346-9B40-890F26822486}"/>
              </a:ext>
            </a:extLst>
          </p:cNvPr>
          <p:cNvSpPr>
            <a:spLocks noGrp="1"/>
          </p:cNvSpPr>
          <p:nvPr>
            <p:ph idx="1"/>
          </p:nvPr>
        </p:nvSpPr>
        <p:spPr>
          <a:xfrm>
            <a:off x="838200" y="1341857"/>
            <a:ext cx="10515600" cy="4351338"/>
          </a:xfrm>
        </p:spPr>
        <p:txBody>
          <a:bodyPr>
            <a:normAutofit lnSpcReduction="10000"/>
          </a:bodyPr>
          <a:lstStyle/>
          <a:p>
            <a:r>
              <a:rPr lang="en-GB" dirty="0"/>
              <a:t>You may have notices problems with our rules e.g. dot is a metacharacter, so how do we represent a dot in a regex</a:t>
            </a:r>
            <a:br>
              <a:rPr lang="en-GB" dirty="0"/>
            </a:br>
            <a:endParaRPr lang="en-GB" dirty="0"/>
          </a:p>
          <a:p>
            <a:r>
              <a:rPr lang="en-GB" dirty="0"/>
              <a:t>Answer, escape the dot: </a:t>
            </a:r>
            <a:r>
              <a:rPr lang="en-GB" dirty="0">
                <a:latin typeface="Courier New" panose="02070309020205020404" pitchFamily="49" charset="0"/>
                <a:cs typeface="Courier New" panose="02070309020205020404" pitchFamily="49" charset="0"/>
              </a:rPr>
              <a:t>\.</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Preceding a metacharacter with backslash will cause it to be interpreted literally</a:t>
            </a:r>
            <a:br>
              <a:rPr lang="en-GB" dirty="0"/>
            </a:br>
            <a:endParaRPr lang="en-GB" dirty="0"/>
          </a:p>
          <a:p>
            <a:r>
              <a:rPr lang="en-GB" dirty="0"/>
              <a:t>You can also escape the backslash character itself:</a:t>
            </a:r>
          </a:p>
          <a:p>
            <a:pPr marL="0" indent="0">
              <a:buNone/>
            </a:pPr>
            <a:r>
              <a:rPr lang="en-GB" dirty="0">
                <a:latin typeface="Courier New" panose="02070309020205020404" pitchFamily="49" charset="0"/>
                <a:cs typeface="Courier New" panose="02070309020205020404" pitchFamily="49" charset="0"/>
              </a:rPr>
              <a:t>pattern = '\\’</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US" dirty="0"/>
          </a:p>
        </p:txBody>
      </p:sp>
      <p:pic>
        <p:nvPicPr>
          <p:cNvPr id="4" name="Picture 3">
            <a:extLst>
              <a:ext uri="{FF2B5EF4-FFF2-40B4-BE49-F238E27FC236}">
                <a16:creationId xmlns:a16="http://schemas.microsoft.com/office/drawing/2014/main" id="{D69ED43A-0AAC-9742-A165-6EB359403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19277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Comprehensions (5)</a:t>
            </a:r>
          </a:p>
        </p:txBody>
      </p:sp>
      <p:sp>
        <p:nvSpPr>
          <p:cNvPr id="3" name="Content Placeholder 2"/>
          <p:cNvSpPr>
            <a:spLocks noGrp="1"/>
          </p:cNvSpPr>
          <p:nvPr>
            <p:ph idx="1"/>
          </p:nvPr>
        </p:nvSpPr>
        <p:spPr>
          <a:xfrm>
            <a:off x="838200" y="1150507"/>
            <a:ext cx="10515600" cy="4351338"/>
          </a:xfrm>
        </p:spPr>
        <p:txBody>
          <a:bodyPr/>
          <a:lstStyle/>
          <a:p>
            <a:r>
              <a:rPr lang="en-GB" b="1" dirty="0"/>
              <a:t>Conditional comprehensions</a:t>
            </a:r>
            <a:r>
              <a:rPr lang="en-GB" dirty="0"/>
              <a:t> filter collections</a:t>
            </a:r>
            <a:br>
              <a:rPr lang="en-GB" dirty="0"/>
            </a:br>
            <a:endParaRPr lang="en-GB" dirty="0"/>
          </a:p>
          <a:p>
            <a:r>
              <a:rPr lang="en-GB" dirty="0"/>
              <a:t>Syntax: </a:t>
            </a:r>
            <a:br>
              <a:rPr lang="en-GB" dirty="0"/>
            </a:br>
            <a:r>
              <a:rPr lang="en-GB" dirty="0">
                <a:latin typeface="Courier New" panose="02070309020205020404" pitchFamily="49" charset="0"/>
                <a:cs typeface="Courier New" panose="02070309020205020404" pitchFamily="49" charset="0"/>
              </a:rPr>
              <a:t>[expression for element in collection if test]</a:t>
            </a:r>
            <a:br>
              <a:rPr lang="en-GB" dirty="0">
                <a:latin typeface="Courier New" panose="02070309020205020404" pitchFamily="49" charset="0"/>
                <a:cs typeface="Courier New" panose="02070309020205020404" pitchFamily="49" charset="0"/>
              </a:rPr>
            </a:br>
            <a:endParaRPr lang="en-GB" dirty="0">
              <a:latin typeface="Courier New" panose="02070309020205020404" pitchFamily="49" charset="0"/>
              <a:cs typeface="Courier New" panose="02070309020205020404" pitchFamily="49" charset="0"/>
            </a:endParaRPr>
          </a:p>
          <a:p>
            <a:r>
              <a:rPr lang="en-GB" dirty="0"/>
              <a:t>Filter for numbers less than 3:</a:t>
            </a:r>
          </a:p>
          <a:p>
            <a:pPr marL="0" indent="0">
              <a:buNone/>
            </a:pPr>
            <a:r>
              <a:rPr lang="en-GB" dirty="0">
                <a:latin typeface="Courier New" panose="02070309020205020404" pitchFamily="49" charset="0"/>
                <a:cs typeface="Courier New" panose="02070309020205020404" pitchFamily="49" charset="0"/>
              </a:rPr>
              <a:t>print([x for x in range(10) if x &lt; 3])</a:t>
            </a:r>
          </a:p>
          <a:p>
            <a:pPr marL="0" indent="0">
              <a:buNone/>
            </a:pPr>
            <a:r>
              <a:rPr lang="en-GB" dirty="0">
                <a:latin typeface="Courier New" panose="02070309020205020404" pitchFamily="49" charset="0"/>
                <a:cs typeface="Courier New" panose="02070309020205020404" pitchFamily="49" charset="0"/>
              </a:rPr>
              <a:t>&gt;&gt;&gt;[0, 1, 2]</a:t>
            </a:r>
          </a:p>
          <a:p>
            <a:endParaRPr lang="en-GB" dirty="0">
              <a:latin typeface="Courier New" panose="02070309020205020404" pitchFamily="49" charset="0"/>
              <a:cs typeface="Courier New" panose="02070309020205020404" pitchFamily="49" charset="0"/>
            </a:endParaRPr>
          </a:p>
          <a:p>
            <a:endParaRPr lang="en-GB" dirty="0"/>
          </a:p>
        </p:txBody>
      </p:sp>
      <p:pic>
        <p:nvPicPr>
          <p:cNvPr id="4" name="Picture 3">
            <a:extLst>
              <a:ext uri="{FF2B5EF4-FFF2-40B4-BE49-F238E27FC236}">
                <a16:creationId xmlns:a16="http://schemas.microsoft.com/office/drawing/2014/main" id="{8CF727BF-9932-9541-A46C-6DD1C59DDF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41067120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22F79-8FC3-9A4F-B0D8-A5EDA92CCDDB}"/>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DC697785-A10F-704A-B528-A681B1E08DC7}"/>
              </a:ext>
            </a:extLst>
          </p:cNvPr>
          <p:cNvSpPr>
            <a:spLocks noGrp="1"/>
          </p:cNvSpPr>
          <p:nvPr>
            <p:ph idx="1"/>
          </p:nvPr>
        </p:nvSpPr>
        <p:spPr/>
        <p:txBody>
          <a:bodyPr/>
          <a:lstStyle/>
          <a:p>
            <a:r>
              <a:rPr lang="en-US" dirty="0"/>
              <a:t>Exercise 3.2</a:t>
            </a:r>
          </a:p>
        </p:txBody>
      </p:sp>
      <p:pic>
        <p:nvPicPr>
          <p:cNvPr id="4" name="Picture 3">
            <a:extLst>
              <a:ext uri="{FF2B5EF4-FFF2-40B4-BE49-F238E27FC236}">
                <a16:creationId xmlns:a16="http://schemas.microsoft.com/office/drawing/2014/main" id="{EAE69EDF-B058-1E48-AC4A-D4574346C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9881992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5B48C-156C-4F4A-B8DF-04678A7BBE2A}"/>
              </a:ext>
            </a:extLst>
          </p:cNvPr>
          <p:cNvSpPr>
            <a:spLocks noGrp="1"/>
          </p:cNvSpPr>
          <p:nvPr>
            <p:ph type="title"/>
          </p:nvPr>
        </p:nvSpPr>
        <p:spPr/>
        <p:txBody>
          <a:bodyPr/>
          <a:lstStyle/>
          <a:p>
            <a:r>
              <a:rPr lang="en-GB" b="1" dirty="0"/>
              <a:t>Raw String Notation</a:t>
            </a:r>
            <a:endParaRPr lang="en-US" dirty="0"/>
          </a:p>
        </p:txBody>
      </p:sp>
      <p:sp>
        <p:nvSpPr>
          <p:cNvPr id="3" name="Content Placeholder 2">
            <a:extLst>
              <a:ext uri="{FF2B5EF4-FFF2-40B4-BE49-F238E27FC236}">
                <a16:creationId xmlns:a16="http://schemas.microsoft.com/office/drawing/2014/main" id="{DA5A9E4D-D44B-B849-B267-3FE5C0D4F802}"/>
              </a:ext>
            </a:extLst>
          </p:cNvPr>
          <p:cNvSpPr>
            <a:spLocks noGrp="1"/>
          </p:cNvSpPr>
          <p:nvPr>
            <p:ph idx="1"/>
          </p:nvPr>
        </p:nvSpPr>
        <p:spPr/>
        <p:txBody>
          <a:bodyPr/>
          <a:lstStyle/>
          <a:p>
            <a:r>
              <a:rPr lang="en-GB" dirty="0"/>
              <a:t>Alternative to escaping characters (which may become very difficult to read) is to use </a:t>
            </a:r>
            <a:r>
              <a:rPr lang="en-GB" b="1" dirty="0"/>
              <a:t>raw string notation</a:t>
            </a:r>
            <a:br>
              <a:rPr lang="en-GB" b="1" dirty="0"/>
            </a:br>
            <a:endParaRPr lang="en-GB" dirty="0"/>
          </a:p>
          <a:p>
            <a:r>
              <a:rPr lang="en-GB" dirty="0"/>
              <a:t>Place the character</a:t>
            </a:r>
            <a:r>
              <a:rPr lang="en-GB" dirty="0">
                <a:latin typeface="Courier New" panose="02070309020205020404" pitchFamily="49" charset="0"/>
                <a:cs typeface="Courier New" panose="02070309020205020404" pitchFamily="49" charset="0"/>
              </a:rPr>
              <a:t> r </a:t>
            </a:r>
            <a:r>
              <a:rPr lang="en-GB" dirty="0"/>
              <a:t>before the string for it be interpreted literally</a:t>
            </a:r>
            <a:br>
              <a:rPr lang="en-GB" dirty="0"/>
            </a:br>
            <a:endParaRPr lang="en-GB" dirty="0"/>
          </a:p>
          <a:p>
            <a:r>
              <a:rPr lang="en-GB" dirty="0"/>
              <a:t>For example, to read the text </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matchme</a:t>
            </a:r>
            <a:r>
              <a:rPr lang="en-GB" dirty="0">
                <a:latin typeface="Courier New" panose="02070309020205020404" pitchFamily="49" charset="0"/>
                <a:cs typeface="Courier New" panose="02070309020205020404" pitchFamily="49" charset="0"/>
              </a:rPr>
              <a:t> </a:t>
            </a:r>
            <a:r>
              <a:rPr lang="en-GB" dirty="0"/>
              <a:t>literally, use the notation: </a:t>
            </a:r>
            <a:r>
              <a:rPr lang="en-GB" dirty="0">
                <a:latin typeface="Courier New" panose="02070309020205020404" pitchFamily="49" charset="0"/>
                <a:cs typeface="Courier New" panose="02070309020205020404" pitchFamily="49" charset="0"/>
              </a:rPr>
              <a:t>r"\\</a:t>
            </a:r>
            <a:r>
              <a:rPr lang="en-GB" dirty="0" err="1">
                <a:latin typeface="Courier New" panose="02070309020205020404" pitchFamily="49" charset="0"/>
                <a:cs typeface="Courier New" panose="02070309020205020404" pitchFamily="49" charset="0"/>
              </a:rPr>
              <a:t>matchme</a:t>
            </a:r>
            <a:r>
              <a:rPr lang="en-GB" dirty="0"/>
              <a:t>"</a:t>
            </a:r>
          </a:p>
          <a:p>
            <a:endParaRPr lang="en-US" dirty="0"/>
          </a:p>
        </p:txBody>
      </p:sp>
      <p:pic>
        <p:nvPicPr>
          <p:cNvPr id="4" name="Picture 3">
            <a:extLst>
              <a:ext uri="{FF2B5EF4-FFF2-40B4-BE49-F238E27FC236}">
                <a16:creationId xmlns:a16="http://schemas.microsoft.com/office/drawing/2014/main" id="{309BAE16-2550-D44C-9C1E-020D7AB3B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887415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4B44-A498-164A-BC7E-77D6F53A561A}"/>
              </a:ext>
            </a:extLst>
          </p:cNvPr>
          <p:cNvSpPr>
            <a:spLocks noGrp="1"/>
          </p:cNvSpPr>
          <p:nvPr>
            <p:ph type="title"/>
          </p:nvPr>
        </p:nvSpPr>
        <p:spPr/>
        <p:txBody>
          <a:bodyPr/>
          <a:lstStyle/>
          <a:p>
            <a:r>
              <a:rPr lang="en-US" dirty="0"/>
              <a:t>Repetition</a:t>
            </a:r>
          </a:p>
        </p:txBody>
      </p:sp>
      <p:sp>
        <p:nvSpPr>
          <p:cNvPr id="3" name="Content Placeholder 2">
            <a:extLst>
              <a:ext uri="{FF2B5EF4-FFF2-40B4-BE49-F238E27FC236}">
                <a16:creationId xmlns:a16="http://schemas.microsoft.com/office/drawing/2014/main" id="{63EC9AAB-609C-D142-88EB-206884AB4AFA}"/>
              </a:ext>
            </a:extLst>
          </p:cNvPr>
          <p:cNvSpPr>
            <a:spLocks noGrp="1"/>
          </p:cNvSpPr>
          <p:nvPr>
            <p:ph idx="1"/>
          </p:nvPr>
        </p:nvSpPr>
        <p:spPr>
          <a:xfrm>
            <a:off x="838200" y="1825625"/>
            <a:ext cx="10515600" cy="1499466"/>
          </a:xfrm>
        </p:spPr>
        <p:txBody>
          <a:bodyPr>
            <a:normAutofit fontScale="92500" lnSpcReduction="10000"/>
          </a:bodyPr>
          <a:lstStyle/>
          <a:p>
            <a:r>
              <a:rPr lang="en-GB" dirty="0"/>
              <a:t>We can specify phrases that need to be repeated a specified number of times for successful match</a:t>
            </a:r>
            <a:br>
              <a:rPr lang="en-GB" dirty="0"/>
            </a:br>
            <a:endParaRPr lang="en-GB" dirty="0"/>
          </a:p>
          <a:p>
            <a:r>
              <a:rPr lang="en-GB" dirty="0"/>
              <a:t>This uses metacharacters:</a:t>
            </a:r>
            <a:endParaRPr lang="en-US" dirty="0"/>
          </a:p>
        </p:txBody>
      </p:sp>
      <p:graphicFrame>
        <p:nvGraphicFramePr>
          <p:cNvPr id="4" name="Table 3">
            <a:extLst>
              <a:ext uri="{FF2B5EF4-FFF2-40B4-BE49-F238E27FC236}">
                <a16:creationId xmlns:a16="http://schemas.microsoft.com/office/drawing/2014/main" id="{D5F24CA9-1B8B-A142-A294-130641DE4D2A}"/>
              </a:ext>
            </a:extLst>
          </p:cNvPr>
          <p:cNvGraphicFramePr>
            <a:graphicFrameLocks noGrp="1"/>
          </p:cNvGraphicFramePr>
          <p:nvPr>
            <p:extLst>
              <p:ext uri="{D42A27DB-BD31-4B8C-83A1-F6EECF244321}">
                <p14:modId xmlns:p14="http://schemas.microsoft.com/office/powerpoint/2010/main" val="309592048"/>
              </p:ext>
            </p:extLst>
          </p:nvPr>
        </p:nvGraphicFramePr>
        <p:xfrm>
          <a:off x="1104408" y="3460028"/>
          <a:ext cx="9170123" cy="1253617"/>
        </p:xfrm>
        <a:graphic>
          <a:graphicData uri="http://schemas.openxmlformats.org/drawingml/2006/table">
            <a:tbl>
              <a:tblPr firstRow="1" firstCol="1" bandRow="1">
                <a:tableStyleId>{073A0DAA-6AF3-43AB-8588-CEC1D06C72B9}</a:tableStyleId>
              </a:tblPr>
              <a:tblGrid>
                <a:gridCol w="1868798">
                  <a:extLst>
                    <a:ext uri="{9D8B030D-6E8A-4147-A177-3AD203B41FA5}">
                      <a16:colId xmlns:a16="http://schemas.microsoft.com/office/drawing/2014/main" val="423468479"/>
                    </a:ext>
                  </a:extLst>
                </a:gridCol>
                <a:gridCol w="7301325">
                  <a:extLst>
                    <a:ext uri="{9D8B030D-6E8A-4147-A177-3AD203B41FA5}">
                      <a16:colId xmlns:a16="http://schemas.microsoft.com/office/drawing/2014/main" val="3975071439"/>
                    </a:ext>
                  </a:extLst>
                </a:gridCol>
              </a:tblGrid>
              <a:tr h="0">
                <a:tc>
                  <a:txBody>
                    <a:bodyPr/>
                    <a:lstStyle/>
                    <a:p>
                      <a:pPr algn="just">
                        <a:lnSpc>
                          <a:spcPct val="120000"/>
                        </a:lnSpc>
                        <a:spcAft>
                          <a:spcPts val="0"/>
                        </a:spcAft>
                      </a:pPr>
                      <a:r>
                        <a:rPr lang="en-GB" sz="1800" dirty="0">
                          <a:effectLst/>
                          <a:latin typeface="+mn-lt"/>
                          <a:cs typeface="Courier New" panose="02070309020205020404" pitchFamily="49" charset="0"/>
                        </a:rPr>
                        <a:t>Metacharacter</a:t>
                      </a:r>
                      <a:endParaRPr lang="en-GB" sz="1800" dirty="0">
                        <a:effectLst/>
                        <a:latin typeface="+mn-lt"/>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800" dirty="0">
                          <a:effectLst/>
                          <a:latin typeface="+mn-lt"/>
                        </a:rPr>
                        <a:t>Action</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1863216"/>
                  </a:ext>
                </a:extLst>
              </a:tr>
              <a:tr h="0">
                <a:tc>
                  <a:txBody>
                    <a:bodyPr/>
                    <a:lstStyle/>
                    <a:p>
                      <a:pPr algn="ctr">
                        <a:lnSpc>
                          <a:spcPct val="120000"/>
                        </a:lnSpc>
                        <a:spcAft>
                          <a:spcPts val="0"/>
                        </a:spcAft>
                      </a:pPr>
                      <a:r>
                        <a:rPr lang="en-GB" sz="1800" dirty="0">
                          <a:effectLst/>
                          <a:latin typeface="Courier New" panose="02070309020205020404" pitchFamily="49" charset="0"/>
                          <a:cs typeface="Courier New" panose="02070309020205020404" pitchFamily="49" charset="0"/>
                        </a:rPr>
                        <a:t>*</a:t>
                      </a:r>
                      <a:endParaRPr lang="en-GB" sz="18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800" dirty="0">
                          <a:effectLst/>
                        </a:rPr>
                        <a:t>The preceding character should occur zero or more times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19589784"/>
                  </a:ext>
                </a:extLst>
              </a:tr>
              <a:tr h="0">
                <a:tc>
                  <a:txBody>
                    <a:bodyPr/>
                    <a:lstStyle/>
                    <a:p>
                      <a:pPr algn="ctr">
                        <a:lnSpc>
                          <a:spcPct val="120000"/>
                        </a:lnSpc>
                        <a:spcAft>
                          <a:spcPts val="0"/>
                        </a:spcAft>
                      </a:pPr>
                      <a:r>
                        <a:rPr lang="en-GB" sz="1800">
                          <a:effectLst/>
                          <a:latin typeface="Courier New" panose="02070309020205020404" pitchFamily="49" charset="0"/>
                          <a:cs typeface="Courier New" panose="02070309020205020404" pitchFamily="49" charset="0"/>
                        </a:rPr>
                        <a:t>+</a:t>
                      </a:r>
                      <a:endParaRPr lang="en-GB" sz="180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800" dirty="0">
                          <a:effectLst/>
                        </a:rPr>
                        <a:t>The preceding character should occur one or more times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8193231"/>
                  </a:ext>
                </a:extLst>
              </a:tr>
              <a:tr h="0">
                <a:tc>
                  <a:txBody>
                    <a:bodyPr/>
                    <a:lstStyle/>
                    <a:p>
                      <a:pPr algn="ctr">
                        <a:lnSpc>
                          <a:spcPct val="120000"/>
                        </a:lnSpc>
                        <a:spcAft>
                          <a:spcPts val="0"/>
                        </a:spcAft>
                      </a:pPr>
                      <a:r>
                        <a:rPr lang="en-GB" sz="1800" dirty="0">
                          <a:effectLst/>
                          <a:latin typeface="Courier New" panose="02070309020205020404" pitchFamily="49" charset="0"/>
                          <a:cs typeface="Courier New" panose="02070309020205020404" pitchFamily="49" charset="0"/>
                        </a:rPr>
                        <a:t>?</a:t>
                      </a:r>
                      <a:endParaRPr lang="en-GB" sz="18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tc>
                <a:tc>
                  <a:txBody>
                    <a:bodyPr/>
                    <a:lstStyle/>
                    <a:p>
                      <a:pPr algn="just">
                        <a:lnSpc>
                          <a:spcPct val="120000"/>
                        </a:lnSpc>
                        <a:spcAft>
                          <a:spcPts val="0"/>
                        </a:spcAft>
                      </a:pPr>
                      <a:r>
                        <a:rPr lang="en-GB" sz="1800" dirty="0">
                          <a:effectLst/>
                        </a:rPr>
                        <a:t>The preceding character should be occur zero or one times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6405466"/>
                  </a:ext>
                </a:extLst>
              </a:tr>
            </a:tbl>
          </a:graphicData>
        </a:graphic>
      </p:graphicFrame>
      <p:pic>
        <p:nvPicPr>
          <p:cNvPr id="5" name="Picture 4">
            <a:extLst>
              <a:ext uri="{FF2B5EF4-FFF2-40B4-BE49-F238E27FC236}">
                <a16:creationId xmlns:a16="http://schemas.microsoft.com/office/drawing/2014/main" id="{44659616-BB02-FA4C-A558-0185D6865D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6544521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19140-B31C-5649-8777-9E7D3C97ED25}"/>
              </a:ext>
            </a:extLst>
          </p:cNvPr>
          <p:cNvSpPr>
            <a:spLocks noGrp="1"/>
          </p:cNvSpPr>
          <p:nvPr>
            <p:ph type="title"/>
          </p:nvPr>
        </p:nvSpPr>
        <p:spPr>
          <a:xfrm>
            <a:off x="839788" y="0"/>
            <a:ext cx="10515600" cy="1325563"/>
          </a:xfrm>
        </p:spPr>
        <p:txBody>
          <a:bodyPr/>
          <a:lstStyle/>
          <a:p>
            <a:r>
              <a:rPr lang="en-US" dirty="0"/>
              <a:t>Repetition (2)</a:t>
            </a:r>
          </a:p>
        </p:txBody>
      </p:sp>
      <p:sp>
        <p:nvSpPr>
          <p:cNvPr id="3" name="Text Placeholder 2">
            <a:extLst>
              <a:ext uri="{FF2B5EF4-FFF2-40B4-BE49-F238E27FC236}">
                <a16:creationId xmlns:a16="http://schemas.microsoft.com/office/drawing/2014/main" id="{E716A79A-1161-2545-9B3A-519AF41130F6}"/>
              </a:ext>
            </a:extLst>
          </p:cNvPr>
          <p:cNvSpPr>
            <a:spLocks noGrp="1"/>
          </p:cNvSpPr>
          <p:nvPr>
            <p:ph type="body" idx="1"/>
          </p:nvPr>
        </p:nvSpPr>
        <p:spPr>
          <a:xfrm>
            <a:off x="839788" y="1211144"/>
            <a:ext cx="5157787" cy="823912"/>
          </a:xfrm>
        </p:spPr>
        <p:txBody>
          <a:bodyPr/>
          <a:lstStyle/>
          <a:p>
            <a:r>
              <a:rPr lang="en-US" dirty="0"/>
              <a:t>Code</a:t>
            </a:r>
          </a:p>
        </p:txBody>
      </p:sp>
      <p:sp>
        <p:nvSpPr>
          <p:cNvPr id="4" name="Content Placeholder 3">
            <a:extLst>
              <a:ext uri="{FF2B5EF4-FFF2-40B4-BE49-F238E27FC236}">
                <a16:creationId xmlns:a16="http://schemas.microsoft.com/office/drawing/2014/main" id="{1BC874DA-D80D-BB4F-A564-FFF9AFA928AF}"/>
              </a:ext>
            </a:extLst>
          </p:cNvPr>
          <p:cNvSpPr>
            <a:spLocks noGrp="1"/>
          </p:cNvSpPr>
          <p:nvPr>
            <p:ph sz="half" idx="2"/>
          </p:nvPr>
        </p:nvSpPr>
        <p:spPr>
          <a:xfrm>
            <a:off x="839788" y="2035056"/>
            <a:ext cx="5157787" cy="3684588"/>
          </a:xfrm>
        </p:spPr>
        <p:txBody>
          <a:bodyPr>
            <a:normAutofit fontScale="47500" lnSpcReduction="20000"/>
          </a:bodyPr>
          <a:lstStyle/>
          <a:p>
            <a:pPr marL="0" indent="0">
              <a:buNone/>
            </a:pPr>
            <a:r>
              <a:rPr lang="en-GB" sz="2900" dirty="0">
                <a:latin typeface="Courier New" panose="02070309020205020404" pitchFamily="49" charset="0"/>
                <a:cs typeface="Courier New" panose="02070309020205020404" pitchFamily="49" charset="0"/>
              </a:rPr>
              <a:t>import re</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pattern = 'CAR*T'</a:t>
            </a:r>
          </a:p>
          <a:p>
            <a:pPr marL="0" indent="0">
              <a:buNone/>
            </a:pPr>
            <a:r>
              <a:rPr lang="en-GB" sz="2900" dirty="0">
                <a:latin typeface="Courier New" panose="02070309020205020404" pitchFamily="49" charset="0"/>
                <a:cs typeface="Courier New" panose="02070309020205020404" pitchFamily="49" charset="0"/>
              </a:rPr>
              <a:t>p = </a:t>
            </a:r>
            <a:r>
              <a:rPr lang="en-GB" sz="2900" dirty="0" err="1">
                <a:latin typeface="Courier New" panose="02070309020205020404" pitchFamily="49" charset="0"/>
                <a:cs typeface="Courier New" panose="02070309020205020404" pitchFamily="49" charset="0"/>
              </a:rPr>
              <a:t>re.compile</a:t>
            </a:r>
            <a:r>
              <a:rPr lang="en-GB" sz="2900" dirty="0">
                <a:latin typeface="Courier New" panose="02070309020205020404" pitchFamily="49" charset="0"/>
                <a:cs typeface="Courier New" panose="02070309020205020404" pitchFamily="49" charset="0"/>
              </a:rPr>
              <a:t>(pattern)</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letters1 = 'CART'</a:t>
            </a:r>
          </a:p>
          <a:p>
            <a:pPr marL="0" indent="0">
              <a:buNone/>
            </a:pPr>
            <a:r>
              <a:rPr lang="en-GB" sz="2900" dirty="0">
                <a:latin typeface="Courier New" panose="02070309020205020404" pitchFamily="49" charset="0"/>
                <a:cs typeface="Courier New" panose="02070309020205020404" pitchFamily="49" charset="0"/>
              </a:rPr>
              <a:t>letters2 = 'CAT'</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m1 = </a:t>
            </a:r>
            <a:r>
              <a:rPr lang="en-GB" sz="2900" dirty="0" err="1">
                <a:latin typeface="Courier New" panose="02070309020205020404" pitchFamily="49" charset="0"/>
                <a:cs typeface="Courier New" panose="02070309020205020404" pitchFamily="49" charset="0"/>
              </a:rPr>
              <a:t>p.search</a:t>
            </a:r>
            <a:r>
              <a:rPr lang="en-GB" sz="2900" dirty="0">
                <a:latin typeface="Courier New" panose="02070309020205020404" pitchFamily="49" charset="0"/>
                <a:cs typeface="Courier New" panose="02070309020205020404" pitchFamily="49" charset="0"/>
              </a:rPr>
              <a:t>(letters1)</a:t>
            </a:r>
          </a:p>
          <a:p>
            <a:pPr marL="0" indent="0">
              <a:buNone/>
            </a:pPr>
            <a:r>
              <a:rPr lang="en-GB" sz="2900" dirty="0">
                <a:latin typeface="Courier New" panose="02070309020205020404" pitchFamily="49" charset="0"/>
                <a:cs typeface="Courier New" panose="02070309020205020404" pitchFamily="49" charset="0"/>
              </a:rPr>
              <a:t>m2 = </a:t>
            </a:r>
            <a:r>
              <a:rPr lang="en-GB" sz="2900" dirty="0" err="1">
                <a:latin typeface="Courier New" panose="02070309020205020404" pitchFamily="49" charset="0"/>
                <a:cs typeface="Courier New" panose="02070309020205020404" pitchFamily="49" charset="0"/>
              </a:rPr>
              <a:t>p.search</a:t>
            </a:r>
            <a:r>
              <a:rPr lang="en-GB" sz="2900" dirty="0">
                <a:latin typeface="Courier New" panose="02070309020205020404" pitchFamily="49" charset="0"/>
                <a:cs typeface="Courier New" panose="02070309020205020404" pitchFamily="49" charset="0"/>
              </a:rPr>
              <a:t>(letters2)</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print(m1)</a:t>
            </a:r>
          </a:p>
          <a:p>
            <a:pPr marL="0" indent="0">
              <a:buNone/>
            </a:pPr>
            <a:r>
              <a:rPr lang="en-GB" sz="2900" dirty="0">
                <a:latin typeface="Courier New" panose="02070309020205020404" pitchFamily="49" charset="0"/>
                <a:cs typeface="Courier New" panose="02070309020205020404" pitchFamily="49" charset="0"/>
              </a:rPr>
              <a:t>print(m2)</a:t>
            </a:r>
          </a:p>
          <a:p>
            <a:endParaRPr lang="en-US" dirty="0"/>
          </a:p>
        </p:txBody>
      </p:sp>
      <p:sp>
        <p:nvSpPr>
          <p:cNvPr id="5" name="Text Placeholder 4">
            <a:extLst>
              <a:ext uri="{FF2B5EF4-FFF2-40B4-BE49-F238E27FC236}">
                <a16:creationId xmlns:a16="http://schemas.microsoft.com/office/drawing/2014/main" id="{7A945D40-9FB1-6B47-878A-26FA9C5A22A9}"/>
              </a:ext>
            </a:extLst>
          </p:cNvPr>
          <p:cNvSpPr>
            <a:spLocks noGrp="1"/>
          </p:cNvSpPr>
          <p:nvPr>
            <p:ph type="body" sz="quarter" idx="3"/>
          </p:nvPr>
        </p:nvSpPr>
        <p:spPr>
          <a:xfrm>
            <a:off x="6172200" y="1211144"/>
            <a:ext cx="5183188" cy="823912"/>
          </a:xfrm>
        </p:spPr>
        <p:txBody>
          <a:bodyPr/>
          <a:lstStyle/>
          <a:p>
            <a:r>
              <a:rPr lang="en-US" dirty="0"/>
              <a:t>Output</a:t>
            </a:r>
          </a:p>
        </p:txBody>
      </p:sp>
      <p:sp>
        <p:nvSpPr>
          <p:cNvPr id="6" name="Content Placeholder 5">
            <a:extLst>
              <a:ext uri="{FF2B5EF4-FFF2-40B4-BE49-F238E27FC236}">
                <a16:creationId xmlns:a16="http://schemas.microsoft.com/office/drawing/2014/main" id="{010AA500-27F9-E84E-A280-59ED2A27B23C}"/>
              </a:ext>
            </a:extLst>
          </p:cNvPr>
          <p:cNvSpPr>
            <a:spLocks noGrp="1"/>
          </p:cNvSpPr>
          <p:nvPr>
            <p:ph sz="quarter" idx="4"/>
          </p:nvPr>
        </p:nvSpPr>
        <p:spPr>
          <a:xfrm>
            <a:off x="6172200" y="2035056"/>
            <a:ext cx="5183188" cy="3684588"/>
          </a:xfrm>
        </p:spPr>
        <p:txBody>
          <a:bodyPr>
            <a:normAutofit fontScale="47500" lnSpcReduction="20000"/>
          </a:bodyPr>
          <a:lstStyle/>
          <a:p>
            <a:pPr marL="0" indent="0">
              <a:buNone/>
            </a:pPr>
            <a:r>
              <a:rPr lang="en-GB" sz="2900" dirty="0">
                <a:latin typeface="Courier New" panose="02070309020205020404" pitchFamily="49" charset="0"/>
                <a:cs typeface="Courier New" panose="02070309020205020404" pitchFamily="49" charset="0"/>
              </a:rPr>
              <a:t>&gt;&gt;&gt; </a:t>
            </a:r>
          </a:p>
          <a:p>
            <a:pPr marL="0" indent="0">
              <a:buNone/>
            </a:pPr>
            <a:r>
              <a:rPr lang="en-GB" sz="2900" dirty="0">
                <a:latin typeface="Courier New" panose="02070309020205020404" pitchFamily="49" charset="0"/>
                <a:cs typeface="Courier New" panose="02070309020205020404" pitchFamily="49" charset="0"/>
              </a:rPr>
              <a:t>&lt;</a:t>
            </a:r>
            <a:r>
              <a:rPr lang="en-GB" sz="2900" dirty="0" err="1">
                <a:latin typeface="Courier New" panose="02070309020205020404" pitchFamily="49" charset="0"/>
                <a:cs typeface="Courier New" panose="02070309020205020404" pitchFamily="49" charset="0"/>
              </a:rPr>
              <a:t>re.Match</a:t>
            </a:r>
            <a:r>
              <a:rPr lang="en-GB" sz="2900" dirty="0">
                <a:latin typeface="Courier New" panose="02070309020205020404" pitchFamily="49" charset="0"/>
                <a:cs typeface="Courier New" panose="02070309020205020404" pitchFamily="49" charset="0"/>
              </a:rPr>
              <a:t> object; span=(0, 4), match='CART'&gt;</a:t>
            </a:r>
          </a:p>
          <a:p>
            <a:pPr marL="0" indent="0">
              <a:buNone/>
            </a:pPr>
            <a:r>
              <a:rPr lang="en-GB" sz="2900" dirty="0">
                <a:latin typeface="Courier New" panose="02070309020205020404" pitchFamily="49" charset="0"/>
                <a:cs typeface="Courier New" panose="02070309020205020404" pitchFamily="49" charset="0"/>
              </a:rPr>
              <a:t>&lt;</a:t>
            </a:r>
            <a:r>
              <a:rPr lang="en-GB" sz="2900" dirty="0" err="1">
                <a:latin typeface="Courier New" panose="02070309020205020404" pitchFamily="49" charset="0"/>
                <a:cs typeface="Courier New" panose="02070309020205020404" pitchFamily="49" charset="0"/>
              </a:rPr>
              <a:t>re.Match</a:t>
            </a:r>
            <a:r>
              <a:rPr lang="en-GB" sz="2900" dirty="0">
                <a:latin typeface="Courier New" panose="02070309020205020404" pitchFamily="49" charset="0"/>
                <a:cs typeface="Courier New" panose="02070309020205020404" pitchFamily="49" charset="0"/>
              </a:rPr>
              <a:t> object; span=(0, 3), match='CAT'&gt;</a:t>
            </a:r>
          </a:p>
          <a:p>
            <a:endParaRPr lang="en-US" dirty="0"/>
          </a:p>
        </p:txBody>
      </p:sp>
      <p:pic>
        <p:nvPicPr>
          <p:cNvPr id="7" name="Picture 6">
            <a:extLst>
              <a:ext uri="{FF2B5EF4-FFF2-40B4-BE49-F238E27FC236}">
                <a16:creationId xmlns:a16="http://schemas.microsoft.com/office/drawing/2014/main" id="{02D55D1B-6C51-EE43-AA60-DD97785A22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24829096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20CAF-4772-F74E-90E6-18C74AEDB096}"/>
              </a:ext>
            </a:extLst>
          </p:cNvPr>
          <p:cNvSpPr>
            <a:spLocks noGrp="1"/>
          </p:cNvSpPr>
          <p:nvPr>
            <p:ph type="title"/>
          </p:nvPr>
        </p:nvSpPr>
        <p:spPr>
          <a:xfrm>
            <a:off x="838200" y="0"/>
            <a:ext cx="10515600" cy="1325563"/>
          </a:xfrm>
        </p:spPr>
        <p:txBody>
          <a:bodyPr/>
          <a:lstStyle/>
          <a:p>
            <a:r>
              <a:rPr lang="en-US" dirty="0"/>
              <a:t>Repetition (3)</a:t>
            </a:r>
          </a:p>
        </p:txBody>
      </p:sp>
      <p:sp>
        <p:nvSpPr>
          <p:cNvPr id="3" name="Content Placeholder 2">
            <a:extLst>
              <a:ext uri="{FF2B5EF4-FFF2-40B4-BE49-F238E27FC236}">
                <a16:creationId xmlns:a16="http://schemas.microsoft.com/office/drawing/2014/main" id="{B07B381D-9851-4F4C-8655-A22CFDB1C370}"/>
              </a:ext>
            </a:extLst>
          </p:cNvPr>
          <p:cNvSpPr>
            <a:spLocks noGrp="1"/>
          </p:cNvSpPr>
          <p:nvPr>
            <p:ph idx="1"/>
          </p:nvPr>
        </p:nvSpPr>
        <p:spPr>
          <a:xfrm>
            <a:off x="838200" y="722364"/>
            <a:ext cx="10515600" cy="5669280"/>
          </a:xfrm>
        </p:spPr>
        <p:txBody>
          <a:bodyPr>
            <a:normAutofit/>
          </a:bodyPr>
          <a:lstStyle/>
          <a:p>
            <a:endParaRPr lang="en-GB" sz="1800" dirty="0"/>
          </a:p>
          <a:p>
            <a:r>
              <a:rPr lang="en-GB" sz="1800" dirty="0"/>
              <a:t>Repeat characters: </a:t>
            </a:r>
            <a:r>
              <a:rPr lang="en-GB" sz="1800" dirty="0">
                <a:latin typeface="Courier New" panose="02070309020205020404" pitchFamily="49" charset="0"/>
                <a:cs typeface="Courier New" panose="02070309020205020404" pitchFamily="49" charset="0"/>
              </a:rPr>
              <a:t>a{n}</a:t>
            </a:r>
          </a:p>
          <a:p>
            <a:endParaRPr lang="en-GB" sz="1800" dirty="0">
              <a:latin typeface="Courier New" panose="02070309020205020404" pitchFamily="49" charset="0"/>
              <a:cs typeface="Courier New" panose="02070309020205020404" pitchFamily="49" charset="0"/>
            </a:endParaRPr>
          </a:p>
          <a:p>
            <a:r>
              <a:rPr lang="en-GB" sz="1800" dirty="0"/>
              <a:t>Another method: place two integers between curly brackets: </a:t>
            </a:r>
            <a:r>
              <a:rPr lang="en-GB" sz="1800" dirty="0">
                <a:latin typeface="Courier New" panose="02070309020205020404" pitchFamily="49" charset="0"/>
                <a:cs typeface="Courier New" panose="02070309020205020404" pitchFamily="49" charset="0"/>
              </a:rPr>
              <a:t>{</a:t>
            </a:r>
            <a:r>
              <a:rPr lang="en-GB" sz="1800" i="1" dirty="0" err="1">
                <a:latin typeface="Courier New" panose="02070309020205020404" pitchFamily="49" charset="0"/>
                <a:cs typeface="Courier New" panose="02070309020205020404" pitchFamily="49" charset="0"/>
              </a:rPr>
              <a:t>m,n</a:t>
            </a:r>
            <a:r>
              <a:rPr lang="en-GB" sz="1800" dirty="0">
                <a:latin typeface="Courier New" panose="02070309020205020404" pitchFamily="49" charset="0"/>
                <a:cs typeface="Courier New" panose="02070309020205020404" pitchFamily="49" charset="0"/>
              </a:rPr>
              <a:t>} </a:t>
            </a:r>
            <a:br>
              <a:rPr lang="en-GB" sz="1800" dirty="0"/>
            </a:br>
            <a:endParaRPr lang="en-GB" sz="1800" dirty="0"/>
          </a:p>
          <a:p>
            <a:r>
              <a:rPr lang="en-GB" sz="1800" dirty="0"/>
              <a:t>There must be at least </a:t>
            </a:r>
            <a:r>
              <a:rPr lang="en-GB" sz="1800" dirty="0">
                <a:latin typeface="Courier New" panose="02070309020205020404" pitchFamily="49" charset="0"/>
                <a:cs typeface="Courier New" panose="02070309020205020404" pitchFamily="49" charset="0"/>
              </a:rPr>
              <a:t>m</a:t>
            </a:r>
            <a:r>
              <a:rPr lang="en-GB" sz="1800" dirty="0"/>
              <a:t> repetitions, and at most </a:t>
            </a:r>
            <a:r>
              <a:rPr lang="en-GB" sz="1800" dirty="0">
                <a:latin typeface="Courier New" panose="02070309020205020404" pitchFamily="49" charset="0"/>
                <a:cs typeface="Courier New" panose="02070309020205020404" pitchFamily="49" charset="0"/>
              </a:rPr>
              <a:t>n</a:t>
            </a:r>
            <a:r>
              <a:rPr lang="en-GB" sz="1800" dirty="0"/>
              <a:t> of the preceding character </a:t>
            </a:r>
            <a:br>
              <a:rPr lang="en-GB" sz="1800" dirty="0"/>
            </a:br>
            <a:endParaRPr lang="en-GB" sz="1800" dirty="0"/>
          </a:p>
          <a:p>
            <a:r>
              <a:rPr lang="en-GB" sz="1800" dirty="0"/>
              <a:t>For example: </a:t>
            </a:r>
            <a:r>
              <a:rPr lang="en-GB" sz="1800" dirty="0">
                <a:latin typeface="Courier New" panose="02070309020205020404" pitchFamily="49" charset="0"/>
                <a:cs typeface="Courier New" panose="02070309020205020404" pitchFamily="49" charset="0"/>
              </a:rPr>
              <a:t>a/{1,3}b</a:t>
            </a:r>
          </a:p>
          <a:p>
            <a:pPr lvl="1"/>
            <a:r>
              <a:rPr lang="en-GB" sz="1800" dirty="0">
                <a:solidFill>
                  <a:srgbClr val="00B050"/>
                </a:solidFill>
              </a:rPr>
              <a:t>matches: </a:t>
            </a:r>
            <a:r>
              <a:rPr lang="en-GB" sz="1800" dirty="0">
                <a:solidFill>
                  <a:srgbClr val="00B050"/>
                </a:solidFill>
                <a:latin typeface="Courier New" panose="02070309020205020404" pitchFamily="49" charset="0"/>
                <a:cs typeface="Courier New" panose="02070309020205020404" pitchFamily="49" charset="0"/>
              </a:rPr>
              <a:t>a/b</a:t>
            </a:r>
          </a:p>
          <a:p>
            <a:pPr lvl="1"/>
            <a:r>
              <a:rPr lang="en-GB" sz="1800" dirty="0">
                <a:solidFill>
                  <a:srgbClr val="00B050"/>
                </a:solidFill>
              </a:rPr>
              <a:t>matches: </a:t>
            </a:r>
            <a:r>
              <a:rPr lang="en-GB" sz="1800" dirty="0">
                <a:solidFill>
                  <a:srgbClr val="00B050"/>
                </a:solidFill>
                <a:latin typeface="Courier New" panose="02070309020205020404" pitchFamily="49" charset="0"/>
                <a:cs typeface="Courier New" panose="02070309020205020404" pitchFamily="49" charset="0"/>
              </a:rPr>
              <a:t>a//b</a:t>
            </a:r>
          </a:p>
          <a:p>
            <a:pPr lvl="1"/>
            <a:r>
              <a:rPr lang="en-GB" sz="1800" dirty="0">
                <a:solidFill>
                  <a:srgbClr val="00B050"/>
                </a:solidFill>
              </a:rPr>
              <a:t>matches </a:t>
            </a:r>
            <a:r>
              <a:rPr lang="en-GB" sz="1800" dirty="0">
                <a:solidFill>
                  <a:srgbClr val="00B050"/>
                </a:solidFill>
                <a:latin typeface="Courier New" panose="02070309020205020404" pitchFamily="49" charset="0"/>
                <a:cs typeface="Courier New" panose="02070309020205020404" pitchFamily="49" charset="0"/>
              </a:rPr>
              <a:t>a///b</a:t>
            </a:r>
          </a:p>
          <a:p>
            <a:pPr lvl="1"/>
            <a:r>
              <a:rPr lang="en-GB" sz="1800" dirty="0">
                <a:solidFill>
                  <a:srgbClr val="FF0000"/>
                </a:solidFill>
              </a:rPr>
              <a:t>no match: </a:t>
            </a:r>
            <a:r>
              <a:rPr lang="en-GB" sz="1800" dirty="0">
                <a:solidFill>
                  <a:srgbClr val="FF0000"/>
                </a:solidFill>
                <a:latin typeface="Courier New" panose="02070309020205020404" pitchFamily="49" charset="0"/>
                <a:cs typeface="Courier New" panose="02070309020205020404" pitchFamily="49" charset="0"/>
              </a:rPr>
              <a:t>ab</a:t>
            </a:r>
          </a:p>
          <a:p>
            <a:pPr lvl="1"/>
            <a:r>
              <a:rPr lang="en-GB" sz="1800" dirty="0">
                <a:solidFill>
                  <a:srgbClr val="FF0000"/>
                </a:solidFill>
              </a:rPr>
              <a:t>no match: </a:t>
            </a:r>
            <a:r>
              <a:rPr lang="en-GB" sz="1800" dirty="0">
                <a:solidFill>
                  <a:srgbClr val="FF0000"/>
                </a:solidFill>
                <a:latin typeface="Courier New" panose="02070309020205020404" pitchFamily="49" charset="0"/>
                <a:cs typeface="Courier New" panose="02070309020205020404" pitchFamily="49" charset="0"/>
              </a:rPr>
              <a:t>a////b</a:t>
            </a:r>
            <a:br>
              <a:rPr lang="en-GB" sz="1800" dirty="0"/>
            </a:br>
            <a:endParaRPr lang="en-GB" sz="1800" dirty="0"/>
          </a:p>
          <a:p>
            <a:r>
              <a:rPr lang="en-GB" sz="1800" dirty="0">
                <a:latin typeface="Arial" panose="020B0604020202020204" pitchFamily="34" charset="0"/>
                <a:cs typeface="Arial" panose="020B0604020202020204" pitchFamily="34" charset="0"/>
              </a:rPr>
              <a:t>Omitting the </a:t>
            </a:r>
            <a:r>
              <a:rPr lang="en-GB" sz="1800" dirty="0">
                <a:latin typeface="Courier New" panose="02070309020205020404" pitchFamily="49" charset="0"/>
                <a:cs typeface="Courier New" panose="02070309020205020404" pitchFamily="49" charset="0"/>
              </a:rPr>
              <a:t>m</a:t>
            </a:r>
            <a:r>
              <a:rPr lang="en-GB" sz="1800" dirty="0">
                <a:latin typeface="Arial" panose="020B0604020202020204" pitchFamily="34" charset="0"/>
                <a:cs typeface="Arial" panose="020B0604020202020204" pitchFamily="34" charset="0"/>
              </a:rPr>
              <a:t> is interpreted as a lower limit of 0 </a:t>
            </a:r>
            <a:r>
              <a:rPr lang="en-GB" sz="1800" dirty="0">
                <a:latin typeface="Courier New" panose="02070309020205020404" pitchFamily="49" charset="0"/>
                <a:cs typeface="Courier New" panose="02070309020205020404" pitchFamily="49" charset="0"/>
              </a:rPr>
              <a:t>{ , n}, </a:t>
            </a:r>
            <a:r>
              <a:rPr lang="en-GB" sz="1800" dirty="0">
                <a:latin typeface="Arial" panose="020B0604020202020204" pitchFamily="34" charset="0"/>
                <a:cs typeface="Arial" panose="020B0604020202020204" pitchFamily="34" charset="0"/>
              </a:rPr>
              <a:t>while omitting </a:t>
            </a:r>
            <a:r>
              <a:rPr lang="en-GB" sz="1800" i="1" dirty="0">
                <a:latin typeface="Arial" panose="020B0604020202020204" pitchFamily="34" charset="0"/>
                <a:cs typeface="Arial" panose="020B0604020202020204" pitchFamily="34" charset="0"/>
              </a:rPr>
              <a:t>n</a:t>
            </a:r>
            <a:r>
              <a:rPr lang="en-GB" sz="1800" dirty="0">
                <a:latin typeface="Arial" panose="020B0604020202020204" pitchFamily="34" charset="0"/>
                <a:cs typeface="Arial" panose="020B0604020202020204" pitchFamily="34" charset="0"/>
              </a:rPr>
              <a:t> results in an upper bound of infinity </a:t>
            </a:r>
            <a:r>
              <a:rPr lang="en-GB" sz="1800" dirty="0">
                <a:latin typeface="Courier New" panose="02070309020205020404" pitchFamily="49" charset="0"/>
                <a:cs typeface="Courier New" panose="02070309020205020404" pitchFamily="49" charset="0"/>
              </a:rPr>
              <a:t>{m, } </a:t>
            </a:r>
            <a:endParaRPr lang="en-US" sz="1800" dirty="0">
              <a:latin typeface="Courier New" panose="02070309020205020404" pitchFamily="49" charset="0"/>
              <a:cs typeface="Courier New" panose="02070309020205020404" pitchFamily="49" charset="0"/>
            </a:endParaRPr>
          </a:p>
        </p:txBody>
      </p:sp>
      <p:pic>
        <p:nvPicPr>
          <p:cNvPr id="4" name="Picture 3">
            <a:extLst>
              <a:ext uri="{FF2B5EF4-FFF2-40B4-BE49-F238E27FC236}">
                <a16:creationId xmlns:a16="http://schemas.microsoft.com/office/drawing/2014/main" id="{A8CA18AB-0810-ED45-880F-3B2023970D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6677327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D37F-A943-1042-8326-6D0806109687}"/>
              </a:ext>
            </a:extLst>
          </p:cNvPr>
          <p:cNvSpPr>
            <a:spLocks noGrp="1"/>
          </p:cNvSpPr>
          <p:nvPr>
            <p:ph type="title"/>
          </p:nvPr>
        </p:nvSpPr>
        <p:spPr>
          <a:xfrm>
            <a:off x="839788" y="0"/>
            <a:ext cx="10515600" cy="1325563"/>
          </a:xfrm>
        </p:spPr>
        <p:txBody>
          <a:bodyPr/>
          <a:lstStyle/>
          <a:p>
            <a:r>
              <a:rPr lang="en-US" dirty="0"/>
              <a:t>Greedy vs non-greedy matching</a:t>
            </a:r>
          </a:p>
        </p:txBody>
      </p:sp>
      <p:sp>
        <p:nvSpPr>
          <p:cNvPr id="3" name="Text Placeholder 2">
            <a:extLst>
              <a:ext uri="{FF2B5EF4-FFF2-40B4-BE49-F238E27FC236}">
                <a16:creationId xmlns:a16="http://schemas.microsoft.com/office/drawing/2014/main" id="{FACFB01E-82E7-514E-B9AE-2E986B1D55A8}"/>
              </a:ext>
            </a:extLst>
          </p:cNvPr>
          <p:cNvSpPr>
            <a:spLocks noGrp="1"/>
          </p:cNvSpPr>
          <p:nvPr>
            <p:ph type="body" idx="1"/>
          </p:nvPr>
        </p:nvSpPr>
        <p:spPr>
          <a:xfrm>
            <a:off x="839788" y="661939"/>
            <a:ext cx="5157787" cy="823912"/>
          </a:xfrm>
        </p:spPr>
        <p:txBody>
          <a:bodyPr/>
          <a:lstStyle/>
          <a:p>
            <a:r>
              <a:rPr lang="en-US" dirty="0"/>
              <a:t>Code</a:t>
            </a:r>
          </a:p>
        </p:txBody>
      </p:sp>
      <p:sp>
        <p:nvSpPr>
          <p:cNvPr id="4" name="Content Placeholder 3">
            <a:extLst>
              <a:ext uri="{FF2B5EF4-FFF2-40B4-BE49-F238E27FC236}">
                <a16:creationId xmlns:a16="http://schemas.microsoft.com/office/drawing/2014/main" id="{D6D99742-325C-BF40-9473-584EB8938FC0}"/>
              </a:ext>
            </a:extLst>
          </p:cNvPr>
          <p:cNvSpPr>
            <a:spLocks noGrp="1"/>
          </p:cNvSpPr>
          <p:nvPr>
            <p:ph sz="half" idx="2"/>
          </p:nvPr>
        </p:nvSpPr>
        <p:spPr>
          <a:xfrm>
            <a:off x="839788" y="1485850"/>
            <a:ext cx="5157787" cy="4966220"/>
          </a:xfrm>
        </p:spPr>
        <p:txBody>
          <a:bodyPr>
            <a:normAutofit/>
          </a:bodyPr>
          <a:lstStyle/>
          <a:p>
            <a:pPr marL="0" indent="0">
              <a:buNone/>
            </a:pPr>
            <a:r>
              <a:rPr lang="en-GB" sz="1200" dirty="0">
                <a:latin typeface="Courier New" panose="02070309020205020404" pitchFamily="49" charset="0"/>
                <a:cs typeface="Courier New" panose="02070309020205020404" pitchFamily="49" charset="0"/>
              </a:rPr>
              <a:t>import re</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dirty="0" err="1">
                <a:latin typeface="Courier New" panose="02070309020205020404" pitchFamily="49" charset="0"/>
                <a:cs typeface="Courier New" panose="02070309020205020404" pitchFamily="49" charset="0"/>
              </a:rPr>
              <a:t>pattern_greedy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Pneu</a:t>
            </a:r>
            <a:r>
              <a:rPr lang="en-GB" sz="1200" dirty="0">
                <a:latin typeface="Courier New" panose="02070309020205020404" pitchFamily="49" charset="0"/>
                <a:cs typeface="Courier New" panose="02070309020205020404" pitchFamily="49" charset="0"/>
              </a:rPr>
              <a:t>.*s'</a:t>
            </a:r>
          </a:p>
          <a:p>
            <a:pPr marL="0" indent="0">
              <a:buNone/>
            </a:pPr>
            <a:r>
              <a:rPr lang="en-GB" sz="1200" dirty="0" err="1">
                <a:latin typeface="Courier New" panose="02070309020205020404" pitchFamily="49" charset="0"/>
                <a:cs typeface="Courier New" panose="02070309020205020404" pitchFamily="49" charset="0"/>
              </a:rPr>
              <a:t>pattern_nongreedy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Pneu</a:t>
            </a:r>
            <a:r>
              <a:rPr lang="en-GB" sz="1200" dirty="0">
                <a:latin typeface="Courier New" panose="02070309020205020404" pitchFamily="49" charset="0"/>
                <a:cs typeface="Courier New" panose="02070309020205020404" pitchFamily="49" charset="0"/>
              </a:rPr>
              <a:t>.*?s'</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dirty="0" err="1">
                <a:latin typeface="Courier New" panose="02070309020205020404" pitchFamily="49" charset="0"/>
                <a:cs typeface="Courier New" panose="02070309020205020404" pitchFamily="49" charset="0"/>
              </a:rPr>
              <a:t>p_greedy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re.compile</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pattern_greedy</a:t>
            </a:r>
            <a:r>
              <a:rPr lang="en-GB" sz="1200" dirty="0">
                <a:latin typeface="Courier New" panose="02070309020205020404" pitchFamily="49" charset="0"/>
                <a:cs typeface="Courier New" panose="02070309020205020404" pitchFamily="49" charset="0"/>
              </a:rPr>
              <a:t>)</a:t>
            </a:r>
          </a:p>
          <a:p>
            <a:pPr marL="0" indent="0">
              <a:buNone/>
            </a:pPr>
            <a:r>
              <a:rPr lang="en-GB" sz="1200" dirty="0" err="1">
                <a:latin typeface="Courier New" panose="02070309020205020404" pitchFamily="49" charset="0"/>
                <a:cs typeface="Courier New" panose="02070309020205020404" pitchFamily="49" charset="0"/>
              </a:rPr>
              <a:t>p_nongreedy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re.compile</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pattern_nongreedy</a:t>
            </a:r>
            <a:r>
              <a:rPr lang="en-GB" sz="1200" dirty="0">
                <a:latin typeface="Courier New" panose="02070309020205020404" pitchFamily="49" charset="0"/>
                <a:cs typeface="Courier New" panose="02070309020205020404" pitchFamily="49" charset="0"/>
              </a:rPr>
              <a:t>)</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dirty="0">
                <a:latin typeface="Courier New" panose="02070309020205020404" pitchFamily="49" charset="0"/>
                <a:cs typeface="Courier New" panose="02070309020205020404" pitchFamily="49" charset="0"/>
              </a:rPr>
              <a:t>word = 'Pneumonoultramicroscopicsilicovolcanoconiosis'</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dirty="0" err="1">
                <a:latin typeface="Courier New" panose="02070309020205020404" pitchFamily="49" charset="0"/>
                <a:cs typeface="Courier New" panose="02070309020205020404" pitchFamily="49" charset="0"/>
              </a:rPr>
              <a:t>m_greedy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p_greedy.search</a:t>
            </a:r>
            <a:r>
              <a:rPr lang="en-GB" sz="1200" dirty="0">
                <a:latin typeface="Courier New" panose="02070309020205020404" pitchFamily="49" charset="0"/>
                <a:cs typeface="Courier New" panose="02070309020205020404" pitchFamily="49" charset="0"/>
              </a:rPr>
              <a:t>(word)</a:t>
            </a:r>
          </a:p>
          <a:p>
            <a:pPr marL="0" indent="0">
              <a:buNone/>
            </a:pPr>
            <a:r>
              <a:rPr lang="en-GB" sz="1200" dirty="0" err="1">
                <a:latin typeface="Courier New" panose="02070309020205020404" pitchFamily="49" charset="0"/>
                <a:cs typeface="Courier New" panose="02070309020205020404" pitchFamily="49" charset="0"/>
              </a:rPr>
              <a:t>m_nongreedy</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p_nongreedy.search</a:t>
            </a:r>
            <a:r>
              <a:rPr lang="en-GB" sz="1200" dirty="0">
                <a:latin typeface="Courier New" panose="02070309020205020404" pitchFamily="49" charset="0"/>
                <a:cs typeface="Courier New" panose="02070309020205020404" pitchFamily="49" charset="0"/>
              </a:rPr>
              <a:t>(word)</a:t>
            </a:r>
          </a:p>
          <a:p>
            <a:pPr marL="0" indent="0">
              <a:buNone/>
            </a:pPr>
            <a:endParaRPr lang="en-GB" sz="1200" dirty="0">
              <a:latin typeface="Courier New" panose="02070309020205020404" pitchFamily="49" charset="0"/>
              <a:cs typeface="Courier New" panose="02070309020205020404" pitchFamily="49" charset="0"/>
            </a:endParaRPr>
          </a:p>
          <a:p>
            <a:pPr marL="0" indent="0">
              <a:buNone/>
            </a:pPr>
            <a:r>
              <a:rPr lang="en-GB" sz="1200" dirty="0">
                <a:latin typeface="Courier New" panose="02070309020205020404" pitchFamily="49" charset="0"/>
                <a:cs typeface="Courier New" panose="02070309020205020404" pitchFamily="49" charset="0"/>
              </a:rPr>
              <a:t>print(</a:t>
            </a:r>
            <a:r>
              <a:rPr lang="en-GB" sz="1200" dirty="0" err="1">
                <a:latin typeface="Courier New" panose="02070309020205020404" pitchFamily="49" charset="0"/>
                <a:cs typeface="Courier New" panose="02070309020205020404" pitchFamily="49" charset="0"/>
              </a:rPr>
              <a:t>m_greedy</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print(</a:t>
            </a:r>
            <a:r>
              <a:rPr lang="en-GB" sz="1200" dirty="0" err="1">
                <a:latin typeface="Courier New" panose="02070309020205020404" pitchFamily="49" charset="0"/>
                <a:cs typeface="Courier New" panose="02070309020205020404" pitchFamily="49" charset="0"/>
              </a:rPr>
              <a:t>m_nongreedy</a:t>
            </a:r>
            <a:r>
              <a:rPr lang="en-GB" sz="1200" dirty="0">
                <a:latin typeface="Courier New" panose="02070309020205020404" pitchFamily="49" charset="0"/>
                <a:cs typeface="Courier New" panose="02070309020205020404" pitchFamily="49" charset="0"/>
              </a:rPr>
              <a:t>) </a:t>
            </a:r>
            <a:endParaRPr lang="en-US" sz="1200" dirty="0">
              <a:latin typeface="Courier New" panose="02070309020205020404" pitchFamily="49" charset="0"/>
              <a:cs typeface="Courier New" panose="02070309020205020404" pitchFamily="49" charset="0"/>
            </a:endParaRPr>
          </a:p>
        </p:txBody>
      </p:sp>
      <p:sp>
        <p:nvSpPr>
          <p:cNvPr id="5" name="Text Placeholder 4">
            <a:extLst>
              <a:ext uri="{FF2B5EF4-FFF2-40B4-BE49-F238E27FC236}">
                <a16:creationId xmlns:a16="http://schemas.microsoft.com/office/drawing/2014/main" id="{4822E325-709F-EA4D-A93F-8ECC447793F8}"/>
              </a:ext>
            </a:extLst>
          </p:cNvPr>
          <p:cNvSpPr>
            <a:spLocks noGrp="1"/>
          </p:cNvSpPr>
          <p:nvPr>
            <p:ph type="body" sz="quarter" idx="3"/>
          </p:nvPr>
        </p:nvSpPr>
        <p:spPr>
          <a:xfrm>
            <a:off x="6172200" y="661939"/>
            <a:ext cx="5183188" cy="823912"/>
          </a:xfrm>
        </p:spPr>
        <p:txBody>
          <a:bodyPr/>
          <a:lstStyle/>
          <a:p>
            <a:r>
              <a:rPr lang="en-US" dirty="0"/>
              <a:t>Output</a:t>
            </a:r>
          </a:p>
        </p:txBody>
      </p:sp>
      <p:sp>
        <p:nvSpPr>
          <p:cNvPr id="6" name="Content Placeholder 5">
            <a:extLst>
              <a:ext uri="{FF2B5EF4-FFF2-40B4-BE49-F238E27FC236}">
                <a16:creationId xmlns:a16="http://schemas.microsoft.com/office/drawing/2014/main" id="{9B176B7E-9A77-A84E-A6E1-1D07E229AFBF}"/>
              </a:ext>
            </a:extLst>
          </p:cNvPr>
          <p:cNvSpPr>
            <a:spLocks noGrp="1"/>
          </p:cNvSpPr>
          <p:nvPr>
            <p:ph sz="quarter" idx="4"/>
          </p:nvPr>
        </p:nvSpPr>
        <p:spPr>
          <a:xfrm>
            <a:off x="6172200" y="1485851"/>
            <a:ext cx="5183188" cy="1474874"/>
          </a:xfrm>
        </p:spPr>
        <p:txBody>
          <a:bodyPr>
            <a:normAutofit/>
          </a:bodyPr>
          <a:lstStyle/>
          <a:p>
            <a:pPr marL="0" indent="0">
              <a:buNone/>
            </a:pPr>
            <a:r>
              <a:rPr lang="en-GB" sz="1300" dirty="0">
                <a:latin typeface="Courier New" panose="02070309020205020404" pitchFamily="49" charset="0"/>
                <a:cs typeface="Courier New" panose="02070309020205020404" pitchFamily="49" charset="0"/>
              </a:rPr>
              <a:t>&gt;&gt;&gt; </a:t>
            </a:r>
          </a:p>
          <a:p>
            <a:pPr marL="0" indent="0">
              <a:buNone/>
            </a:pPr>
            <a:r>
              <a:rPr lang="en-GB" sz="1300" dirty="0">
                <a:latin typeface="Courier New" panose="02070309020205020404" pitchFamily="49" charset="0"/>
                <a:cs typeface="Courier New" panose="02070309020205020404" pitchFamily="49" charset="0"/>
              </a:rPr>
              <a:t>&lt;</a:t>
            </a:r>
            <a:r>
              <a:rPr lang="en-GB" sz="1300" dirty="0" err="1">
                <a:latin typeface="Courier New" panose="02070309020205020404" pitchFamily="49" charset="0"/>
                <a:cs typeface="Courier New" panose="02070309020205020404" pitchFamily="49" charset="0"/>
              </a:rPr>
              <a:t>re.Match</a:t>
            </a:r>
            <a:r>
              <a:rPr lang="en-GB" sz="1300" dirty="0">
                <a:latin typeface="Courier New" panose="02070309020205020404" pitchFamily="49" charset="0"/>
                <a:cs typeface="Courier New" panose="02070309020205020404" pitchFamily="49" charset="0"/>
              </a:rPr>
              <a:t> object; span=(0, 45), match='Pneumonoultramicroscopicsilicovolcanoconiosis'&gt;</a:t>
            </a:r>
          </a:p>
          <a:p>
            <a:pPr marL="0" indent="0">
              <a:buNone/>
            </a:pPr>
            <a:r>
              <a:rPr lang="en-GB" sz="1300" dirty="0">
                <a:latin typeface="Courier New" panose="02070309020205020404" pitchFamily="49" charset="0"/>
                <a:cs typeface="Courier New" panose="02070309020205020404" pitchFamily="49" charset="0"/>
              </a:rPr>
              <a:t>&lt;</a:t>
            </a:r>
            <a:r>
              <a:rPr lang="en-GB" sz="1300" dirty="0" err="1">
                <a:latin typeface="Courier New" panose="02070309020205020404" pitchFamily="49" charset="0"/>
                <a:cs typeface="Courier New" panose="02070309020205020404" pitchFamily="49" charset="0"/>
              </a:rPr>
              <a:t>re.Match</a:t>
            </a:r>
            <a:r>
              <a:rPr lang="en-GB" sz="1300" dirty="0">
                <a:latin typeface="Courier New" panose="02070309020205020404" pitchFamily="49" charset="0"/>
                <a:cs typeface="Courier New" panose="02070309020205020404" pitchFamily="49" charset="0"/>
              </a:rPr>
              <a:t> object; span=(0, 19), match='</a:t>
            </a:r>
            <a:r>
              <a:rPr lang="en-GB" sz="1300" dirty="0" err="1">
                <a:latin typeface="Courier New" panose="02070309020205020404" pitchFamily="49" charset="0"/>
                <a:cs typeface="Courier New" panose="02070309020205020404" pitchFamily="49" charset="0"/>
              </a:rPr>
              <a:t>Pneumonoultramicros</a:t>
            </a:r>
            <a:r>
              <a:rPr lang="en-GB" sz="1300" dirty="0">
                <a:latin typeface="Courier New" panose="02070309020205020404" pitchFamily="49" charset="0"/>
                <a:cs typeface="Courier New" panose="02070309020205020404" pitchFamily="49" charset="0"/>
              </a:rPr>
              <a:t>'&gt;</a:t>
            </a:r>
          </a:p>
          <a:p>
            <a:endParaRPr lang="en-US" dirty="0"/>
          </a:p>
        </p:txBody>
      </p:sp>
      <p:sp>
        <p:nvSpPr>
          <p:cNvPr id="7" name="TextBox 6">
            <a:extLst>
              <a:ext uri="{FF2B5EF4-FFF2-40B4-BE49-F238E27FC236}">
                <a16:creationId xmlns:a16="http://schemas.microsoft.com/office/drawing/2014/main" id="{E8798B92-2530-BA4B-96B2-D311141A5724}"/>
              </a:ext>
            </a:extLst>
          </p:cNvPr>
          <p:cNvSpPr txBox="1"/>
          <p:nvPr/>
        </p:nvSpPr>
        <p:spPr>
          <a:xfrm>
            <a:off x="6325985" y="3550928"/>
            <a:ext cx="5403273" cy="2031325"/>
          </a:xfrm>
          <a:prstGeom prst="rect">
            <a:avLst/>
          </a:prstGeom>
          <a:noFill/>
          <a:ln w="19050">
            <a:solidFill>
              <a:schemeClr val="tx1"/>
            </a:solidFill>
          </a:ln>
        </p:spPr>
        <p:txBody>
          <a:bodyPr wrap="square" rtlCol="0">
            <a:spAutoFit/>
          </a:bodyPr>
          <a:lstStyle/>
          <a:p>
            <a:pPr marL="285750" indent="-285750">
              <a:buFont typeface="Arial" panose="020B0604020202020204" pitchFamily="34" charset="0"/>
              <a:buChar char="•"/>
            </a:pPr>
            <a:r>
              <a:rPr lang="en-GB" dirty="0"/>
              <a:t>Greedy matching matches as many characters as possible, while non-greedy matching matches the fewest allowed characters </a:t>
            </a:r>
          </a:p>
          <a:p>
            <a:endParaRPr lang="en-GB" dirty="0"/>
          </a:p>
          <a:p>
            <a:pPr marL="285750" indent="-285750">
              <a:buFont typeface="Arial" panose="020B0604020202020204" pitchFamily="34" charset="0"/>
              <a:buChar char="•"/>
            </a:pPr>
            <a:r>
              <a:rPr lang="en-GB" dirty="0"/>
              <a:t>We achieve non-greedy matching by appending </a:t>
            </a:r>
            <a:r>
              <a:rPr lang="en-GB" dirty="0">
                <a:latin typeface="Courier New" panose="02070309020205020404" pitchFamily="49" charset="0"/>
                <a:cs typeface="Courier New" panose="02070309020205020404" pitchFamily="49" charset="0"/>
              </a:rPr>
              <a:t>?</a:t>
            </a:r>
            <a:r>
              <a:rPr lang="en-GB" dirty="0"/>
              <a:t> to the repetition metacharacters: </a:t>
            </a:r>
            <a:br>
              <a:rPr lang="en-GB" dirty="0"/>
            </a:br>
            <a:r>
              <a:rPr lang="en-GB" dirty="0">
                <a:latin typeface="Courier New" panose="02070309020205020404" pitchFamily="49" charset="0"/>
                <a:cs typeface="Courier New" panose="02070309020205020404" pitchFamily="49" charset="0"/>
              </a:rPr>
              <a:t>*?    +?    ??    {</a:t>
            </a:r>
            <a:r>
              <a:rPr lang="en-GB" dirty="0" err="1">
                <a:latin typeface="Courier New" panose="02070309020205020404" pitchFamily="49" charset="0"/>
                <a:cs typeface="Courier New" panose="02070309020205020404" pitchFamily="49" charset="0"/>
              </a:rPr>
              <a:t>m,n</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960211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2473A-E23E-5049-9D25-7F1E8999AB91}"/>
              </a:ext>
            </a:extLst>
          </p:cNvPr>
          <p:cNvSpPr>
            <a:spLocks noGrp="1"/>
          </p:cNvSpPr>
          <p:nvPr>
            <p:ph type="title"/>
          </p:nvPr>
        </p:nvSpPr>
        <p:spPr>
          <a:xfrm>
            <a:off x="839787" y="35763"/>
            <a:ext cx="10515600" cy="1325563"/>
          </a:xfrm>
        </p:spPr>
        <p:txBody>
          <a:bodyPr/>
          <a:lstStyle/>
          <a:p>
            <a:r>
              <a:rPr lang="en-US" dirty="0"/>
              <a:t>Metacharacters: groups</a:t>
            </a:r>
          </a:p>
        </p:txBody>
      </p:sp>
      <p:sp>
        <p:nvSpPr>
          <p:cNvPr id="3" name="Text Placeholder 2">
            <a:extLst>
              <a:ext uri="{FF2B5EF4-FFF2-40B4-BE49-F238E27FC236}">
                <a16:creationId xmlns:a16="http://schemas.microsoft.com/office/drawing/2014/main" id="{9970731E-F15B-D846-9133-51A58D9A38D4}"/>
              </a:ext>
            </a:extLst>
          </p:cNvPr>
          <p:cNvSpPr>
            <a:spLocks noGrp="1"/>
          </p:cNvSpPr>
          <p:nvPr>
            <p:ph type="body" idx="1"/>
          </p:nvPr>
        </p:nvSpPr>
        <p:spPr>
          <a:xfrm>
            <a:off x="839788" y="2311135"/>
            <a:ext cx="5157787" cy="823912"/>
          </a:xfrm>
        </p:spPr>
        <p:txBody>
          <a:bodyPr/>
          <a:lstStyle/>
          <a:p>
            <a:r>
              <a:rPr lang="en-US" dirty="0"/>
              <a:t>Code</a:t>
            </a:r>
          </a:p>
        </p:txBody>
      </p:sp>
      <p:sp>
        <p:nvSpPr>
          <p:cNvPr id="4" name="Content Placeholder 3">
            <a:extLst>
              <a:ext uri="{FF2B5EF4-FFF2-40B4-BE49-F238E27FC236}">
                <a16:creationId xmlns:a16="http://schemas.microsoft.com/office/drawing/2014/main" id="{9CD506DA-9EBB-0D46-A60F-A938C72E17AF}"/>
              </a:ext>
            </a:extLst>
          </p:cNvPr>
          <p:cNvSpPr>
            <a:spLocks noGrp="1"/>
          </p:cNvSpPr>
          <p:nvPr>
            <p:ph sz="half" idx="2"/>
          </p:nvPr>
        </p:nvSpPr>
        <p:spPr>
          <a:xfrm>
            <a:off x="839788" y="3083771"/>
            <a:ext cx="5157787" cy="3684588"/>
          </a:xfrm>
        </p:spPr>
        <p:txBody>
          <a:bodyPr>
            <a:normAutofit fontScale="47500" lnSpcReduction="20000"/>
          </a:bodyPr>
          <a:lstStyle/>
          <a:p>
            <a:pPr marL="0" indent="0">
              <a:buNone/>
            </a:pPr>
            <a:r>
              <a:rPr lang="en-GB" sz="2900" dirty="0">
                <a:latin typeface="Courier New" panose="02070309020205020404" pitchFamily="49" charset="0"/>
                <a:cs typeface="Courier New" panose="02070309020205020404" pitchFamily="49" charset="0"/>
              </a:rPr>
              <a:t>import re</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pattern= '^([A-z]+)(\d+)([A-z]+)$'</a:t>
            </a:r>
          </a:p>
          <a:p>
            <a:pPr marL="0" indent="0">
              <a:buNone/>
            </a:pPr>
            <a:r>
              <a:rPr lang="en-GB" sz="2900" dirty="0">
                <a:latin typeface="Courier New" panose="02070309020205020404" pitchFamily="49" charset="0"/>
                <a:cs typeface="Courier New" panose="02070309020205020404" pitchFamily="49" charset="0"/>
              </a:rPr>
              <a:t>p = </a:t>
            </a:r>
            <a:r>
              <a:rPr lang="en-GB" sz="2900" dirty="0" err="1">
                <a:latin typeface="Courier New" panose="02070309020205020404" pitchFamily="49" charset="0"/>
                <a:cs typeface="Courier New" panose="02070309020205020404" pitchFamily="49" charset="0"/>
              </a:rPr>
              <a:t>re.compile</a:t>
            </a:r>
            <a:r>
              <a:rPr lang="en-GB" sz="2900" dirty="0">
                <a:latin typeface="Courier New" panose="02070309020205020404" pitchFamily="49" charset="0"/>
                <a:cs typeface="Courier New" panose="02070309020205020404" pitchFamily="49" charset="0"/>
              </a:rPr>
              <a:t>(pattern)</a:t>
            </a:r>
          </a:p>
          <a:p>
            <a:pPr marL="0" indent="0">
              <a:buNone/>
            </a:pPr>
            <a:r>
              <a:rPr lang="en-GB" sz="2900" dirty="0" err="1">
                <a:latin typeface="Courier New" panose="02070309020205020404" pitchFamily="49" charset="0"/>
                <a:cs typeface="Courier New" panose="02070309020205020404" pitchFamily="49" charset="0"/>
              </a:rPr>
              <a:t>seq</a:t>
            </a:r>
            <a:r>
              <a:rPr lang="en-GB" sz="2900" dirty="0">
                <a:latin typeface="Courier New" panose="02070309020205020404" pitchFamily="49" charset="0"/>
                <a:cs typeface="Courier New" panose="02070309020205020404" pitchFamily="49" charset="0"/>
              </a:rPr>
              <a:t> = 'The6Hundred'</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m = </a:t>
            </a:r>
            <a:r>
              <a:rPr lang="en-GB" sz="2900" dirty="0" err="1">
                <a:latin typeface="Courier New" panose="02070309020205020404" pitchFamily="49" charset="0"/>
                <a:cs typeface="Courier New" panose="02070309020205020404" pitchFamily="49" charset="0"/>
              </a:rPr>
              <a:t>p.search</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seq</a:t>
            </a:r>
            <a:r>
              <a:rPr lang="en-GB" sz="2900" dirty="0">
                <a:latin typeface="Courier New" panose="02070309020205020404" pitchFamily="49" charset="0"/>
                <a:cs typeface="Courier New" panose="02070309020205020404" pitchFamily="49" charset="0"/>
              </a:rPr>
              <a:t>)</a:t>
            </a:r>
          </a:p>
          <a:p>
            <a:pPr marL="0" indent="0">
              <a:buNone/>
            </a:pPr>
            <a:endParaRPr lang="en-GB" sz="2900" dirty="0">
              <a:latin typeface="Courier New" panose="02070309020205020404" pitchFamily="49" charset="0"/>
              <a:cs typeface="Courier New" panose="02070309020205020404" pitchFamily="49" charset="0"/>
            </a:endParaRPr>
          </a:p>
          <a:p>
            <a:pPr marL="0" indent="0">
              <a:buNone/>
            </a:pPr>
            <a:r>
              <a:rPr lang="en-GB" sz="2900" dirty="0">
                <a:latin typeface="Courier New" panose="02070309020205020404" pitchFamily="49" charset="0"/>
                <a:cs typeface="Courier New" panose="02070309020205020404" pitchFamily="49" charset="0"/>
              </a:rPr>
              <a:t>print(m)</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m.group</a:t>
            </a:r>
            <a:r>
              <a:rPr lang="en-GB" sz="2900" dirty="0">
                <a:latin typeface="Courier New" panose="02070309020205020404" pitchFamily="49" charset="0"/>
                <a:cs typeface="Courier New" panose="02070309020205020404" pitchFamily="49" charset="0"/>
              </a:rPr>
              <a:t>(0))</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m.group</a:t>
            </a:r>
            <a:r>
              <a:rPr lang="en-GB" sz="2900" dirty="0">
                <a:latin typeface="Courier New" panose="02070309020205020404" pitchFamily="49" charset="0"/>
                <a:cs typeface="Courier New" panose="02070309020205020404" pitchFamily="49" charset="0"/>
              </a:rPr>
              <a:t>(1))</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m.group</a:t>
            </a:r>
            <a:r>
              <a:rPr lang="en-GB" sz="2900" dirty="0">
                <a:latin typeface="Courier New" panose="02070309020205020404" pitchFamily="49" charset="0"/>
                <a:cs typeface="Courier New" panose="02070309020205020404" pitchFamily="49" charset="0"/>
              </a:rPr>
              <a:t>(2))</a:t>
            </a:r>
          </a:p>
          <a:p>
            <a:pPr marL="0" indent="0">
              <a:buNone/>
            </a:pPr>
            <a:r>
              <a:rPr lang="en-GB" sz="2900" dirty="0">
                <a:latin typeface="Courier New" panose="02070309020205020404" pitchFamily="49" charset="0"/>
                <a:cs typeface="Courier New" panose="02070309020205020404" pitchFamily="49" charset="0"/>
              </a:rPr>
              <a:t>print(</a:t>
            </a:r>
            <a:r>
              <a:rPr lang="en-GB" sz="2900" dirty="0" err="1">
                <a:latin typeface="Courier New" panose="02070309020205020404" pitchFamily="49" charset="0"/>
                <a:cs typeface="Courier New" panose="02070309020205020404" pitchFamily="49" charset="0"/>
              </a:rPr>
              <a:t>m.group</a:t>
            </a:r>
            <a:r>
              <a:rPr lang="en-GB" sz="2900" dirty="0">
                <a:latin typeface="Courier New" panose="02070309020205020404" pitchFamily="49" charset="0"/>
                <a:cs typeface="Courier New" panose="02070309020205020404" pitchFamily="49" charset="0"/>
              </a:rPr>
              <a:t>(3))</a:t>
            </a:r>
          </a:p>
          <a:p>
            <a:endParaRPr lang="en-US" dirty="0"/>
          </a:p>
        </p:txBody>
      </p:sp>
      <p:sp>
        <p:nvSpPr>
          <p:cNvPr id="5" name="Text Placeholder 4">
            <a:extLst>
              <a:ext uri="{FF2B5EF4-FFF2-40B4-BE49-F238E27FC236}">
                <a16:creationId xmlns:a16="http://schemas.microsoft.com/office/drawing/2014/main" id="{036380A8-490E-E248-9190-C942FEE20A09}"/>
              </a:ext>
            </a:extLst>
          </p:cNvPr>
          <p:cNvSpPr>
            <a:spLocks noGrp="1"/>
          </p:cNvSpPr>
          <p:nvPr>
            <p:ph type="body" sz="quarter" idx="3"/>
          </p:nvPr>
        </p:nvSpPr>
        <p:spPr>
          <a:xfrm>
            <a:off x="5465488" y="2311135"/>
            <a:ext cx="5183188" cy="823912"/>
          </a:xfrm>
        </p:spPr>
        <p:txBody>
          <a:bodyPr/>
          <a:lstStyle/>
          <a:p>
            <a:r>
              <a:rPr lang="en-US" dirty="0"/>
              <a:t>Output</a:t>
            </a:r>
          </a:p>
        </p:txBody>
      </p:sp>
      <p:sp>
        <p:nvSpPr>
          <p:cNvPr id="6" name="Content Placeholder 5">
            <a:extLst>
              <a:ext uri="{FF2B5EF4-FFF2-40B4-BE49-F238E27FC236}">
                <a16:creationId xmlns:a16="http://schemas.microsoft.com/office/drawing/2014/main" id="{D261D65F-EB4D-094F-BF58-6DB64E6F4372}"/>
              </a:ext>
            </a:extLst>
          </p:cNvPr>
          <p:cNvSpPr>
            <a:spLocks noGrp="1"/>
          </p:cNvSpPr>
          <p:nvPr>
            <p:ph sz="quarter" idx="4"/>
          </p:nvPr>
        </p:nvSpPr>
        <p:spPr>
          <a:xfrm>
            <a:off x="5408612" y="3083771"/>
            <a:ext cx="6783388" cy="3684588"/>
          </a:xfrm>
        </p:spPr>
        <p:txBody>
          <a:bodyPr>
            <a:normAutofit fontScale="47500" lnSpcReduction="20000"/>
          </a:bodyPr>
          <a:lstStyle/>
          <a:p>
            <a:pPr marL="0" indent="0">
              <a:buNone/>
            </a:pPr>
            <a:r>
              <a:rPr lang="en-GB" sz="2900" dirty="0">
                <a:latin typeface="Courier New" panose="02070309020205020404" pitchFamily="49" charset="0"/>
                <a:cs typeface="Courier New" panose="02070309020205020404" pitchFamily="49" charset="0"/>
              </a:rPr>
              <a:t>&lt;</a:t>
            </a:r>
            <a:r>
              <a:rPr lang="en-GB" sz="2900" dirty="0" err="1">
                <a:latin typeface="Courier New" panose="02070309020205020404" pitchFamily="49" charset="0"/>
                <a:cs typeface="Courier New" panose="02070309020205020404" pitchFamily="49" charset="0"/>
              </a:rPr>
              <a:t>re.Match</a:t>
            </a:r>
            <a:r>
              <a:rPr lang="en-GB" sz="2900" dirty="0">
                <a:latin typeface="Courier New" panose="02070309020205020404" pitchFamily="49" charset="0"/>
                <a:cs typeface="Courier New" panose="02070309020205020404" pitchFamily="49" charset="0"/>
              </a:rPr>
              <a:t> object; span=(0, 11), match='The6Hundred’&gt;</a:t>
            </a:r>
          </a:p>
          <a:p>
            <a:pPr marL="0" indent="0">
              <a:buNone/>
            </a:pPr>
            <a:r>
              <a:rPr lang="en-GB" sz="2900" dirty="0">
                <a:latin typeface="Courier New" panose="02070309020205020404" pitchFamily="49" charset="0"/>
                <a:cs typeface="Courier New" panose="02070309020205020404" pitchFamily="49" charset="0"/>
              </a:rPr>
              <a:t>The6Hundred</a:t>
            </a:r>
          </a:p>
          <a:p>
            <a:pPr marL="0" indent="0">
              <a:buNone/>
            </a:pPr>
            <a:r>
              <a:rPr lang="en-GB" sz="2900" dirty="0">
                <a:latin typeface="Courier New" panose="02070309020205020404" pitchFamily="49" charset="0"/>
                <a:cs typeface="Courier New" panose="02070309020205020404" pitchFamily="49" charset="0"/>
              </a:rPr>
              <a:t>The</a:t>
            </a:r>
          </a:p>
          <a:p>
            <a:pPr marL="0" indent="0">
              <a:buNone/>
            </a:pPr>
            <a:r>
              <a:rPr lang="en-GB" sz="2900" dirty="0">
                <a:latin typeface="Courier New" panose="02070309020205020404" pitchFamily="49" charset="0"/>
                <a:cs typeface="Courier New" panose="02070309020205020404" pitchFamily="49" charset="0"/>
              </a:rPr>
              <a:t>6</a:t>
            </a:r>
          </a:p>
        </p:txBody>
      </p:sp>
      <p:sp>
        <p:nvSpPr>
          <p:cNvPr id="7" name="TextBox 6">
            <a:extLst>
              <a:ext uri="{FF2B5EF4-FFF2-40B4-BE49-F238E27FC236}">
                <a16:creationId xmlns:a16="http://schemas.microsoft.com/office/drawing/2014/main" id="{F60E5CB4-F193-4A4F-9D9E-E141259083B8}"/>
              </a:ext>
            </a:extLst>
          </p:cNvPr>
          <p:cNvSpPr txBox="1"/>
          <p:nvPr/>
        </p:nvSpPr>
        <p:spPr>
          <a:xfrm>
            <a:off x="833436" y="1036012"/>
            <a:ext cx="10528302" cy="1600438"/>
          </a:xfrm>
          <a:prstGeom prst="rect">
            <a:avLst/>
          </a:prstGeom>
          <a:noFill/>
        </p:spPr>
        <p:txBody>
          <a:bodyPr wrap="square" rtlCol="0">
            <a:spAutoFit/>
          </a:bodyPr>
          <a:lstStyle/>
          <a:p>
            <a:pPr marL="285750" indent="-285750">
              <a:buFont typeface="Arial" panose="020B0604020202020204" pitchFamily="34" charset="0"/>
              <a:buChar char="•"/>
            </a:pPr>
            <a:r>
              <a:rPr lang="en-GB" sz="2000" dirty="0"/>
              <a:t>Suppose we want to capture individual components (i.e. groups) of a pattern</a:t>
            </a:r>
          </a:p>
          <a:p>
            <a:pPr marL="285750" indent="-285750">
              <a:buFont typeface="Arial" panose="020B0604020202020204" pitchFamily="34" charset="0"/>
              <a:buChar char="•"/>
            </a:pPr>
            <a:r>
              <a:rPr lang="en-GB" sz="2000" dirty="0"/>
              <a:t>Define groups using round brackets: </a:t>
            </a:r>
            <a:r>
              <a:rPr lang="en-GB" sz="2000" dirty="0">
                <a:latin typeface="Courier New" panose="02070309020205020404" pitchFamily="49" charset="0"/>
                <a:cs typeface="Courier New" panose="02070309020205020404" pitchFamily="49" charset="0"/>
              </a:rPr>
              <a:t>()</a:t>
            </a:r>
          </a:p>
          <a:p>
            <a:pPr marL="285750" indent="-285750">
              <a:buFont typeface="Arial" panose="020B0604020202020204" pitchFamily="34" charset="0"/>
              <a:buChar char="•"/>
            </a:pPr>
            <a:r>
              <a:rPr lang="en-GB" sz="2000" dirty="0"/>
              <a:t>e.g. an identifier comprises a word, then a numerical value and then another word</a:t>
            </a:r>
          </a:p>
          <a:p>
            <a:pPr marL="285750" indent="-285750">
              <a:buFont typeface="Arial" panose="020B0604020202020204" pitchFamily="34" charset="0"/>
              <a:buChar char="•"/>
            </a:pPr>
            <a:r>
              <a:rPr lang="en-GB" sz="2000" dirty="0"/>
              <a:t>Index 0 returns the whole match object, the remaining index values returns the respective groups</a:t>
            </a:r>
          </a:p>
          <a:p>
            <a:endParaRPr lang="en-US" dirty="0"/>
          </a:p>
        </p:txBody>
      </p:sp>
      <p:sp>
        <p:nvSpPr>
          <p:cNvPr id="8" name="TextBox 7">
            <a:extLst>
              <a:ext uri="{FF2B5EF4-FFF2-40B4-BE49-F238E27FC236}">
                <a16:creationId xmlns:a16="http://schemas.microsoft.com/office/drawing/2014/main" id="{02DB5267-786E-CD4A-8E13-6FDD0585B13F}"/>
              </a:ext>
            </a:extLst>
          </p:cNvPr>
          <p:cNvSpPr txBox="1"/>
          <p:nvPr/>
        </p:nvSpPr>
        <p:spPr>
          <a:xfrm>
            <a:off x="5465488" y="4699892"/>
            <a:ext cx="5457438" cy="923330"/>
          </a:xfrm>
          <a:prstGeom prst="rect">
            <a:avLst/>
          </a:prstGeom>
          <a:noFill/>
          <a:ln w="19050">
            <a:solidFill>
              <a:schemeClr val="tx1"/>
            </a:solidFill>
          </a:ln>
        </p:spPr>
        <p:txBody>
          <a:bodyPr wrap="square" rtlCol="0">
            <a:spAutoFit/>
          </a:bodyPr>
          <a:lstStyle/>
          <a:p>
            <a:pPr marL="285750" indent="-285750">
              <a:buFont typeface="Arial" panose="020B0604020202020204" pitchFamily="34" charset="0"/>
              <a:buChar char="•"/>
            </a:pPr>
            <a:r>
              <a:rPr lang="en-GB" dirty="0"/>
              <a:t>Use the </a:t>
            </a:r>
            <a:r>
              <a:rPr lang="en-GB" dirty="0">
                <a:latin typeface="Courier New" panose="02070309020205020404" pitchFamily="49" charset="0"/>
                <a:cs typeface="Courier New" panose="02070309020205020404" pitchFamily="49" charset="0"/>
              </a:rPr>
              <a:t>group() </a:t>
            </a:r>
            <a:r>
              <a:rPr lang="en-GB" dirty="0"/>
              <a:t>method of the match object to retrieve the value associated with each of the three groups</a:t>
            </a:r>
            <a:endParaRPr lang="en-US" dirty="0"/>
          </a:p>
        </p:txBody>
      </p:sp>
    </p:spTree>
    <p:extLst>
      <p:ext uri="{BB962C8B-B14F-4D97-AF65-F5344CB8AC3E}">
        <p14:creationId xmlns:p14="http://schemas.microsoft.com/office/powerpoint/2010/main" val="24367267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72397-D36A-A04A-83B5-95D389D89AEA}"/>
              </a:ext>
            </a:extLst>
          </p:cNvPr>
          <p:cNvSpPr>
            <a:spLocks noGrp="1"/>
          </p:cNvSpPr>
          <p:nvPr>
            <p:ph type="title"/>
          </p:nvPr>
        </p:nvSpPr>
        <p:spPr>
          <a:xfrm>
            <a:off x="839788" y="0"/>
            <a:ext cx="10515600" cy="1325563"/>
          </a:xfrm>
        </p:spPr>
        <p:txBody>
          <a:bodyPr/>
          <a:lstStyle/>
          <a:p>
            <a:r>
              <a:rPr lang="en-US" dirty="0"/>
              <a:t>Compilation flags</a:t>
            </a:r>
          </a:p>
        </p:txBody>
      </p:sp>
      <p:sp>
        <p:nvSpPr>
          <p:cNvPr id="3" name="Text Placeholder 2">
            <a:extLst>
              <a:ext uri="{FF2B5EF4-FFF2-40B4-BE49-F238E27FC236}">
                <a16:creationId xmlns:a16="http://schemas.microsoft.com/office/drawing/2014/main" id="{AC5A9C82-0B3C-CA42-BFA3-17534A296896}"/>
              </a:ext>
            </a:extLst>
          </p:cNvPr>
          <p:cNvSpPr>
            <a:spLocks noGrp="1"/>
          </p:cNvSpPr>
          <p:nvPr>
            <p:ph type="body" idx="1"/>
          </p:nvPr>
        </p:nvSpPr>
        <p:spPr>
          <a:xfrm>
            <a:off x="191199" y="913607"/>
            <a:ext cx="5157787" cy="823912"/>
          </a:xfrm>
        </p:spPr>
        <p:txBody>
          <a:bodyPr/>
          <a:lstStyle/>
          <a:p>
            <a:r>
              <a:rPr lang="en-US" dirty="0"/>
              <a:t>Code</a:t>
            </a:r>
          </a:p>
        </p:txBody>
      </p:sp>
      <p:sp>
        <p:nvSpPr>
          <p:cNvPr id="4" name="Content Placeholder 3">
            <a:extLst>
              <a:ext uri="{FF2B5EF4-FFF2-40B4-BE49-F238E27FC236}">
                <a16:creationId xmlns:a16="http://schemas.microsoft.com/office/drawing/2014/main" id="{ECBBAA27-EE07-FC4E-B0CD-0756F6823318}"/>
              </a:ext>
            </a:extLst>
          </p:cNvPr>
          <p:cNvSpPr>
            <a:spLocks noGrp="1"/>
          </p:cNvSpPr>
          <p:nvPr>
            <p:ph sz="half" idx="2"/>
          </p:nvPr>
        </p:nvSpPr>
        <p:spPr>
          <a:xfrm>
            <a:off x="191199" y="1737518"/>
            <a:ext cx="5644342" cy="4909877"/>
          </a:xfrm>
        </p:spPr>
        <p:txBody>
          <a:bodyPr>
            <a:noAutofit/>
          </a:bodyPr>
          <a:lstStyle/>
          <a:p>
            <a:pPr marL="0" indent="0">
              <a:buNone/>
            </a:pPr>
            <a:r>
              <a:rPr lang="en-GB" sz="1400" dirty="0">
                <a:latin typeface="Courier New" panose="02070309020205020404" pitchFamily="49" charset="0"/>
                <a:cs typeface="Courier New" panose="02070309020205020404" pitchFamily="49" charset="0"/>
              </a:rPr>
              <a:t>import re</a:t>
            </a:r>
          </a:p>
          <a:p>
            <a:pPr marL="0" indent="0">
              <a:buNone/>
            </a:pPr>
            <a:endParaRPr lang="en-GB" sz="1400" dirty="0">
              <a:latin typeface="Courier New" panose="02070309020205020404" pitchFamily="49" charset="0"/>
              <a:cs typeface="Courier New" panose="02070309020205020404" pitchFamily="49" charset="0"/>
            </a:endParaRPr>
          </a:p>
          <a:p>
            <a:pPr marL="0" indent="0">
              <a:buNone/>
            </a:pPr>
            <a:r>
              <a:rPr lang="en-GB" sz="1400" dirty="0">
                <a:latin typeface="Courier New" panose="02070309020205020404" pitchFamily="49" charset="0"/>
                <a:cs typeface="Courier New" panose="02070309020205020404" pitchFamily="49" charset="0"/>
              </a:rPr>
              <a:t>pattern= 'AAGCTT'</a:t>
            </a:r>
          </a:p>
          <a:p>
            <a:pPr marL="0" indent="0">
              <a:buNone/>
            </a:pPr>
            <a:r>
              <a:rPr lang="en-GB" sz="1400" dirty="0">
                <a:latin typeface="Courier New" panose="02070309020205020404" pitchFamily="49" charset="0"/>
                <a:cs typeface="Courier New" panose="02070309020205020404" pitchFamily="49" charset="0"/>
              </a:rPr>
              <a:t>p = </a:t>
            </a:r>
            <a:r>
              <a:rPr lang="en-GB" sz="1400" dirty="0" err="1">
                <a:latin typeface="Courier New" panose="02070309020205020404" pitchFamily="49" charset="0"/>
                <a:cs typeface="Courier New" panose="02070309020205020404" pitchFamily="49" charset="0"/>
              </a:rPr>
              <a:t>re.compile</a:t>
            </a:r>
            <a:r>
              <a:rPr lang="en-GB" sz="1400" dirty="0">
                <a:latin typeface="Courier New" panose="02070309020205020404" pitchFamily="49" charset="0"/>
                <a:cs typeface="Courier New" panose="02070309020205020404" pitchFamily="49" charset="0"/>
              </a:rPr>
              <a:t>(pattern)</a:t>
            </a:r>
          </a:p>
          <a:p>
            <a:pPr marL="0" indent="0">
              <a:buNone/>
            </a:pPr>
            <a:r>
              <a:rPr lang="en-GB" sz="1400" dirty="0" err="1">
                <a:latin typeface="Courier New" panose="02070309020205020404" pitchFamily="49" charset="0"/>
                <a:cs typeface="Courier New" panose="02070309020205020404" pitchFamily="49" charset="0"/>
              </a:rPr>
              <a:t>p_ignore_case</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re.compile</a:t>
            </a:r>
            <a:r>
              <a:rPr lang="en-GB" sz="1400" dirty="0">
                <a:latin typeface="Courier New" panose="02070309020205020404" pitchFamily="49" charset="0"/>
                <a:cs typeface="Courier New" panose="02070309020205020404" pitchFamily="49" charset="0"/>
              </a:rPr>
              <a:t>(pattern, </a:t>
            </a:r>
            <a:r>
              <a:rPr lang="en-GB" sz="1400" dirty="0" err="1">
                <a:latin typeface="Courier New" panose="02070309020205020404" pitchFamily="49" charset="0"/>
                <a:cs typeface="Courier New" panose="02070309020205020404" pitchFamily="49" charset="0"/>
              </a:rPr>
              <a:t>re.IGNORECASE</a:t>
            </a:r>
            <a:r>
              <a:rPr lang="en-GB" sz="1400" dirty="0">
                <a:latin typeface="Courier New" panose="02070309020205020404" pitchFamily="49" charset="0"/>
                <a:cs typeface="Courier New" panose="02070309020205020404" pitchFamily="49" charset="0"/>
              </a:rPr>
              <a:t>)</a:t>
            </a:r>
          </a:p>
          <a:p>
            <a:pPr marL="0" indent="0">
              <a:buNone/>
            </a:pPr>
            <a:endParaRPr lang="en-GB" sz="1400" dirty="0">
              <a:latin typeface="Courier New" panose="02070309020205020404" pitchFamily="49" charset="0"/>
              <a:cs typeface="Courier New" panose="02070309020205020404" pitchFamily="49" charset="0"/>
            </a:endParaRPr>
          </a:p>
          <a:p>
            <a:pPr marL="0" indent="0">
              <a:buNone/>
            </a:pPr>
            <a:r>
              <a:rPr lang="en-GB" sz="1400" dirty="0" err="1">
                <a:latin typeface="Courier New" panose="02070309020205020404" pitchFamily="49" charset="0"/>
                <a:cs typeface="Courier New" panose="02070309020205020404" pitchFamily="49" charset="0"/>
              </a:rPr>
              <a:t>seq</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aagctt</a:t>
            </a:r>
            <a:r>
              <a:rPr lang="en-GB" sz="1400" dirty="0">
                <a:latin typeface="Courier New" panose="02070309020205020404" pitchFamily="49" charset="0"/>
                <a:cs typeface="Courier New" panose="02070309020205020404" pitchFamily="49" charset="0"/>
              </a:rPr>
              <a:t>'</a:t>
            </a:r>
          </a:p>
          <a:p>
            <a:pPr marL="0" indent="0">
              <a:buNone/>
            </a:pPr>
            <a:endParaRPr lang="en-GB" sz="1400" dirty="0">
              <a:latin typeface="Courier New" panose="02070309020205020404" pitchFamily="49" charset="0"/>
              <a:cs typeface="Courier New" panose="02070309020205020404" pitchFamily="49" charset="0"/>
            </a:endParaRPr>
          </a:p>
          <a:p>
            <a:pPr marL="0" indent="0">
              <a:buNone/>
            </a:pPr>
            <a:r>
              <a:rPr lang="en-GB" sz="1400" dirty="0">
                <a:latin typeface="Courier New" panose="02070309020205020404" pitchFamily="49" charset="0"/>
                <a:cs typeface="Courier New" panose="02070309020205020404" pitchFamily="49" charset="0"/>
              </a:rPr>
              <a:t>m = </a:t>
            </a:r>
            <a:r>
              <a:rPr lang="en-GB" sz="1400" dirty="0" err="1">
                <a:latin typeface="Courier New" panose="02070309020205020404" pitchFamily="49" charset="0"/>
                <a:cs typeface="Courier New" panose="02070309020205020404" pitchFamily="49" charset="0"/>
              </a:rPr>
              <a:t>p.search</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seq</a:t>
            </a:r>
            <a:r>
              <a:rPr lang="en-GB" sz="1400" dirty="0">
                <a:latin typeface="Courier New" panose="02070309020205020404" pitchFamily="49" charset="0"/>
                <a:cs typeface="Courier New" panose="02070309020205020404" pitchFamily="49" charset="0"/>
              </a:rPr>
              <a:t>)</a:t>
            </a:r>
          </a:p>
          <a:p>
            <a:pPr marL="0" indent="0">
              <a:buNone/>
            </a:pPr>
            <a:r>
              <a:rPr lang="en-GB" sz="1400" dirty="0" err="1">
                <a:latin typeface="Courier New" panose="02070309020205020404" pitchFamily="49" charset="0"/>
                <a:cs typeface="Courier New" panose="02070309020205020404" pitchFamily="49" charset="0"/>
              </a:rPr>
              <a:t>m_ignore_case</a:t>
            </a:r>
            <a:r>
              <a:rPr lang="en-GB" sz="1400" dirty="0">
                <a:latin typeface="Courier New" panose="02070309020205020404" pitchFamily="49" charset="0"/>
                <a:cs typeface="Courier New" panose="02070309020205020404" pitchFamily="49" charset="0"/>
              </a:rPr>
              <a:t> = </a:t>
            </a:r>
            <a:r>
              <a:rPr lang="en-GB" sz="1400" dirty="0" err="1">
                <a:latin typeface="Courier New" panose="02070309020205020404" pitchFamily="49" charset="0"/>
                <a:cs typeface="Courier New" panose="02070309020205020404" pitchFamily="49" charset="0"/>
              </a:rPr>
              <a:t>p_ignore_case.search</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seq</a:t>
            </a:r>
            <a:r>
              <a:rPr lang="en-GB" sz="1400" dirty="0">
                <a:latin typeface="Courier New" panose="02070309020205020404" pitchFamily="49" charset="0"/>
                <a:cs typeface="Courier New" panose="02070309020205020404" pitchFamily="49" charset="0"/>
              </a:rPr>
              <a:t>)</a:t>
            </a:r>
          </a:p>
          <a:p>
            <a:pPr marL="0" indent="0">
              <a:buNone/>
            </a:pPr>
            <a:endParaRPr lang="en-GB" sz="1400" dirty="0">
              <a:latin typeface="Courier New" panose="02070309020205020404" pitchFamily="49" charset="0"/>
              <a:cs typeface="Courier New" panose="02070309020205020404" pitchFamily="49" charset="0"/>
            </a:endParaRPr>
          </a:p>
          <a:p>
            <a:pPr marL="0" indent="0">
              <a:buNone/>
            </a:pPr>
            <a:r>
              <a:rPr lang="en-GB" sz="1400" dirty="0">
                <a:latin typeface="Courier New" panose="02070309020205020404" pitchFamily="49" charset="0"/>
                <a:cs typeface="Courier New" panose="02070309020205020404" pitchFamily="49" charset="0"/>
              </a:rPr>
              <a:t>print(m)</a:t>
            </a:r>
          </a:p>
          <a:p>
            <a:pPr marL="0" indent="0">
              <a:buNone/>
            </a:pPr>
            <a:r>
              <a:rPr lang="en-GB" sz="1400" dirty="0">
                <a:latin typeface="Courier New" panose="02070309020205020404" pitchFamily="49" charset="0"/>
                <a:cs typeface="Courier New" panose="02070309020205020404" pitchFamily="49" charset="0"/>
              </a:rPr>
              <a:t>print(</a:t>
            </a:r>
            <a:r>
              <a:rPr lang="en-GB" sz="1400" dirty="0" err="1">
                <a:latin typeface="Courier New" panose="02070309020205020404" pitchFamily="49" charset="0"/>
                <a:cs typeface="Courier New" panose="02070309020205020404" pitchFamily="49" charset="0"/>
              </a:rPr>
              <a:t>m_ignore_case</a:t>
            </a:r>
            <a:r>
              <a:rPr lang="en-GB" sz="1400" dirty="0">
                <a:latin typeface="Courier New" panose="02070309020205020404" pitchFamily="49" charset="0"/>
                <a:cs typeface="Courier New" panose="02070309020205020404" pitchFamily="49" charset="0"/>
              </a:rPr>
              <a:t>)</a:t>
            </a:r>
          </a:p>
          <a:p>
            <a:pPr marL="0" indent="0">
              <a:buNone/>
            </a:pPr>
            <a:r>
              <a:rPr lang="en-GB" sz="1400" dirty="0">
                <a:latin typeface="Courier New" panose="02070309020205020404" pitchFamily="49" charset="0"/>
                <a:cs typeface="Courier New" panose="02070309020205020404" pitchFamily="49" charset="0"/>
              </a:rPr>
              <a:t> </a:t>
            </a:r>
          </a:p>
          <a:p>
            <a:endParaRPr lang="en-US" sz="1400" dirty="0"/>
          </a:p>
        </p:txBody>
      </p:sp>
      <p:sp>
        <p:nvSpPr>
          <p:cNvPr id="5" name="Text Placeholder 4">
            <a:extLst>
              <a:ext uri="{FF2B5EF4-FFF2-40B4-BE49-F238E27FC236}">
                <a16:creationId xmlns:a16="http://schemas.microsoft.com/office/drawing/2014/main" id="{C74FD9B8-A916-C547-8E7F-E9BE9667AABD}"/>
              </a:ext>
            </a:extLst>
          </p:cNvPr>
          <p:cNvSpPr>
            <a:spLocks noGrp="1"/>
          </p:cNvSpPr>
          <p:nvPr>
            <p:ph type="body" sz="quarter" idx="3"/>
          </p:nvPr>
        </p:nvSpPr>
        <p:spPr>
          <a:xfrm>
            <a:off x="6579523" y="913607"/>
            <a:ext cx="4443153" cy="823912"/>
          </a:xfrm>
        </p:spPr>
        <p:txBody>
          <a:bodyPr/>
          <a:lstStyle/>
          <a:p>
            <a:r>
              <a:rPr lang="en-US" dirty="0"/>
              <a:t>Output</a:t>
            </a:r>
          </a:p>
        </p:txBody>
      </p:sp>
      <p:sp>
        <p:nvSpPr>
          <p:cNvPr id="6" name="Content Placeholder 5">
            <a:extLst>
              <a:ext uri="{FF2B5EF4-FFF2-40B4-BE49-F238E27FC236}">
                <a16:creationId xmlns:a16="http://schemas.microsoft.com/office/drawing/2014/main" id="{56517C1B-8C92-2D49-B45C-77B3AD13DC0B}"/>
              </a:ext>
            </a:extLst>
          </p:cNvPr>
          <p:cNvSpPr>
            <a:spLocks noGrp="1"/>
          </p:cNvSpPr>
          <p:nvPr>
            <p:ph sz="quarter" idx="4"/>
          </p:nvPr>
        </p:nvSpPr>
        <p:spPr>
          <a:xfrm>
            <a:off x="6579523" y="1737519"/>
            <a:ext cx="5399118" cy="1360342"/>
          </a:xfrm>
        </p:spPr>
        <p:txBody>
          <a:bodyPr>
            <a:normAutofit/>
          </a:bodyPr>
          <a:lstStyle/>
          <a:p>
            <a:pPr marL="0" indent="0">
              <a:buNone/>
            </a:pPr>
            <a:r>
              <a:rPr lang="en-GB" sz="1400" dirty="0">
                <a:latin typeface="Courier New" panose="02070309020205020404" pitchFamily="49" charset="0"/>
                <a:cs typeface="Courier New" panose="02070309020205020404" pitchFamily="49" charset="0"/>
              </a:rPr>
              <a:t>&gt;&gt;&gt; %Run </a:t>
            </a:r>
            <a:r>
              <a:rPr lang="en-GB" sz="1400" dirty="0" err="1">
                <a:latin typeface="Courier New" panose="02070309020205020404" pitchFamily="49" charset="0"/>
                <a:cs typeface="Courier New" panose="02070309020205020404" pitchFamily="49" charset="0"/>
              </a:rPr>
              <a:t>regext.py</a:t>
            </a:r>
            <a:endParaRPr lang="en-GB" sz="1400" dirty="0">
              <a:latin typeface="Courier New" panose="02070309020205020404" pitchFamily="49" charset="0"/>
              <a:cs typeface="Courier New" panose="02070309020205020404" pitchFamily="49" charset="0"/>
            </a:endParaRPr>
          </a:p>
          <a:p>
            <a:pPr marL="0" indent="0">
              <a:buNone/>
            </a:pPr>
            <a:r>
              <a:rPr lang="en-GB" sz="1400" dirty="0">
                <a:latin typeface="Courier New" panose="02070309020205020404" pitchFamily="49" charset="0"/>
                <a:cs typeface="Courier New" panose="02070309020205020404" pitchFamily="49" charset="0"/>
              </a:rPr>
              <a:t>None</a:t>
            </a:r>
          </a:p>
          <a:p>
            <a:pPr marL="0" indent="0">
              <a:buNone/>
            </a:pPr>
            <a:r>
              <a:rPr lang="en-GB" sz="1400" dirty="0">
                <a:latin typeface="Courier New" panose="02070309020205020404" pitchFamily="49" charset="0"/>
                <a:cs typeface="Courier New" panose="02070309020205020404" pitchFamily="49" charset="0"/>
              </a:rPr>
              <a:t>&lt;</a:t>
            </a:r>
            <a:r>
              <a:rPr lang="en-GB" sz="1400" dirty="0" err="1">
                <a:latin typeface="Courier New" panose="02070309020205020404" pitchFamily="49" charset="0"/>
                <a:cs typeface="Courier New" panose="02070309020205020404" pitchFamily="49" charset="0"/>
              </a:rPr>
              <a:t>re.Match</a:t>
            </a:r>
            <a:r>
              <a:rPr lang="en-GB" sz="1400" dirty="0">
                <a:latin typeface="Courier New" panose="02070309020205020404" pitchFamily="49" charset="0"/>
                <a:cs typeface="Courier New" panose="02070309020205020404" pitchFamily="49" charset="0"/>
              </a:rPr>
              <a:t> object; span=(0, 6), match='</a:t>
            </a:r>
            <a:r>
              <a:rPr lang="en-GB" sz="1400" dirty="0" err="1">
                <a:latin typeface="Courier New" panose="02070309020205020404" pitchFamily="49" charset="0"/>
                <a:cs typeface="Courier New" panose="02070309020205020404" pitchFamily="49" charset="0"/>
              </a:rPr>
              <a:t>aagctt</a:t>
            </a:r>
            <a:r>
              <a:rPr lang="en-GB" sz="1400" dirty="0">
                <a:latin typeface="Courier New" panose="02070309020205020404" pitchFamily="49" charset="0"/>
                <a:cs typeface="Courier New" panose="02070309020205020404" pitchFamily="49" charset="0"/>
              </a:rPr>
              <a:t>'&gt;</a:t>
            </a:r>
          </a:p>
          <a:p>
            <a:endParaRPr lang="en-US" dirty="0"/>
          </a:p>
        </p:txBody>
      </p:sp>
      <p:sp>
        <p:nvSpPr>
          <p:cNvPr id="7" name="TextBox 6">
            <a:extLst>
              <a:ext uri="{FF2B5EF4-FFF2-40B4-BE49-F238E27FC236}">
                <a16:creationId xmlns:a16="http://schemas.microsoft.com/office/drawing/2014/main" id="{939EC612-DAC3-B94D-90C1-9001386CB289}"/>
              </a:ext>
            </a:extLst>
          </p:cNvPr>
          <p:cNvSpPr txBox="1"/>
          <p:nvPr/>
        </p:nvSpPr>
        <p:spPr>
          <a:xfrm>
            <a:off x="6658495" y="3308465"/>
            <a:ext cx="5461462" cy="2862322"/>
          </a:xfrm>
          <a:prstGeom prst="rect">
            <a:avLst/>
          </a:prstGeom>
          <a:noFill/>
          <a:ln w="19050">
            <a:solidFill>
              <a:schemeClr val="tx1"/>
            </a:solidFill>
          </a:ln>
        </p:spPr>
        <p:txBody>
          <a:bodyPr wrap="square" rtlCol="0">
            <a:spAutoFit/>
          </a:bodyPr>
          <a:lstStyle/>
          <a:p>
            <a:r>
              <a:rPr lang="en-GB" b="1" dirty="0"/>
              <a:t>Compilation flags</a:t>
            </a:r>
            <a:r>
              <a:rPr lang="en-GB" dirty="0"/>
              <a:t> modify regular expressions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IGNORECASE (I) causes the regular expression to perform case-insensitive matches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MULTILINE (M) modifies the mode of action of the </a:t>
            </a:r>
            <a:r>
              <a:rPr lang="en-GB" dirty="0" err="1"/>
              <a:t>metacharaters</a:t>
            </a:r>
            <a:r>
              <a:rPr lang="en-GB" dirty="0"/>
              <a:t> ^ and $.  The caret (^) now matches at </a:t>
            </a:r>
            <a:r>
              <a:rPr lang="en-GB" dirty="0" err="1"/>
              <a:t>i</a:t>
            </a:r>
            <a:r>
              <a:rPr lang="en-GB" dirty="0"/>
              <a:t>) the beginning of the string and ii) the beginning of each line within the string; $ now matches either </a:t>
            </a:r>
            <a:r>
              <a:rPr lang="en-GB" dirty="0" err="1"/>
              <a:t>i</a:t>
            </a:r>
            <a:r>
              <a:rPr lang="en-GB" dirty="0"/>
              <a:t>) at the end of a string or ii) at the end of each line </a:t>
            </a:r>
            <a:endParaRPr lang="en-US" dirty="0"/>
          </a:p>
        </p:txBody>
      </p:sp>
    </p:spTree>
    <p:extLst>
      <p:ext uri="{BB962C8B-B14F-4D97-AF65-F5344CB8AC3E}">
        <p14:creationId xmlns:p14="http://schemas.microsoft.com/office/powerpoint/2010/main" val="3241727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57F7B-5C9F-1142-AE80-99957CDD94AA}"/>
              </a:ext>
            </a:extLst>
          </p:cNvPr>
          <p:cNvSpPr>
            <a:spLocks noGrp="1"/>
          </p:cNvSpPr>
          <p:nvPr>
            <p:ph type="title"/>
          </p:nvPr>
        </p:nvSpPr>
        <p:spPr>
          <a:xfrm>
            <a:off x="838200" y="0"/>
            <a:ext cx="10515600" cy="1325563"/>
          </a:xfrm>
        </p:spPr>
        <p:txBody>
          <a:bodyPr/>
          <a:lstStyle/>
          <a:p>
            <a:r>
              <a:rPr lang="en-US" dirty="0"/>
              <a:t>Modifying strings</a:t>
            </a:r>
          </a:p>
        </p:txBody>
      </p:sp>
      <p:sp>
        <p:nvSpPr>
          <p:cNvPr id="3" name="Content Placeholder 2">
            <a:extLst>
              <a:ext uri="{FF2B5EF4-FFF2-40B4-BE49-F238E27FC236}">
                <a16:creationId xmlns:a16="http://schemas.microsoft.com/office/drawing/2014/main" id="{DD9359B7-6B59-6646-B694-4A9596868658}"/>
              </a:ext>
            </a:extLst>
          </p:cNvPr>
          <p:cNvSpPr>
            <a:spLocks noGrp="1"/>
          </p:cNvSpPr>
          <p:nvPr>
            <p:ph idx="1"/>
          </p:nvPr>
        </p:nvSpPr>
        <p:spPr>
          <a:xfrm>
            <a:off x="838200" y="1202170"/>
            <a:ext cx="10515600" cy="5655830"/>
          </a:xfrm>
        </p:spPr>
        <p:txBody>
          <a:bodyPr>
            <a:normAutofit/>
          </a:bodyPr>
          <a:lstStyle/>
          <a:p>
            <a:r>
              <a:rPr lang="en-GB" sz="2400" dirty="0"/>
              <a:t>Regular expressions can modify strings in a variety of ways</a:t>
            </a:r>
          </a:p>
          <a:p>
            <a:endParaRPr lang="en-GB" sz="2400" dirty="0"/>
          </a:p>
          <a:p>
            <a:r>
              <a:rPr lang="en-GB" sz="2400" dirty="0"/>
              <a:t>Two most commonly used methods are </a:t>
            </a:r>
            <a:r>
              <a:rPr lang="en-GB" sz="2400" b="1" dirty="0">
                <a:latin typeface="Courier New" panose="02070309020205020404" pitchFamily="49" charset="0"/>
                <a:cs typeface="Courier New" panose="02070309020205020404" pitchFamily="49" charset="0"/>
              </a:rPr>
              <a:t>split()</a:t>
            </a:r>
            <a:r>
              <a:rPr lang="en-GB" sz="2400" dirty="0">
                <a:latin typeface="Courier New" panose="02070309020205020404" pitchFamily="49" charset="0"/>
                <a:cs typeface="Courier New" panose="02070309020205020404" pitchFamily="49" charset="0"/>
              </a:rPr>
              <a:t> </a:t>
            </a:r>
            <a:r>
              <a:rPr lang="en-GB" sz="2400" dirty="0"/>
              <a:t>and </a:t>
            </a:r>
            <a:r>
              <a:rPr lang="en-GB" sz="2400" b="1" dirty="0">
                <a:latin typeface="Courier New" panose="02070309020205020404" pitchFamily="49" charset="0"/>
                <a:cs typeface="Courier New" panose="02070309020205020404" pitchFamily="49" charset="0"/>
              </a:rPr>
              <a:t>sub()</a:t>
            </a:r>
          </a:p>
          <a:p>
            <a:endParaRPr lang="en-GB" sz="2400" b="1" dirty="0"/>
          </a:p>
          <a:p>
            <a:r>
              <a:rPr lang="en-GB" sz="2400" dirty="0">
                <a:latin typeface="Courier New" panose="02070309020205020404" pitchFamily="49" charset="0"/>
                <a:cs typeface="Courier New" panose="02070309020205020404" pitchFamily="49" charset="0"/>
              </a:rPr>
              <a:t>split() </a:t>
            </a:r>
            <a:r>
              <a:rPr lang="en-GB" sz="2400" dirty="0"/>
              <a:t>subdivides a string into a list wherever the regex matches</a:t>
            </a:r>
          </a:p>
          <a:p>
            <a:pPr lvl="1"/>
            <a:r>
              <a:rPr lang="en-GB" sz="2000" dirty="0"/>
              <a:t> if capturing parentheses are used in the RE, then their contents will also be returned as part of the resulting list </a:t>
            </a:r>
          </a:p>
          <a:p>
            <a:pPr lvl="1"/>
            <a:r>
              <a:rPr lang="en-GB" sz="2000" dirty="0"/>
              <a:t>the regex may also be given a </a:t>
            </a:r>
            <a:r>
              <a:rPr lang="en-GB" sz="2000" dirty="0" err="1">
                <a:latin typeface="Courier New" panose="02070309020205020404" pitchFamily="49" charset="0"/>
                <a:cs typeface="Courier New" panose="02070309020205020404" pitchFamily="49" charset="0"/>
              </a:rPr>
              <a:t>maxsplit</a:t>
            </a:r>
            <a:r>
              <a:rPr lang="en-GB" sz="2000" dirty="0"/>
              <a:t> value, which limits the number of components returned by the splitting process</a:t>
            </a:r>
          </a:p>
          <a:p>
            <a:endParaRPr lang="en-GB" sz="2400" dirty="0"/>
          </a:p>
          <a:p>
            <a:r>
              <a:rPr lang="en-GB" sz="2400" dirty="0">
                <a:latin typeface="Courier New" panose="02070309020205020404" pitchFamily="49" charset="0"/>
                <a:cs typeface="Courier New" panose="02070309020205020404" pitchFamily="49" charset="0"/>
              </a:rPr>
              <a:t>sub() </a:t>
            </a:r>
            <a:r>
              <a:rPr lang="en-GB" sz="2400" dirty="0"/>
              <a:t>method takes a replacement string value and the string to be processed</a:t>
            </a:r>
          </a:p>
          <a:p>
            <a:pPr lvl="1"/>
            <a:r>
              <a:rPr lang="en-GB" sz="2000" dirty="0"/>
              <a:t>The regex may also be given a </a:t>
            </a:r>
            <a:r>
              <a:rPr lang="en-GB" sz="2000" dirty="0" err="1">
                <a:latin typeface="Courier New" panose="02070309020205020404" pitchFamily="49" charset="0"/>
                <a:cs typeface="Courier New" panose="02070309020205020404" pitchFamily="49" charset="0"/>
              </a:rPr>
              <a:t>maxsplit</a:t>
            </a:r>
            <a:r>
              <a:rPr lang="en-GB" sz="2000" dirty="0"/>
              <a:t> value</a:t>
            </a:r>
          </a:p>
        </p:txBody>
      </p:sp>
    </p:spTree>
    <p:extLst>
      <p:ext uri="{BB962C8B-B14F-4D97-AF65-F5344CB8AC3E}">
        <p14:creationId xmlns:p14="http://schemas.microsoft.com/office/powerpoint/2010/main" val="29461144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616F7-765F-EA43-BD1F-E69CEB2DAEB8}"/>
              </a:ext>
            </a:extLst>
          </p:cNvPr>
          <p:cNvSpPr>
            <a:spLocks noGrp="1"/>
          </p:cNvSpPr>
          <p:nvPr>
            <p:ph type="title"/>
          </p:nvPr>
        </p:nvSpPr>
        <p:spPr>
          <a:xfrm>
            <a:off x="838200" y="0"/>
            <a:ext cx="10515600" cy="1325563"/>
          </a:xfrm>
        </p:spPr>
        <p:txBody>
          <a:bodyPr/>
          <a:lstStyle/>
          <a:p>
            <a:r>
              <a:rPr lang="en-US" dirty="0"/>
              <a:t>Modifying strings (2)</a:t>
            </a:r>
          </a:p>
        </p:txBody>
      </p:sp>
      <p:sp>
        <p:nvSpPr>
          <p:cNvPr id="3" name="Content Placeholder 2">
            <a:extLst>
              <a:ext uri="{FF2B5EF4-FFF2-40B4-BE49-F238E27FC236}">
                <a16:creationId xmlns:a16="http://schemas.microsoft.com/office/drawing/2014/main" id="{69FC2E90-65AA-464F-8CB7-944323E63730}"/>
              </a:ext>
            </a:extLst>
          </p:cNvPr>
          <p:cNvSpPr>
            <a:spLocks noGrp="1"/>
          </p:cNvSpPr>
          <p:nvPr>
            <p:ph idx="1"/>
          </p:nvPr>
        </p:nvSpPr>
        <p:spPr>
          <a:xfrm>
            <a:off x="838200" y="1460500"/>
            <a:ext cx="10515600" cy="4351338"/>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import re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pattern= '[A-z]+$'</a:t>
            </a:r>
          </a:p>
          <a:p>
            <a:pPr marL="0" indent="0">
              <a:buNone/>
            </a:pPr>
            <a:r>
              <a:rPr lang="en-GB" dirty="0">
                <a:latin typeface="Courier New" panose="02070309020205020404" pitchFamily="49" charset="0"/>
                <a:cs typeface="Courier New" panose="02070309020205020404" pitchFamily="49" charset="0"/>
              </a:rPr>
              <a:t>p = </a:t>
            </a:r>
            <a:r>
              <a:rPr lang="en-GB" dirty="0" err="1">
                <a:latin typeface="Courier New" panose="02070309020205020404" pitchFamily="49" charset="0"/>
                <a:cs typeface="Courier New" panose="02070309020205020404" pitchFamily="49" charset="0"/>
              </a:rPr>
              <a:t>re.compile</a:t>
            </a:r>
            <a:r>
              <a:rPr lang="en-GB" dirty="0">
                <a:latin typeface="Courier New" panose="02070309020205020404" pitchFamily="49" charset="0"/>
                <a:cs typeface="Courier New" panose="02070309020205020404" pitchFamily="49" charset="0"/>
              </a:rPr>
              <a:t>(pattern)</a:t>
            </a:r>
          </a:p>
          <a:p>
            <a:pPr marL="0" indent="0">
              <a:buNone/>
            </a:pP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 = 'The6Hundred'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m = </a:t>
            </a:r>
            <a:r>
              <a:rPr lang="en-GB" dirty="0" err="1">
                <a:latin typeface="Courier New" panose="02070309020205020404" pitchFamily="49" charset="0"/>
                <a:cs typeface="Courier New" panose="02070309020205020404" pitchFamily="49" charset="0"/>
              </a:rPr>
              <a:t>p.sub</a:t>
            </a:r>
            <a:r>
              <a:rPr lang="en-GB" dirty="0">
                <a:latin typeface="Courier New" panose="02070309020205020404" pitchFamily="49" charset="0"/>
                <a:cs typeface="Courier New" panose="02070309020205020404" pitchFamily="49" charset="0"/>
              </a:rPr>
              <a:t>('Thousand', </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print(m)</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t>
            </a:r>
          </a:p>
          <a:p>
            <a:pPr marL="0" indent="0">
              <a:buNone/>
            </a:pPr>
            <a:r>
              <a:rPr lang="en-GB" dirty="0">
                <a:latin typeface="Courier New" panose="02070309020205020404" pitchFamily="49" charset="0"/>
                <a:cs typeface="Courier New" panose="02070309020205020404" pitchFamily="49" charset="0"/>
              </a:rPr>
              <a:t>The6Thousand</a:t>
            </a:r>
          </a:p>
          <a:p>
            <a:endParaRPr lang="en-US" dirty="0"/>
          </a:p>
        </p:txBody>
      </p:sp>
    </p:spTree>
    <p:extLst>
      <p:ext uri="{BB962C8B-B14F-4D97-AF65-F5344CB8AC3E}">
        <p14:creationId xmlns:p14="http://schemas.microsoft.com/office/powerpoint/2010/main" val="316452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BDF3-7BB8-C74E-B38D-1BD5434C7853}"/>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F2E79A89-629B-AF42-8E27-33391365061E}"/>
              </a:ext>
            </a:extLst>
          </p:cNvPr>
          <p:cNvSpPr>
            <a:spLocks noGrp="1"/>
          </p:cNvSpPr>
          <p:nvPr>
            <p:ph idx="1"/>
          </p:nvPr>
        </p:nvSpPr>
        <p:spPr/>
        <p:txBody>
          <a:bodyPr/>
          <a:lstStyle/>
          <a:p>
            <a:r>
              <a:rPr lang="en-GB" b="1" i="1" dirty="0"/>
              <a:t>Exercise 1.1 – Comprehensions</a:t>
            </a:r>
          </a:p>
          <a:p>
            <a:endParaRPr lang="en-US" dirty="0"/>
          </a:p>
        </p:txBody>
      </p:sp>
      <p:pic>
        <p:nvPicPr>
          <p:cNvPr id="4" name="Picture 3">
            <a:extLst>
              <a:ext uri="{FF2B5EF4-FFF2-40B4-BE49-F238E27FC236}">
                <a16:creationId xmlns:a16="http://schemas.microsoft.com/office/drawing/2014/main" id="{39215B61-401E-3542-84C2-EC891BCC60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05537"/>
            <a:ext cx="3012558" cy="1069555"/>
          </a:xfrm>
          <a:prstGeom prst="rect">
            <a:avLst/>
          </a:prstGeom>
        </p:spPr>
      </p:pic>
    </p:spTree>
    <p:extLst>
      <p:ext uri="{BB962C8B-B14F-4D97-AF65-F5344CB8AC3E}">
        <p14:creationId xmlns:p14="http://schemas.microsoft.com/office/powerpoint/2010/main" val="24005415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399AA-7EA1-1348-A574-D6EDA74280CD}"/>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768F2200-B06A-ED46-BABF-A1DF76F7F7E5}"/>
              </a:ext>
            </a:extLst>
          </p:cNvPr>
          <p:cNvSpPr>
            <a:spLocks noGrp="1"/>
          </p:cNvSpPr>
          <p:nvPr>
            <p:ph idx="1"/>
          </p:nvPr>
        </p:nvSpPr>
        <p:spPr/>
        <p:txBody>
          <a:bodyPr/>
          <a:lstStyle/>
          <a:p>
            <a:r>
              <a:rPr lang="en-US" dirty="0"/>
              <a:t>Exercise 3.3</a:t>
            </a:r>
          </a:p>
        </p:txBody>
      </p:sp>
      <p:pic>
        <p:nvPicPr>
          <p:cNvPr id="4" name="Picture 3">
            <a:extLst>
              <a:ext uri="{FF2B5EF4-FFF2-40B4-BE49-F238E27FC236}">
                <a16:creationId xmlns:a16="http://schemas.microsoft.com/office/drawing/2014/main" id="{00CB37A1-0FA2-3D44-9C1D-462AD173FA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3249241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399AA-7EA1-1348-A574-D6EDA74280CD}"/>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768F2200-B06A-ED46-BABF-A1DF76F7F7E5}"/>
              </a:ext>
            </a:extLst>
          </p:cNvPr>
          <p:cNvSpPr>
            <a:spLocks noGrp="1"/>
          </p:cNvSpPr>
          <p:nvPr>
            <p:ph idx="1"/>
          </p:nvPr>
        </p:nvSpPr>
        <p:spPr/>
        <p:txBody>
          <a:bodyPr/>
          <a:lstStyle/>
          <a:p>
            <a:r>
              <a:rPr lang="en-US" dirty="0"/>
              <a:t>Exercise 3.4</a:t>
            </a:r>
          </a:p>
        </p:txBody>
      </p:sp>
      <p:pic>
        <p:nvPicPr>
          <p:cNvPr id="4" name="Picture 3">
            <a:extLst>
              <a:ext uri="{FF2B5EF4-FFF2-40B4-BE49-F238E27FC236}">
                <a16:creationId xmlns:a16="http://schemas.microsoft.com/office/drawing/2014/main" id="{00CB37A1-0FA2-3D44-9C1D-462AD173FA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2369909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24807-1B1C-904A-B118-38155FDE61F6}"/>
              </a:ext>
            </a:extLst>
          </p:cNvPr>
          <p:cNvSpPr>
            <a:spLocks noGrp="1"/>
          </p:cNvSpPr>
          <p:nvPr>
            <p:ph type="title"/>
          </p:nvPr>
        </p:nvSpPr>
        <p:spPr>
          <a:xfrm>
            <a:off x="838200" y="0"/>
            <a:ext cx="10515600" cy="1325563"/>
          </a:xfrm>
        </p:spPr>
        <p:txBody>
          <a:bodyPr/>
          <a:lstStyle/>
          <a:p>
            <a:r>
              <a:rPr lang="en-GB" b="1" dirty="0"/>
              <a:t>Concluding remarks</a:t>
            </a:r>
            <a:endParaRPr lang="en-US" dirty="0"/>
          </a:p>
        </p:txBody>
      </p:sp>
      <p:sp>
        <p:nvSpPr>
          <p:cNvPr id="3" name="Content Placeholder 2">
            <a:extLst>
              <a:ext uri="{FF2B5EF4-FFF2-40B4-BE49-F238E27FC236}">
                <a16:creationId xmlns:a16="http://schemas.microsoft.com/office/drawing/2014/main" id="{B9FA61A5-7992-FF40-9ADA-BF8F0471780A}"/>
              </a:ext>
            </a:extLst>
          </p:cNvPr>
          <p:cNvSpPr>
            <a:spLocks noGrp="1"/>
          </p:cNvSpPr>
          <p:nvPr>
            <p:ph idx="1"/>
          </p:nvPr>
        </p:nvSpPr>
        <p:spPr>
          <a:xfrm>
            <a:off x="838200" y="1243734"/>
            <a:ext cx="10515600" cy="5705706"/>
          </a:xfrm>
        </p:spPr>
        <p:txBody>
          <a:bodyPr>
            <a:normAutofit/>
          </a:bodyPr>
          <a:lstStyle/>
          <a:p>
            <a:r>
              <a:rPr lang="en-GB" sz="2400" dirty="0"/>
              <a:t>We have covered a lot of material !</a:t>
            </a:r>
            <a:br>
              <a:rPr lang="en-GB" sz="2400" dirty="0"/>
            </a:br>
            <a:endParaRPr lang="en-GB" sz="2400" dirty="0"/>
          </a:p>
          <a:p>
            <a:r>
              <a:rPr lang="en-GB" sz="2400" dirty="0"/>
              <a:t>You should now be familiar with the Python datatypes, understand concepts such as functions and methods and how programs are controlled using loops and conditional operators</a:t>
            </a:r>
            <a:br>
              <a:rPr lang="en-GB" sz="2400" dirty="0"/>
            </a:br>
            <a:endParaRPr lang="en-GB" sz="2400" dirty="0"/>
          </a:p>
          <a:p>
            <a:r>
              <a:rPr lang="en-GB" sz="2400" dirty="0"/>
              <a:t>We have also introduced object orientated programming</a:t>
            </a:r>
            <a:br>
              <a:rPr lang="en-GB" sz="2400" dirty="0"/>
            </a:br>
            <a:endParaRPr lang="en-GB" sz="2400" dirty="0"/>
          </a:p>
          <a:p>
            <a:r>
              <a:rPr lang="en-GB" sz="2400" dirty="0"/>
              <a:t>We strongly recommend that you go out of your way to find reasons to write code over the next few weeks – else you will forget!</a:t>
            </a:r>
            <a:br>
              <a:rPr lang="en-GB" sz="2400" dirty="0"/>
            </a:br>
            <a:endParaRPr lang="en-GB" sz="2400" dirty="0"/>
          </a:p>
          <a:p>
            <a:r>
              <a:rPr lang="en-GB" sz="2400" dirty="0"/>
              <a:t>Learning Python is akin to learning a foreign language </a:t>
            </a:r>
          </a:p>
        </p:txBody>
      </p:sp>
      <p:pic>
        <p:nvPicPr>
          <p:cNvPr id="4" name="Picture 3">
            <a:extLst>
              <a:ext uri="{FF2B5EF4-FFF2-40B4-BE49-F238E27FC236}">
                <a16:creationId xmlns:a16="http://schemas.microsoft.com/office/drawing/2014/main" id="{0C7DDC03-3665-AE44-8ABB-248721F5FF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12332869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9B398-1B99-D54D-8DBD-96B33A7C8B3C}"/>
              </a:ext>
            </a:extLst>
          </p:cNvPr>
          <p:cNvSpPr>
            <a:spLocks noGrp="1"/>
          </p:cNvSpPr>
          <p:nvPr>
            <p:ph type="title"/>
          </p:nvPr>
        </p:nvSpPr>
        <p:spPr>
          <a:xfrm>
            <a:off x="838200" y="0"/>
            <a:ext cx="10515600" cy="1325563"/>
          </a:xfrm>
        </p:spPr>
        <p:txBody>
          <a:bodyPr/>
          <a:lstStyle/>
          <a:p>
            <a:r>
              <a:rPr lang="en-US" dirty="0"/>
              <a:t>Resources</a:t>
            </a:r>
          </a:p>
        </p:txBody>
      </p:sp>
      <p:sp>
        <p:nvSpPr>
          <p:cNvPr id="3" name="Content Placeholder 2">
            <a:extLst>
              <a:ext uri="{FF2B5EF4-FFF2-40B4-BE49-F238E27FC236}">
                <a16:creationId xmlns:a16="http://schemas.microsoft.com/office/drawing/2014/main" id="{B9D1BCE3-1921-0F44-B4C7-8C1DADDD130C}"/>
              </a:ext>
            </a:extLst>
          </p:cNvPr>
          <p:cNvSpPr>
            <a:spLocks noGrp="1"/>
          </p:cNvSpPr>
          <p:nvPr>
            <p:ph idx="1"/>
          </p:nvPr>
        </p:nvSpPr>
        <p:spPr>
          <a:xfrm>
            <a:off x="838199" y="1325563"/>
            <a:ext cx="11015749" cy="4908982"/>
          </a:xfrm>
        </p:spPr>
        <p:txBody>
          <a:bodyPr>
            <a:normAutofit fontScale="55000" lnSpcReduction="20000"/>
          </a:bodyPr>
          <a:lstStyle/>
          <a:p>
            <a:pPr marL="0" indent="0">
              <a:buNone/>
            </a:pPr>
            <a:r>
              <a:rPr lang="en-GB" sz="3300" dirty="0"/>
              <a:t>We would like to bring to your attention the following resources that may help you in your future Python career:</a:t>
            </a:r>
          </a:p>
          <a:p>
            <a:pPr marL="0" indent="0">
              <a:buNone/>
            </a:pPr>
            <a:r>
              <a:rPr lang="en-GB" sz="3300" dirty="0"/>
              <a:t> </a:t>
            </a:r>
          </a:p>
          <a:p>
            <a:pPr marL="0" indent="0">
              <a:buNone/>
            </a:pPr>
            <a:r>
              <a:rPr lang="en-GB" sz="3300" u="sng" dirty="0">
                <a:hlinkClick r:id="rId2"/>
              </a:rPr>
              <a:t>www.python.org</a:t>
            </a:r>
            <a:r>
              <a:rPr lang="en-GB" sz="3300" dirty="0"/>
              <a:t> – the homepage of Python.  This should often be your first port of call for Python-related queries.</a:t>
            </a:r>
          </a:p>
          <a:p>
            <a:pPr marL="0" indent="0">
              <a:buNone/>
            </a:pPr>
            <a:r>
              <a:rPr lang="en-GB" sz="3300" dirty="0"/>
              <a:t> </a:t>
            </a:r>
          </a:p>
          <a:p>
            <a:pPr marL="0" indent="0">
              <a:buNone/>
            </a:pPr>
            <a:r>
              <a:rPr lang="en-GB" sz="3300" u="sng" dirty="0">
                <a:hlinkClick r:id="rId3"/>
              </a:rPr>
              <a:t>www.jupyter.org</a:t>
            </a:r>
            <a:r>
              <a:rPr lang="en-GB" sz="3300" dirty="0"/>
              <a:t> – many bioinformaticians and computational biologist are adopting </a:t>
            </a:r>
            <a:r>
              <a:rPr lang="en-GB" sz="3300" dirty="0" err="1"/>
              <a:t>Jupyter</a:t>
            </a:r>
            <a:r>
              <a:rPr lang="en-GB" sz="3300" dirty="0"/>
              <a:t> notebooks to write code and share results in a structured and reproducible fashion.</a:t>
            </a:r>
          </a:p>
          <a:p>
            <a:pPr marL="0" indent="0">
              <a:buNone/>
            </a:pPr>
            <a:r>
              <a:rPr lang="en-GB" sz="3300" dirty="0"/>
              <a:t> </a:t>
            </a:r>
          </a:p>
          <a:p>
            <a:pPr marL="0" indent="0">
              <a:buNone/>
            </a:pPr>
            <a:r>
              <a:rPr lang="en-GB" sz="3300" u="sng" dirty="0">
                <a:hlinkClick r:id="rId4"/>
              </a:rPr>
              <a:t>www.matplotlib.org</a:t>
            </a:r>
            <a:r>
              <a:rPr lang="en-GB" sz="3300" dirty="0"/>
              <a:t>  – a popular resource for using Python to produce graphs and charts.</a:t>
            </a:r>
          </a:p>
          <a:p>
            <a:pPr marL="0" indent="0">
              <a:buNone/>
            </a:pPr>
            <a:r>
              <a:rPr lang="en-GB" sz="3300" dirty="0"/>
              <a:t> </a:t>
            </a:r>
          </a:p>
          <a:p>
            <a:pPr marL="0" indent="0">
              <a:buNone/>
            </a:pPr>
            <a:r>
              <a:rPr lang="en-GB" sz="3300" u="sng" dirty="0">
                <a:hlinkClick r:id="rId5"/>
              </a:rPr>
              <a:t>www.biopython.org</a:t>
            </a:r>
            <a:r>
              <a:rPr lang="en-GB" sz="3300" dirty="0"/>
              <a:t>  – a set of freely available tools for biological computation.</a:t>
            </a:r>
          </a:p>
          <a:p>
            <a:pPr marL="0" indent="0">
              <a:buNone/>
            </a:pPr>
            <a:r>
              <a:rPr lang="en-GB" sz="3300" dirty="0"/>
              <a:t> </a:t>
            </a:r>
          </a:p>
          <a:p>
            <a:pPr marL="0" indent="0">
              <a:buNone/>
            </a:pPr>
            <a:r>
              <a:rPr lang="en-GB" sz="3300" dirty="0"/>
              <a:t>Also, don’t forget the </a:t>
            </a:r>
            <a:r>
              <a:rPr lang="en-GB" sz="3300" dirty="0" err="1"/>
              <a:t>Babraham</a:t>
            </a:r>
            <a:r>
              <a:rPr lang="en-GB" sz="3300" dirty="0"/>
              <a:t> Bioinformatics pages listing available courses and providing training materials: </a:t>
            </a:r>
            <a:r>
              <a:rPr lang="en-GB" sz="3300" u="sng" dirty="0">
                <a:hlinkClick r:id="rId6"/>
              </a:rPr>
              <a:t>https://www.bioinformatics.babraham.ac.uk/training</a:t>
            </a:r>
            <a:endParaRPr lang="en-GB" sz="3300" dirty="0"/>
          </a:p>
          <a:p>
            <a:pPr marL="0" indent="0">
              <a:buNone/>
            </a:pPr>
            <a:r>
              <a:rPr lang="en-GB" sz="3300" dirty="0"/>
              <a:t> </a:t>
            </a:r>
          </a:p>
          <a:p>
            <a:endParaRPr lang="en-US" dirty="0"/>
          </a:p>
        </p:txBody>
      </p:sp>
      <p:pic>
        <p:nvPicPr>
          <p:cNvPr id="4" name="Picture 3">
            <a:extLst>
              <a:ext uri="{FF2B5EF4-FFF2-40B4-BE49-F238E27FC236}">
                <a16:creationId xmlns:a16="http://schemas.microsoft.com/office/drawing/2014/main" id="{5F3DC448-F3CB-F140-9F86-17A8D6C13F5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36287990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9D4B-70CB-0B44-9750-DEFCC5B4EC0A}"/>
              </a:ext>
            </a:extLst>
          </p:cNvPr>
          <p:cNvSpPr>
            <a:spLocks noGrp="1"/>
          </p:cNvSpPr>
          <p:nvPr>
            <p:ph type="title"/>
          </p:nvPr>
        </p:nvSpPr>
        <p:spPr/>
        <p:txBody>
          <a:bodyPr/>
          <a:lstStyle/>
          <a:p>
            <a:r>
              <a:rPr lang="en-US" dirty="0">
                <a:solidFill>
                  <a:srgbClr val="C00000"/>
                </a:solidFill>
              </a:rPr>
              <a:t>How do you get to Carnegie Hall? Practice, practice, practice.</a:t>
            </a:r>
          </a:p>
        </p:txBody>
      </p:sp>
      <p:sp>
        <p:nvSpPr>
          <p:cNvPr id="3" name="Content Placeholder 2">
            <a:extLst>
              <a:ext uri="{FF2B5EF4-FFF2-40B4-BE49-F238E27FC236}">
                <a16:creationId xmlns:a16="http://schemas.microsoft.com/office/drawing/2014/main" id="{C1C0DEDE-1B99-3142-9BEC-57C871701988}"/>
              </a:ext>
            </a:extLst>
          </p:cNvPr>
          <p:cNvSpPr>
            <a:spLocks noGrp="1"/>
          </p:cNvSpPr>
          <p:nvPr>
            <p:ph idx="1"/>
          </p:nvPr>
        </p:nvSpPr>
        <p:spPr/>
        <p:txBody>
          <a:bodyPr>
            <a:normAutofit/>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solidFill>
                <a:srgbClr val="4472C4"/>
              </a:solidFill>
            </a:endParaRPr>
          </a:p>
          <a:p>
            <a:pPr marL="0" indent="0">
              <a:buNone/>
            </a:pPr>
            <a:r>
              <a:rPr lang="en-GB" dirty="0">
                <a:solidFill>
                  <a:srgbClr val="4472C4"/>
                </a:solidFill>
              </a:rPr>
              <a:t>Happy coding!</a:t>
            </a:r>
          </a:p>
          <a:p>
            <a:pPr marL="0" indent="0">
              <a:buNone/>
            </a:pPr>
            <a:r>
              <a:rPr lang="en-GB" dirty="0">
                <a:solidFill>
                  <a:srgbClr val="4472C4"/>
                </a:solidFill>
              </a:rPr>
              <a:t>The </a:t>
            </a:r>
            <a:r>
              <a:rPr lang="en-GB" dirty="0" err="1">
                <a:solidFill>
                  <a:srgbClr val="4472C4"/>
                </a:solidFill>
              </a:rPr>
              <a:t>Babraham</a:t>
            </a:r>
            <a:r>
              <a:rPr lang="en-GB" dirty="0">
                <a:solidFill>
                  <a:srgbClr val="4472C4"/>
                </a:solidFill>
              </a:rPr>
              <a:t> Bioinformatics Team</a:t>
            </a:r>
          </a:p>
          <a:p>
            <a:endParaRPr lang="en-US" dirty="0"/>
          </a:p>
        </p:txBody>
      </p:sp>
      <p:pic>
        <p:nvPicPr>
          <p:cNvPr id="4" name="Picture 3">
            <a:extLst>
              <a:ext uri="{FF2B5EF4-FFF2-40B4-BE49-F238E27FC236}">
                <a16:creationId xmlns:a16="http://schemas.microsoft.com/office/drawing/2014/main" id="{50A50014-A515-4C49-9D9E-9625FB3C81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88445"/>
            <a:ext cx="3012558" cy="1069555"/>
          </a:xfrm>
          <a:prstGeom prst="rect">
            <a:avLst/>
          </a:prstGeom>
        </p:spPr>
      </p:pic>
    </p:spTree>
    <p:extLst>
      <p:ext uri="{BB962C8B-B14F-4D97-AF65-F5344CB8AC3E}">
        <p14:creationId xmlns:p14="http://schemas.microsoft.com/office/powerpoint/2010/main" val="56356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4814</TotalTime>
  <Words>7101</Words>
  <Application>Microsoft Macintosh PowerPoint</Application>
  <PresentationFormat>Widescreen</PresentationFormat>
  <Paragraphs>983</Paragraphs>
  <Slides>94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94</vt:i4>
      </vt:variant>
    </vt:vector>
  </HeadingPairs>
  <TitlesOfParts>
    <vt:vector size="101" baseType="lpstr">
      <vt:lpstr>Arial</vt:lpstr>
      <vt:lpstr>Calibri</vt:lpstr>
      <vt:lpstr>Calibri Light</vt:lpstr>
      <vt:lpstr>Cordia New</vt:lpstr>
      <vt:lpstr>Courier New</vt:lpstr>
      <vt:lpstr>Times New Roman</vt:lpstr>
      <vt:lpstr>Office Theme</vt:lpstr>
      <vt:lpstr>Advanced Python Course</vt:lpstr>
      <vt:lpstr>Licence</vt:lpstr>
      <vt:lpstr>Writing better code </vt:lpstr>
      <vt:lpstr>Comprehensions</vt:lpstr>
      <vt:lpstr>Comprehensions (2)</vt:lpstr>
      <vt:lpstr>Comprehensions (3)</vt:lpstr>
      <vt:lpstr>Comprehensions (4)</vt:lpstr>
      <vt:lpstr>Comprehensions (5)</vt:lpstr>
      <vt:lpstr>Exercises</vt:lpstr>
      <vt:lpstr>Ternary Expressions – simplify code</vt:lpstr>
      <vt:lpstr>Complex data structures</vt:lpstr>
      <vt:lpstr>The zip() function</vt:lpstr>
      <vt:lpstr>Exercises</vt:lpstr>
      <vt:lpstr>A note on scope</vt:lpstr>
      <vt:lpstr>A note on scope (2)</vt:lpstr>
      <vt:lpstr>A note on scope (3)</vt:lpstr>
      <vt:lpstr>A note on scope (4)</vt:lpstr>
      <vt:lpstr>A note on scope (5)</vt:lpstr>
      <vt:lpstr>Exercises</vt:lpstr>
      <vt:lpstr>Introduction to object-oriented programming</vt:lpstr>
      <vt:lpstr>Introduction to object-oriented programming (2)</vt:lpstr>
      <vt:lpstr>Introduction to object-oriented programming (2)</vt:lpstr>
      <vt:lpstr>Exercises</vt:lpstr>
      <vt:lpstr>Generators</vt:lpstr>
      <vt:lpstr>Generators (2)</vt:lpstr>
      <vt:lpstr>Generators</vt:lpstr>
      <vt:lpstr>Exception handling: how to handle errors</vt:lpstr>
      <vt:lpstr>How to handle errors (2)</vt:lpstr>
      <vt:lpstr>How to handle errors (3)</vt:lpstr>
      <vt:lpstr>How to handle errors (4)</vt:lpstr>
      <vt:lpstr>How to handle errors (5)</vt:lpstr>
      <vt:lpstr>Error handling</vt:lpstr>
      <vt:lpstr>Modules</vt:lpstr>
      <vt:lpstr>Modules</vt:lpstr>
      <vt:lpstr>Getting used to modules</vt:lpstr>
      <vt:lpstr>Module: datetime</vt:lpstr>
      <vt:lpstr>Module: datetime</vt:lpstr>
      <vt:lpstr>Module: datetime: usage introduction</vt:lpstr>
      <vt:lpstr>Module: datetime: usage introduction (2)</vt:lpstr>
      <vt:lpstr>Module: math</vt:lpstr>
      <vt:lpstr>Module: sys</vt:lpstr>
      <vt:lpstr>Module: time</vt:lpstr>
      <vt:lpstr>Exercises</vt:lpstr>
      <vt:lpstr>Module: subprocess </vt:lpstr>
      <vt:lpstr>Module: os </vt:lpstr>
      <vt:lpstr>Module: tempfile</vt:lpstr>
      <vt:lpstr>Module: glob</vt:lpstr>
      <vt:lpstr>Module: glob (2)</vt:lpstr>
      <vt:lpstr>Module: string</vt:lpstr>
      <vt:lpstr>Exercises</vt:lpstr>
      <vt:lpstr>Module: csv</vt:lpstr>
      <vt:lpstr>Modules: zlib and gzip</vt:lpstr>
      <vt:lpstr>Modules: zlib and gzip (2)</vt:lpstr>
      <vt:lpstr>Module: textwrap</vt:lpstr>
      <vt:lpstr>Module: textwrap (2)</vt:lpstr>
      <vt:lpstr>Module: textwrap (3)</vt:lpstr>
      <vt:lpstr>Exercise</vt:lpstr>
      <vt:lpstr>Module: argparse </vt:lpstr>
      <vt:lpstr>Exercises</vt:lpstr>
      <vt:lpstr>Installing Modules and Packages </vt:lpstr>
      <vt:lpstr>Installing Modules and Packages (2)</vt:lpstr>
      <vt:lpstr>Installing Modules and Packages (3)</vt:lpstr>
      <vt:lpstr>Installing Modules and Packages (4)</vt:lpstr>
      <vt:lpstr>Virtual Environments</vt:lpstr>
      <vt:lpstr>Biopython</vt:lpstr>
      <vt:lpstr>Biopython (2)</vt:lpstr>
      <vt:lpstr>Exercises</vt:lpstr>
      <vt:lpstr>Regular expressions</vt:lpstr>
      <vt:lpstr>Introducing regular expressions</vt:lpstr>
      <vt:lpstr>Simple regex pattern matching (DNA/HindIII)</vt:lpstr>
      <vt:lpstr>Querying the match object</vt:lpstr>
      <vt:lpstr>Exercises</vt:lpstr>
      <vt:lpstr>Metacharacters</vt:lpstr>
      <vt:lpstr>Metacharacters: Character classes</vt:lpstr>
      <vt:lpstr>Metacharacters: start and ends</vt:lpstr>
      <vt:lpstr>Metacharacters: dot (.)</vt:lpstr>
      <vt:lpstr>Metacharacters: pipe (|)</vt:lpstr>
      <vt:lpstr>Metacharacters: backslash</vt:lpstr>
      <vt:lpstr>Metacharacters: backslash (2)</vt:lpstr>
      <vt:lpstr>Exercises</vt:lpstr>
      <vt:lpstr>Raw String Notation</vt:lpstr>
      <vt:lpstr>Repetition</vt:lpstr>
      <vt:lpstr>Repetition (2)</vt:lpstr>
      <vt:lpstr>Repetition (3)</vt:lpstr>
      <vt:lpstr>Greedy vs non-greedy matching</vt:lpstr>
      <vt:lpstr>Metacharacters: groups</vt:lpstr>
      <vt:lpstr>Compilation flags</vt:lpstr>
      <vt:lpstr>Modifying strings</vt:lpstr>
      <vt:lpstr>Modifying strings (2)</vt:lpstr>
      <vt:lpstr>Exercises</vt:lpstr>
      <vt:lpstr>Exercises</vt:lpstr>
      <vt:lpstr>Concluding remarks</vt:lpstr>
      <vt:lpstr>Resources</vt:lpstr>
      <vt:lpstr>How do you get to Carnegie Hall? Practice, practice, practice.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Pylot</dc:title>
  <dc:creator>Microsoft Office User</dc:creator>
  <cp:lastModifiedBy>Microsoft Office User</cp:lastModifiedBy>
  <cp:revision>402</cp:revision>
  <dcterms:created xsi:type="dcterms:W3CDTF">2020-01-12T18:26:52Z</dcterms:created>
  <dcterms:modified xsi:type="dcterms:W3CDTF">2020-08-25T14:35:31Z</dcterms:modified>
</cp:coreProperties>
</file>