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4"/>
  </p:notesMasterIdLst>
  <p:sldIdLst>
    <p:sldId id="256" r:id="rId2"/>
    <p:sldId id="257" r:id="rId3"/>
    <p:sldId id="258" r:id="rId4"/>
    <p:sldId id="34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344" r:id="rId30"/>
    <p:sldId id="295" r:id="rId31"/>
    <p:sldId id="296" r:id="rId32"/>
    <p:sldId id="288" r:id="rId33"/>
    <p:sldId id="289" r:id="rId34"/>
    <p:sldId id="347" r:id="rId35"/>
    <p:sldId id="291" r:id="rId36"/>
    <p:sldId id="294" r:id="rId37"/>
    <p:sldId id="293" r:id="rId38"/>
    <p:sldId id="298" r:id="rId39"/>
    <p:sldId id="297" r:id="rId40"/>
    <p:sldId id="299" r:id="rId41"/>
    <p:sldId id="300" r:id="rId42"/>
    <p:sldId id="301" r:id="rId43"/>
    <p:sldId id="302" r:id="rId44"/>
    <p:sldId id="335" r:id="rId45"/>
    <p:sldId id="303" r:id="rId46"/>
    <p:sldId id="304" r:id="rId47"/>
    <p:sldId id="305" r:id="rId48"/>
    <p:sldId id="306" r:id="rId49"/>
    <p:sldId id="307" r:id="rId50"/>
    <p:sldId id="336" r:id="rId51"/>
    <p:sldId id="309" r:id="rId52"/>
    <p:sldId id="308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41" r:id="rId63"/>
    <p:sldId id="319" r:id="rId64"/>
    <p:sldId id="337" r:id="rId65"/>
    <p:sldId id="320" r:id="rId66"/>
    <p:sldId id="338" r:id="rId67"/>
    <p:sldId id="339" r:id="rId68"/>
    <p:sldId id="348" r:id="rId69"/>
    <p:sldId id="325" r:id="rId70"/>
    <p:sldId id="345" r:id="rId71"/>
    <p:sldId id="324" r:id="rId72"/>
    <p:sldId id="340" r:id="rId73"/>
    <p:sldId id="328" r:id="rId74"/>
    <p:sldId id="343" r:id="rId75"/>
    <p:sldId id="327" r:id="rId76"/>
    <p:sldId id="329" r:id="rId77"/>
    <p:sldId id="330" r:id="rId78"/>
    <p:sldId id="331" r:id="rId79"/>
    <p:sldId id="346" r:id="rId80"/>
    <p:sldId id="332" r:id="rId81"/>
    <p:sldId id="334" r:id="rId82"/>
    <p:sldId id="273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3" autoAdjust="0"/>
    <p:restoredTop sz="84387" autoAdjust="0"/>
  </p:normalViewPr>
  <p:slideViewPr>
    <p:cSldViewPr snapToGrid="0">
      <p:cViewPr varScale="1">
        <p:scale>
          <a:sx n="83" d="100"/>
          <a:sy n="83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319FF-1BDF-445F-A397-50E7EDFF02E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598E3-B064-4E9B-AECB-2D9560684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9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64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00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85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65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51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13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372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372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7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91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36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023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65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39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73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47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45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179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861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7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317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561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93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676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035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24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992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403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669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785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9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262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64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934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113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388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905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03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38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107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972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82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767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655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1087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90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908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911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0265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472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0134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3167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79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3123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2975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0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028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52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654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1710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2946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9119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1904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4097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7206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1114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8032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6703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0495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598E3-B064-4E9B-AECB-2D956068457C}" type="slidenum">
              <a:rPr lang="en-GB" smtClean="0"/>
              <a:t>82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9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27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3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8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2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9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8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0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2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6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2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3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6B30-5566-4B0B-A0E3-A6BA8365E590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R</a:t>
            </a:r>
            <a:br>
              <a:rPr lang="en-GB" dirty="0" smtClean="0"/>
            </a:br>
            <a:r>
              <a:rPr lang="en-GB" sz="2800" dirty="0" smtClean="0"/>
              <a:t>(with Tidyverse)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9920"/>
            <a:ext cx="9144000" cy="1655762"/>
          </a:xfrm>
        </p:spPr>
        <p:txBody>
          <a:bodyPr/>
          <a:lstStyle/>
          <a:p>
            <a:r>
              <a:rPr lang="en-GB" dirty="0" smtClean="0"/>
              <a:t>Simon Andrews, Laura Biggins</a:t>
            </a:r>
          </a:p>
          <a:p>
            <a:r>
              <a:rPr lang="en-GB" dirty="0" smtClean="0"/>
              <a:t>v2024-03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5439363"/>
            <a:ext cx="3345798" cy="118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arguments to functions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49287" y="1447222"/>
            <a:ext cx="6506909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</a:rPr>
              <a:t>my.name </a:t>
            </a:r>
            <a:r>
              <a:rPr lang="en-GB" sz="2400" dirty="0">
                <a:latin typeface="Lucida Console" panose="020B0609040504020204" pitchFamily="49" charset="0"/>
              </a:rPr>
              <a:t>&lt;- 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r>
              <a:rPr lang="en-GB" sz="2400" dirty="0" err="1" smtClean="0">
                <a:latin typeface="Lucida Console" panose="020B0609040504020204" pitchFamily="49" charset="0"/>
              </a:rPr>
              <a:t>simon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substr</a:t>
            </a:r>
            <a:r>
              <a:rPr lang="en-GB" sz="2400" dirty="0" smtClean="0">
                <a:latin typeface="Lucida Console" panose="020B0609040504020204" pitchFamily="49" charset="0"/>
              </a:rPr>
              <a:t>(my.name, 2, 4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r>
              <a:rPr lang="en-GB" sz="2400" dirty="0" err="1" smtClean="0">
                <a:latin typeface="Lucida Console" panose="020B0609040504020204" pitchFamily="49" charset="0"/>
              </a:rPr>
              <a:t>imo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substr</a:t>
            </a:r>
            <a:r>
              <a:rPr lang="en-GB" sz="2400" dirty="0" smtClean="0">
                <a:latin typeface="Lucida Console" panose="020B0609040504020204" pitchFamily="49" charset="0"/>
              </a:rPr>
              <a:t>(x=my.name, start=2, stop=4)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r>
              <a:rPr lang="en-GB" sz="2400" dirty="0" err="1" smtClean="0">
                <a:latin typeface="Lucida Console" panose="020B0609040504020204" pitchFamily="49" charset="0"/>
              </a:rPr>
              <a:t>imo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substr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smtClean="0">
                <a:latin typeface="Lucida Console" panose="020B0609040504020204" pitchFamily="49" charset="0"/>
              </a:rPr>
              <a:t>start = 2</a:t>
            </a:r>
            <a:r>
              <a:rPr lang="en-GB" sz="2400" dirty="0">
                <a:latin typeface="Lucida Console" panose="020B0609040504020204" pitchFamily="49" charset="0"/>
              </a:rPr>
              <a:t>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smtClean="0">
                <a:latin typeface="Lucida Console" panose="020B0609040504020204" pitchFamily="49" charset="0"/>
              </a:rPr>
              <a:t>stop = 4</a:t>
            </a:r>
            <a:r>
              <a:rPr lang="en-GB" sz="2400" dirty="0">
                <a:latin typeface="Lucida Console" panose="020B0609040504020204" pitchFamily="49" charset="0"/>
              </a:rPr>
              <a:t>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smtClean="0">
                <a:latin typeface="Lucida Console" panose="020B0609040504020204" pitchFamily="49" charset="0"/>
              </a:rPr>
              <a:t>x = my.name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r>
              <a:rPr lang="en-GB" sz="2400" dirty="0" err="1" smtClean="0">
                <a:latin typeface="Lucida Console" panose="020B0609040504020204" pitchFamily="49" charset="0"/>
              </a:rPr>
              <a:t>imo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2758" y="2708920"/>
            <a:ext cx="5638386" cy="1143000"/>
          </a:xfrm>
        </p:spPr>
        <p:txBody>
          <a:bodyPr/>
          <a:lstStyle/>
          <a:p>
            <a:r>
              <a:rPr lang="en-GB" dirty="0" smtClean="0"/>
              <a:t>Exercise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0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45" y="246791"/>
            <a:ext cx="10515600" cy="1325563"/>
          </a:xfrm>
        </p:spPr>
        <p:txBody>
          <a:bodyPr/>
          <a:lstStyle/>
          <a:p>
            <a:r>
              <a:rPr lang="en-GB" dirty="0" smtClean="0"/>
              <a:t>Everything is a vector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723" y="1700808"/>
            <a:ext cx="8363272" cy="33123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Vectors are the most basic unit of storage in R</a:t>
            </a:r>
          </a:p>
          <a:p>
            <a:endParaRPr lang="en-GB" dirty="0" smtClean="0"/>
          </a:p>
          <a:p>
            <a:r>
              <a:rPr lang="en-GB" dirty="0" smtClean="0"/>
              <a:t>Vectors are ordered sets of values of the same type</a:t>
            </a:r>
          </a:p>
          <a:p>
            <a:pPr lvl="1"/>
            <a:r>
              <a:rPr lang="en-GB" dirty="0" smtClean="0"/>
              <a:t>Numeric</a:t>
            </a:r>
          </a:p>
          <a:p>
            <a:pPr lvl="1"/>
            <a:r>
              <a:rPr lang="en-GB" dirty="0" smtClean="0"/>
              <a:t>Character (text)</a:t>
            </a:r>
          </a:p>
          <a:p>
            <a:pPr lvl="1"/>
            <a:r>
              <a:rPr lang="en-GB" dirty="0" smtClean="0"/>
              <a:t>Factor (repeated text values)</a:t>
            </a:r>
          </a:p>
          <a:p>
            <a:pPr lvl="1"/>
            <a:r>
              <a:rPr lang="en-GB" dirty="0" smtClean="0"/>
              <a:t>Logical (TRUE or FALSE)</a:t>
            </a:r>
          </a:p>
          <a:p>
            <a:pPr lvl="1"/>
            <a:r>
              <a:rPr lang="en-GB" dirty="0" smtClean="0"/>
              <a:t>Date etc…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095436" y="5482100"/>
            <a:ext cx="6083845" cy="1109737"/>
            <a:chOff x="1530077" y="5013176"/>
            <a:chExt cx="6083845" cy="1109737"/>
          </a:xfrm>
        </p:grpSpPr>
        <p:sp>
          <p:nvSpPr>
            <p:cNvPr id="4" name="Rectangle 3"/>
            <p:cNvSpPr/>
            <p:nvPr/>
          </p:nvSpPr>
          <p:spPr>
            <a:xfrm>
              <a:off x="2987824" y="5013176"/>
              <a:ext cx="256352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400" dirty="0" smtClean="0">
                  <a:latin typeface="Lucida Console" panose="020B0609040504020204" pitchFamily="49" charset="0"/>
                </a:rPr>
                <a:t>X &lt;- 10</a:t>
              </a:r>
              <a:endParaRPr lang="en-GB" sz="4400" dirty="0">
                <a:latin typeface="Lucida Console" panose="020B0609040504020204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30077" y="5661248"/>
              <a:ext cx="60838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x is a vector of length 1 with 10 as its first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2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vectors manually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</a:t>
            </a:r>
            <a:r>
              <a:rPr lang="en-GB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smtClean="0"/>
              <a:t> (combine) function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Data must be of the same type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67326" y="2454796"/>
            <a:ext cx="1030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</a:rPr>
              <a:t>simple_vector</a:t>
            </a:r>
            <a:r>
              <a:rPr lang="en-GB" sz="2400" dirty="0" smtClean="0">
                <a:latin typeface="Lucida Console" panose="020B0609040504020204" pitchFamily="49" charset="0"/>
              </a:rPr>
              <a:t> &lt;- c(1,2,4,6,3)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some_names</a:t>
            </a:r>
            <a:r>
              <a:rPr lang="en-GB" sz="2400" dirty="0" smtClean="0">
                <a:latin typeface="Lucida Console" panose="020B0609040504020204" pitchFamily="49" charset="0"/>
              </a:rPr>
              <a:t> &lt;- c</a:t>
            </a:r>
            <a:r>
              <a:rPr lang="en-GB" sz="2400" dirty="0">
                <a:latin typeface="Lucida Console" panose="020B0609040504020204" pitchFamily="49" charset="0"/>
              </a:rPr>
              <a:t>("simon","laura</a:t>
            </a:r>
            <a:r>
              <a:rPr lang="en-GB" sz="2400" dirty="0" smtClean="0">
                <a:latin typeface="Lucida Console" panose="020B0609040504020204" pitchFamily="49" charset="0"/>
              </a:rPr>
              <a:t>",“</a:t>
            </a:r>
            <a:r>
              <a:rPr lang="en-GB" sz="2400" dirty="0" err="1" smtClean="0">
                <a:latin typeface="Lucida Console" panose="020B0609040504020204" pitchFamily="49" charset="0"/>
              </a:rPr>
              <a:t>hayley</a:t>
            </a:r>
            <a:r>
              <a:rPr lang="en-GB" sz="2400" dirty="0" smtClean="0">
                <a:latin typeface="Lucida Console" panose="020B0609040504020204" pitchFamily="49" charset="0"/>
              </a:rPr>
              <a:t>","</a:t>
            </a:r>
            <a:r>
              <a:rPr lang="en-GB" sz="2400" dirty="0">
                <a:latin typeface="Lucida Console" panose="020B0609040504020204" pitchFamily="49" charset="0"/>
              </a:rPr>
              <a:t>jo</a:t>
            </a:r>
            <a:r>
              <a:rPr lang="en-GB" sz="2400" dirty="0" smtClean="0">
                <a:latin typeface="Lucida Console" panose="020B0609040504020204" pitchFamily="49" charset="0"/>
              </a:rPr>
              <a:t>",“</a:t>
            </a:r>
            <a:r>
              <a:rPr lang="en-GB" sz="2400" dirty="0" err="1" smtClean="0">
                <a:latin typeface="Lucida Console" panose="020B0609040504020204" pitchFamily="49" charset="0"/>
              </a:rPr>
              <a:t>sarah</a:t>
            </a:r>
            <a:r>
              <a:rPr lang="en-GB" sz="2400" dirty="0" smtClean="0">
                <a:latin typeface="Lucida Console" panose="020B0609040504020204" pitchFamily="49" charset="0"/>
              </a:rPr>
              <a:t>")</a:t>
            </a:r>
            <a:endParaRPr lang="en-GB" sz="2400" dirty="0">
              <a:latin typeface="Lucida Console" panose="020B060904050402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6368" y="4890245"/>
            <a:ext cx="8766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c(1,2,3,"fred")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"1"    "2"    "3"    "</a:t>
            </a:r>
            <a:r>
              <a:rPr lang="en-GB" sz="2400" dirty="0" err="1">
                <a:latin typeface="Lucida Console" panose="020B0609040504020204" pitchFamily="49" charset="0"/>
              </a:rPr>
              <a:t>fred</a:t>
            </a:r>
            <a:r>
              <a:rPr lang="en-GB" sz="2400" dirty="0">
                <a:latin typeface="Lucida Console" panose="020B06090405040202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7500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Console" panose="020B0609040504020204" pitchFamily="49" charset="0"/>
              </a:rPr>
              <a:t>rep</a:t>
            </a:r>
            <a:r>
              <a:rPr lang="en-GB" dirty="0" smtClean="0"/>
              <a:t> - repeat values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11624" y="2276873"/>
            <a:ext cx="79563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Lucida Console" panose="020B0609040504020204" pitchFamily="49" charset="0"/>
              </a:rPr>
              <a:t>rep(2,times=10</a:t>
            </a:r>
            <a:r>
              <a:rPr lang="en-US" sz="22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2 2 2 2 2 2 2 2 2 2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>
                <a:latin typeface="Lucida Console" panose="020B0609040504020204" pitchFamily="49" charset="0"/>
              </a:rPr>
              <a:t>rep("</a:t>
            </a:r>
            <a:r>
              <a:rPr lang="en-US" sz="2200" dirty="0" err="1">
                <a:latin typeface="Lucida Console" panose="020B0609040504020204" pitchFamily="49" charset="0"/>
              </a:rPr>
              <a:t>hello</a:t>
            </a:r>
            <a:r>
              <a:rPr lang="en-US" sz="2200" dirty="0" err="1" smtClean="0">
                <a:latin typeface="Lucida Console" panose="020B0609040504020204" pitchFamily="49" charset="0"/>
              </a:rPr>
              <a:t>",times</a:t>
            </a:r>
            <a:r>
              <a:rPr lang="en-US" sz="2200" dirty="0" smtClean="0">
                <a:latin typeface="Lucida Console" panose="020B0609040504020204" pitchFamily="49" charset="0"/>
              </a:rPr>
              <a:t>=5</a:t>
            </a:r>
            <a:r>
              <a:rPr lang="en-US" sz="22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"hello" "hello" "hello" "hello" "hello"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>
                <a:latin typeface="Lucida Console" panose="020B0609040504020204" pitchFamily="49" charset="0"/>
              </a:rPr>
              <a:t>rep(c("</a:t>
            </a:r>
            <a:r>
              <a:rPr lang="en-US" sz="2200" dirty="0" err="1">
                <a:latin typeface="Lucida Console" panose="020B0609040504020204" pitchFamily="49" charset="0"/>
              </a:rPr>
              <a:t>dog","cat</a:t>
            </a:r>
            <a:r>
              <a:rPr lang="en-US" sz="2200" dirty="0">
                <a:latin typeface="Lucida Console" panose="020B0609040504020204" pitchFamily="49" charset="0"/>
              </a:rPr>
              <a:t>"),times=3)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"dog" "cat" "dog" "cat" "dog" "cat"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>
                <a:latin typeface="Lucida Console" panose="020B0609040504020204" pitchFamily="49" charset="0"/>
              </a:rPr>
              <a:t>rep(c("</a:t>
            </a:r>
            <a:r>
              <a:rPr lang="en-US" sz="2200" dirty="0" err="1">
                <a:latin typeface="Lucida Console" panose="020B0609040504020204" pitchFamily="49" charset="0"/>
              </a:rPr>
              <a:t>dog","cat</a:t>
            </a:r>
            <a:r>
              <a:rPr lang="en-US" sz="2200" dirty="0">
                <a:latin typeface="Lucida Console" panose="020B0609040504020204" pitchFamily="49" charset="0"/>
              </a:rPr>
              <a:t>"),each=3)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"dog" "dog" "dog" "cat" "cat" "cat"</a:t>
            </a:r>
            <a:endParaRPr lang="en-GB" sz="22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364" y="1869168"/>
            <a:ext cx="7959272" cy="4351338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latin typeface="Lucida Console" panose="020B0609040504020204" pitchFamily="49" charset="0"/>
              </a:rPr>
              <a:t>seq</a:t>
            </a:r>
            <a:r>
              <a:rPr lang="en-GB" sz="3600" dirty="0" smtClean="0"/>
              <a:t> - create numerical sequences</a:t>
            </a:r>
          </a:p>
          <a:p>
            <a:pPr lvl="1"/>
            <a:r>
              <a:rPr lang="en-GB" sz="3200" dirty="0" smtClean="0"/>
              <a:t>No required arguments!</a:t>
            </a:r>
          </a:p>
          <a:p>
            <a:pPr lvl="2"/>
            <a:r>
              <a:rPr lang="en-GB" sz="2800" dirty="0">
                <a:latin typeface="Lucida Console" panose="020B0609040504020204" pitchFamily="49" charset="0"/>
              </a:rPr>
              <a:t>f</a:t>
            </a:r>
            <a:r>
              <a:rPr lang="en-GB" sz="2800" dirty="0" smtClean="0">
                <a:latin typeface="Lucida Console" panose="020B0609040504020204" pitchFamily="49" charset="0"/>
              </a:rPr>
              <a:t>rom</a:t>
            </a:r>
          </a:p>
          <a:p>
            <a:pPr lvl="2"/>
            <a:r>
              <a:rPr lang="en-GB" sz="2800" dirty="0" smtClean="0">
                <a:latin typeface="Lucida Console" panose="020B0609040504020204" pitchFamily="49" charset="0"/>
              </a:rPr>
              <a:t>to</a:t>
            </a:r>
          </a:p>
          <a:p>
            <a:pPr lvl="2"/>
            <a:r>
              <a:rPr lang="en-GB" sz="2800" dirty="0">
                <a:latin typeface="Lucida Console" panose="020B0609040504020204" pitchFamily="49" charset="0"/>
              </a:rPr>
              <a:t>by</a:t>
            </a:r>
          </a:p>
          <a:p>
            <a:pPr lvl="2"/>
            <a:r>
              <a:rPr lang="en-GB" sz="2800" dirty="0" err="1" smtClean="0">
                <a:latin typeface="Lucida Console" panose="020B0609040504020204" pitchFamily="49" charset="0"/>
              </a:rPr>
              <a:t>length.out</a:t>
            </a:r>
            <a:endParaRPr lang="en-GB" sz="2800" dirty="0" smtClean="0">
              <a:latin typeface="Lucida Console" panose="020B0609040504020204" pitchFamily="49" charset="0"/>
            </a:endParaRPr>
          </a:p>
          <a:p>
            <a:pPr lvl="2"/>
            <a:endParaRPr lang="en-GB" sz="2800" dirty="0" smtClean="0"/>
          </a:p>
          <a:p>
            <a:pPr lvl="1"/>
            <a:r>
              <a:rPr lang="en-GB" sz="3200" dirty="0" smtClean="0"/>
              <a:t>Specify enough that the series is unique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548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721"/>
            <a:ext cx="8363857" cy="4351338"/>
          </a:xfrm>
        </p:spPr>
        <p:txBody>
          <a:bodyPr/>
          <a:lstStyle/>
          <a:p>
            <a:r>
              <a:rPr lang="en-GB" dirty="0" err="1" smtClean="0">
                <a:latin typeface="Lucida Console" panose="020B0609040504020204" pitchFamily="49" charset="0"/>
              </a:rPr>
              <a:t>seq</a:t>
            </a:r>
            <a:r>
              <a:rPr lang="en-GB" dirty="0" smtClean="0"/>
              <a:t> - create numerical sequences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07668" y="2942839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Lucida Console" panose="020B0609040504020204" pitchFamily="49" charset="0"/>
              </a:rPr>
              <a:t>seq</a:t>
            </a:r>
            <a:r>
              <a:rPr lang="en-US" sz="2400" dirty="0">
                <a:latin typeface="Lucida Console" panose="020B0609040504020204" pitchFamily="49" charset="0"/>
              </a:rPr>
              <a:t>(from=2,by=3,to=14)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2  5  8 11 14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2400" dirty="0" err="1">
                <a:latin typeface="Lucida Console" panose="020B0609040504020204" pitchFamily="49" charset="0"/>
              </a:rPr>
              <a:t>seq</a:t>
            </a:r>
            <a:r>
              <a:rPr lang="en-US" sz="2400" dirty="0">
                <a:latin typeface="Lucida Console" panose="020B0609040504020204" pitchFamily="49" charset="0"/>
              </a:rPr>
              <a:t>(from=3,by=10,to=40)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3 13 23 33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2400" dirty="0" err="1">
                <a:latin typeface="Lucida Console" panose="020B0609040504020204" pitchFamily="49" charset="0"/>
              </a:rPr>
              <a:t>seq</a:t>
            </a:r>
            <a:r>
              <a:rPr lang="en-US" sz="2400" dirty="0">
                <a:latin typeface="Lucida Console" panose="020B0609040504020204" pitchFamily="49" charset="0"/>
              </a:rPr>
              <a:t>(from=5,by=3.6,length.out=5)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5.0  8.6 12.2 15.8 19.4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32569" cy="435133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Sampling from statistical distributions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</a:t>
            </a:r>
            <a:r>
              <a:rPr lang="en-GB" dirty="0" err="1" smtClean="0">
                <a:latin typeface="Lucida Console" panose="020B0609040504020204" pitchFamily="49" charset="0"/>
              </a:rPr>
              <a:t>norm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runif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rpois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rbeta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rbinom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</a:t>
            </a:r>
            <a:r>
              <a:rPr lang="en-GB" dirty="0" err="1" smtClean="0">
                <a:latin typeface="Lucida Console" panose="020B0609040504020204" pitchFamily="49" charset="0"/>
              </a:rPr>
              <a:t>norm</a:t>
            </a:r>
            <a:r>
              <a:rPr lang="en-GB" dirty="0" smtClean="0">
                <a:latin typeface="Lucida Console" panose="020B0609040504020204" pitchFamily="49" charset="0"/>
              </a:rPr>
              <a:t>(10000)</a:t>
            </a: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4139" y="1825625"/>
            <a:ext cx="46325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+mj-lt"/>
              </a:rPr>
              <a:t>Statistically testing vectors</a:t>
            </a: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t.test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smtClean="0">
                <a:latin typeface="Lucida Console" panose="020B0609040504020204" pitchFamily="49" charset="0"/>
              </a:rPr>
              <a:t>lm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c</a:t>
            </a:r>
            <a:r>
              <a:rPr lang="en-GB" dirty="0" err="1" smtClean="0">
                <a:latin typeface="Lucida Console" panose="020B0609040504020204" pitchFamily="49" charset="0"/>
              </a:rPr>
              <a:t>or.test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aov</a:t>
            </a:r>
            <a:endParaRPr lang="en-GB" dirty="0" smtClean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 err="1" smtClean="0">
                <a:latin typeface="Lucida Console" panose="020B0609040504020204" pitchFamily="49" charset="0"/>
              </a:rPr>
              <a:t>t.test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smtClean="0">
                <a:latin typeface="Lucida Console" panose="020B0609040504020204" pitchFamily="49" charset="0"/>
              </a:rPr>
              <a:t> c(1,5,3),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 smtClean="0">
                <a:latin typeface="Lucida Console" panose="020B0609040504020204" pitchFamily="49" charset="0"/>
              </a:rPr>
              <a:t>  c(10,15,30)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 smtClean="0">
                <a:latin typeface="Lucida Console" panose="020B0609040504020204" pitchFamily="49" charset="0"/>
              </a:rPr>
              <a:t>)</a:t>
            </a: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Language shortcuts for vector creation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52914" y="1825625"/>
            <a:ext cx="8900886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3600" dirty="0" smtClean="0"/>
              <a:t>Single elements</a:t>
            </a:r>
          </a:p>
          <a:p>
            <a:pPr marL="457200" lvl="1" indent="0">
              <a:buNone/>
            </a:pPr>
            <a:r>
              <a:rPr lang="en-GB" sz="3200" dirty="0" smtClean="0">
                <a:latin typeface="Lucida Console" panose="020B0609040504020204" pitchFamily="49" charset="0"/>
              </a:rPr>
              <a:t>c</a:t>
            </a:r>
            <a:r>
              <a:rPr lang="en-GB" sz="3200" dirty="0">
                <a:latin typeface="Lucida Console" panose="020B0609040504020204" pitchFamily="49" charset="0"/>
              </a:rPr>
              <a:t>("simon</a:t>
            </a:r>
            <a:r>
              <a:rPr lang="en-GB" sz="3200" dirty="0" smtClean="0">
                <a:latin typeface="Lucida Console" panose="020B06090405040202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GB" sz="3200" dirty="0" smtClean="0">
                <a:solidFill>
                  <a:srgbClr val="7F0055"/>
                </a:solidFill>
                <a:latin typeface="Lucida Console" panose="020B0609040504020204" pitchFamily="49" charset="0"/>
              </a:rPr>
              <a:t>"</a:t>
            </a:r>
            <a:r>
              <a:rPr lang="en-GB" sz="3200" dirty="0">
                <a:solidFill>
                  <a:srgbClr val="7F0055"/>
                </a:solidFill>
                <a:latin typeface="Lucida Console" panose="020B0609040504020204" pitchFamily="49" charset="0"/>
              </a:rPr>
              <a:t>simon"</a:t>
            </a:r>
          </a:p>
          <a:p>
            <a:pPr marL="457200" lvl="1" indent="0">
              <a:buNone/>
            </a:pPr>
            <a:endParaRPr lang="en-GB" sz="3200" dirty="0">
              <a:latin typeface="Lucida Console" panose="020B0609040504020204" pitchFamily="49" charset="0"/>
            </a:endParaRPr>
          </a:p>
          <a:p>
            <a:pPr lvl="1"/>
            <a:endParaRPr lang="en-GB" sz="3200" dirty="0" smtClean="0"/>
          </a:p>
          <a:p>
            <a:r>
              <a:rPr lang="en-GB" sz="3600" dirty="0" smtClean="0"/>
              <a:t>Integer series</a:t>
            </a:r>
          </a:p>
          <a:p>
            <a:pPr marL="457200" lvl="1" indent="0">
              <a:buNone/>
            </a:pPr>
            <a:r>
              <a:rPr lang="en-GB" sz="3200" dirty="0" err="1">
                <a:latin typeface="Lucida Console" panose="020B0609040504020204" pitchFamily="49" charset="0"/>
              </a:rPr>
              <a:t>s</a:t>
            </a:r>
            <a:r>
              <a:rPr lang="en-GB" sz="3200" dirty="0" err="1" smtClean="0">
                <a:latin typeface="Lucida Console" panose="020B0609040504020204" pitchFamily="49" charset="0"/>
              </a:rPr>
              <a:t>eq</a:t>
            </a:r>
            <a:r>
              <a:rPr lang="en-GB" sz="3200" dirty="0" smtClean="0">
                <a:latin typeface="Lucida Console" panose="020B0609040504020204" pitchFamily="49" charset="0"/>
              </a:rPr>
              <a:t>(from=4,to=20,by=1)</a:t>
            </a:r>
          </a:p>
          <a:p>
            <a:pPr marL="457200" lvl="1" indent="0">
              <a:buNone/>
            </a:pPr>
            <a:r>
              <a:rPr lang="en-GB" sz="3200" dirty="0" smtClean="0">
                <a:solidFill>
                  <a:srgbClr val="7F0055"/>
                </a:solidFill>
                <a:latin typeface="Lucida Console" panose="020B0609040504020204" pitchFamily="49" charset="0"/>
              </a:rPr>
              <a:t>4:20</a:t>
            </a:r>
          </a:p>
          <a:p>
            <a:pPr marL="457200" lvl="1" indent="0">
              <a:buNone/>
            </a:pPr>
            <a:endParaRPr lang="en-GB" sz="3200" dirty="0" smtClean="0">
              <a:solidFill>
                <a:srgbClr val="7F0055"/>
              </a:solidFill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sz="3200" dirty="0"/>
              <a:t>[1]  4  5  6  7  8  9 10 11 12 13 14 15 16 17 18 19 20</a:t>
            </a:r>
            <a:r>
              <a:rPr lang="en-GB" sz="3200" dirty="0" smtClean="0"/>
              <a:t>		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846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Vectorised Operations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23592" y="1556793"/>
            <a:ext cx="75711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2+3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5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c(2,4) + c(3,5)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5 9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s</a:t>
            </a:r>
            <a:r>
              <a:rPr lang="en-GB" sz="2800" dirty="0" err="1" smtClean="0">
                <a:latin typeface="Lucida Console" panose="020B0609040504020204" pitchFamily="49" charset="0"/>
              </a:rPr>
              <a:t>imple_vector</a:t>
            </a:r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     1      2      4      6      3 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s</a:t>
            </a:r>
            <a:r>
              <a:rPr lang="en-GB" sz="2800" dirty="0" err="1" smtClean="0">
                <a:latin typeface="Lucida Console" panose="020B0609040504020204" pitchFamily="49" charset="0"/>
              </a:rPr>
              <a:t>imple_vector</a:t>
            </a:r>
            <a:r>
              <a:rPr lang="en-GB" sz="2800" dirty="0" smtClean="0">
                <a:latin typeface="Lucida Console" panose="020B0609040504020204" pitchFamily="49" charset="0"/>
              </a:rPr>
              <a:t> </a:t>
            </a:r>
            <a:r>
              <a:rPr lang="en-GB" sz="2800" dirty="0">
                <a:latin typeface="Lucida Console" panose="020B0609040504020204" pitchFamily="49" charset="0"/>
              </a:rPr>
              <a:t>* </a:t>
            </a:r>
            <a:r>
              <a:rPr lang="en-GB" sz="2800" dirty="0" smtClean="0">
                <a:latin typeface="Lucida Console" panose="020B0609040504020204" pitchFamily="49" charset="0"/>
              </a:rPr>
              <a:t>100</a:t>
            </a:r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   100    200    400    600    300 </a:t>
            </a:r>
          </a:p>
        </p:txBody>
      </p:sp>
    </p:spTree>
    <p:extLst>
      <p:ext uri="{BB962C8B-B14F-4D97-AF65-F5344CB8AC3E}">
        <p14:creationId xmlns:p14="http://schemas.microsoft.com/office/powerpoint/2010/main" val="39813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can just be a calculator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50314" y="1825625"/>
            <a:ext cx="9503485" cy="409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3+2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</a:t>
            </a:r>
            <a:r>
              <a:rPr lang="en-GB" sz="2800" dirty="0" smtClean="0">
                <a:latin typeface="Lucida Console" panose="020B0609040504020204" pitchFamily="49" charset="0"/>
              </a:rPr>
              <a:t>5</a:t>
            </a:r>
          </a:p>
          <a:p>
            <a:pPr marL="0" indent="0">
              <a:buNone/>
            </a:pPr>
            <a:endParaRPr lang="en-GB" sz="2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2/7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</a:t>
            </a:r>
            <a:r>
              <a:rPr lang="en-GB" sz="2800" dirty="0" smtClean="0">
                <a:latin typeface="Lucida Console" panose="020B0609040504020204" pitchFamily="49" charset="0"/>
              </a:rPr>
              <a:t>0.2857143</a:t>
            </a:r>
          </a:p>
          <a:p>
            <a:pPr marL="0" indent="0">
              <a:buNone/>
            </a:pPr>
            <a:endParaRPr lang="en-GB" sz="2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5^10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9765625</a:t>
            </a:r>
          </a:p>
        </p:txBody>
      </p:sp>
    </p:spTree>
    <p:extLst>
      <p:ext uri="{BB962C8B-B14F-4D97-AF65-F5344CB8AC3E}">
        <p14:creationId xmlns:p14="http://schemas.microsoft.com/office/powerpoint/2010/main" val="34961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Equivalent positions are matched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9090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15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1098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3106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5114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51784" y="3429001"/>
            <a:ext cx="5040560" cy="871647"/>
            <a:chOff x="2627784" y="3429000"/>
            <a:chExt cx="504056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80112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281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9482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683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26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26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Shorter vectors are recycled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51784" y="3429001"/>
            <a:ext cx="2160240" cy="871647"/>
            <a:chOff x="2627784" y="3429000"/>
            <a:chExt cx="216024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51784" y="3417341"/>
            <a:ext cx="5040560" cy="871647"/>
            <a:chOff x="2627784" y="3429000"/>
            <a:chExt cx="5040560" cy="87164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2627784" y="3429000"/>
              <a:ext cx="2952328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47864" y="3429000"/>
              <a:ext cx="2880320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067944" y="3429000"/>
              <a:ext cx="2880320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788024" y="3429000"/>
              <a:ext cx="2880320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22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878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Incomplete vectors generate a warning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51784" y="3429001"/>
            <a:ext cx="1440160" cy="871647"/>
            <a:chOff x="2627784" y="3429000"/>
            <a:chExt cx="144016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171466" y="3384234"/>
            <a:ext cx="3534890" cy="871647"/>
            <a:chOff x="4151785" y="3429001"/>
            <a:chExt cx="3534890" cy="87164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4151785" y="3429001"/>
              <a:ext cx="2120428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871865" y="3429001"/>
              <a:ext cx="2071860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5591944" y="3429001"/>
              <a:ext cx="2094731" cy="8716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19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22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096001" y="4275720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Warning message:</a:t>
            </a:r>
          </a:p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In 3:10 + 11:13 :</a:t>
            </a:r>
          </a:p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  longer object length is not a multiple of shorter object length</a:t>
            </a:r>
            <a:endParaRPr lang="en-GB" sz="1700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57548" y="3385934"/>
            <a:ext cx="5102270" cy="879016"/>
            <a:chOff x="4151784" y="3429001"/>
            <a:chExt cx="5102270" cy="879016"/>
          </a:xfrm>
        </p:grpSpPr>
        <p:cxnSp>
          <p:nvCxnSpPr>
            <p:cNvPr id="59" name="Straight Connector 58"/>
            <p:cNvCxnSpPr/>
            <p:nvPr/>
          </p:nvCxnSpPr>
          <p:spPr>
            <a:xfrm flipH="1">
              <a:off x="4151784" y="3429001"/>
              <a:ext cx="4363566" cy="871647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890488" y="3436370"/>
              <a:ext cx="4363566" cy="871647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8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Vectorised Operations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10408" y="1856719"/>
            <a:ext cx="75711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c(2,4) + c(3,5)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5 9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s</a:t>
            </a:r>
            <a:r>
              <a:rPr lang="en-GB" sz="2800" dirty="0" err="1" smtClean="0">
                <a:latin typeface="Lucida Console" panose="020B0609040504020204" pitchFamily="49" charset="0"/>
              </a:rPr>
              <a:t>imple_vector</a:t>
            </a:r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     1      2      4      6      3 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 smtClean="0">
                <a:latin typeface="Lucida Console" panose="020B0609040504020204" pitchFamily="49" charset="0"/>
              </a:rPr>
              <a:t>simple_vector</a:t>
            </a:r>
            <a:r>
              <a:rPr lang="en-GB" sz="2800" dirty="0" smtClean="0">
                <a:latin typeface="Lucida Console" panose="020B0609040504020204" pitchFamily="49" charset="0"/>
              </a:rPr>
              <a:t> </a:t>
            </a:r>
            <a:r>
              <a:rPr lang="en-GB" sz="2800" dirty="0">
                <a:latin typeface="Lucida Console" panose="020B0609040504020204" pitchFamily="49" charset="0"/>
              </a:rPr>
              <a:t>* </a:t>
            </a:r>
            <a:r>
              <a:rPr lang="en-GB" sz="2800" dirty="0" smtClean="0">
                <a:latin typeface="Lucida Console" panose="020B0609040504020204" pitchFamily="49" charset="0"/>
              </a:rPr>
              <a:t>100</a:t>
            </a:r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   100    200    400    600    300 </a:t>
            </a:r>
          </a:p>
        </p:txBody>
      </p:sp>
    </p:spTree>
    <p:extLst>
      <p:ext uri="{BB962C8B-B14F-4D97-AF65-F5344CB8AC3E}">
        <p14:creationId xmlns:p14="http://schemas.microsoft.com/office/powerpoint/2010/main" val="2021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/>
              <a:t>R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41338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38" y="281080"/>
            <a:ext cx="8229600" cy="1143000"/>
          </a:xfrm>
        </p:spPr>
        <p:txBody>
          <a:bodyPr/>
          <a:lstStyle/>
          <a:p>
            <a:r>
              <a:rPr lang="en-GB" dirty="0" smtClean="0"/>
              <a:t>Vector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95480"/>
            <a:ext cx="8229600" cy="676672"/>
          </a:xfrm>
        </p:spPr>
        <p:txBody>
          <a:bodyPr/>
          <a:lstStyle/>
          <a:p>
            <a:r>
              <a:rPr lang="en-GB" dirty="0" smtClean="0"/>
              <a:t>1D Data Structure of fixed type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2927648" y="2535434"/>
            <a:ext cx="648072" cy="3240360"/>
            <a:chOff x="4211960" y="2636912"/>
            <a:chExt cx="648072" cy="3240360"/>
          </a:xfrm>
        </p:grpSpPr>
        <p:sp>
          <p:nvSpPr>
            <p:cNvPr id="43" name="Rectangle 42"/>
            <p:cNvSpPr/>
            <p:nvPr/>
          </p:nvSpPr>
          <p:spPr>
            <a:xfrm>
              <a:off x="4211960" y="2636912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0.8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211960" y="3284984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1.2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11960" y="3933056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3.3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211960" y="4585683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1.8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11960" y="5229200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2.7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495600" y="2636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95600" y="3322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95600" y="3970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5600" y="4626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95600" y="5267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4462" y="207215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  <a:cs typeface="Courier New" panose="02070309020205020404" pitchFamily="49" charset="0"/>
              </a:rPr>
              <a:t>scores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92616" y="2544633"/>
            <a:ext cx="2416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mean(scores)</a:t>
            </a:r>
          </a:p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d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(scores)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98" y="166286"/>
            <a:ext cx="8229600" cy="1143000"/>
          </a:xfrm>
        </p:spPr>
        <p:txBody>
          <a:bodyPr/>
          <a:lstStyle/>
          <a:p>
            <a:r>
              <a:rPr lang="en-GB" dirty="0" smtClean="0"/>
              <a:t>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124744"/>
            <a:ext cx="8229600" cy="676672"/>
          </a:xfrm>
        </p:spPr>
        <p:txBody>
          <a:bodyPr/>
          <a:lstStyle/>
          <a:p>
            <a:r>
              <a:rPr lang="en-GB" dirty="0" smtClean="0"/>
              <a:t>Collection of vectors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671007" y="2179354"/>
            <a:ext cx="390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results$counts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results$counts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28049" y="1204022"/>
            <a:ext cx="3312370" cy="4441885"/>
            <a:chOff x="5004048" y="1204022"/>
            <a:chExt cx="3312370" cy="4441885"/>
          </a:xfrm>
        </p:grpSpPr>
        <p:sp>
          <p:nvSpPr>
            <p:cNvPr id="4" name="TextBox 3"/>
            <p:cNvSpPr txBox="1"/>
            <p:nvPr/>
          </p:nvSpPr>
          <p:spPr>
            <a:xfrm>
              <a:off x="7500638" y="2105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36096" y="2105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04048" y="1942265"/>
              <a:ext cx="911217" cy="3703642"/>
              <a:chOff x="3650911" y="2341384"/>
              <a:chExt cx="911217" cy="370364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650911" y="2804666"/>
                <a:ext cx="911217" cy="3240360"/>
                <a:chOff x="4308855" y="2804666"/>
                <a:chExt cx="911217" cy="3240360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4572000" y="2804666"/>
                  <a:ext cx="648072" cy="3240360"/>
                  <a:chOff x="4211960" y="2636912"/>
                  <a:chExt cx="648072" cy="324036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0.8</a:t>
                    </a: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1.2</a:t>
                    </a: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3.3</a:t>
                    </a: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4211960" y="4585683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1.8</a:t>
                    </a: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4211960" y="5229200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2.7</a:t>
                    </a:r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4308855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308855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308855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308855" y="48954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4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308855" y="553632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5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022797" y="1942265"/>
              <a:ext cx="952720" cy="2407498"/>
              <a:chOff x="3609408" y="2341384"/>
              <a:chExt cx="952720" cy="240749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609408" y="2804666"/>
                <a:ext cx="952720" cy="1944216"/>
                <a:chOff x="4267352" y="2804666"/>
                <a:chExt cx="952720" cy="1944216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72000" y="2804666"/>
                  <a:ext cx="648072" cy="1944216"/>
                  <a:chOff x="4211960" y="2636912"/>
                  <a:chExt cx="648072" cy="1944216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100</a:t>
                    </a: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300</a:t>
                    </a: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200</a:t>
                    </a:r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4267352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267352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267352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" name="Right Brace 4"/>
            <p:cNvSpPr/>
            <p:nvPr/>
          </p:nvSpPr>
          <p:spPr>
            <a:xfrm rot="16200000">
              <a:off x="6520244" y="113387"/>
              <a:ext cx="288032" cy="330431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32524" y="1897564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“ratios”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16062" y="1897564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“counts”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89423" y="1204022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3" y="165064"/>
            <a:ext cx="8229600" cy="1143000"/>
          </a:xfrm>
        </p:spPr>
        <p:txBody>
          <a:bodyPr/>
          <a:lstStyle/>
          <a:p>
            <a:r>
              <a:rPr lang="en-GB" dirty="0" smtClean="0"/>
              <a:t>Data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40768"/>
            <a:ext cx="8229600" cy="93561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Collection of vectors with same lengths</a:t>
            </a:r>
          </a:p>
          <a:p>
            <a:r>
              <a:rPr lang="en-GB" dirty="0" smtClean="0"/>
              <a:t>Gain the concept of 'rows'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176122" y="1845198"/>
            <a:ext cx="2952327" cy="4464123"/>
            <a:chOff x="5004048" y="1557165"/>
            <a:chExt cx="2952327" cy="4464123"/>
          </a:xfrm>
        </p:grpSpPr>
        <p:sp>
          <p:nvSpPr>
            <p:cNvPr id="63" name="TextBox 62"/>
            <p:cNvSpPr txBox="1"/>
            <p:nvPr/>
          </p:nvSpPr>
          <p:spPr>
            <a:xfrm>
              <a:off x="5436096" y="24804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67193" y="2780928"/>
              <a:ext cx="648072" cy="3240360"/>
              <a:chOff x="4211960" y="2636912"/>
              <a:chExt cx="648072" cy="32403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0.2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004048" y="2882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048" y="3568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4216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4048" y="48716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4048" y="55125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4007" y="23176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6371070" y="699636"/>
              <a:ext cx="288032" cy="2882579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21816" y="2321900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mon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37782" y="1557165"/>
              <a:ext cx="1718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all.results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915265" y="2780928"/>
              <a:ext cx="648072" cy="3240360"/>
              <a:chOff x="4211960" y="2636912"/>
              <a:chExt cx="648072" cy="324036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1.0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5018" y="2780928"/>
              <a:ext cx="648072" cy="3240360"/>
              <a:chOff x="4211960" y="2636912"/>
              <a:chExt cx="648072" cy="324036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214771" y="2780928"/>
              <a:ext cx="648072" cy="3240360"/>
              <a:chOff x="4211960" y="2636912"/>
              <a:chExt cx="648072" cy="32403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95676" y="24804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38211" y="24957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746" y="2488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33740" y="231292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tue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75326" y="2305312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“wed”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13090" y="23053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“pass”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65977" y="2609933"/>
            <a:ext cx="4089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77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3" y="165064"/>
            <a:ext cx="8229600" cy="1143000"/>
          </a:xfrm>
        </p:spPr>
        <p:txBody>
          <a:bodyPr/>
          <a:lstStyle/>
          <a:p>
            <a:r>
              <a:rPr lang="en-GB" dirty="0" smtClean="0"/>
              <a:t>Tibble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40768"/>
            <a:ext cx="8229600" cy="93561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Collection of vectors with same lengths</a:t>
            </a:r>
          </a:p>
          <a:p>
            <a:r>
              <a:rPr lang="en-GB" dirty="0" smtClean="0"/>
              <a:t>Gain the concept of 'rows'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176122" y="1845198"/>
            <a:ext cx="2952327" cy="4464123"/>
            <a:chOff x="5004048" y="1557165"/>
            <a:chExt cx="2952327" cy="4464123"/>
          </a:xfrm>
        </p:grpSpPr>
        <p:sp>
          <p:nvSpPr>
            <p:cNvPr id="63" name="TextBox 62"/>
            <p:cNvSpPr txBox="1"/>
            <p:nvPr/>
          </p:nvSpPr>
          <p:spPr>
            <a:xfrm>
              <a:off x="5436096" y="24804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67193" y="2780928"/>
              <a:ext cx="648072" cy="3240360"/>
              <a:chOff x="4211960" y="2636912"/>
              <a:chExt cx="648072" cy="32403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0.2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004048" y="2882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048" y="3568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4216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4048" y="48716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4048" y="55125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4007" y="23176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6371070" y="699636"/>
              <a:ext cx="288032" cy="2882579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21816" y="2321900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mon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37782" y="1557165"/>
              <a:ext cx="1718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all.results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915265" y="2780928"/>
              <a:ext cx="648072" cy="3240360"/>
              <a:chOff x="4211960" y="2636912"/>
              <a:chExt cx="648072" cy="324036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1.0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5018" y="2780928"/>
              <a:ext cx="648072" cy="3240360"/>
              <a:chOff x="4211960" y="2636912"/>
              <a:chExt cx="648072" cy="324036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214771" y="2780928"/>
              <a:ext cx="648072" cy="3240360"/>
              <a:chOff x="4211960" y="2636912"/>
              <a:chExt cx="648072" cy="32403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95676" y="24804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38211" y="24957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746" y="2488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33740" y="231292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tue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75326" y="2305312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“wed”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13090" y="23053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“pass”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65977" y="2609933"/>
            <a:ext cx="4089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77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numerical data in variables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25618" y="1825625"/>
            <a:ext cx="9428181" cy="468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X &lt;- 10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20 </a:t>
            </a:r>
            <a:r>
              <a:rPr lang="en-GB" sz="2400" smtClean="0">
                <a:latin typeface="Lucida Console" panose="020B0609040504020204" pitchFamily="49" charset="0"/>
              </a:rPr>
              <a:t>-&gt; </a:t>
            </a:r>
            <a:r>
              <a:rPr lang="en-GB" sz="2400" smtClean="0">
                <a:latin typeface="Lucida Console" panose="020B0609040504020204" pitchFamily="49" charset="0"/>
              </a:rPr>
              <a:t>y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x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10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x+y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30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z</a:t>
            </a:r>
            <a:r>
              <a:rPr lang="en-GB" sz="2400" dirty="0" smtClean="0">
                <a:latin typeface="Lucida Console" panose="020B0609040504020204" pitchFamily="49" charset="0"/>
              </a:rPr>
              <a:t> &lt;- </a:t>
            </a:r>
            <a:r>
              <a:rPr lang="en-GB" sz="2400" dirty="0" err="1" smtClean="0">
                <a:latin typeface="Lucida Console" panose="020B0609040504020204" pitchFamily="49" charset="0"/>
              </a:rPr>
              <a:t>x+y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Tibbles are nicer </a:t>
            </a:r>
            <a:r>
              <a:rPr lang="en-GB" dirty="0" err="1" smtClean="0"/>
              <a:t>dataframes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904198"/>
            <a:ext cx="10856686" cy="395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 head(</a:t>
            </a:r>
            <a:r>
              <a:rPr lang="en-GB" sz="1400" dirty="0" err="1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as.data.frame</a:t>
            </a:r>
            <a:r>
              <a:rPr lang="en-GB" sz="1400" dirty="0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(data))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Probe Chromosome    Start      End Probe Strand    Feature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AL645608.2          1   911435   914948            + AL645608.2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 LINC02593          1   916865   921016            -  LINC02593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    SAMD11          1   923928   944581            +     SAMD11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TMEM51-AS1          1 15111815 15153618            - TMEM51-AS1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    TMEM51          1 15152532 15220478            +     TMEM51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     FHAD1          1 15247272 15400283            +      FHAD1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                              Description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                                                                    novel transcript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        long intergenic non-protein coding RNA 2593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Symbol;Acc:HGNC:53933]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           sterile alpha motif domain containing 11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Symbol;Acc:HGNC:28706]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                             TMEM51 antisense RNA 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Symbol;Acc:HGNC:26301]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                           transmembrane protein 51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Symbol;Acc:HGNC:25488]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forkhead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associated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phosphopeptide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binding domain 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Symbol;Acc:HGN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Tibbles are nicer </a:t>
            </a:r>
            <a:r>
              <a:rPr lang="en-GB" dirty="0" err="1" smtClean="0"/>
              <a:t>dataframes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904198"/>
            <a:ext cx="10856686" cy="36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GB" dirty="0">
                <a:solidFill>
                  <a:srgbClr val="0070C0"/>
                </a:solidFill>
                <a:latin typeface="Lucida Console" panose="020B0609040504020204" pitchFamily="49" charset="0"/>
              </a:rPr>
              <a:t>&gt; head(</a:t>
            </a:r>
            <a:r>
              <a:rPr lang="en-GB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as_tibble</a:t>
            </a:r>
            <a:r>
              <a:rPr lang="en-GB" dirty="0">
                <a:solidFill>
                  <a:srgbClr val="0070C0"/>
                </a:solidFill>
                <a:latin typeface="Lucida Console" panose="020B0609040504020204" pitchFamily="49" charset="0"/>
              </a:rPr>
              <a:t>(data))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12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  Probe Chromosome  Start    End `Probe Strand` Feature ID    Description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1 AL64~          1 9.11e5 9.15e5 +              AL6456~ ENSG~ novel </a:t>
            </a:r>
            <a:r>
              <a:rPr lang="en-GB" dirty="0" err="1">
                <a:latin typeface="Lucida Console" panose="020B0609040504020204" pitchFamily="49" charset="0"/>
              </a:rPr>
              <a:t>tran</a:t>
            </a:r>
            <a:r>
              <a:rPr lang="en-GB" dirty="0">
                <a:latin typeface="Lucida Console" panose="020B0609040504020204" pitchFamily="49" charset="0"/>
              </a:rPr>
              <a:t>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2 LINC~          1 9.17e5 9.21e5 -              LINC02~ ENSG~ long inter~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3 SAMD~          1 9.24e5 9.45e5 +              SAMD11  ENSG~ sterile al~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4 TMEM~          1 1.51e7 1.52e7 -              TMEM51~ ENSG~ TMEM51 ant~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5 TMEM~          1 1.52e7 </a:t>
            </a:r>
            <a:r>
              <a:rPr lang="en-GB" dirty="0" err="1">
                <a:latin typeface="Lucida Console" panose="020B0609040504020204" pitchFamily="49" charset="0"/>
              </a:rPr>
              <a:t>1.52e7</a:t>
            </a:r>
            <a:r>
              <a:rPr lang="en-GB" dirty="0">
                <a:latin typeface="Lucida Console" panose="020B0609040504020204" pitchFamily="49" charset="0"/>
              </a:rPr>
              <a:t> +              TMEM51  ENSG~ </a:t>
            </a:r>
            <a:r>
              <a:rPr lang="en-GB" dirty="0" err="1">
                <a:latin typeface="Lucida Console" panose="020B0609040504020204" pitchFamily="49" charset="0"/>
              </a:rPr>
              <a:t>transmembr</a:t>
            </a:r>
            <a:r>
              <a:rPr lang="en-GB" dirty="0">
                <a:latin typeface="Lucida Console" panose="020B0609040504020204" pitchFamily="49" charset="0"/>
              </a:rPr>
              <a:t>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6 FHAD1          1 1.52e7 1.54e7 +              FHAD1   ENSG~ </a:t>
            </a:r>
            <a:r>
              <a:rPr lang="en-GB" dirty="0" err="1">
                <a:latin typeface="Lucida Console" panose="020B0609040504020204" pitchFamily="49" charset="0"/>
              </a:rPr>
              <a:t>forkhead</a:t>
            </a:r>
            <a:r>
              <a:rPr lang="en-GB" dirty="0">
                <a:latin typeface="Lucida Console" panose="020B0609040504020204" pitchFamily="49" charset="0"/>
              </a:rPr>
              <a:t> a~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... with 4 more variables: `Feature Strand`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Type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`Feature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  Orientation`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Distance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400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Tidyverse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Collection of R packages</a:t>
            </a:r>
          </a:p>
          <a:p>
            <a:pPr lvl="1"/>
            <a:r>
              <a:rPr lang="en-GB" dirty="0" smtClean="0"/>
              <a:t>Aims to fix many of core R's structural problems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Common design and data philosophy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Designed to work together, but integrate seamlessly with other parts of 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029200"/>
            <a:ext cx="12192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797" y="308642"/>
            <a:ext cx="1314006" cy="15169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14949" y="1139587"/>
            <a:ext cx="276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https://www.tidyverse.org/</a:t>
            </a:r>
          </a:p>
        </p:txBody>
      </p:sp>
    </p:spTree>
    <p:extLst>
      <p:ext uri="{BB962C8B-B14F-4D97-AF65-F5344CB8AC3E}">
        <p14:creationId xmlns:p14="http://schemas.microsoft.com/office/powerpoint/2010/main" val="16609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11" y="161845"/>
            <a:ext cx="10515600" cy="1325563"/>
          </a:xfrm>
        </p:spPr>
        <p:txBody>
          <a:bodyPr/>
          <a:lstStyle/>
          <a:p>
            <a:r>
              <a:rPr lang="en-GB" dirty="0" err="1" smtClean="0"/>
              <a:t>Tidyverse</a:t>
            </a:r>
            <a:r>
              <a:rPr lang="en-GB" dirty="0" smtClean="0"/>
              <a:t> Packages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82266" y="1442926"/>
            <a:ext cx="7148716" cy="529844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Tibble - data storage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ReadR</a:t>
            </a:r>
            <a:r>
              <a:rPr lang="en-GB" sz="3200" dirty="0" smtClean="0"/>
              <a:t> - reading data from files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TidyR</a:t>
            </a:r>
            <a:r>
              <a:rPr lang="en-GB" sz="3200" dirty="0" smtClean="0"/>
              <a:t> - Model data correctly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DplyR</a:t>
            </a:r>
            <a:r>
              <a:rPr lang="en-GB" sz="3200" dirty="0" smtClean="0"/>
              <a:t> - Manipulate and filter data</a:t>
            </a:r>
          </a:p>
          <a:p>
            <a:endParaRPr lang="en-GB" sz="3200" dirty="0" smtClean="0"/>
          </a:p>
          <a:p>
            <a:r>
              <a:rPr lang="en-GB" sz="3200" dirty="0" smtClean="0"/>
              <a:t>Ggplot2 - Draw figures and graphs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82" y="1268761"/>
            <a:ext cx="960702" cy="1112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10" y="2374272"/>
            <a:ext cx="960702" cy="11128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013" y="5713930"/>
            <a:ext cx="960703" cy="11134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210" y="3494997"/>
            <a:ext cx="966482" cy="111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22" y="4600508"/>
            <a:ext cx="966484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and 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240" y="1642365"/>
            <a:ext cx="10515600" cy="4351338"/>
          </a:xfrm>
        </p:spPr>
        <p:txBody>
          <a:bodyPr/>
          <a:lstStyle/>
          <a:p>
            <a:r>
              <a:rPr lang="en-GB" dirty="0"/>
              <a:t>Once per machine (don’t include in script)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install.packages</a:t>
            </a:r>
            <a:r>
              <a:rPr lang="en-GB" dirty="0">
                <a:latin typeface="Lucida Console" panose="020B0609040504020204" pitchFamily="49" charset="0"/>
              </a:rPr>
              <a:t>("tidyverse")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/>
              <a:t>Once per R session (DO include in script)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library(tidyverse)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33617" y="4171708"/>
            <a:ext cx="6863094" cy="12618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-- Attaching packages -------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tidyverse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1.3.1 --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ggplot2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3.3.3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purrr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  0.3.4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tibble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 3.1.2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dplyr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  1.0.6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tidyr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  1.1.3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stringr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1.4.0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readr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  2.0.0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v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forcats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0.5.1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33617" y="5754211"/>
            <a:ext cx="739999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--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Conflicts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-------------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tidyverse_conflicts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()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5060B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3465A4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dplyr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::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E9A0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filter()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masks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465A4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stats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::filter()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5060B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x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3465A4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dplyr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::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E9A0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lag()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masks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465A4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stats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E3436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::lag()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49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and Writing Files with </a:t>
            </a:r>
            <a:r>
              <a:rPr lang="en-GB" dirty="0" err="1" smtClean="0"/>
              <a:t>readr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082" y="1879900"/>
            <a:ext cx="9907836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Provides functions to read from text files into </a:t>
            </a:r>
            <a:r>
              <a:rPr lang="en-GB" dirty="0" err="1" smtClean="0"/>
              <a:t>tibbles</a:t>
            </a:r>
            <a:r>
              <a:rPr lang="en-GB" dirty="0" smtClean="0"/>
              <a:t> or write from </a:t>
            </a:r>
            <a:r>
              <a:rPr lang="en-GB" dirty="0" err="1" smtClean="0"/>
              <a:t>tibbles</a:t>
            </a:r>
            <a:r>
              <a:rPr lang="en-GB" dirty="0" smtClean="0"/>
              <a:t> to text files</a:t>
            </a:r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d</a:t>
            </a:r>
            <a:r>
              <a:rPr lang="en-GB" dirty="0" smtClean="0">
                <a:latin typeface="Lucida Console" panose="020B0609040504020204" pitchFamily="49" charset="0"/>
              </a:rPr>
              <a:t>ata &lt;- </a:t>
            </a:r>
            <a:r>
              <a:rPr lang="en-GB" dirty="0" err="1" smtClean="0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("file.txt") </a:t>
            </a:r>
            <a:endParaRPr lang="en-GB" dirty="0" smtClean="0">
              <a:latin typeface="Lucida Console" panose="020B0609040504020204" pitchFamily="49" charset="0"/>
            </a:endParaRPr>
          </a:p>
          <a:p>
            <a:pPr marL="914400" lvl="2" indent="0">
              <a:buNone/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&lt;- 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read_csv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("file.csv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")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dirty="0" smtClean="0">
                <a:latin typeface="Lucida Console" panose="020B0609040504020204" pitchFamily="49" charset="0"/>
              </a:rPr>
              <a:t>	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 &lt;- </a:t>
            </a:r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read_tsv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file.tsv</a:t>
            </a: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")</a:t>
            </a:r>
            <a:endParaRPr lang="en-GB" sz="2000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write_csv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  <a:r>
              <a:rPr lang="en-GB" dirty="0" err="1" smtClean="0">
                <a:latin typeface="Lucida Console" panose="020B0609040504020204" pitchFamily="49" charset="0"/>
              </a:rPr>
              <a:t>data,"file.csv</a:t>
            </a:r>
            <a:r>
              <a:rPr lang="en-GB" dirty="0" smtClean="0">
                <a:latin typeface="Lucida Console" panose="020B0609040504020204" pitchFamily="49" charset="0"/>
              </a:rPr>
              <a:t>")</a:t>
            </a: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write_tsv</a:t>
            </a:r>
            <a:r>
              <a:rPr lang="en-GB" dirty="0" smtClean="0">
                <a:latin typeface="Lucida Console" panose="020B0609040504020204" pitchFamily="49" charset="0"/>
              </a:rPr>
              <a:t>(data</a:t>
            </a:r>
            <a:r>
              <a:rPr lang="en-GB" dirty="0">
                <a:latin typeface="Lucida Console" panose="020B0609040504020204" pitchFamily="49" charset="0"/>
              </a:rPr>
              <a:t>,"</a:t>
            </a:r>
            <a:r>
              <a:rPr lang="en-GB" dirty="0" err="1" smtClean="0">
                <a:latin typeface="Lucida Console" panose="020B0609040504020204" pitchFamily="49" charset="0"/>
              </a:rPr>
              <a:t>file.tsv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486" y="365125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file 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1600201"/>
            <a:ext cx="11321142" cy="4525963"/>
          </a:xfrm>
        </p:spPr>
        <p:txBody>
          <a:bodyPr>
            <a:noAutofit/>
          </a:bodyPr>
          <a:lstStyle/>
          <a:p>
            <a:r>
              <a:rPr lang="en-GB" sz="3200" dirty="0" smtClean="0"/>
              <a:t>You can use full file paths, but it's a pain</a:t>
            </a:r>
          </a:p>
          <a:p>
            <a:endParaRPr lang="en-GB" sz="3200" dirty="0"/>
          </a:p>
          <a:p>
            <a:r>
              <a:rPr lang="en-GB" sz="3200" dirty="0" smtClean="0"/>
              <a:t>Just set the 'working directory' and then just provide a file name</a:t>
            </a:r>
            <a:endParaRPr lang="en-GB" sz="2800" dirty="0" smtClean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 smtClean="0">
                <a:latin typeface="Lucida Console" panose="020B0609040504020204" pitchFamily="49" charset="0"/>
              </a:rPr>
              <a:t>setwd</a:t>
            </a:r>
            <a:r>
              <a:rPr lang="en-GB" sz="2800" dirty="0" smtClean="0">
                <a:latin typeface="Lucida Console" panose="020B0609040504020204" pitchFamily="49" charset="0"/>
              </a:rPr>
              <a:t>(</a:t>
            </a:r>
            <a:r>
              <a:rPr lang="en-GB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path</a:t>
            </a:r>
            <a:r>
              <a:rPr lang="en-GB" sz="2800" dirty="0" smtClean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sz="2800" dirty="0" smtClean="0"/>
              <a:t>Session &gt; Set Working Directory &gt; Choose Directory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Use [Tab] to fill in file paths in the editor</a:t>
            </a:r>
          </a:p>
          <a:p>
            <a:pPr lvl="1"/>
            <a:r>
              <a:rPr lang="en-GB" sz="2800" dirty="0" err="1" smtClean="0">
                <a:latin typeface="Lucida Console" panose="020B0609040504020204" pitchFamily="49" charset="0"/>
              </a:rPr>
              <a:t>read_delim</a:t>
            </a:r>
            <a:r>
              <a:rPr lang="en-GB" sz="2800" dirty="0" smtClean="0">
                <a:latin typeface="Lucida Console" panose="020B0609040504020204" pitchFamily="49" charset="0"/>
              </a:rPr>
              <a:t>("") –</a:t>
            </a:r>
            <a:r>
              <a:rPr lang="en-GB" sz="2800" dirty="0" smtClean="0"/>
              <a:t> put the cursor in the quotes and press tab</a:t>
            </a:r>
          </a:p>
          <a:p>
            <a:pPr lvl="1"/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99804" y="2085789"/>
            <a:ext cx="10153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latin typeface="Lucida Console" panose="020B0609040504020204" pitchFamily="49" charset="0"/>
              </a:rPr>
              <a:t>read_delim</a:t>
            </a:r>
            <a:r>
              <a:rPr lang="en-GB" dirty="0" smtClean="0">
                <a:latin typeface="Lucida Console" panose="020B0609040504020204" pitchFamily="49" charset="0"/>
              </a:rPr>
              <a:t>("</a:t>
            </a:r>
            <a:r>
              <a:rPr lang="en-GB" dirty="0">
                <a:latin typeface="Lucida Console" panose="020B0609040504020204" pitchFamily="49" charset="0"/>
              </a:rPr>
              <a:t>O:/</a:t>
            </a:r>
            <a:r>
              <a:rPr lang="en-GB" dirty="0" smtClean="0">
                <a:latin typeface="Lucida Console" panose="020B0609040504020204" pitchFamily="49" charset="0"/>
              </a:rPr>
              <a:t>Training/R_tidyverse_intro_data/neutrophils.csv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7768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8934" y="1052737"/>
            <a:ext cx="77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t</a:t>
            </a:r>
            <a:r>
              <a:rPr lang="en-GB" dirty="0" err="1" smtClean="0">
                <a:latin typeface="Lucida Console" panose="020B0609040504020204" pitchFamily="49" charset="0"/>
              </a:rPr>
              <a:t>rumpton</a:t>
            </a:r>
            <a:r>
              <a:rPr lang="en-GB" dirty="0" smtClean="0">
                <a:latin typeface="Lucida Console" panose="020B0609040504020204" pitchFamily="49" charset="0"/>
              </a:rPr>
              <a:t> &lt;- </a:t>
            </a:r>
            <a:r>
              <a:rPr lang="en-GB" dirty="0" err="1" smtClean="0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("trumpton.txt</a:t>
            </a:r>
            <a:r>
              <a:rPr lang="en-GB" dirty="0" smtClean="0">
                <a:latin typeface="Lucida Console" panose="020B0609040504020204" pitchFamily="49" charset="0"/>
              </a:rPr>
              <a:t>")</a:t>
            </a:r>
          </a:p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Rows: 7 Columns: 5</a:t>
            </a:r>
          </a:p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                                                                                                            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-- Column specification ------------------------------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Delimiter: "\t"</a:t>
            </a:r>
          </a:p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(2):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(3): Age, Weight,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Height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 smtClean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trumpton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534" y="280768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6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'Tidy' Data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Tibbles give you a 2D data structure where each column must be of a fixed data type</a:t>
            </a:r>
          </a:p>
          <a:p>
            <a:r>
              <a:rPr lang="en-GB" dirty="0" smtClean="0"/>
              <a:t>Often data can be put into this sort of structure in more than one way</a:t>
            </a:r>
          </a:p>
          <a:p>
            <a:r>
              <a:rPr lang="en-GB" dirty="0" smtClean="0"/>
              <a:t>Is there a right / wrong way to structure your data?</a:t>
            </a:r>
          </a:p>
          <a:p>
            <a:endParaRPr lang="en-GB" dirty="0"/>
          </a:p>
          <a:p>
            <a:r>
              <a:rPr lang="en-GB" dirty="0" smtClean="0"/>
              <a:t>Tidyverse has an opinion!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286" y="4001294"/>
            <a:ext cx="525780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rules</a:t>
            </a:r>
          </a:p>
          <a:p>
            <a:pPr lvl="1"/>
            <a:r>
              <a:rPr lang="en-GB" dirty="0" smtClean="0"/>
              <a:t>Can't start with a number</a:t>
            </a:r>
          </a:p>
          <a:p>
            <a:pPr lvl="1"/>
            <a:r>
              <a:rPr lang="en-GB" dirty="0" smtClean="0"/>
              <a:t>Made up of letters, numbers dots and underscores</a:t>
            </a:r>
          </a:p>
          <a:p>
            <a:endParaRPr lang="en-GB" dirty="0"/>
          </a:p>
          <a:p>
            <a:r>
              <a:rPr lang="en-GB" dirty="0" smtClean="0"/>
              <a:t>The guidelines</a:t>
            </a:r>
          </a:p>
          <a:p>
            <a:pPr lvl="1"/>
            <a:r>
              <a:rPr lang="en-GB" dirty="0" smtClean="0"/>
              <a:t>Make the name mean something (</a:t>
            </a:r>
            <a:r>
              <a:rPr lang="en-GB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dirty="0" smtClean="0"/>
              <a:t> = bad, </a:t>
            </a:r>
            <a:r>
              <a:rPr lang="en-GB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lang="en-GB" dirty="0" smtClean="0"/>
              <a:t> = good)</a:t>
            </a:r>
          </a:p>
          <a:p>
            <a:pPr lvl="1"/>
            <a:r>
              <a:rPr lang="en-GB" dirty="0" smtClean="0"/>
              <a:t>Keep variables all lower case</a:t>
            </a:r>
          </a:p>
          <a:p>
            <a:pPr lvl="1"/>
            <a:r>
              <a:rPr lang="en-GB" dirty="0" smtClean="0"/>
              <a:t>Separate words with dots or underscores </a:t>
            </a:r>
          </a:p>
          <a:p>
            <a:pPr marL="914400" lvl="2" indent="0">
              <a:buNone/>
            </a:pPr>
            <a:r>
              <a:rPr lang="en-GB" b="1" dirty="0" err="1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gene_name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gene.name</a:t>
            </a:r>
            <a:r>
              <a:rPr lang="en-GB" dirty="0" smtClean="0"/>
              <a:t> are the preferred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4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vs Wide Data Modelling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Consider a simple experiment:</a:t>
            </a:r>
          </a:p>
          <a:p>
            <a:endParaRPr lang="en-GB" sz="3200" dirty="0" smtClean="0"/>
          </a:p>
          <a:p>
            <a:r>
              <a:rPr lang="en-GB" sz="3200" dirty="0" smtClean="0"/>
              <a:t>Two genes tested (ABC1 and DEF1)</a:t>
            </a:r>
            <a:endParaRPr lang="en-GB" sz="3200" dirty="0"/>
          </a:p>
          <a:p>
            <a:r>
              <a:rPr lang="en-GB" sz="3200" dirty="0" smtClean="0"/>
              <a:t>Two conditions (WT and KO)</a:t>
            </a:r>
          </a:p>
          <a:p>
            <a:r>
              <a:rPr lang="en-GB" sz="3200" dirty="0" smtClean="0"/>
              <a:t>Three replicates for each condition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09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44685"/>
            <a:ext cx="4372429" cy="1712686"/>
          </a:xfrm>
        </p:spPr>
        <p:txBody>
          <a:bodyPr/>
          <a:lstStyle/>
          <a:p>
            <a:r>
              <a:rPr lang="en-GB" dirty="0" smtClean="0"/>
              <a:t>Compact</a:t>
            </a:r>
          </a:p>
          <a:p>
            <a:r>
              <a:rPr lang="en-GB" dirty="0" smtClean="0"/>
              <a:t>Easy to read</a:t>
            </a:r>
          </a:p>
          <a:p>
            <a:r>
              <a:rPr lang="en-GB" dirty="0" smtClean="0"/>
              <a:t>Shows linkage for genes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00913" y="3744685"/>
            <a:ext cx="6154057" cy="2206172"/>
          </a:xfrm>
        </p:spPr>
        <p:txBody>
          <a:bodyPr/>
          <a:lstStyle/>
          <a:p>
            <a:r>
              <a:rPr lang="en-GB" dirty="0" smtClean="0"/>
              <a:t>No explicit genotype or replicate</a:t>
            </a:r>
          </a:p>
          <a:p>
            <a:r>
              <a:rPr lang="en-GB" dirty="0" smtClean="0"/>
              <a:t>Values spread out over multiple rows and columns</a:t>
            </a:r>
          </a:p>
          <a:p>
            <a:r>
              <a:rPr lang="en-GB" dirty="0" smtClean="0"/>
              <a:t>Not extensible to more metadata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82899"/>
              </p:ext>
            </p:extLst>
          </p:nvPr>
        </p:nvGraphicFramePr>
        <p:xfrm>
          <a:off x="1015999" y="1462010"/>
          <a:ext cx="8258628" cy="1316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804">
                  <a:extLst>
                    <a:ext uri="{9D8B030D-6E8A-4147-A177-3AD203B41FA5}">
                      <a16:colId xmlns:a16="http://schemas.microsoft.com/office/drawing/2014/main" val="2250340542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483029596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98057444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806365563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1028329734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401949538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3948691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Gene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2623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ABC1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8.86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8.90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14.52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13.39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8116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29.60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41.22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36.15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16.68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25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Format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02399" y="2598056"/>
            <a:ext cx="5286831" cy="3802743"/>
          </a:xfrm>
        </p:spPr>
        <p:txBody>
          <a:bodyPr>
            <a:normAutofit/>
          </a:bodyPr>
          <a:lstStyle/>
          <a:p>
            <a:r>
              <a:rPr lang="en-GB" dirty="0" smtClean="0"/>
              <a:t>More verbose (repeated values)</a:t>
            </a:r>
          </a:p>
          <a:p>
            <a:endParaRPr lang="en-GB" dirty="0"/>
          </a:p>
          <a:p>
            <a:r>
              <a:rPr lang="en-GB" dirty="0" smtClean="0"/>
              <a:t>Explicit genotype and replicate</a:t>
            </a:r>
          </a:p>
          <a:p>
            <a:endParaRPr lang="en-GB" dirty="0"/>
          </a:p>
          <a:p>
            <a:r>
              <a:rPr lang="en-GB" dirty="0" smtClean="0"/>
              <a:t>All values in a single column</a:t>
            </a:r>
          </a:p>
          <a:p>
            <a:endParaRPr lang="en-GB" dirty="0"/>
          </a:p>
          <a:p>
            <a:r>
              <a:rPr lang="en-GB" dirty="0" smtClean="0"/>
              <a:t>Extensible to more metadata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65657"/>
              </p:ext>
            </p:extLst>
          </p:nvPr>
        </p:nvGraphicFramePr>
        <p:xfrm>
          <a:off x="402770" y="1690688"/>
          <a:ext cx="5127172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634">
                  <a:extLst>
                    <a:ext uri="{9D8B030D-6E8A-4147-A177-3AD203B41FA5}">
                      <a16:colId xmlns:a16="http://schemas.microsoft.com/office/drawing/2014/main" val="3764908467"/>
                    </a:ext>
                  </a:extLst>
                </a:gridCol>
                <a:gridCol w="1360270">
                  <a:extLst>
                    <a:ext uri="{9D8B030D-6E8A-4147-A177-3AD203B41FA5}">
                      <a16:colId xmlns:a16="http://schemas.microsoft.com/office/drawing/2014/main" val="1172954090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888777387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2446762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Genotype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Replicate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Value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2835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8.86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2540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0124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8.90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7608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4.00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914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14.52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8129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13.39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67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29.60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731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41.22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8410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36.15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63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637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16.68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3615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1.64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052813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24" y="173705"/>
            <a:ext cx="1314006" cy="15169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81" y="173705"/>
            <a:ext cx="1313743" cy="15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Filtering and </a:t>
            </a:r>
            <a:r>
              <a:rPr lang="en-GB" dirty="0" err="1" smtClean="0"/>
              <a:t>subsetting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Tidyverse (specifically </a:t>
            </a:r>
            <a:r>
              <a:rPr lang="en-GB" dirty="0" err="1" smtClean="0"/>
              <a:t>dplyr</a:t>
            </a:r>
            <a:r>
              <a:rPr lang="en-GB" dirty="0" smtClean="0"/>
              <a:t>) comes with functions to manipulate your data.</a:t>
            </a:r>
          </a:p>
          <a:p>
            <a:endParaRPr lang="en-GB" dirty="0"/>
          </a:p>
          <a:p>
            <a:r>
              <a:rPr lang="en-GB" dirty="0" smtClean="0"/>
              <a:t>All functions take a tibble as their first argument</a:t>
            </a:r>
          </a:p>
          <a:p>
            <a:r>
              <a:rPr lang="en-GB" dirty="0" smtClean="0"/>
              <a:t>All functions return a modified tibble</a:t>
            </a:r>
          </a:p>
          <a:p>
            <a:pPr lvl="1"/>
            <a:r>
              <a:rPr lang="en-GB" dirty="0" smtClean="0"/>
              <a:t>Selecting columns</a:t>
            </a:r>
          </a:p>
          <a:p>
            <a:pPr lvl="1"/>
            <a:r>
              <a:rPr lang="en-GB" dirty="0" smtClean="0"/>
              <a:t>Logical </a:t>
            </a:r>
            <a:r>
              <a:rPr lang="en-GB" dirty="0" err="1" smtClean="0"/>
              <a:t>subsetting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316" y="365125"/>
            <a:ext cx="966484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we're starting with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55184" y="2025753"/>
            <a:ext cx="74816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Lucida Console" panose="020B0609040504020204" pitchFamily="49" charset="0"/>
              </a:rPr>
              <a:t>&gt; </a:t>
            </a:r>
            <a:r>
              <a:rPr lang="en-GB" sz="2000" dirty="0" err="1">
                <a:latin typeface="Lucida Console" panose="020B0609040504020204" pitchFamily="49" charset="0"/>
              </a:rPr>
              <a:t>trumpton</a:t>
            </a:r>
            <a:endParaRPr lang="en-GB" sz="2000" dirty="0">
              <a:latin typeface="Lucida Console" panose="020B0609040504020204" pitchFamily="49" charset="0"/>
            </a:endParaRPr>
          </a:p>
          <a:p>
            <a:pPr lvl="1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</p:spTree>
    <p:extLst>
      <p:ext uri="{BB962C8B-B14F-4D97-AF65-F5344CB8AC3E}">
        <p14:creationId xmlns:p14="http://schemas.microsoft.com/office/powerpoint/2010/main" val="1192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select to pick columns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64342" y="1951945"/>
            <a:ext cx="94633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trumpton,FirstName,LastName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Weight)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7 x 3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Weight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Hugh         90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Pew         102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Barney       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McGrew       97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Cuthbert     91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Dibble       94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Grub         89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positions instead of names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06092" y="1724514"/>
            <a:ext cx="45798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</a:rPr>
              <a:t>&gt; </a:t>
            </a:r>
            <a:r>
              <a:rPr lang="en-GB" sz="2400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select(</a:t>
            </a:r>
            <a:r>
              <a:rPr lang="en-GB" sz="2400" dirty="0" err="1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trumpton</a:t>
            </a:r>
            <a:r>
              <a:rPr lang="en-GB" sz="2400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2,4)</a:t>
            </a: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7 x 2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  </a:t>
            </a:r>
            <a:r>
              <a:rPr lang="en-GB" sz="2400" dirty="0" err="1" smtClean="0">
                <a:latin typeface="Lucida Console" panose="020B0609040504020204" pitchFamily="49" charset="0"/>
              </a:rPr>
              <a:t>FirstName</a:t>
            </a:r>
            <a:r>
              <a:rPr lang="en-GB" sz="2400" dirty="0" smtClean="0">
                <a:latin typeface="Lucida Console" panose="020B0609040504020204" pitchFamily="49" charset="0"/>
              </a:rPr>
              <a:t> Weight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 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1 Chris         90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2 Adam         102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3 Daniel        88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4 Chris         97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5 Carl          91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6 Liam          94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7 Doug          89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negative selections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048000" y="1910404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-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7 x 4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145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selections using filter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69885" y="2193650"/>
            <a:ext cx="78522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Height&gt;=170)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3 x 5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Hugh     Chris        26     90    175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Pew      Adam         32    102    183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Cuthbert Carl         28     91    188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filter you can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022600" cy="464774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Greater than</a:t>
            </a:r>
          </a:p>
          <a:p>
            <a:pPr marL="457200" lvl="1" indent="0">
              <a:buNone/>
            </a:pPr>
            <a:r>
              <a:rPr lang="en-GB" sz="2800" dirty="0" smtClean="0"/>
              <a:t>weight &gt; 20</a:t>
            </a:r>
          </a:p>
          <a:p>
            <a:pPr marL="457200" lvl="1" indent="0">
              <a:buNone/>
            </a:pPr>
            <a:r>
              <a:rPr lang="en-GB" sz="2800" dirty="0" smtClean="0"/>
              <a:t>weight &gt;= 30</a:t>
            </a:r>
            <a:endParaRPr lang="en-GB" sz="2800" dirty="0"/>
          </a:p>
          <a:p>
            <a:endParaRPr lang="en-GB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14371" y="1825624"/>
            <a:ext cx="3407229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Less than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 smtClean="0"/>
              <a:t>height &lt; 170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 smtClean="0"/>
              <a:t>height &lt;= 180</a:t>
            </a:r>
          </a:p>
          <a:p>
            <a:endParaRPr lang="en-GB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80829" y="1825624"/>
            <a:ext cx="3835400" cy="489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Equal to (or not)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 smtClean="0"/>
              <a:t>value == 5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 smtClean="0"/>
              <a:t>name == "simon"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n</a:t>
            </a:r>
            <a:r>
              <a:rPr lang="en-GB" sz="2800" dirty="0" smtClean="0"/>
              <a:t>ame != "simon"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2200727" y="3939039"/>
            <a:ext cx="76345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== "Chris")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2 x 5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Hugh     Chris        26     90    175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McGrew   Chris        48     97    155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text in variables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52800" y="2003354"/>
            <a:ext cx="5991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Lucida Console" panose="020B0609040504020204" pitchFamily="49" charset="0"/>
              </a:rPr>
              <a:t>height &lt;- 167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 smtClean="0">
                <a:latin typeface="Lucida Console" panose="020B0609040504020204" pitchFamily="49" charset="0"/>
              </a:rPr>
              <a:t>my_name</a:t>
            </a:r>
            <a:r>
              <a:rPr lang="en-GB" sz="2800" dirty="0" smtClean="0">
                <a:latin typeface="Lucida Console" panose="020B0609040504020204" pitchFamily="49" charset="0"/>
              </a:rPr>
              <a:t> </a:t>
            </a:r>
            <a:r>
              <a:rPr lang="en-GB" sz="2800" dirty="0">
                <a:latin typeface="Lucida Console" panose="020B0609040504020204" pitchFamily="49" charset="0"/>
              </a:rPr>
              <a:t>&lt;- </a:t>
            </a:r>
            <a:r>
              <a:rPr lang="en-GB" sz="2800" dirty="0" smtClean="0">
                <a:latin typeface="Lucida Console" panose="020B0609040504020204" pitchFamily="49" charset="0"/>
              </a:rPr>
              <a:t>"</a:t>
            </a:r>
            <a:r>
              <a:rPr lang="en-GB" sz="2800" dirty="0" err="1" smtClean="0">
                <a:latin typeface="Lucida Console" panose="020B0609040504020204" pitchFamily="49" charset="0"/>
              </a:rPr>
              <a:t>laura</a:t>
            </a:r>
            <a:r>
              <a:rPr lang="en-GB" sz="2800" dirty="0" smtClean="0">
                <a:latin typeface="Lucida Console" panose="020B0609040504020204" pitchFamily="49" charset="0"/>
              </a:rPr>
              <a:t>"</a:t>
            </a:r>
            <a:endParaRPr lang="en-GB" sz="2800" dirty="0">
              <a:latin typeface="Lucida Console" panose="020B0609040504020204" pitchFamily="49" charset="0"/>
            </a:endParaRP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m</a:t>
            </a:r>
            <a:r>
              <a:rPr lang="en-GB" sz="2800" dirty="0" err="1" smtClean="0">
                <a:latin typeface="Lucida Console" panose="020B0609040504020204" pitchFamily="49" charset="0"/>
              </a:rPr>
              <a:t>y_other_name</a:t>
            </a:r>
            <a:r>
              <a:rPr lang="en-GB" sz="2800" dirty="0" smtClean="0">
                <a:latin typeface="Lucida Console" panose="020B0609040504020204" pitchFamily="49" charset="0"/>
              </a:rPr>
              <a:t> </a:t>
            </a:r>
            <a:r>
              <a:rPr lang="en-GB" sz="2800" dirty="0">
                <a:latin typeface="Lucida Console" panose="020B0609040504020204" pitchFamily="49" charset="0"/>
              </a:rPr>
              <a:t>&lt;- </a:t>
            </a:r>
            <a:r>
              <a:rPr lang="en-GB" sz="2800" dirty="0" smtClean="0">
                <a:latin typeface="Lucida Console" panose="020B0609040504020204" pitchFamily="49" charset="0"/>
              </a:rPr>
              <a:t>'</a:t>
            </a:r>
            <a:r>
              <a:rPr lang="en-GB" sz="2800" dirty="0" err="1" smtClean="0">
                <a:latin typeface="Lucida Console" panose="020B0609040504020204" pitchFamily="49" charset="0"/>
              </a:rPr>
              <a:t>biggins</a:t>
            </a:r>
            <a:r>
              <a:rPr lang="en-GB" sz="2800" dirty="0" smtClean="0">
                <a:latin typeface="Lucida Console" panose="020B0609040504020204" pitchFamily="49" charset="0"/>
              </a:rPr>
              <a:t>'</a:t>
            </a:r>
            <a:endParaRPr lang="en-GB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transform data in a filter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2423" y="2916779"/>
            <a:ext cx="355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&gt; </a:t>
            </a:r>
            <a:r>
              <a:rPr lang="en-GB" sz="1400" dirty="0" err="1">
                <a:latin typeface="Lucida Console" panose="020B0609040504020204" pitchFamily="49" charset="0"/>
              </a:rPr>
              <a:t>transform.data</a:t>
            </a:r>
            <a:endParaRPr lang="en-GB" sz="1400" dirty="0">
              <a:latin typeface="Lucida Console" panose="020B0609040504020204" pitchFamily="49" charset="0"/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10 x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  WT      KO difference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1 -5.11   -3.29       1.81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2  1.12   -1.85      -2.97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3 -3.99   -3.77       0.222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4 -4.18   -2.46       1.72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5 -1.93  -10.0       -8.10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6 -8.69   -2.38       6.31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7 -0.670   2.73       3.40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8 -1.15   -2.59      -1.43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9 -1.98    1.83       3.80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10 -1.06    0.372      1.43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423" y="1854950"/>
            <a:ext cx="3859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Select rows where the difference (in either direction) is more than 5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892431" y="1854950"/>
            <a:ext cx="465015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Lucida Console" panose="020B0609040504020204" pitchFamily="49" charset="0"/>
              </a:rPr>
              <a:t>&gt; filter(</a:t>
            </a:r>
            <a:r>
              <a:rPr lang="en-GB" sz="1200" dirty="0" err="1">
                <a:latin typeface="Lucida Console" panose="020B0609040504020204" pitchFamily="49" charset="0"/>
              </a:rPr>
              <a:t>transform.data</a:t>
            </a:r>
            <a:r>
              <a:rPr lang="en-GB" sz="1200" dirty="0">
                <a:latin typeface="Lucida Console" panose="020B0609040504020204" pitchFamily="49" charset="0"/>
              </a:rPr>
              <a:t>, difference &gt; 5)</a:t>
            </a: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3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  WT    KO difference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1 -8.69 -2.38       </a:t>
            </a:r>
            <a:r>
              <a:rPr lang="en-GB" sz="1200" dirty="0" smtClean="0">
                <a:latin typeface="Lucida Console" panose="020B0609040504020204" pitchFamily="49" charset="0"/>
              </a:rPr>
              <a:t>6.31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&gt; filter(</a:t>
            </a:r>
            <a:r>
              <a:rPr lang="en-GB" sz="1200" dirty="0" err="1">
                <a:latin typeface="Lucida Console" panose="020B0609040504020204" pitchFamily="49" charset="0"/>
              </a:rPr>
              <a:t>transform.data</a:t>
            </a:r>
            <a:r>
              <a:rPr lang="en-GB" sz="1200" dirty="0">
                <a:latin typeface="Lucida Console" panose="020B0609040504020204" pitchFamily="49" charset="0"/>
              </a:rPr>
              <a:t>, difference &lt; -5)</a:t>
            </a: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3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  WT    KO difference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1 -1.93 -10.0      -8.10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2431" y="4940386"/>
            <a:ext cx="69869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filter(</a:t>
            </a:r>
            <a:r>
              <a:rPr lang="en-GB" dirty="0" err="1">
                <a:latin typeface="Lucida Console" panose="020B0609040504020204" pitchFamily="49" charset="0"/>
              </a:rPr>
              <a:t>transform.data</a:t>
            </a:r>
            <a:r>
              <a:rPr lang="en-GB" dirty="0">
                <a:latin typeface="Lucida Console" panose="020B0609040504020204" pitchFamily="49" charset="0"/>
              </a:rPr>
              <a:t>, </a:t>
            </a:r>
            <a:r>
              <a:rPr lang="en-GB" b="1" dirty="0">
                <a:solidFill>
                  <a:srgbClr val="C00000"/>
                </a:solidFill>
                <a:latin typeface="Lucida Console" panose="020B0609040504020204" pitchFamily="49" charset="0"/>
              </a:rPr>
              <a:t>abs</a:t>
            </a:r>
            <a:r>
              <a:rPr lang="en-GB" dirty="0">
                <a:latin typeface="Lucida Console" panose="020B0609040504020204" pitchFamily="49" charset="0"/>
              </a:rPr>
              <a:t>(difference) &gt; 5)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2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 WT     KO difference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1 -1.93 -10.0       -8.10</a:t>
            </a:r>
          </a:p>
          <a:p>
            <a:r>
              <a:rPr lang="en-GB" dirty="0">
                <a:latin typeface="Lucida Console" panose="020B0609040504020204" pitchFamily="49" charset="0"/>
              </a:rPr>
              <a:t>2 -8.69  -2.38       6.31</a:t>
            </a:r>
          </a:p>
        </p:txBody>
      </p:sp>
    </p:spTree>
    <p:extLst>
      <p:ext uri="{BB962C8B-B14F-4D97-AF65-F5344CB8AC3E}">
        <p14:creationId xmlns:p14="http://schemas.microsoft.com/office/powerpoint/2010/main" val="10832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7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Multiple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Find people who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Taller than 170cm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Called Chris</a:t>
            </a:r>
          </a:p>
          <a:p>
            <a:pPr marL="914400" lvl="1" indent="-457200">
              <a:buFont typeface="+mj-lt"/>
              <a:buAutoNum type="arabicPeriod"/>
            </a:pPr>
            <a:endParaRPr lang="en-GB" sz="2800" dirty="0"/>
          </a:p>
          <a:p>
            <a:r>
              <a:rPr lang="en-GB" sz="3200" dirty="0" smtClean="0"/>
              <a:t>Then report only their age and weight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123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multiple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1689"/>
          </a:xfrm>
        </p:spPr>
        <p:txBody>
          <a:bodyPr>
            <a:normAutofit/>
          </a:bodyPr>
          <a:lstStyle/>
          <a:p>
            <a:r>
              <a:rPr lang="en-GB" dirty="0" smtClean="0"/>
              <a:t>The long winded way…</a:t>
            </a:r>
          </a:p>
          <a:p>
            <a:r>
              <a:rPr lang="en-GB" dirty="0" smtClean="0"/>
              <a:t>Three separate operations with two intermediate variables</a:t>
            </a:r>
          </a:p>
          <a:p>
            <a:r>
              <a:rPr lang="en-GB" dirty="0" smtClean="0"/>
              <a:t>Works, but is ugly!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3100" y="3803674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Height &gt;= 170) -&gt; answer1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filter(answer1, 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== "Chris") -&gt; answer2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select(answer2, Age, Weight)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000" dirty="0" smtClean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tibble: 1 x 2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Age Weight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1    26     90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2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Pipes to the rescue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tidyverse functions take a tibble as their first argument</a:t>
            </a:r>
          </a:p>
          <a:p>
            <a:endParaRPr lang="en-GB" dirty="0"/>
          </a:p>
          <a:p>
            <a:r>
              <a:rPr lang="en-GB" dirty="0" smtClean="0"/>
              <a:t>All tidyverse functions return a tibble</a:t>
            </a:r>
          </a:p>
          <a:p>
            <a:endParaRPr lang="en-GB" dirty="0"/>
          </a:p>
          <a:p>
            <a:r>
              <a:rPr lang="en-GB" dirty="0" smtClean="0"/>
              <a:t>You can therefore chain operations together, passing the output of one function as the first input to another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70135" y="5530632"/>
            <a:ext cx="725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Data → Filter 1 → Filter 2 → Selection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598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pipe operator: </a:t>
            </a:r>
            <a:r>
              <a:rPr lang="en-GB" dirty="0" smtClean="0">
                <a:solidFill>
                  <a:srgbClr val="7F0055"/>
                </a:solidFill>
                <a:latin typeface="Lucida Console" panose="020B0609040504020204" pitchFamily="49" charset="0"/>
              </a:rPr>
              <a:t>%&gt;%</a:t>
            </a:r>
            <a:endParaRPr lang="en-GB" dirty="0">
              <a:solidFill>
                <a:srgbClr val="7F0055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8204"/>
          </a:xfrm>
        </p:spPr>
        <p:txBody>
          <a:bodyPr/>
          <a:lstStyle/>
          <a:p>
            <a:r>
              <a:rPr lang="en-GB" dirty="0" smtClean="0"/>
              <a:t>Takes the data on its left and makes it the first argument to a function on its right.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17286" y="3180963"/>
            <a:ext cx="47352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select(</a:t>
            </a:r>
            <a:r>
              <a:rPr lang="en-GB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,-</a:t>
            </a:r>
            <a:r>
              <a:rPr lang="en-GB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tibble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7 x 4</a:t>
            </a: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 smtClean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145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6171" y="3180963"/>
            <a:ext cx="50255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%&gt;% select(-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</a:rPr>
              <a:t># A tibble: 7 x 4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</a:t>
            </a:r>
            <a:r>
              <a:rPr lang="en-GB" dirty="0" smtClean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145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 smtClean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dirty="0" smtClean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Multiple Operations with Pipes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825625"/>
            <a:ext cx="11727543" cy="4351338"/>
          </a:xfrm>
        </p:spPr>
        <p:txBody>
          <a:bodyPr/>
          <a:lstStyle/>
          <a:p>
            <a:r>
              <a:rPr lang="en-GB" dirty="0" smtClean="0"/>
              <a:t>Give the age and weight for people who are taller than 170cm and called Chris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8856" y="2668310"/>
            <a:ext cx="11974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 filter(Height&gt;=170) %&gt;% filter(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=="Chris") %&gt;% select(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Age,Weight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 smtClean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0548" y="3441680"/>
            <a:ext cx="70757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endParaRPr lang="en-GB" sz="2400" dirty="0" smtClean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filter(Height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&gt;=170) </a:t>
            </a:r>
            <a:endParaRPr lang="en-GB" sz="2400" dirty="0" smtClean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filter(</a:t>
            </a:r>
            <a:r>
              <a:rPr lang="en-GB" sz="2400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=="Chris") </a:t>
            </a:r>
            <a:endParaRPr lang="en-GB" sz="2400" dirty="0" smtClean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select(</a:t>
            </a:r>
            <a:r>
              <a:rPr lang="en-GB" sz="2400" dirty="0" err="1" smtClean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Age,Weight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 smtClean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tibble: 1 x 2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Age Weight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1    26     90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173" y="3770461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918368" y="4157326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374718" y="3449578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8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6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figures and graphs with ggplot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ggplot is the plotting library for tidyverse</a:t>
            </a:r>
          </a:p>
          <a:p>
            <a:pPr lvl="1"/>
            <a:r>
              <a:rPr lang="en-GB" dirty="0" smtClean="0"/>
              <a:t>Powerful</a:t>
            </a:r>
          </a:p>
          <a:p>
            <a:pPr lvl="1"/>
            <a:r>
              <a:rPr lang="en-GB" dirty="0" smtClean="0"/>
              <a:t>Flexible</a:t>
            </a:r>
          </a:p>
          <a:p>
            <a:endParaRPr lang="en-GB" dirty="0" smtClean="0"/>
          </a:p>
          <a:p>
            <a:r>
              <a:rPr lang="en-GB" dirty="0" smtClean="0"/>
              <a:t>Follows the same conventions as the rest of tidyverse</a:t>
            </a:r>
          </a:p>
          <a:p>
            <a:pPr lvl="1"/>
            <a:r>
              <a:rPr lang="en-GB" dirty="0" smtClean="0"/>
              <a:t>Data stored in tibbles</a:t>
            </a:r>
          </a:p>
          <a:p>
            <a:pPr lvl="1"/>
            <a:r>
              <a:rPr lang="en-GB" dirty="0" smtClean="0"/>
              <a:t>Data is arranged in 'tidy' format</a:t>
            </a:r>
          </a:p>
          <a:p>
            <a:pPr lvl="1"/>
            <a:r>
              <a:rPr lang="en-GB" dirty="0" smtClean="0"/>
              <a:t>Tibble is the first argument to each function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59" y="471194"/>
            <a:ext cx="960703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structure of a ggplot graph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with a call to ggplot()</a:t>
            </a:r>
          </a:p>
          <a:p>
            <a:pPr lvl="1"/>
            <a:r>
              <a:rPr lang="en-GB" dirty="0" smtClean="0"/>
              <a:t>Pass the tibble of data</a:t>
            </a:r>
          </a:p>
          <a:p>
            <a:pPr lvl="1"/>
            <a:r>
              <a:rPr lang="en-GB" dirty="0" smtClean="0"/>
              <a:t>Say which columns you want to use</a:t>
            </a:r>
          </a:p>
          <a:p>
            <a:endParaRPr lang="en-GB" dirty="0"/>
          </a:p>
          <a:p>
            <a:r>
              <a:rPr lang="en-GB" dirty="0" smtClean="0"/>
              <a:t>Say which graphical representation you want to use</a:t>
            </a:r>
          </a:p>
          <a:p>
            <a:pPr lvl="1"/>
            <a:r>
              <a:rPr lang="en-GB" dirty="0" smtClean="0"/>
              <a:t>Points, lines, </a:t>
            </a:r>
            <a:r>
              <a:rPr lang="en-GB" dirty="0" err="1" smtClean="0"/>
              <a:t>barplots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Customise labels, colours annotations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8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a simple function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05235" y="1916833"/>
            <a:ext cx="27815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sqrt</a:t>
            </a:r>
            <a:r>
              <a:rPr lang="en-GB" sz="2800" dirty="0">
                <a:latin typeface="Lucida Console" panose="020B0609040504020204" pitchFamily="49" charset="0"/>
              </a:rPr>
              <a:t>(10)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3.162278</a:t>
            </a:r>
          </a:p>
        </p:txBody>
      </p:sp>
    </p:spTree>
    <p:extLst>
      <p:ext uri="{BB962C8B-B14F-4D97-AF65-F5344CB8AC3E}">
        <p14:creationId xmlns:p14="http://schemas.microsoft.com/office/powerpoint/2010/main" val="20064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Geometries and Aesthetics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Geometries are types of plot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geom_point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</a:t>
            </a:r>
            <a:r>
              <a:rPr lang="en-GB" dirty="0" smtClean="0"/>
              <a:t>Point </a:t>
            </a:r>
            <a:r>
              <a:rPr lang="en-GB" dirty="0"/>
              <a:t>geometry, (x/y plots, </a:t>
            </a:r>
            <a:r>
              <a:rPr lang="en-GB" dirty="0" err="1"/>
              <a:t>stripcharts</a:t>
            </a:r>
            <a:r>
              <a:rPr lang="en-GB" dirty="0"/>
              <a:t>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geom_line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	Line graphs</a:t>
            </a:r>
          </a:p>
          <a:p>
            <a:pPr marL="457200" lvl="1" indent="0">
              <a:buNone/>
            </a:pPr>
            <a:r>
              <a:rPr lang="en-GB" dirty="0" err="1" smtClean="0">
                <a:latin typeface="Lucida Console" panose="020B0609040504020204" pitchFamily="49" charset="0"/>
              </a:rPr>
              <a:t>geom_boxplot</a:t>
            </a:r>
            <a:r>
              <a:rPr lang="en-GB" dirty="0">
                <a:latin typeface="Lucida Console" panose="020B0609040504020204" pitchFamily="49" charset="0"/>
              </a:rPr>
              <a:t>()</a:t>
            </a:r>
            <a:r>
              <a:rPr lang="en-GB" dirty="0"/>
              <a:t>  	</a:t>
            </a:r>
            <a:r>
              <a:rPr lang="en-GB" dirty="0" smtClean="0"/>
              <a:t>Box </a:t>
            </a:r>
            <a:r>
              <a:rPr lang="en-GB" dirty="0"/>
              <a:t>plots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geom_bar</a:t>
            </a:r>
            <a:r>
              <a:rPr lang="en-GB" dirty="0">
                <a:latin typeface="Lucida Console" panose="020B0609040504020204" pitchFamily="49" charset="0"/>
              </a:rPr>
              <a:t>()  </a:t>
            </a:r>
            <a:r>
              <a:rPr lang="en-GB" dirty="0"/>
              <a:t>		</a:t>
            </a:r>
            <a:r>
              <a:rPr lang="en-GB" dirty="0" err="1" smtClean="0"/>
              <a:t>Barplots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err="1" smtClean="0">
                <a:latin typeface="Lucida Console" panose="020B0609040504020204" pitchFamily="49" charset="0"/>
              </a:rPr>
              <a:t>geom_histogram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Histogram plots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Aesthetics are graphical parameters which can be adjusted in a given geometry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9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Aesthetics for </a:t>
            </a:r>
            <a:r>
              <a:rPr lang="en-GB" dirty="0" err="1" smtClean="0">
                <a:latin typeface="Lucida Console" panose="020B0609040504020204" pitchFamily="49" charset="0"/>
              </a:rPr>
              <a:t>geom_point</a:t>
            </a:r>
            <a:r>
              <a:rPr lang="en-GB" dirty="0" smtClean="0">
                <a:latin typeface="Lucida Console" panose="020B0609040504020204" pitchFamily="49" charset="0"/>
              </a:rPr>
              <a:t>()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1814285"/>
            <a:ext cx="5116186" cy="43674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5550335" y="1814285"/>
            <a:ext cx="6641665" cy="43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Mappings can be quantitative or categorical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1814285"/>
            <a:ext cx="5116186" cy="4367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245" y="1814285"/>
            <a:ext cx="6580824" cy="43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define aesthetics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31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Fixed values</a:t>
            </a:r>
          </a:p>
          <a:p>
            <a:pPr lvl="1"/>
            <a:r>
              <a:rPr lang="en-GB" dirty="0" smtClean="0"/>
              <a:t>Colour all points red</a:t>
            </a:r>
          </a:p>
          <a:p>
            <a:pPr lvl="1"/>
            <a:r>
              <a:rPr lang="en-GB" dirty="0" smtClean="0"/>
              <a:t>Make the points size 4</a:t>
            </a:r>
          </a:p>
          <a:p>
            <a:endParaRPr lang="en-GB" dirty="0"/>
          </a:p>
          <a:p>
            <a:r>
              <a:rPr lang="en-GB" dirty="0" smtClean="0"/>
              <a:t>Encoded from your data – called an </a:t>
            </a:r>
            <a:r>
              <a:rPr lang="en-GB" i="1" dirty="0" smtClean="0"/>
              <a:t>aesthetic mapping</a:t>
            </a:r>
          </a:p>
          <a:p>
            <a:pPr lvl="1"/>
            <a:r>
              <a:rPr lang="en-GB" dirty="0" smtClean="0"/>
              <a:t>Colour according to genotype</a:t>
            </a:r>
          </a:p>
          <a:p>
            <a:pPr lvl="1"/>
            <a:r>
              <a:rPr lang="en-GB" dirty="0" smtClean="0"/>
              <a:t>Size based on the number of observations</a:t>
            </a:r>
          </a:p>
          <a:p>
            <a:pPr lvl="1"/>
            <a:endParaRPr lang="en-GB" dirty="0"/>
          </a:p>
          <a:p>
            <a:r>
              <a:rPr lang="en-GB" dirty="0" smtClean="0"/>
              <a:t>Aesthetic mappings are set using the </a:t>
            </a:r>
            <a:r>
              <a:rPr lang="en-GB" dirty="0" err="1" smtClean="0">
                <a:latin typeface="Lucida Console" panose="020B0609040504020204" pitchFamily="49" charset="0"/>
              </a:rPr>
              <a:t>aes</a:t>
            </a:r>
            <a:r>
              <a:rPr lang="en-GB" dirty="0" smtClean="0">
                <a:latin typeface="Lucida Console" panose="020B0609040504020204" pitchFamily="49" charset="0"/>
              </a:rPr>
              <a:t>() </a:t>
            </a:r>
            <a:r>
              <a:rPr lang="en-GB" dirty="0" smtClean="0"/>
              <a:t>function, normally as an argument to the </a:t>
            </a:r>
            <a:r>
              <a:rPr lang="en-GB" dirty="0" smtClean="0">
                <a:latin typeface="Lucida Console" panose="020B0609040504020204" pitchFamily="49" charset="0"/>
              </a:rPr>
              <a:t>ggplot</a:t>
            </a:r>
            <a:r>
              <a:rPr lang="en-GB" dirty="0" smtClean="0"/>
              <a:t> function</a:t>
            </a:r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d</a:t>
            </a:r>
            <a:r>
              <a:rPr lang="en-GB" dirty="0" smtClean="0">
                <a:latin typeface="Lucida Console" panose="020B0609040504020204" pitchFamily="49" charset="0"/>
              </a:rPr>
              <a:t>ata %&gt;% </a:t>
            </a:r>
            <a:r>
              <a:rPr lang="en-GB" dirty="0" err="1" smtClean="0">
                <a:latin typeface="Lucida Console" panose="020B0609040504020204" pitchFamily="49" charset="0"/>
              </a:rPr>
              <a:t>ggplot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  <a:r>
              <a:rPr lang="en-GB" dirty="0" err="1" smtClean="0">
                <a:latin typeface="Lucida Console" panose="020B0609040504020204" pitchFamily="49" charset="0"/>
              </a:rPr>
              <a:t>aes</a:t>
            </a:r>
            <a:r>
              <a:rPr lang="en-GB" dirty="0" smtClean="0">
                <a:latin typeface="Lucida Console" panose="020B0609040504020204" pitchFamily="49" charset="0"/>
              </a:rPr>
              <a:t>(x=weight, y=height, colour=genotype))</a:t>
            </a:r>
            <a:endParaRPr lang="en-GB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6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things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the tibble with the data you want to plot</a:t>
            </a:r>
          </a:p>
          <a:p>
            <a:r>
              <a:rPr lang="en-GB" dirty="0" smtClean="0"/>
              <a:t>Decide on the geometry (plot type) you want to use</a:t>
            </a:r>
          </a:p>
          <a:p>
            <a:r>
              <a:rPr lang="en-GB" dirty="0" smtClean="0"/>
              <a:t>Decide which columns will modify which aesthetic</a:t>
            </a:r>
          </a:p>
          <a:p>
            <a:endParaRPr lang="en-GB" dirty="0"/>
          </a:p>
          <a:p>
            <a:r>
              <a:rPr lang="en-GB" dirty="0" smtClean="0"/>
              <a:t>Call </a:t>
            </a:r>
            <a:r>
              <a:rPr lang="en-GB" dirty="0" smtClean="0">
                <a:latin typeface="Lucida Console" panose="020B0609040504020204" pitchFamily="49" charset="0"/>
              </a:rPr>
              <a:t>ggplot(</a:t>
            </a:r>
            <a:r>
              <a:rPr lang="en-GB" dirty="0" err="1" smtClean="0">
                <a:latin typeface="Lucida Console" panose="020B0609040504020204" pitchFamily="49" charset="0"/>
              </a:rPr>
              <a:t>aes</a:t>
            </a:r>
            <a:r>
              <a:rPr lang="en-GB" dirty="0" smtClean="0">
                <a:latin typeface="Lucida Console" panose="020B0609040504020204" pitchFamily="49" charset="0"/>
              </a:rPr>
              <a:t>(...))</a:t>
            </a:r>
          </a:p>
          <a:p>
            <a:r>
              <a:rPr lang="en-GB" dirty="0" smtClean="0"/>
              <a:t>Add a </a:t>
            </a:r>
            <a:r>
              <a:rPr lang="en-GB" dirty="0" err="1" smtClean="0">
                <a:latin typeface="Lucida Console" panose="020B0609040504020204" pitchFamily="49" charset="0"/>
              </a:rPr>
              <a:t>geom_xxx</a:t>
            </a:r>
            <a:r>
              <a:rPr lang="en-GB" dirty="0" smtClean="0"/>
              <a:t> function call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3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4" y="0"/>
            <a:ext cx="10515600" cy="1325563"/>
          </a:xfrm>
        </p:spPr>
        <p:txBody>
          <a:bodyPr/>
          <a:lstStyle/>
          <a:p>
            <a:r>
              <a:rPr lang="en-GB" dirty="0" smtClean="0"/>
              <a:t>Our first plot…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0677" y="1953374"/>
            <a:ext cx="4001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Itpkc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8.49  6.16  0.04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Adck4    7.69  6.41  0.2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8.37  6.81  0.1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Ltbp4    6.96 10.4   0.001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Shkbp1   7.57  5.83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Spnb4   10.7   9.38  0.2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Blvrb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7.32  5.29  0.05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Pgam1    0     0.285 0.5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Sertad3  8.13  3.02  0.0001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Sertad1  7.69  4.34  0.01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770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ggplot(                           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954" y="2122610"/>
            <a:ext cx="4579816" cy="381651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472246" y="2122610"/>
            <a:ext cx="2586892" cy="4351338"/>
          </a:xfrm>
        </p:spPr>
        <p:txBody>
          <a:bodyPr>
            <a:normAutofit/>
          </a:bodyPr>
          <a:lstStyle/>
          <a:p>
            <a:r>
              <a:rPr lang="en-GB" sz="1600" dirty="0" smtClean="0"/>
              <a:t>Identify the tibble with the data you want to plot</a:t>
            </a:r>
          </a:p>
          <a:p>
            <a:r>
              <a:rPr lang="en-GB" sz="1600" dirty="0" smtClean="0"/>
              <a:t>Decide on the geometry (plot type) you want to use</a:t>
            </a:r>
          </a:p>
          <a:p>
            <a:r>
              <a:rPr lang="en-GB" sz="1600" dirty="0" smtClean="0"/>
              <a:t>Decide which columns will modify which aesthetic</a:t>
            </a:r>
          </a:p>
          <a:p>
            <a:endParaRPr lang="en-GB" sz="1600" dirty="0"/>
          </a:p>
          <a:p>
            <a:r>
              <a:rPr lang="en-GB" sz="1600" dirty="0" smtClean="0"/>
              <a:t>Call </a:t>
            </a:r>
            <a:r>
              <a:rPr lang="en-GB" sz="1600" dirty="0" smtClean="0">
                <a:latin typeface="Lucida Console" panose="020B0609040504020204" pitchFamily="49" charset="0"/>
              </a:rPr>
              <a:t>ggplot(</a:t>
            </a:r>
            <a:r>
              <a:rPr lang="en-GB" sz="1600" dirty="0" err="1" smtClean="0">
                <a:latin typeface="Lucida Console" panose="020B0609040504020204" pitchFamily="49" charset="0"/>
              </a:rPr>
              <a:t>aes</a:t>
            </a:r>
            <a:r>
              <a:rPr lang="en-GB" sz="1600" dirty="0" smtClean="0">
                <a:latin typeface="Lucida Console" panose="020B0609040504020204" pitchFamily="49" charset="0"/>
              </a:rPr>
              <a:t>(...))</a:t>
            </a:r>
          </a:p>
          <a:p>
            <a:r>
              <a:rPr lang="en-GB" sz="1600" dirty="0" smtClean="0"/>
              <a:t>Add a </a:t>
            </a:r>
            <a:r>
              <a:rPr lang="en-GB" sz="1600" dirty="0" err="1" smtClean="0">
                <a:latin typeface="Lucida Console" panose="020B0609040504020204" pitchFamily="49" charset="0"/>
              </a:rPr>
              <a:t>geom_xxx</a:t>
            </a:r>
            <a:r>
              <a:rPr lang="en-GB" sz="1600" dirty="0" smtClean="0"/>
              <a:t> function call</a:t>
            </a:r>
          </a:p>
          <a:p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292684" y="1255405"/>
            <a:ext cx="3191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1416" y="12554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00233" y="125540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(x=WT, y=KO)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954" y="2122610"/>
            <a:ext cx="4579816" cy="381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4" y="0"/>
            <a:ext cx="10515600" cy="1325563"/>
          </a:xfrm>
        </p:spPr>
        <p:txBody>
          <a:bodyPr/>
          <a:lstStyle/>
          <a:p>
            <a:r>
              <a:rPr lang="en-GB" dirty="0" smtClean="0"/>
              <a:t>Our second plot…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0677" y="1953374"/>
            <a:ext cx="4001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Itpkc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8.49  6.16  0.04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Adck4    7.69  6.41  0.2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Numbl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8.37  6.81  0.1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Ltbp4    6.96 10.4   0.001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Shkbp1   7.57  5.83  0.1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Spnb4   10.7   9.38  0.2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GB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Blvrb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7.32  5.29  0.05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Pgam1    0     0.285 0.5  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Sertad3  8.13  3.02  0.0001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Sertad1  7.69  4.34  0.01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770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ggplot(                           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92684" y="1255405"/>
            <a:ext cx="2977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geom_line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1416" y="12554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00233" y="125540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(x=WT, y=KO)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4" y="0"/>
            <a:ext cx="10515600" cy="1325563"/>
          </a:xfrm>
        </p:spPr>
        <p:txBody>
          <a:bodyPr/>
          <a:lstStyle/>
          <a:p>
            <a:r>
              <a:rPr lang="en-GB" dirty="0" smtClean="0"/>
              <a:t>Our third plot…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1328761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ggplot (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(x=WT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y=KO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+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="red2", size=5)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685" y="2895600"/>
            <a:ext cx="4588715" cy="38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31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Encoded from your data – called an </a:t>
            </a:r>
            <a:r>
              <a:rPr lang="en-GB" sz="2400" i="1" dirty="0" smtClean="0"/>
              <a:t>aesthetic mapping, </a:t>
            </a:r>
            <a:r>
              <a:rPr lang="en-GB" sz="2400" dirty="0"/>
              <a:t>set using the </a:t>
            </a:r>
            <a:r>
              <a:rPr lang="en-GB" sz="2400" dirty="0" err="1">
                <a:latin typeface="Lucida Console" panose="020B0609040504020204" pitchFamily="49" charset="0"/>
              </a:rPr>
              <a:t>aes</a:t>
            </a:r>
            <a:r>
              <a:rPr lang="en-GB" sz="2400" dirty="0" smtClean="0">
                <a:latin typeface="Lucida Console" panose="020B0609040504020204" pitchFamily="49" charset="0"/>
              </a:rPr>
              <a:t>() </a:t>
            </a:r>
            <a:r>
              <a:rPr lang="en-GB" sz="2400" dirty="0" smtClean="0"/>
              <a:t>function</a:t>
            </a:r>
            <a:endParaRPr lang="en-GB" dirty="0" smtClean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dirty="0" smtClean="0">
                <a:latin typeface="Lucida Console" panose="020B0609040504020204" pitchFamily="49" charset="0"/>
              </a:rPr>
              <a:t>data %&gt;% 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	</a:t>
            </a:r>
            <a:r>
              <a:rPr lang="en-GB" dirty="0" err="1" smtClean="0">
                <a:latin typeface="Lucida Console" panose="020B0609040504020204" pitchFamily="49" charset="0"/>
              </a:rPr>
              <a:t>ggplot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  <a:r>
              <a:rPr lang="en-GB" dirty="0" err="1" smtClean="0">
                <a:latin typeface="Lucida Console" panose="020B0609040504020204" pitchFamily="49" charset="0"/>
              </a:rPr>
              <a:t>aes</a:t>
            </a:r>
            <a:r>
              <a:rPr lang="en-GB" dirty="0" smtClean="0">
                <a:latin typeface="Lucida Console" panose="020B0609040504020204" pitchFamily="49" charset="0"/>
              </a:rPr>
              <a:t>(x=weight, y=height, colour=genotype)) +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	</a:t>
            </a:r>
            <a:r>
              <a:rPr lang="en-GB" dirty="0" err="1" smtClean="0">
                <a:latin typeface="Lucida Console" panose="020B0609040504020204" pitchFamily="49" charset="0"/>
              </a:rPr>
              <a:t>geom_point</a:t>
            </a:r>
            <a:r>
              <a:rPr lang="en-GB" dirty="0" smtClean="0">
                <a:latin typeface="Lucida Console" panose="020B0609040504020204" pitchFamily="49" charset="0"/>
              </a:rPr>
              <a:t>()</a:t>
            </a:r>
          </a:p>
          <a:p>
            <a:pPr marL="457200" lvl="1" indent="0">
              <a:buNone/>
            </a:pPr>
            <a:endParaRPr lang="en-GB" dirty="0" smtClean="0">
              <a:latin typeface="Lucida Console" panose="020B0609040504020204" pitchFamily="49" charset="0"/>
            </a:endParaRPr>
          </a:p>
          <a:p>
            <a:r>
              <a:rPr lang="en-GB" sz="2400" dirty="0"/>
              <a:t>Fixed </a:t>
            </a:r>
            <a:r>
              <a:rPr lang="en-GB" sz="2400" dirty="0" smtClean="0"/>
              <a:t>values – all points the same colour</a:t>
            </a:r>
            <a:endParaRPr lang="en-GB" sz="2000" dirty="0"/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data %&gt;% 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	</a:t>
            </a:r>
            <a:r>
              <a:rPr lang="en-GB" dirty="0" err="1">
                <a:latin typeface="Lucida Console" panose="020B0609040504020204" pitchFamily="49" charset="0"/>
              </a:rPr>
              <a:t>ggplot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aes</a:t>
            </a:r>
            <a:r>
              <a:rPr lang="en-GB" dirty="0">
                <a:latin typeface="Lucida Console" panose="020B0609040504020204" pitchFamily="49" charset="0"/>
              </a:rPr>
              <a:t>(x=weight, </a:t>
            </a:r>
            <a:r>
              <a:rPr lang="en-GB" dirty="0" smtClean="0">
                <a:latin typeface="Lucida Console" panose="020B0609040504020204" pitchFamily="49" charset="0"/>
              </a:rPr>
              <a:t>y=height)) </a:t>
            </a:r>
            <a:r>
              <a:rPr lang="en-GB" dirty="0">
                <a:latin typeface="Lucida Console" panose="020B0609040504020204" pitchFamily="49" charset="0"/>
              </a:rPr>
              <a:t>+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	</a:t>
            </a:r>
            <a:r>
              <a:rPr lang="en-GB" dirty="0" err="1" smtClean="0">
                <a:latin typeface="Lucida Console" panose="020B0609040504020204" pitchFamily="49" charset="0"/>
              </a:rPr>
              <a:t>geom_point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  <a:r>
              <a:rPr lang="en-GB" dirty="0">
                <a:latin typeface="Lucida Console" panose="020B0609040504020204" pitchFamily="49" charset="0"/>
              </a:rPr>
              <a:t>colour</a:t>
            </a:r>
            <a:r>
              <a:rPr lang="en-GB" dirty="0" smtClean="0">
                <a:latin typeface="Lucida Console" panose="020B0609040504020204" pitchFamily="49" charset="0"/>
              </a:rPr>
              <a:t>="blue2")</a:t>
            </a:r>
            <a:endParaRPr lang="en-GB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GB" dirty="0" smtClean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GB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3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up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706" y="1556792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?</a:t>
            </a:r>
            <a:r>
              <a:rPr lang="en-GB" sz="2800" dirty="0" err="1">
                <a:latin typeface="Lucida Console" panose="020B0609040504020204" pitchFamily="49" charset="0"/>
              </a:rPr>
              <a:t>sqrt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025" y="2448647"/>
            <a:ext cx="87439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5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plot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135" y="1953216"/>
            <a:ext cx="5149702" cy="4351338"/>
          </a:xfrm>
        </p:spPr>
        <p:txBody>
          <a:bodyPr>
            <a:noAutofit/>
          </a:bodyPr>
          <a:lstStyle/>
          <a:p>
            <a:r>
              <a:rPr lang="en-GB" sz="3200" dirty="0" err="1"/>
              <a:t>Barplots</a:t>
            </a:r>
            <a:r>
              <a:rPr lang="en-GB" sz="3200" dirty="0"/>
              <a:t> </a:t>
            </a:r>
          </a:p>
          <a:p>
            <a:pPr lvl="1"/>
            <a:r>
              <a:rPr lang="en-GB" sz="2800" dirty="0" err="1"/>
              <a:t>geom_bar</a:t>
            </a:r>
            <a:endParaRPr lang="en-GB" sz="2800" dirty="0"/>
          </a:p>
          <a:p>
            <a:pPr lvl="1"/>
            <a:r>
              <a:rPr lang="en-GB" sz="2800" dirty="0" err="1"/>
              <a:t>geom_col</a:t>
            </a:r>
            <a:endParaRPr lang="en-GB" sz="2800" dirty="0"/>
          </a:p>
          <a:p>
            <a:endParaRPr lang="en-GB" sz="3200" dirty="0"/>
          </a:p>
          <a:p>
            <a:r>
              <a:rPr lang="en-GB" sz="3200" dirty="0"/>
              <a:t>Distribution Plots</a:t>
            </a:r>
          </a:p>
          <a:p>
            <a:pPr lvl="1"/>
            <a:r>
              <a:rPr lang="en-GB" sz="2800" dirty="0" err="1"/>
              <a:t>geom_histogram</a:t>
            </a:r>
            <a:endParaRPr lang="en-GB" sz="3200" dirty="0"/>
          </a:p>
          <a:p>
            <a:pPr lvl="1"/>
            <a:r>
              <a:rPr lang="en-GB" sz="2800" dirty="0" err="1"/>
              <a:t>geom_density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386" y="531325"/>
            <a:ext cx="3787400" cy="2318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386" y="3023483"/>
            <a:ext cx="3787400" cy="1817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9386" y="4912248"/>
            <a:ext cx="3787400" cy="181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a </a:t>
            </a:r>
            <a:r>
              <a:rPr lang="en-GB" dirty="0" err="1" smtClean="0"/>
              <a:t>barplot</a:t>
            </a:r>
            <a:r>
              <a:rPr lang="en-GB" dirty="0" smtClean="0"/>
              <a:t> (</a:t>
            </a:r>
            <a:r>
              <a:rPr lang="en-GB" sz="4000" dirty="0" err="1" smtClean="0">
                <a:latin typeface="Lucida Console" panose="020B0609040504020204" pitchFamily="49" charset="0"/>
              </a:rPr>
              <a:t>geom_col</a:t>
            </a:r>
            <a:r>
              <a:rPr lang="en-GB" sz="4000" dirty="0" smtClean="0">
                <a:latin typeface="Lucida Console" panose="020B0609040504020204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93" y="1586026"/>
            <a:ext cx="4814851" cy="483053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37942" y="1825625"/>
            <a:ext cx="5315857" cy="4351338"/>
          </a:xfrm>
        </p:spPr>
        <p:txBody>
          <a:bodyPr/>
          <a:lstStyle/>
          <a:p>
            <a:r>
              <a:rPr lang="en-GB" dirty="0" smtClean="0"/>
              <a:t>Plot the expression values for the WT samples for all genes</a:t>
            </a:r>
          </a:p>
          <a:p>
            <a:endParaRPr lang="en-GB" dirty="0"/>
          </a:p>
          <a:p>
            <a:r>
              <a:rPr lang="en-GB" dirty="0" smtClean="0"/>
              <a:t>What is your X?</a:t>
            </a:r>
          </a:p>
          <a:p>
            <a:r>
              <a:rPr lang="en-GB" dirty="0" smtClean="0"/>
              <a:t>What is your Y?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230256" y="4763835"/>
            <a:ext cx="51235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</p:txBody>
      </p:sp>
    </p:spTree>
    <p:extLst>
      <p:ext uri="{BB962C8B-B14F-4D97-AF65-F5344CB8AC3E}">
        <p14:creationId xmlns:p14="http://schemas.microsoft.com/office/powerpoint/2010/main" val="6966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bar plot…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1410186"/>
            <a:ext cx="66287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(x=Gene, y=WT)) + </a:t>
            </a:r>
          </a:p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geom_col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95180"/>
            <a:ext cx="10515600" cy="360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95180"/>
            <a:ext cx="10515600" cy="3600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bar plot…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38200" y="1410186"/>
            <a:ext cx="66287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(x=Gene, y=WT)) + 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geom_col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(fill="red2")</a:t>
            </a:r>
          </a:p>
        </p:txBody>
      </p:sp>
    </p:spTree>
    <p:extLst>
      <p:ext uri="{BB962C8B-B14F-4D97-AF65-F5344CB8AC3E}">
        <p14:creationId xmlns:p14="http://schemas.microsoft.com/office/powerpoint/2010/main" val="33777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5" y="116513"/>
            <a:ext cx="10515600" cy="1325563"/>
          </a:xfrm>
        </p:spPr>
        <p:txBody>
          <a:bodyPr/>
          <a:lstStyle/>
          <a:p>
            <a:r>
              <a:rPr lang="en-GB" dirty="0" smtClean="0"/>
              <a:t>Counting bar plot…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19635" y="1538288"/>
            <a:ext cx="51251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ggplot(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(x=size)) +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geom_bar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97035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Lucida Console" panose="020B0609040504020204" pitchFamily="49" charset="0"/>
              </a:rPr>
              <a:t>&gt; dogs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# A tibble: 56 x 2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size                           breed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&lt;</a:t>
            </a:r>
            <a:r>
              <a:rPr lang="en-GB" sz="1200" dirty="0" err="1">
                <a:latin typeface="Lucida Console" panose="020B0609040504020204" pitchFamily="49" charset="0"/>
              </a:rPr>
              <a:t>chr</a:t>
            </a:r>
            <a:r>
              <a:rPr lang="en-GB" sz="1200" dirty="0">
                <a:latin typeface="Lucida Console" panose="020B0609040504020204" pitchFamily="49" charset="0"/>
              </a:rPr>
              <a:t>&gt;                          &lt;</a:t>
            </a:r>
            <a:r>
              <a:rPr lang="en-GB" sz="1200" dirty="0" err="1">
                <a:latin typeface="Lucida Console" panose="020B0609040504020204" pitchFamily="49" charset="0"/>
              </a:rPr>
              <a:t>chr</a:t>
            </a:r>
            <a:r>
              <a:rPr lang="en-GB" sz="1200" dirty="0">
                <a:latin typeface="Lucida Console" panose="020B0609040504020204" pitchFamily="49" charset="0"/>
              </a:rPr>
              <a:t>&gt;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1 Extra Large (XL)               Airedale Terrier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2 Extra-Extra Large (XXL or 2XL) Akita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3 Extra Large (XL)               American Foxhound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4 Extra Large (XL)               Australian Shepherd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5 Extra Large (XL)               Bassett Hound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6 Medium (M)                     Beagle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7 Extra-Extra Large (XXL or 2XL) Bernese Mountain Dog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8 Medium (M)                     Bichon </a:t>
            </a:r>
            <a:r>
              <a:rPr lang="en-GB" sz="1200" dirty="0" err="1">
                <a:latin typeface="Lucida Console" panose="020B0609040504020204" pitchFamily="49" charset="0"/>
              </a:rPr>
              <a:t>Frise</a:t>
            </a:r>
            <a:r>
              <a:rPr lang="en-GB" sz="1200" dirty="0">
                <a:latin typeface="Lucida Console" panose="020B0609040504020204" pitchFamily="49" charset="0"/>
              </a:rPr>
              <a:t>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9 Small (S)                      Boston Terrier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10 Medium (M)                     Boston Terrier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# ... with 46 more rows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185" y="2082182"/>
            <a:ext cx="6519713" cy="399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distributions - histograms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latin typeface="Lucida Console" panose="020B0609040504020204" pitchFamily="49" charset="0"/>
              </a:rPr>
              <a:t>many.values</a:t>
            </a:r>
            <a:r>
              <a:rPr lang="en-GB" sz="2000" dirty="0" smtClean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ggplot(</a:t>
            </a:r>
            <a:r>
              <a:rPr lang="en-GB" sz="2000" dirty="0" err="1" smtClean="0">
                <a:latin typeface="Lucida Console" panose="020B0609040504020204" pitchFamily="49" charset="0"/>
              </a:rPr>
              <a:t>aes</a:t>
            </a:r>
            <a:r>
              <a:rPr lang="en-GB" sz="2000" dirty="0" smtClean="0">
                <a:latin typeface="Lucida Console" panose="020B0609040504020204" pitchFamily="49" charset="0"/>
              </a:rPr>
              <a:t>(values)) + 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</a:t>
            </a:r>
            <a:r>
              <a:rPr lang="en-GB" sz="2000" dirty="0" err="1" smtClean="0">
                <a:latin typeface="Lucida Console" panose="020B0609040504020204" pitchFamily="49" charset="0"/>
              </a:rPr>
              <a:t>geom_histogram</a:t>
            </a:r>
            <a:r>
              <a:rPr lang="en-GB" sz="2000" dirty="0" smtClean="0">
                <a:latin typeface="Lucida Console" panose="020B0609040504020204" pitchFamily="49" charset="0"/>
              </a:rPr>
              <a:t>(</a:t>
            </a:r>
            <a:r>
              <a:rPr lang="en-GB" sz="2000" dirty="0" err="1" smtClean="0">
                <a:latin typeface="Lucida Console" panose="020B0609040504020204" pitchFamily="49" charset="0"/>
              </a:rPr>
              <a:t>binwidth</a:t>
            </a:r>
            <a:r>
              <a:rPr lang="en-GB" sz="2000" dirty="0" smtClean="0">
                <a:latin typeface="Lucida Console" panose="020B0609040504020204" pitchFamily="49" charset="0"/>
              </a:rPr>
              <a:t> = 0.1, fill="yellow", colour="black")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90731"/>
            <a:ext cx="6828571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distributions - density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latin typeface="Lucida Console" panose="020B0609040504020204" pitchFamily="49" charset="0"/>
              </a:rPr>
              <a:t>many.values</a:t>
            </a:r>
            <a:r>
              <a:rPr lang="en-GB" sz="2000" dirty="0" smtClean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ggplot(</a:t>
            </a:r>
            <a:r>
              <a:rPr lang="en-GB" sz="2000" dirty="0" err="1" smtClean="0">
                <a:latin typeface="Lucida Console" panose="020B0609040504020204" pitchFamily="49" charset="0"/>
              </a:rPr>
              <a:t>aes</a:t>
            </a:r>
            <a:r>
              <a:rPr lang="en-GB" sz="2000" dirty="0" smtClean="0">
                <a:latin typeface="Lucida Console" panose="020B0609040504020204" pitchFamily="49" charset="0"/>
              </a:rPr>
              <a:t>(values)) + 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</a:t>
            </a:r>
            <a:r>
              <a:rPr lang="en-GB" sz="2000" dirty="0" err="1" smtClean="0">
                <a:latin typeface="Lucida Console" panose="020B0609040504020204" pitchFamily="49" charset="0"/>
              </a:rPr>
              <a:t>geom_density</a:t>
            </a:r>
            <a:r>
              <a:rPr lang="en-GB" sz="2000" dirty="0" smtClean="0">
                <a:latin typeface="Lucida Console" panose="020B0609040504020204" pitchFamily="49" charset="0"/>
              </a:rPr>
              <a:t>(fill="yellow", colour="black")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distributions - density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latin typeface="Lucida Console" panose="020B0609040504020204" pitchFamily="49" charset="0"/>
              </a:rPr>
              <a:t>many.values</a:t>
            </a:r>
            <a:r>
              <a:rPr lang="en-GB" sz="2000" dirty="0" smtClean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ggplot(</a:t>
            </a:r>
            <a:r>
              <a:rPr lang="en-GB" sz="2000" dirty="0" err="1" smtClean="0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(x=values, fill=genotype)) </a:t>
            </a:r>
            <a:r>
              <a:rPr lang="en-GB" sz="2000" dirty="0" smtClean="0">
                <a:latin typeface="Lucida Console" panose="020B0609040504020204" pitchFamily="49" charset="0"/>
              </a:rPr>
              <a:t>+ 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</a:t>
            </a:r>
            <a:r>
              <a:rPr lang="en-GB" sz="2000" dirty="0" err="1" smtClean="0">
                <a:latin typeface="Lucida Console" panose="020B0609040504020204" pitchFamily="49" charset="0"/>
              </a:rPr>
              <a:t>geom_density</a:t>
            </a:r>
            <a:r>
              <a:rPr lang="en-GB" sz="2000" dirty="0" smtClean="0">
                <a:latin typeface="Lucida Console" panose="020B0609040504020204" pitchFamily="49" charset="0"/>
              </a:rPr>
              <a:t>(colour="black")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distributions - density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latin typeface="Lucida Console" panose="020B0609040504020204" pitchFamily="49" charset="0"/>
              </a:rPr>
              <a:t>many.values</a:t>
            </a:r>
            <a:r>
              <a:rPr lang="en-GB" sz="2000" dirty="0" smtClean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ggplot(</a:t>
            </a:r>
            <a:r>
              <a:rPr lang="en-GB" sz="2000" dirty="0" err="1" smtClean="0">
                <a:latin typeface="Lucida Console" panose="020B0609040504020204" pitchFamily="49" charset="0"/>
              </a:rPr>
              <a:t>aes</a:t>
            </a:r>
            <a:r>
              <a:rPr lang="en-GB" sz="2000" dirty="0" smtClean="0">
                <a:latin typeface="Lucida Console" panose="020B0609040504020204" pitchFamily="49" charset="0"/>
              </a:rPr>
              <a:t>(x=values, fill=genotype)) + 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 </a:t>
            </a:r>
            <a:r>
              <a:rPr lang="en-GB" sz="2000" dirty="0" err="1" smtClean="0">
                <a:latin typeface="Lucida Console" panose="020B0609040504020204" pitchFamily="49" charset="0"/>
              </a:rPr>
              <a:t>geom_density</a:t>
            </a:r>
            <a:r>
              <a:rPr lang="en-GB" sz="2000" dirty="0" smtClean="0">
                <a:latin typeface="Lucida Console" panose="020B0609040504020204" pitchFamily="49" charset="0"/>
              </a:rPr>
              <a:t>(colour="black", alpha=0.5)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641" y="3709908"/>
            <a:ext cx="5686718" cy="3012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46" y="135261"/>
            <a:ext cx="10515600" cy="1325563"/>
          </a:xfrm>
        </p:spPr>
        <p:txBody>
          <a:bodyPr/>
          <a:lstStyle/>
          <a:p>
            <a:r>
              <a:rPr lang="en-GB" dirty="0"/>
              <a:t>Other annotation geometries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7434" y="1182231"/>
            <a:ext cx="67583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expression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ggplot(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(x=WT, y=KO, label=Gene))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geom_point</a:t>
            </a:r>
            <a:r>
              <a:rPr lang="en-GB" sz="2000" dirty="0">
                <a:latin typeface="Lucida Console" panose="020B0609040504020204" pitchFamily="49" charset="0"/>
              </a:rPr>
              <a:t>()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ggtitle</a:t>
            </a:r>
            <a:r>
              <a:rPr lang="en-GB" sz="2000" dirty="0">
                <a:latin typeface="Lucida Console" panose="020B0609040504020204" pitchFamily="49" charset="0"/>
              </a:rPr>
              <a:t>("Expression level comparison")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xlab</a:t>
            </a:r>
            <a:r>
              <a:rPr lang="en-GB" sz="2000" dirty="0">
                <a:latin typeface="Lucida Console" panose="020B0609040504020204" pitchFamily="49" charset="0"/>
              </a:rPr>
              <a:t>("WT Expression level (log2 RPM)")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ylab</a:t>
            </a:r>
            <a:r>
              <a:rPr lang="en-GB" sz="2000" dirty="0">
                <a:latin typeface="Lucida Console" panose="020B0609040504020204" pitchFamily="49" charset="0"/>
              </a:rPr>
              <a:t>("KO Expression level (log2 RPM)")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geom_text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vjust</a:t>
            </a:r>
            <a:r>
              <a:rPr lang="en-GB" sz="2000" dirty="0">
                <a:latin typeface="Lucida Console" panose="020B0609040504020204" pitchFamily="49" charset="0"/>
              </a:rPr>
              <a:t>=1.2)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4B8FF3-3826-452B-B615-1E8372CF1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9476" y="1110869"/>
            <a:ext cx="3794748" cy="228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550" y="1351934"/>
            <a:ext cx="7164042" cy="5065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464152" y="1268761"/>
            <a:ext cx="2098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??substring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6662" y="5943560"/>
            <a:ext cx="295232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 smtClean="0"/>
              <a:t>Exercise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920" y="636339"/>
            <a:ext cx="8076190" cy="5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Viewing large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914" y="1825625"/>
            <a:ext cx="8900886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 the console</a:t>
            </a:r>
          </a:p>
          <a:p>
            <a:pPr marL="457200" lvl="1" indent="0">
              <a:buNone/>
            </a:pPr>
            <a:r>
              <a:rPr lang="en-GB" sz="3200" dirty="0" smtClean="0">
                <a:latin typeface="Lucida Console" panose="020B0609040504020204" pitchFamily="49" charset="0"/>
              </a:rPr>
              <a:t>head(data)</a:t>
            </a:r>
          </a:p>
          <a:p>
            <a:pPr marL="457200" lvl="1" indent="0">
              <a:buNone/>
            </a:pPr>
            <a:r>
              <a:rPr lang="en-GB" sz="3200" dirty="0">
                <a:latin typeface="Lucida Console" panose="020B0609040504020204" pitchFamily="49" charset="0"/>
              </a:rPr>
              <a:t>tail(data</a:t>
            </a:r>
            <a:r>
              <a:rPr lang="en-GB" sz="3200" dirty="0" smtClean="0">
                <a:latin typeface="Lucida Console" panose="020B0609040504020204" pitchFamily="49" charset="0"/>
              </a:rPr>
              <a:t>, n=10</a:t>
            </a:r>
            <a:r>
              <a:rPr lang="en-GB" sz="3200" dirty="0">
                <a:latin typeface="Lucida Console" panose="020B0609040504020204" pitchFamily="49" charset="0"/>
              </a:rPr>
              <a:t>)</a:t>
            </a:r>
            <a:endParaRPr lang="en-GB" sz="3200" dirty="0" smtClean="0">
              <a:latin typeface="Lucida Console" panose="020B0609040504020204" pitchFamily="49" charset="0"/>
            </a:endParaRPr>
          </a:p>
          <a:p>
            <a:pPr lvl="1"/>
            <a:endParaRPr lang="en-GB" sz="3200" dirty="0"/>
          </a:p>
          <a:p>
            <a:r>
              <a:rPr lang="en-GB" sz="3600" dirty="0" smtClean="0"/>
              <a:t>Graphically</a:t>
            </a:r>
          </a:p>
          <a:p>
            <a:pPr marL="457200" lvl="1" indent="0">
              <a:buNone/>
            </a:pPr>
            <a:r>
              <a:rPr lang="en-GB" sz="3200" dirty="0" smtClean="0">
                <a:latin typeface="Lucida Console" panose="020B0609040504020204" pitchFamily="49" charset="0"/>
              </a:rPr>
              <a:t>View(data)  </a:t>
            </a:r>
            <a:r>
              <a:rPr lang="en-GB" sz="2800" baseline="30000" dirty="0">
                <a:latin typeface="+mj-lt"/>
              </a:rPr>
              <a:t>[Note capital V!]</a:t>
            </a:r>
          </a:p>
          <a:p>
            <a:pPr marL="457200" lvl="1" indent="0">
              <a:buNone/>
            </a:pPr>
            <a:r>
              <a:rPr lang="en-GB" sz="3200" dirty="0" smtClean="0"/>
              <a:t>Click in Environment tab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818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Help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987" y="1935736"/>
            <a:ext cx="85820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4110</Words>
  <Application>Microsoft Office PowerPoint</Application>
  <PresentationFormat>Widescreen</PresentationFormat>
  <Paragraphs>1071</Paragraphs>
  <Slides>82</Slides>
  <Notes>75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Arial</vt:lpstr>
      <vt:lpstr>Calibri</vt:lpstr>
      <vt:lpstr>Calibri Light</vt:lpstr>
      <vt:lpstr>Courier New</vt:lpstr>
      <vt:lpstr>Lucida Console</vt:lpstr>
      <vt:lpstr>Times New Roman</vt:lpstr>
      <vt:lpstr>Office Theme</vt:lpstr>
      <vt:lpstr>Introduction to R (with Tidyverse)</vt:lpstr>
      <vt:lpstr>R can just be a calculator</vt:lpstr>
      <vt:lpstr>Storing numerical data in variables</vt:lpstr>
      <vt:lpstr>Variable names</vt:lpstr>
      <vt:lpstr>Storing text in variables</vt:lpstr>
      <vt:lpstr>Running a simple function</vt:lpstr>
      <vt:lpstr>Looking up help</vt:lpstr>
      <vt:lpstr>Searching Help</vt:lpstr>
      <vt:lpstr>Searching Help</vt:lpstr>
      <vt:lpstr>Passing arguments to functions</vt:lpstr>
      <vt:lpstr>Exercise 1</vt:lpstr>
      <vt:lpstr>Everything is a vector</vt:lpstr>
      <vt:lpstr>Creating vectors manually</vt:lpstr>
      <vt:lpstr>Functions for creating vectors</vt:lpstr>
      <vt:lpstr>Functions for creating vectors</vt:lpstr>
      <vt:lpstr>Functions for creating vectors</vt:lpstr>
      <vt:lpstr>Functions for creating vectors</vt:lpstr>
      <vt:lpstr>Language shortcuts for vector creation</vt:lpstr>
      <vt:lpstr>Vectorised Operations</vt:lpstr>
      <vt:lpstr>Rules for vectorised operations</vt:lpstr>
      <vt:lpstr>Rules for vectorised operations</vt:lpstr>
      <vt:lpstr>Rules for vectorised operations</vt:lpstr>
      <vt:lpstr>Vectorised Operations</vt:lpstr>
      <vt:lpstr>Exercise 2</vt:lpstr>
      <vt:lpstr>R Data Structures</vt:lpstr>
      <vt:lpstr>Vector</vt:lpstr>
      <vt:lpstr>List</vt:lpstr>
      <vt:lpstr>Data Frame</vt:lpstr>
      <vt:lpstr>Tibble</vt:lpstr>
      <vt:lpstr>Tibbles are nicer dataframes</vt:lpstr>
      <vt:lpstr>Tibbles are nicer dataframes</vt:lpstr>
      <vt:lpstr>Tidyverse</vt:lpstr>
      <vt:lpstr>Tidyverse Packages</vt:lpstr>
      <vt:lpstr>Installation and calling</vt:lpstr>
      <vt:lpstr>Reading and Writing Files with readr</vt:lpstr>
      <vt:lpstr>Specifying file paths</vt:lpstr>
      <vt:lpstr>PowerPoint Presentation</vt:lpstr>
      <vt:lpstr>Exercise 3</vt:lpstr>
      <vt:lpstr>'Tidy' Data Format</vt:lpstr>
      <vt:lpstr>Long vs Wide Data Modelling</vt:lpstr>
      <vt:lpstr>Wide Format</vt:lpstr>
      <vt:lpstr>Long Format</vt:lpstr>
      <vt:lpstr>Filtering and subsetting</vt:lpstr>
      <vt:lpstr>The data we're starting with</vt:lpstr>
      <vt:lpstr>Using select to pick columns</vt:lpstr>
      <vt:lpstr>You can use positions instead of names</vt:lpstr>
      <vt:lpstr>You can use negative selections</vt:lpstr>
      <vt:lpstr>Functional selections using filter</vt:lpstr>
      <vt:lpstr>Types of filter you can use</vt:lpstr>
      <vt:lpstr>You can transform data in a filter</vt:lpstr>
      <vt:lpstr>Exercise 4</vt:lpstr>
      <vt:lpstr>Combining Multiple Operations</vt:lpstr>
      <vt:lpstr>Combining multiple operations</vt:lpstr>
      <vt:lpstr>Pipes to the rescue</vt:lpstr>
      <vt:lpstr>The pipe operator: %&gt;%</vt:lpstr>
      <vt:lpstr>Combining Multiple Operations with Pipes</vt:lpstr>
      <vt:lpstr>Exercise 5</vt:lpstr>
      <vt:lpstr>Plotting figures and graphs with ggplot</vt:lpstr>
      <vt:lpstr>Code structure of a ggplot graph</vt:lpstr>
      <vt:lpstr>Geometries and Aesthetics</vt:lpstr>
      <vt:lpstr>Aesthetics for geom_point()</vt:lpstr>
      <vt:lpstr>Mappings can be quantitative or categorical</vt:lpstr>
      <vt:lpstr>How do you define aesthetics</vt:lpstr>
      <vt:lpstr>Putting things together</vt:lpstr>
      <vt:lpstr>Our first plot…</vt:lpstr>
      <vt:lpstr>Our second plot…</vt:lpstr>
      <vt:lpstr>Our third plot…</vt:lpstr>
      <vt:lpstr>Colour recap</vt:lpstr>
      <vt:lpstr>Exercise 6</vt:lpstr>
      <vt:lpstr>Other plot types</vt:lpstr>
      <vt:lpstr>Drawing a barplot (geom_col())</vt:lpstr>
      <vt:lpstr>Our bar plot…</vt:lpstr>
      <vt:lpstr>Our bar plot…</vt:lpstr>
      <vt:lpstr>Counting bar plot…</vt:lpstr>
      <vt:lpstr>Plotting distributions - histograms</vt:lpstr>
      <vt:lpstr>Plotting distributions - density</vt:lpstr>
      <vt:lpstr>Plotting distributions - density</vt:lpstr>
      <vt:lpstr>Plotting distributions - density</vt:lpstr>
      <vt:lpstr>Other annotation geometries</vt:lpstr>
      <vt:lpstr>Exercise 7</vt:lpstr>
      <vt:lpstr>PowerPoint Presentation</vt:lpstr>
      <vt:lpstr>Viewing large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2024-03-18T14:43:01Z</dcterms:created>
  <dcterms:modified xsi:type="dcterms:W3CDTF">2024-03-19T10:22:58Z</dcterms:modified>
</cp:coreProperties>
</file>