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704" r:id="rId4"/>
  </p:sldMasterIdLst>
  <p:notesMasterIdLst>
    <p:notesMasterId r:id="rId44"/>
  </p:notesMasterIdLst>
  <p:sldIdLst>
    <p:sldId id="294" r:id="rId5"/>
    <p:sldId id="295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7" r:id="rId34"/>
    <p:sldId id="288" r:id="rId35"/>
    <p:sldId id="289" r:id="rId36"/>
    <p:sldId id="290" r:id="rId37"/>
    <p:sldId id="285" r:id="rId38"/>
    <p:sldId id="286" r:id="rId39"/>
    <p:sldId id="291" r:id="rId40"/>
    <p:sldId id="292" r:id="rId41"/>
    <p:sldId id="293" r:id="rId42"/>
    <p:sldId id="296" r:id="rId4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84A80-B2E0-4A4F-8BC1-7E40BB38FAD1}" type="datetimeFigureOut">
              <a:rPr lang="fr-FR" smtClean="0"/>
              <a:t>01/09/2020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A52CD-3AC5-420D-894B-095E9AA0FE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979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1BDFB8-29B2-4E87-AE7B-F2CAA21AA01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378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A73236-C8AF-4C56-8B12-ADA054CF6F8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Compare many groups to each other, wrong to use multiple t-tests, It increases the error</a:t>
            </a:r>
          </a:p>
        </p:txBody>
      </p:sp>
    </p:spTree>
    <p:extLst>
      <p:ext uri="{BB962C8B-B14F-4D97-AF65-F5344CB8AC3E}">
        <p14:creationId xmlns:p14="http://schemas.microsoft.com/office/powerpoint/2010/main" val="306906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52F0-AC4A-4E05-900B-E979E8B0C5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03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2CDB-26E3-49F8-8EC6-32CA1CFBC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18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30B2-2248-4656-9E6E-D3A6F59ED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82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488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37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4FE5-0029-4A0E-B2F7-63FCE3ADDC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811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52F0-AC4A-4E05-900B-E979E8B0C5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418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8101E-07DD-4FD6-BE4E-284CF7B47D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396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07D6-FDD3-4526-9550-084349100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833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5450-9112-43BA-9814-31721F98B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005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6E8D-DA11-40D0-80BE-9F59D81289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0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8101E-07DD-4FD6-BE4E-284CF7B47D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509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59BD-7792-4DF4-9EFD-5ACFBDE53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78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231D-8BE6-44BD-9C80-645E59B8D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205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4FF9-1FB8-48BE-85B8-4A90968D71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443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EF52-982C-45FD-B8F8-A0791F4DF6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206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2CDB-26E3-49F8-8EC6-32CA1CFBC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187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30B2-2248-4656-9E6E-D3A6F59ED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39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475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393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4FE5-0029-4A0E-B2F7-63FCE3ADDC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00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37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07D6-FDD3-4526-9550-084349100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7130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640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22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637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172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602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5279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118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9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4943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2F6F-486A-491B-936E-5116C5D4511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07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5450-9112-43BA-9814-31721F98B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081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7995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3651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13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858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1675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7178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840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3837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230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72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6E8D-DA11-40D0-80BE-9F59D81289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0291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094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9153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543-D03C-4A03-800A-22AE61661550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61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59BD-7792-4DF4-9EFD-5ACFBDE53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73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231D-8BE6-44BD-9C80-645E59B8D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03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4FF9-1FB8-48BE-85B8-4A90968D71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83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EF52-982C-45FD-B8F8-A0791F4DF6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58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0B1BBB7-7393-411C-800C-7C6A3EC1D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0B1BBB7-7393-411C-800C-7C6A3EC1D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24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72F6F-486A-491B-936E-5116C5D4511A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0EB8E-9633-48A7-B247-C4E4809879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16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D2543-D03C-4A03-800A-22AE61661550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E16B8-2F23-4A61-B4BF-EC598FA0F9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48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media1.m4a"/><Relationship Id="rId7" Type="http://schemas.openxmlformats.org/officeDocument/2006/relationships/image" Target="../media/image18.png"/><Relationship Id="rId2" Type="http://schemas.microsoft.com/office/2007/relationships/media" Target="../media/media1.m4a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4.e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1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7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png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52.pn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3.png"/><Relationship Id="rId5" Type="http://schemas.openxmlformats.org/officeDocument/2006/relationships/image" Target="../media/image50.emf"/><Relationship Id="rId4" Type="http://schemas.openxmlformats.org/officeDocument/2006/relationships/oleObject" Target="../embeddings/oleObject23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10" Type="http://schemas.openxmlformats.org/officeDocument/2006/relationships/image" Target="../media/image51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emf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.emf"/><Relationship Id="rId10" Type="http://schemas.openxmlformats.org/officeDocument/2006/relationships/image" Target="../media/image54.png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7368" y="2385713"/>
            <a:ext cx="11377264" cy="208657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Analysis of Quantitative data</a:t>
            </a:r>
            <a:b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One-Way </a:t>
            </a:r>
            <a:r>
              <a:rPr lang="en-GB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Two-Way ANOVA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Anne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Segonds-Pichon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v2020-08</a:t>
            </a:r>
            <a:endParaRPr lang="en-GB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 descr="M:\Work\bioinformatics_logo_smal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5805264"/>
            <a:ext cx="2383790" cy="845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5" y="49879"/>
            <a:ext cx="2300276" cy="23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2549719" y="3492333"/>
          <a:ext cx="6480719" cy="1440161"/>
        </p:xfrm>
        <a:graphic>
          <a:graphicData uri="http://schemas.openxmlformats.org/drawingml/2006/table">
            <a:tbl>
              <a:tblPr/>
              <a:tblGrid>
                <a:gridCol w="160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Source of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 variation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Sum of Squares</a:t>
                      </a:r>
                      <a:endParaRPr lang="en-GB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Mean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Squares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F ratio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Between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18.1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k-1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Within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51.8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n-k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rgbClr val="FF33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69.9</a:t>
                      </a:r>
                      <a:endParaRPr lang="en-GB" sz="1400" b="1" dirty="0">
                        <a:solidFill>
                          <a:srgbClr val="D6009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3454" y="188641"/>
            <a:ext cx="9965093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of </a:t>
            </a:r>
            <a:r>
              <a:rPr lang="en-GB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variance: how does it work?</a:t>
            </a:r>
            <a:endParaRPr lang="en-GB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189639" y="1013636"/>
          <a:ext cx="2827849" cy="233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Prism 8" r:id="rId4" imgW="8842637" imgH="7297502" progId="Prism8.Document">
                  <p:embed/>
                </p:oleObj>
              </mc:Choice>
              <mc:Fallback>
                <p:oleObj name="Prism 8" r:id="rId4" imgW="8842637" imgH="7297502" progId="Prism8.Document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9639" y="1013636"/>
                        <a:ext cx="2827849" cy="233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605780" y="5109931"/>
            <a:ext cx="63686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degree of freedom with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n-1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number of values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k=number of groups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 groups: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4 (k-1)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Within groups: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73 (n-k = n</a:t>
            </a:r>
            <a:r>
              <a:rPr kumimoji="0" lang="en-GB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 + … + n</a:t>
            </a:r>
            <a:r>
              <a:rPr kumimoji="0" lang="en-GB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-1)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42683" y="3843419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73140" y="4197910"/>
            <a:ext cx="772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Noise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3258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07"/>
    </mc:Choice>
    <mc:Fallback xmlns="">
      <p:transition spd="slow" advTm="4150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2549719" y="3492333"/>
          <a:ext cx="6480719" cy="1440161"/>
        </p:xfrm>
        <a:graphic>
          <a:graphicData uri="http://schemas.openxmlformats.org/drawingml/2006/table">
            <a:tbl>
              <a:tblPr/>
              <a:tblGrid>
                <a:gridCol w="160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Source of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 variation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Sum of Squares</a:t>
                      </a:r>
                      <a:endParaRPr lang="en-GB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  <a:endParaRPr lang="en-GB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Mean </a:t>
                      </a:r>
                      <a:r>
                        <a:rPr lang="en-GB" sz="14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Squares</a:t>
                      </a:r>
                      <a:endParaRPr lang="en-GB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F ratio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Between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18.1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Within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51.8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69.9</a:t>
                      </a:r>
                      <a:endParaRPr lang="en-GB" sz="1400" b="1" dirty="0">
                        <a:solidFill>
                          <a:srgbClr val="D6009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3454" y="188641"/>
            <a:ext cx="9965093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of </a:t>
            </a:r>
            <a:r>
              <a:rPr lang="en-GB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variance: how does it work?</a:t>
            </a:r>
            <a:endParaRPr lang="en-GB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189639" y="1013636"/>
          <a:ext cx="2827849" cy="233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Prism 8" r:id="rId4" imgW="8842637" imgH="7297502" progId="Prism8.Document">
                  <p:embed/>
                </p:oleObj>
              </mc:Choice>
              <mc:Fallback>
                <p:oleObj name="Prism 8" r:id="rId4" imgW="8842637" imgH="7297502" progId="Prism8.Document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9639" y="1013636"/>
                        <a:ext cx="2827849" cy="233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617240" y="5015326"/>
            <a:ext cx="4345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degree of freedom with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df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n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18.2/4 = 4.5     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51.8/73 = 0.71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42683" y="3843419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73140" y="4197910"/>
            <a:ext cx="772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Noise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79312" y="3930060"/>
            <a:ext cx="1538176" cy="59941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6270" y="5764901"/>
            <a:ext cx="6379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 squares =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Sum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of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Squares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/ n-1 =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Variance!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Calibri"/>
              <a:cs typeface="Times New Roman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2391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51"/>
    </mc:Choice>
    <mc:Fallback xmlns="">
      <p:transition spd="slow" advTm="2435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2549719" y="3478168"/>
          <a:ext cx="6480719" cy="1440161"/>
        </p:xfrm>
        <a:graphic>
          <a:graphicData uri="http://schemas.openxmlformats.org/drawingml/2006/table">
            <a:tbl>
              <a:tblPr/>
              <a:tblGrid>
                <a:gridCol w="160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Source of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 variation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Sum of Squares</a:t>
                      </a:r>
                      <a:endParaRPr lang="en-GB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Mean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Squares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F ratio</a:t>
                      </a:r>
                      <a:endParaRPr lang="en-GB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GB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Between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18.1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latin typeface="+mn-lt"/>
                          <a:ea typeface="Calibri"/>
                          <a:cs typeface="Times New Roman"/>
                        </a:rPr>
                        <a:t>6.34</a:t>
                      </a:r>
                      <a:endParaRPr lang="en-GB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0.0002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Within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51.8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D60093"/>
                          </a:solidFill>
                          <a:latin typeface="+mn-lt"/>
                          <a:ea typeface="Calibri"/>
                          <a:cs typeface="Times New Roman"/>
                        </a:rPr>
                        <a:t>69.9</a:t>
                      </a:r>
                      <a:endParaRPr lang="en-GB" sz="1400" b="1" dirty="0">
                        <a:solidFill>
                          <a:srgbClr val="D60093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3454" y="188641"/>
            <a:ext cx="9965093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of </a:t>
            </a:r>
            <a:r>
              <a:rPr lang="en-GB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variance: how does it work?</a:t>
            </a:r>
            <a:endParaRPr lang="en-GB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0891" y="5001162"/>
            <a:ext cx="53183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 squares =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Sum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of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Squares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/ n-1 =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 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Variance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Calibri"/>
              <a:cs typeface="Times New Roman"/>
            </a:endParaRPr>
          </a:p>
        </p:txBody>
      </p:sp>
      <p:graphicFrame>
        <p:nvGraphicFramePr>
          <p:cNvPr id="11" name="Group 11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2892051" y="5592650"/>
          <a:ext cx="5096540" cy="863600"/>
        </p:xfrm>
        <a:graphic>
          <a:graphicData uri="http://schemas.openxmlformats.org/drawingml/2006/table">
            <a:tbl>
              <a:tblPr/>
              <a:tblGrid>
                <a:gridCol w="5096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Variance between the groups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Variance within the groups (individual variability)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469730" y="5775661"/>
            <a:ext cx="136979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ratio =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Group 115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8449265" y="5583926"/>
          <a:ext cx="701748" cy="863600"/>
        </p:xfrm>
        <a:graphic>
          <a:graphicData uri="http://schemas.openxmlformats.org/drawingml/2006/table">
            <a:tbl>
              <a:tblPr/>
              <a:tblGrid>
                <a:gridCol w="701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4.5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0.71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043915" y="575411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88678" y="573639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6.34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4189639" y="1013636"/>
          <a:ext cx="2827849" cy="233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Prism 8" r:id="rId4" imgW="8842637" imgH="7297502" progId="Prism8.Document">
                  <p:embed/>
                </p:oleObj>
              </mc:Choice>
              <mc:Fallback>
                <p:oleObj name="Prism 8" r:id="rId4" imgW="8842637" imgH="7297502" progId="Prism8.Document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9639" y="1013636"/>
                        <a:ext cx="2827849" cy="233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7407350" y="3935894"/>
            <a:ext cx="453656" cy="2268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2338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25"/>
    </mc:Choice>
    <mc:Fallback xmlns="">
      <p:transition spd="slow" advTm="4422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584" y="188641"/>
            <a:ext cx="7488832" cy="638175"/>
          </a:xfrm>
        </p:spPr>
        <p:txBody>
          <a:bodyPr>
            <a:noAutofit/>
          </a:bodyPr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Comparison of more than 2 means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1340768"/>
            <a:ext cx="11665296" cy="3672408"/>
          </a:xfrm>
        </p:spPr>
        <p:txBody>
          <a:bodyPr/>
          <a:lstStyle/>
          <a:p>
            <a:pPr eaLnBrk="1" hangingPunct="1"/>
            <a:r>
              <a:rPr lang="en-GB" sz="2400" dirty="0"/>
              <a:t>Running multiple tests on the same data increases the </a:t>
            </a:r>
            <a:r>
              <a:rPr lang="en-GB" sz="2400" b="1" dirty="0"/>
              <a:t>familywise error rate</a:t>
            </a:r>
            <a:r>
              <a:rPr lang="en-GB" sz="2400" dirty="0"/>
              <a:t>.</a:t>
            </a:r>
            <a:endParaRPr lang="en-GB" sz="2400" b="1" dirty="0"/>
          </a:p>
          <a:p>
            <a:pPr lvl="1" eaLnBrk="1" hangingPunct="1"/>
            <a:endParaRPr lang="en-GB" sz="1000" dirty="0">
              <a:solidFill>
                <a:srgbClr val="FF3399"/>
              </a:solidFill>
            </a:endParaRPr>
          </a:p>
          <a:p>
            <a:pPr eaLnBrk="1" hangingPunct="1"/>
            <a:r>
              <a:rPr lang="en-GB" sz="2400" dirty="0"/>
              <a:t>What is the </a:t>
            </a:r>
            <a:r>
              <a:rPr lang="en-GB" sz="2400" dirty="0" err="1"/>
              <a:t>familywise</a:t>
            </a:r>
            <a:r>
              <a:rPr lang="en-GB" sz="2400" dirty="0"/>
              <a:t> error rate?</a:t>
            </a:r>
          </a:p>
          <a:p>
            <a:pPr lvl="1" eaLnBrk="1" hangingPunct="1"/>
            <a:r>
              <a:rPr lang="en-GB" sz="2400" dirty="0"/>
              <a:t>The error rate across tests conducted on the same experimental data.</a:t>
            </a:r>
          </a:p>
          <a:p>
            <a:pPr lvl="1" eaLnBrk="1" hangingPunct="1"/>
            <a:endParaRPr lang="en-GB" sz="2000" dirty="0"/>
          </a:p>
          <a:p>
            <a:r>
              <a:rPr lang="en-GB" sz="2400" dirty="0"/>
              <a:t>One of the basic rules (‘laws’) of probability:</a:t>
            </a:r>
          </a:p>
          <a:p>
            <a:pPr lvl="1"/>
            <a:r>
              <a:rPr lang="en-GB" sz="2400" dirty="0"/>
              <a:t>The Multiplicative Rule: The probability of the joint occurrence of 2 or more independent events is the product of the individual probabilities.</a:t>
            </a:r>
          </a:p>
          <a:p>
            <a:pPr lvl="1"/>
            <a:endParaRPr lang="en-GB" sz="2400" dirty="0"/>
          </a:p>
          <a:p>
            <a:pPr lvl="1" eaLnBrk="1" hangingPunct="1"/>
            <a:endParaRPr lang="en-GB" sz="2400" dirty="0"/>
          </a:p>
          <a:p>
            <a:pPr lvl="1" eaLnBrk="1" hangingPunct="1"/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4784849"/>
            <a:ext cx="3929640" cy="138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7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80"/>
    </mc:Choice>
    <mc:Fallback xmlns="">
      <p:transition spd="slow" advTm="10398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11724" y="188641"/>
            <a:ext cx="4968552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</a:rPr>
              <a:t>Familywise error rate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1340768"/>
            <a:ext cx="11521280" cy="439248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400" b="1" u="sng" dirty="0"/>
              <a:t>Example</a:t>
            </a:r>
            <a:r>
              <a:rPr lang="en-GB" sz="2400" dirty="0"/>
              <a:t>: All pairwise comparisons between 3 groups A, B and C: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/>
              <a:t>A-B, A-C and B-C</a:t>
            </a:r>
          </a:p>
          <a:p>
            <a:pPr eaLnBrk="1" hangingPunct="1">
              <a:lnSpc>
                <a:spcPct val="80000"/>
              </a:lnSpc>
            </a:pPr>
            <a:endParaRPr lang="en-GB" sz="1600" dirty="0"/>
          </a:p>
          <a:p>
            <a:pPr eaLnBrk="1" hangingPunct="1">
              <a:lnSpc>
                <a:spcPct val="80000"/>
              </a:lnSpc>
            </a:pPr>
            <a:r>
              <a:rPr lang="en-GB" sz="2400" dirty="0"/>
              <a:t>Probability of making the Type I Error: </a:t>
            </a:r>
            <a:r>
              <a:rPr lang="en-GB" sz="2400" b="1" dirty="0"/>
              <a:t>5%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The probability of </a:t>
            </a:r>
            <a:r>
              <a:rPr lang="en-GB" sz="2400" u="sng" dirty="0"/>
              <a:t>not making the Type I Error </a:t>
            </a:r>
            <a:r>
              <a:rPr lang="en-GB" sz="2400" dirty="0"/>
              <a:t>is 95% (=1 – 0.05)</a:t>
            </a:r>
          </a:p>
          <a:p>
            <a:pPr lvl="1">
              <a:lnSpc>
                <a:spcPct val="80000"/>
              </a:lnSpc>
            </a:pPr>
            <a:endParaRPr lang="en-GB" sz="1600" dirty="0"/>
          </a:p>
          <a:p>
            <a:pPr>
              <a:lnSpc>
                <a:spcPct val="80000"/>
              </a:lnSpc>
            </a:pPr>
            <a:r>
              <a:rPr lang="en-GB" sz="2400" dirty="0"/>
              <a:t>Multiplicative Rule: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400" dirty="0"/>
              <a:t>Overall probability of </a:t>
            </a:r>
            <a:r>
              <a:rPr lang="en-GB" sz="2400" u="sng" dirty="0"/>
              <a:t>no Type I errors </a:t>
            </a:r>
            <a:r>
              <a:rPr lang="en-GB" sz="2400" dirty="0"/>
              <a:t>is: </a:t>
            </a:r>
            <a:r>
              <a:rPr lang="en-GB" sz="2400" dirty="0" smtClean="0"/>
              <a:t> 0.95 </a:t>
            </a:r>
            <a:r>
              <a:rPr lang="en-GB" sz="2400" dirty="0"/>
              <a:t>* 0.95 * 0.95 = 0.857</a:t>
            </a:r>
          </a:p>
          <a:p>
            <a:pPr lvl="1" eaLnBrk="1" hangingPunct="1"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400" dirty="0"/>
              <a:t>So the probability of making </a:t>
            </a:r>
            <a:r>
              <a:rPr lang="en-GB" sz="2400" u="sng" dirty="0"/>
              <a:t>at least one Type I Error </a:t>
            </a:r>
            <a:r>
              <a:rPr lang="en-GB" sz="2400" dirty="0"/>
              <a:t>is </a:t>
            </a:r>
            <a:r>
              <a:rPr lang="en-GB" sz="2400" dirty="0" smtClean="0"/>
              <a:t> 1-0.857 </a:t>
            </a:r>
            <a:r>
              <a:rPr lang="en-GB" sz="2400" dirty="0"/>
              <a:t>= 0.143 or </a:t>
            </a:r>
            <a:r>
              <a:rPr lang="en-GB" sz="2400" b="1" dirty="0"/>
              <a:t>14.3%</a:t>
            </a:r>
          </a:p>
          <a:p>
            <a:pPr lvl="2">
              <a:lnSpc>
                <a:spcPct val="80000"/>
              </a:lnSpc>
            </a:pPr>
            <a:r>
              <a:rPr lang="en-GB" dirty="0"/>
              <a:t>The probability has increased from 5% to 14.3</a:t>
            </a:r>
            <a:r>
              <a:rPr lang="en-GB" dirty="0" smtClean="0"/>
              <a:t>%</a:t>
            </a:r>
            <a:endParaRPr lang="en-GB" dirty="0"/>
          </a:p>
          <a:p>
            <a:pPr lvl="1" eaLnBrk="1" hangingPunct="1"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400" dirty="0"/>
              <a:t>Comparisons between 5 groups instead of 3, the familywise error rate is </a:t>
            </a:r>
            <a:r>
              <a:rPr lang="en-GB" sz="2400" b="1" dirty="0"/>
              <a:t>40%</a:t>
            </a:r>
            <a:r>
              <a:rPr lang="en-GB" sz="2400" dirty="0"/>
              <a:t> (=1-(0.95)</a:t>
            </a:r>
            <a:r>
              <a:rPr lang="en-GB" sz="2400" baseline="30000" dirty="0"/>
              <a:t>n</a:t>
            </a:r>
            <a:r>
              <a:rPr lang="en-GB" sz="2400" dirty="0"/>
              <a:t>)</a:t>
            </a:r>
          </a:p>
          <a:p>
            <a:pPr lvl="1" eaLnBrk="1" hangingPunct="1">
              <a:lnSpc>
                <a:spcPct val="80000"/>
              </a:lnSpc>
            </a:pPr>
            <a:endParaRPr lang="en-GB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400" b="1" dirty="0">
              <a:solidFill>
                <a:srgbClr val="FF33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9522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053"/>
    </mc:Choice>
    <mc:Fallback xmlns="">
      <p:transition spd="slow" advTm="13805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98315" y="1486037"/>
            <a:ext cx="11665296" cy="359330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400" u="sng" dirty="0"/>
              <a:t>Solution</a:t>
            </a:r>
            <a:r>
              <a:rPr lang="en-GB" sz="2400" dirty="0"/>
              <a:t> to the increase of familywise error rate: correction for multiple comparisons</a:t>
            </a:r>
          </a:p>
          <a:p>
            <a:pPr lvl="1">
              <a:lnSpc>
                <a:spcPct val="80000"/>
              </a:lnSpc>
            </a:pPr>
            <a:r>
              <a:rPr lang="en-GB" sz="2400" b="1" dirty="0"/>
              <a:t>Post-hoc tests</a:t>
            </a:r>
            <a:endParaRPr lang="en-GB" sz="2400" dirty="0"/>
          </a:p>
          <a:p>
            <a:pPr lvl="1">
              <a:lnSpc>
                <a:spcPct val="80000"/>
              </a:lnSpc>
            </a:pPr>
            <a:endParaRPr lang="en-GB" sz="1600" dirty="0"/>
          </a:p>
          <a:p>
            <a:pPr>
              <a:lnSpc>
                <a:spcPct val="80000"/>
              </a:lnSpc>
            </a:pPr>
            <a:r>
              <a:rPr lang="en-GB" sz="2400" dirty="0"/>
              <a:t>Many different ways to correct for multiple comparisons: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 Different statisticians have designed corrections  addressing different issues</a:t>
            </a:r>
          </a:p>
          <a:p>
            <a:pPr lvl="2">
              <a:lnSpc>
                <a:spcPct val="80000"/>
              </a:lnSpc>
            </a:pPr>
            <a:r>
              <a:rPr lang="en-GB" sz="2000" dirty="0"/>
              <a:t>e.g. unbalanced design, heterogeneity of variance, liberal vs conservative</a:t>
            </a:r>
          </a:p>
          <a:p>
            <a:pPr lvl="2">
              <a:lnSpc>
                <a:spcPct val="80000"/>
              </a:lnSpc>
            </a:pPr>
            <a:endParaRPr lang="en-GB" sz="1600" dirty="0"/>
          </a:p>
          <a:p>
            <a:pPr>
              <a:lnSpc>
                <a:spcPct val="80000"/>
              </a:lnSpc>
            </a:pPr>
            <a:r>
              <a:rPr lang="en-GB" sz="2400" dirty="0"/>
              <a:t>However, they all have </a:t>
            </a:r>
            <a:r>
              <a:rPr lang="en-GB" sz="2400" b="1" dirty="0"/>
              <a:t>one thing in common</a:t>
            </a:r>
            <a:r>
              <a:rPr lang="en-GB" sz="2400" dirty="0"/>
              <a:t>: 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the more tests, the higher the familywise error rate: the more stringent the correction</a:t>
            </a:r>
          </a:p>
          <a:p>
            <a:pPr lvl="2">
              <a:lnSpc>
                <a:spcPct val="80000"/>
              </a:lnSpc>
            </a:pPr>
            <a:endParaRPr lang="en-GB" sz="1600" dirty="0"/>
          </a:p>
          <a:p>
            <a:pPr>
              <a:lnSpc>
                <a:spcPct val="80000"/>
              </a:lnSpc>
            </a:pPr>
            <a:r>
              <a:rPr lang="en-GB" sz="2400" dirty="0"/>
              <a:t>Tukey, </a:t>
            </a:r>
            <a:r>
              <a:rPr lang="en-GB" sz="2400" dirty="0" err="1"/>
              <a:t>Bonferroni</a:t>
            </a:r>
            <a:r>
              <a:rPr lang="en-GB" sz="2400" dirty="0"/>
              <a:t>, </a:t>
            </a:r>
            <a:r>
              <a:rPr lang="en-GB" sz="2400" dirty="0" err="1"/>
              <a:t>Sidak</a:t>
            </a:r>
            <a:r>
              <a:rPr lang="en-GB" sz="2400" dirty="0"/>
              <a:t>, </a:t>
            </a:r>
            <a:r>
              <a:rPr lang="en-GB" sz="2400" dirty="0" err="1"/>
              <a:t>Benjamini</a:t>
            </a:r>
            <a:r>
              <a:rPr lang="en-GB" sz="2400" dirty="0"/>
              <a:t>-Hochberg …</a:t>
            </a:r>
          </a:p>
          <a:p>
            <a:pPr lvl="1">
              <a:lnSpc>
                <a:spcPct val="80000"/>
              </a:lnSpc>
            </a:pPr>
            <a:r>
              <a:rPr lang="en-GB" sz="2400" dirty="0"/>
              <a:t>Two ways to address the multiple testing problem</a:t>
            </a:r>
          </a:p>
          <a:p>
            <a:pPr lvl="2">
              <a:lnSpc>
                <a:spcPct val="80000"/>
              </a:lnSpc>
            </a:pPr>
            <a:r>
              <a:rPr lang="en-GB" b="1" dirty="0"/>
              <a:t>Familywise Error Rate </a:t>
            </a:r>
            <a:r>
              <a:rPr lang="en-GB" dirty="0"/>
              <a:t>(FWER) vs. </a:t>
            </a:r>
            <a:r>
              <a:rPr lang="en-GB" b="1" dirty="0"/>
              <a:t>False Discovery Rate </a:t>
            </a:r>
            <a:r>
              <a:rPr lang="en-GB" dirty="0"/>
              <a:t>(FDR</a:t>
            </a:r>
            <a:r>
              <a:rPr lang="en-GB" dirty="0" smtClean="0"/>
              <a:t>)</a:t>
            </a:r>
            <a:endParaRPr lang="en-GB" b="1" dirty="0">
              <a:solidFill>
                <a:srgbClr val="FF33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611724" y="188641"/>
            <a:ext cx="4968552" cy="69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Familywise error rate</a:t>
            </a:r>
          </a:p>
        </p:txBody>
      </p:sp>
    </p:spTree>
    <p:extLst>
      <p:ext uri="{BB962C8B-B14F-4D97-AF65-F5344CB8AC3E}">
        <p14:creationId xmlns:p14="http://schemas.microsoft.com/office/powerpoint/2010/main" val="83047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213"/>
    </mc:Choice>
    <mc:Fallback xmlns="">
      <p:transition spd="slow" advTm="11521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35360" y="1306711"/>
            <a:ext cx="11593288" cy="3850481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2400" b="1" u="sng" dirty="0"/>
              <a:t>FWER</a:t>
            </a:r>
            <a:r>
              <a:rPr lang="en-GB" sz="2400" dirty="0"/>
              <a:t>: </a:t>
            </a:r>
            <a:r>
              <a:rPr lang="en-GB" sz="2400" b="1" dirty="0" err="1"/>
              <a:t>Bonferroni</a:t>
            </a:r>
            <a:r>
              <a:rPr lang="en-GB" sz="2400" dirty="0"/>
              <a:t>: </a:t>
            </a:r>
            <a:r>
              <a:rPr lang="el-GR" sz="2400" dirty="0"/>
              <a:t>α</a:t>
            </a:r>
            <a:r>
              <a:rPr lang="en-GB" sz="2400" baseline="-25000" dirty="0"/>
              <a:t>adjust  </a:t>
            </a:r>
            <a:r>
              <a:rPr lang="en-GB" sz="2400" dirty="0"/>
              <a:t>= 0.05/n comparisons e.g. 3 comparisons: 0.05/3=0.016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Problem: very conservative leading to </a:t>
            </a:r>
            <a:r>
              <a:rPr lang="en-GB" sz="2000" u="sng" dirty="0"/>
              <a:t>loss of power </a:t>
            </a:r>
            <a:r>
              <a:rPr lang="en-GB" sz="2000" dirty="0"/>
              <a:t>(lots of false negative)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10 comparisons: threshold for significance: 0.05/10: 0.005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Pairwise comparisons across 20.000 genes </a:t>
            </a:r>
            <a:r>
              <a:rPr lang="en-GB" sz="2000" dirty="0">
                <a:sym typeface="Wingdings" panose="05000000000000000000" pitchFamily="2" charset="2"/>
              </a:rPr>
              <a:t></a:t>
            </a:r>
            <a:endParaRPr lang="en-GB" sz="2000" dirty="0"/>
          </a:p>
          <a:p>
            <a:pPr lvl="1"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400" b="1" u="sng" dirty="0"/>
              <a:t>FDR</a:t>
            </a:r>
            <a:r>
              <a:rPr lang="en-GB" sz="2400" dirty="0"/>
              <a:t>: </a:t>
            </a:r>
            <a:r>
              <a:rPr lang="en-GB" sz="2400" b="1" dirty="0" err="1"/>
              <a:t>Benjamini</a:t>
            </a:r>
            <a:r>
              <a:rPr lang="en-GB" sz="2400" b="1" dirty="0"/>
              <a:t>-Hochberg</a:t>
            </a:r>
            <a:r>
              <a:rPr lang="en-GB" sz="2400" dirty="0"/>
              <a:t>: the procedure controls the expected proportion of “discoveries” (significant tests) that are false (false positive).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Less stringent control of Type I Error than FWER procedures which control the probability of </a:t>
            </a:r>
            <a:r>
              <a:rPr lang="en-GB" sz="2000" u="sng" dirty="0"/>
              <a:t>at least one </a:t>
            </a:r>
            <a:r>
              <a:rPr lang="en-GB" sz="2000" dirty="0"/>
              <a:t>Type I Error</a:t>
            </a:r>
          </a:p>
          <a:p>
            <a:pPr lvl="1">
              <a:lnSpc>
                <a:spcPct val="80000"/>
              </a:lnSpc>
            </a:pPr>
            <a:r>
              <a:rPr lang="en-GB" sz="2000" u="sng" dirty="0"/>
              <a:t>More power </a:t>
            </a:r>
            <a:r>
              <a:rPr lang="en-GB" sz="2000" dirty="0"/>
              <a:t>at the cost of increased numbers of Type I Errors.</a:t>
            </a:r>
          </a:p>
          <a:p>
            <a:pPr>
              <a:lnSpc>
                <a:spcPct val="80000"/>
              </a:lnSpc>
            </a:pPr>
            <a:endParaRPr lang="en-GB" sz="2000" dirty="0"/>
          </a:p>
          <a:p>
            <a:r>
              <a:rPr lang="en-US" sz="2400" b="1" dirty="0"/>
              <a:t>Difference between FWER and FDR</a:t>
            </a:r>
            <a:r>
              <a:rPr lang="en-US" sz="2400" dirty="0"/>
              <a:t>: </a:t>
            </a:r>
          </a:p>
          <a:p>
            <a:pPr lvl="1"/>
            <a:r>
              <a:rPr lang="en-US" sz="2000" dirty="0"/>
              <a:t>a p-value of 0.05 implies that 5% of all tests will result in false positives. </a:t>
            </a:r>
          </a:p>
          <a:p>
            <a:pPr lvl="1"/>
            <a:r>
              <a:rPr lang="en-US" sz="2000" dirty="0"/>
              <a:t>a FDR adjusted p-value (or </a:t>
            </a:r>
            <a:r>
              <a:rPr lang="en-US" sz="2000" b="1" dirty="0"/>
              <a:t>q-value</a:t>
            </a:r>
            <a:r>
              <a:rPr lang="en-US" sz="2000" dirty="0"/>
              <a:t>) of 0.05 implies that 5% of significant tests will result in false positives. </a:t>
            </a:r>
          </a:p>
          <a:p>
            <a:endParaRPr lang="en-US" sz="2200" dirty="0"/>
          </a:p>
          <a:p>
            <a:pPr>
              <a:lnSpc>
                <a:spcPct val="80000"/>
              </a:lnSpc>
            </a:pPr>
            <a:endParaRPr lang="en-GB" sz="2400" dirty="0"/>
          </a:p>
          <a:p>
            <a:pPr lvl="1" eaLnBrk="1" hangingPunct="1">
              <a:lnSpc>
                <a:spcPct val="80000"/>
              </a:lnSpc>
            </a:pPr>
            <a:endParaRPr lang="en-GB" sz="2400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GB" sz="2400" b="1" dirty="0">
              <a:solidFill>
                <a:srgbClr val="FF33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611724" y="188641"/>
            <a:ext cx="4968552" cy="691753"/>
          </a:xfrm>
        </p:spPr>
        <p:txBody>
          <a:bodyPr/>
          <a:lstStyle/>
          <a:p>
            <a:pPr eaLnBrk="1" hangingPunct="1"/>
            <a:r>
              <a:rPr lang="en-GB" sz="3600" b="1" dirty="0">
                <a:solidFill>
                  <a:srgbClr val="CC0099"/>
                </a:solidFill>
                <a:latin typeface="+mn-lt"/>
              </a:rPr>
              <a:t>Multiple testing problem</a:t>
            </a:r>
          </a:p>
        </p:txBody>
      </p:sp>
    </p:spTree>
    <p:extLst>
      <p:ext uri="{BB962C8B-B14F-4D97-AF65-F5344CB8AC3E}">
        <p14:creationId xmlns:p14="http://schemas.microsoft.com/office/powerpoint/2010/main" val="301868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959"/>
    </mc:Choice>
    <mc:Fallback xmlns="">
      <p:transition spd="slow" advTm="22995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91344" y="1368669"/>
            <a:ext cx="12000656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b="1" u="sng" dirty="0" smtClean="0"/>
              <a:t>Step 1</a:t>
            </a:r>
            <a:r>
              <a:rPr lang="en-GB" b="1" dirty="0" smtClean="0"/>
              <a:t>: Omnibus test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1200" b="1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It </a:t>
            </a:r>
            <a:r>
              <a:rPr lang="en-GB" sz="2800" dirty="0"/>
              <a:t>tells </a:t>
            </a:r>
            <a:r>
              <a:rPr lang="en-GB" sz="2800" dirty="0" smtClean="0"/>
              <a:t>us if </a:t>
            </a:r>
            <a:r>
              <a:rPr lang="en-GB" sz="2800" dirty="0"/>
              <a:t>there is (or not) a difference between </a:t>
            </a:r>
            <a:r>
              <a:rPr lang="en-GB" sz="2800" dirty="0" smtClean="0"/>
              <a:t>the </a:t>
            </a:r>
            <a:r>
              <a:rPr lang="en-GB" sz="2800" dirty="0"/>
              <a:t>means but not </a:t>
            </a:r>
            <a:r>
              <a:rPr lang="en-GB" sz="2800" dirty="0" smtClean="0"/>
              <a:t>which </a:t>
            </a:r>
            <a:r>
              <a:rPr lang="en-GB" sz="2800" dirty="0"/>
              <a:t>means are significantly different from which other ones</a:t>
            </a:r>
            <a:r>
              <a:rPr lang="en-GB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b="1" u="sng" dirty="0" smtClean="0"/>
              <a:t>Step 2</a:t>
            </a:r>
            <a:r>
              <a:rPr lang="en-GB" b="1" dirty="0" smtClean="0"/>
              <a:t>: </a:t>
            </a:r>
            <a:r>
              <a:rPr lang="en-GB" b="1" dirty="0"/>
              <a:t>P</a:t>
            </a:r>
            <a:r>
              <a:rPr lang="en-GB" b="1" dirty="0" smtClean="0"/>
              <a:t>ost-hoc tests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1200" b="1" dirty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They tell us if there are (or not) differences between the means pairwise.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A correction for multiple comparisons will be applied on the p-values.</a:t>
            </a: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These </a:t>
            </a:r>
            <a:r>
              <a:rPr lang="en-GB" sz="2800" dirty="0"/>
              <a:t>post hoc tests should only be used when the ANOVA finds a significant effect.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11338" y="208186"/>
            <a:ext cx="8569325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One-Way Analysis of variance 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428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95"/>
    </mc:Choice>
    <mc:Fallback xmlns="">
      <p:transition spd="slow" advTm="5799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07368" y="2352230"/>
            <a:ext cx="11017224" cy="3007414"/>
          </a:xfrm>
        </p:spPr>
        <p:txBody>
          <a:bodyPr/>
          <a:lstStyle/>
          <a:p>
            <a:pPr eaLnBrk="1" hangingPunct="1"/>
            <a:r>
              <a:rPr lang="en-GB" b="1" u="sng" dirty="0" smtClean="0"/>
              <a:t>Question</a:t>
            </a:r>
            <a:r>
              <a:rPr lang="en-GB" dirty="0" smtClean="0"/>
              <a:t>: is there a difference in protein expression between the 5 cell lines?</a:t>
            </a:r>
          </a:p>
          <a:p>
            <a:pPr marL="457200" lvl="1" indent="0" eaLnBrk="1" hangingPunct="1">
              <a:buNone/>
            </a:pPr>
            <a:endParaRPr lang="en-GB" sz="2000" dirty="0"/>
          </a:p>
          <a:p>
            <a:pPr eaLnBrk="1" hangingPunct="1"/>
            <a:endParaRPr lang="en-GB" sz="1000" b="1" dirty="0"/>
          </a:p>
          <a:p>
            <a:pPr eaLnBrk="1" hangingPunct="1"/>
            <a:r>
              <a:rPr lang="en-GB" sz="2800" b="1" dirty="0"/>
              <a:t>1 Plot the data</a:t>
            </a:r>
          </a:p>
          <a:p>
            <a:pPr eaLnBrk="1" hangingPunct="1"/>
            <a:endParaRPr lang="en-GB" sz="1000" b="1" dirty="0"/>
          </a:p>
          <a:p>
            <a:pPr eaLnBrk="1" hangingPunct="1"/>
            <a:r>
              <a:rPr lang="en-GB" sz="2800" b="1" dirty="0"/>
              <a:t>2 Check the assumptions for parametric test</a:t>
            </a:r>
          </a:p>
          <a:p>
            <a:pPr eaLnBrk="1" hangingPunct="1"/>
            <a:endParaRPr lang="en-GB" sz="1000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07368" y="260648"/>
            <a:ext cx="6480720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Exercise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One-way ANOVA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protein expression.xlsx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7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3113074" y="207602"/>
          <a:ext cx="5184576" cy="3411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Prism 7" r:id="rId3" imgW="7755523" imgH="5101582" progId="Prism7.Document">
                  <p:embed/>
                </p:oleObj>
              </mc:Choice>
              <mc:Fallback>
                <p:oleObj name="Prism 7" r:id="rId3" imgW="7755523" imgH="5101582" progId="Prism7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3074" y="207602"/>
                        <a:ext cx="5184576" cy="3411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3199120" y="3473190"/>
          <a:ext cx="5167150" cy="3384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Prism 7" r:id="rId5" imgW="7755523" imgH="5101582" progId="Prism7.Document">
                  <p:embed/>
                </p:oleObj>
              </mc:Choice>
              <mc:Fallback>
                <p:oleObj name="Prism 7" r:id="rId5" imgW="7755523" imgH="5101582" progId="Prism7.Document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9120" y="3473190"/>
                        <a:ext cx="5167150" cy="3384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28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97082" y="2237509"/>
            <a:ext cx="11197836" cy="25239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Comparison between more than 2 groups</a:t>
            </a:r>
          </a:p>
          <a:p>
            <a:pPr eaLnBrk="1" hangingPunct="1">
              <a:defRPr/>
            </a:pPr>
            <a:r>
              <a:rPr lang="en-GB" sz="4800" b="1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factor = One predictor</a:t>
            </a:r>
            <a:endParaRPr lang="en-GB" sz="4800" b="1" kern="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-Way ANOVA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40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34"/>
    </mc:Choice>
    <mc:Fallback xmlns="">
      <p:transition spd="slow" advTm="3063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95" y="1061401"/>
            <a:ext cx="6073790" cy="5321286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99719" y="80000"/>
            <a:ext cx="8392563" cy="6917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Parametric tests assumptions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158583" y="1474381"/>
            <a:ext cx="1346790" cy="455073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797385" y="1329618"/>
          <a:ext cx="5120463" cy="4784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Prism 8" r:id="rId4" imgW="8129568" imgH="7597710" progId="Prism8.Document">
                  <p:embed/>
                </p:oleObj>
              </mc:Choice>
              <mc:Fallback>
                <p:oleObj name="Prism 8" r:id="rId4" imgW="8129568" imgH="7597710" progId="Prism8.Document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97385" y="1329618"/>
                        <a:ext cx="5120463" cy="4784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238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024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026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3647728" y="89859"/>
          <a:ext cx="5205830" cy="340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Prism 7" r:id="rId3" imgW="7810263" imgH="5101582" progId="Prism7.Document">
                  <p:embed/>
                </p:oleObj>
              </mc:Choice>
              <mc:Fallback>
                <p:oleObj name="Prism 7" r:id="rId3" imgW="7810263" imgH="5101582" progId="Prism7.Document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7728" y="89859"/>
                        <a:ext cx="5205830" cy="3400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1991544" y="3645024"/>
            <a:ext cx="3913876" cy="30243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775520" y="3739030"/>
            <a:ext cx="4032448" cy="28583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5739" y="3791734"/>
            <a:ext cx="4619917" cy="3021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7750" y="3584160"/>
            <a:ext cx="4647841" cy="322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5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65" y="1083233"/>
            <a:ext cx="5902890" cy="5125056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99719" y="80000"/>
            <a:ext cx="8392563" cy="69175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Parametric tests assumptions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46110" y="1438940"/>
            <a:ext cx="1346790" cy="445859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49698" y="1715385"/>
            <a:ext cx="744282" cy="2524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49698" y="4015561"/>
            <a:ext cx="744282" cy="25249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7274314" y="1565328"/>
          <a:ext cx="4504011" cy="4069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Prism 8" r:id="rId4" imgW="7198366" imgH="6503786" progId="Prism8.Document">
                  <p:embed/>
                </p:oleObj>
              </mc:Choice>
              <mc:Fallback>
                <p:oleObj name="Prism 8" r:id="rId4" imgW="7198366" imgH="6503786" progId="Prism8.Documen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74314" y="1565328"/>
                        <a:ext cx="4504011" cy="4069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3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29" y="950621"/>
            <a:ext cx="4063541" cy="4019292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811338" y="172746"/>
            <a:ext cx="8569325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One-Way ANOVA in Prism 8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4132" y="2070486"/>
            <a:ext cx="3445059" cy="4218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9614" y="1339065"/>
            <a:ext cx="3633780" cy="44589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1216" y="1035682"/>
            <a:ext cx="3579744" cy="436814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46592" y="3219752"/>
            <a:ext cx="2729508" cy="33433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861" y="6272438"/>
            <a:ext cx="1748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go!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72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700"/>
    </mc:Choice>
    <mc:Fallback xmlns="">
      <p:transition spd="slow" advTm="198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11" y="199033"/>
            <a:ext cx="8222693" cy="5921253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624988" y="15266"/>
            <a:ext cx="6261337" cy="61643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Analysis of variance: results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848" y="2235851"/>
            <a:ext cx="6411221" cy="4420332"/>
          </a:xfrm>
          <a:prstGeom prst="rect">
            <a:avLst/>
          </a:prstGeom>
        </p:spPr>
      </p:pic>
      <p:sp>
        <p:nvSpPr>
          <p:cNvPr id="7" name="Text Box 369"/>
          <p:cNvSpPr txBox="1">
            <a:spLocks noChangeArrowheads="1"/>
          </p:cNvSpPr>
          <p:nvPr/>
        </p:nvSpPr>
        <p:spPr bwMode="auto">
          <a:xfrm>
            <a:off x="2924957" y="1745730"/>
            <a:ext cx="3183196" cy="339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/>
                <a:cs typeface="Times New Roman"/>
              </a:rPr>
              <a:t>Homogeneity of variance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/>
                <a:cs typeface="Times New Roman"/>
                <a:sym typeface="Wingdings"/>
              </a:rPr>
              <a:t>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/>
                <a:cs typeface="Times New Roman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/>
                <a:cs typeface="Times New Roman"/>
              </a:rPr>
              <a:t> 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600869" y="2057239"/>
            <a:ext cx="362410" cy="461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369"/>
          <p:cNvSpPr txBox="1">
            <a:spLocks noChangeArrowheads="1"/>
          </p:cNvSpPr>
          <p:nvPr/>
        </p:nvSpPr>
        <p:spPr bwMode="auto">
          <a:xfrm>
            <a:off x="3062383" y="3475390"/>
            <a:ext cx="2143359" cy="339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/>
                <a:cs typeface="Times New Roman"/>
              </a:rPr>
              <a:t>F=0.6727/0.08278=8.13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Times New Roman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6211" y="4163271"/>
            <a:ext cx="5329409" cy="80407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Box 369"/>
          <p:cNvSpPr txBox="1">
            <a:spLocks noChangeArrowheads="1"/>
          </p:cNvSpPr>
          <p:nvPr/>
        </p:nvSpPr>
        <p:spPr bwMode="auto">
          <a:xfrm>
            <a:off x="1911945" y="6231286"/>
            <a:ext cx="1629114" cy="339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/>
                <a:cs typeface="Times New Roman"/>
              </a:rPr>
              <a:t>Normality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/>
                <a:cs typeface="Times New Roman"/>
                <a:sym typeface="Wingdings"/>
              </a:rPr>
              <a:t>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/>
                <a:cs typeface="Times New Roman"/>
              </a:rPr>
              <a:t>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ookman Old Style" panose="02050604050505020204" pitchFamily="18" charset="0"/>
              <a:ea typeface="Times New Roman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152090" y="2571000"/>
            <a:ext cx="547394" cy="29835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211" y="5042558"/>
            <a:ext cx="4185388" cy="112976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87567" y="1367600"/>
            <a:ext cx="611917" cy="461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1764" y="3204484"/>
            <a:ext cx="906615" cy="174403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158493" y="694933"/>
          <a:ext cx="1914561" cy="147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Prism 8" r:id="rId5" imgW="3874908" imgH="2991281" progId="Prism8.Document">
                  <p:embed/>
                </p:oleObj>
              </mc:Choice>
              <mc:Fallback>
                <p:oleObj name="Prism 8" r:id="rId5" imgW="3874908" imgH="2991281" progId="Prism8.Document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58493" y="694933"/>
                        <a:ext cx="1914561" cy="1477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8184143" y="693020"/>
          <a:ext cx="1894265" cy="14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Prism 8" r:id="rId7" imgW="3829194" imgH="2991281" progId="Prism8.Document">
                  <p:embed/>
                </p:oleObj>
              </mc:Choice>
              <mc:Fallback>
                <p:oleObj name="Prism 8" r:id="rId7" imgW="3829194" imgH="2991281" progId="Prism8.Document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84143" y="693020"/>
                        <a:ext cx="1894265" cy="147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10056595" y="224724"/>
          <a:ext cx="2031467" cy="2057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Prism 8" r:id="rId9" imgW="2953065" imgH="2991281" progId="Prism8.Document">
                  <p:embed/>
                </p:oleObj>
              </mc:Choice>
              <mc:Fallback>
                <p:oleObj name="Prism 8" r:id="rId9" imgW="2953065" imgH="2991281" progId="Prism8.Document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056595" y="224724"/>
                        <a:ext cx="2031467" cy="20576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57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624988" y="106825"/>
            <a:ext cx="6261337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Analysis of variance: results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493963" y="1003300"/>
          <a:ext cx="7089775" cy="549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Prism 8" r:id="rId3" imgW="9479756" imgH="7345017" progId="Prism8.Document">
                  <p:embed/>
                </p:oleObj>
              </mc:Choice>
              <mc:Fallback>
                <p:oleObj name="Prism 8" r:id="rId3" imgW="9479756" imgH="7345017" progId="Prism8.Document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3963" y="1003300"/>
                        <a:ext cx="7089775" cy="549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36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24250" y="511207"/>
            <a:ext cx="7946752" cy="7200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Exercise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Repeated measures ANOVA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6B8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neutrophils.xlsx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646B8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341" y="3041380"/>
            <a:ext cx="113452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researcher is looking at the difference between 4 cell groups. He has run the experiment 5 times. Within each experiment, he has neutrophils from a WT (control), a KO, 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KO+Treatment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and a KO+Treatment2.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Is there a difference between KO with/without treatment and WT?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657" y="198710"/>
            <a:ext cx="2336271" cy="261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4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3185820"/>
            <a:ext cx="5153198" cy="29794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9650" y="6297429"/>
            <a:ext cx="11919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Answer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There is a significant difference from WT for the first and third groups.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783" y="1040648"/>
            <a:ext cx="2952328" cy="2016337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2999656" y="3799516"/>
            <a:ext cx="360040" cy="4215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752" y="4081472"/>
            <a:ext cx="6517208" cy="968774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 rot="16200000">
            <a:off x="8243585" y="4426511"/>
            <a:ext cx="750500" cy="5372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4003" y="285664"/>
            <a:ext cx="1687460" cy="1891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5642" y="285664"/>
            <a:ext cx="3015478" cy="3589219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39650" y="-1"/>
            <a:ext cx="7946752" cy="12416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Exercise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Repeated measures ANOVA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46B8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neutrophils.xlsx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646B8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13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97082" y="2237509"/>
            <a:ext cx="11197836" cy="25239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Comparison between more than 2 groups</a:t>
            </a:r>
          </a:p>
          <a:p>
            <a:pPr eaLnBrk="1" hangingPunct="1">
              <a:defRPr/>
            </a:pPr>
            <a:r>
              <a:rPr lang="en-GB" sz="4800" b="1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factors </a:t>
            </a:r>
            <a:r>
              <a:rPr lang="en-GB" sz="4800" b="1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GB" sz="4800" b="1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predictors</a:t>
            </a:r>
            <a:endParaRPr lang="en-GB" sz="4800" b="1" kern="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Two-Way ANOVA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9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34"/>
    </mc:Choice>
    <mc:Fallback xmlns="">
      <p:transition spd="slow" advTm="30634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5865939" y="3140968"/>
            <a:ext cx="4680520" cy="3240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6008" y="3137406"/>
            <a:ext cx="3995936" cy="3240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7184" y="418753"/>
            <a:ext cx="8229600" cy="561975"/>
          </a:xfrm>
        </p:spPr>
        <p:txBody>
          <a:bodyPr>
            <a:noAutofit/>
          </a:bodyPr>
          <a:lstStyle/>
          <a:p>
            <a:pPr eaLnBrk="1" hangingPunct="1"/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Two-way Analysis of Variance</a:t>
            </a:r>
            <a:b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</a:br>
            <a:r>
              <a:rPr lang="en-GB" sz="4000" b="1" dirty="0">
                <a:solidFill>
                  <a:srgbClr val="CC0099"/>
                </a:solidFill>
                <a:latin typeface="+mn-lt"/>
                <a:cs typeface="Arial" panose="020B0604020202020204" pitchFamily="34" charset="0"/>
              </a:rPr>
              <a:t>(Factorial ANOVA)</a:t>
            </a:r>
          </a:p>
        </p:txBody>
      </p:sp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1631506" y="2057287"/>
          <a:ext cx="3960439" cy="817123"/>
        </p:xfrm>
        <a:graphic>
          <a:graphicData uri="http://schemas.openxmlformats.org/drawingml/2006/table">
            <a:tbl>
              <a:tblPr/>
              <a:tblGrid>
                <a:gridCol w="129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Source of </a:t>
                      </a:r>
                      <a:r>
                        <a:rPr lang="en-GB" sz="800" b="1" dirty="0" smtClean="0">
                          <a:latin typeface="Calibri"/>
                          <a:ea typeface="Calibri"/>
                          <a:cs typeface="Times New Roman"/>
                        </a:rPr>
                        <a:t> variation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Sum of Squares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 smtClean="0"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Mean Square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1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Variable A </a:t>
                      </a:r>
                      <a:r>
                        <a:rPr lang="en-GB" sz="7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(Between Groups)</a:t>
                      </a:r>
                      <a:endParaRPr lang="en-GB" sz="7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latin typeface="Calibri"/>
                          <a:ea typeface="Calibri"/>
                          <a:cs typeface="Times New Roman"/>
                        </a:rPr>
                        <a:t>2.665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latin typeface="Calibri"/>
                          <a:ea typeface="Calibri"/>
                          <a:cs typeface="Times New Roman"/>
                        </a:rPr>
                        <a:t>0.6663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latin typeface="Calibri"/>
                          <a:ea typeface="Calibri"/>
                          <a:cs typeface="Times New Roman"/>
                        </a:rPr>
                        <a:t>8.42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latin typeface="Calibri"/>
                          <a:ea typeface="Calibri"/>
                          <a:cs typeface="Times New Roman"/>
                        </a:rPr>
                        <a:t>&lt;0.0001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Within </a:t>
                      </a:r>
                      <a:r>
                        <a:rPr lang="en-GB" sz="8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Groups (Residual)</a:t>
                      </a:r>
                      <a:endParaRPr lang="en-GB" sz="8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latin typeface="Calibri"/>
                          <a:ea typeface="Calibri"/>
                          <a:cs typeface="Times New Roman"/>
                        </a:rPr>
                        <a:t>5.775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latin typeface="Calibri"/>
                          <a:ea typeface="Calibri"/>
                          <a:cs typeface="Times New Roman"/>
                        </a:rPr>
                        <a:t>0.0791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latin typeface="Calibri"/>
                          <a:ea typeface="Calibri"/>
                          <a:cs typeface="Times New Roman"/>
                        </a:rPr>
                        <a:t>8.44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latin typeface="Calibri"/>
                          <a:ea typeface="Calibri"/>
                          <a:cs typeface="Times New Roman"/>
                        </a:rPr>
                        <a:t>77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9744" y="3929494"/>
            <a:ext cx="3078145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variance in the 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25968" y="5441742"/>
            <a:ext cx="1349952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Unexplained Variance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Within Groups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47528" y="5441742"/>
            <a:ext cx="2016224" cy="72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Variance Explained by the Model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Between Groups</a:t>
            </a:r>
          </a:p>
        </p:txBody>
      </p:sp>
      <p:sp>
        <p:nvSpPr>
          <p:cNvPr id="7" name="Right Arrow 6"/>
          <p:cNvSpPr/>
          <p:nvPr/>
        </p:nvSpPr>
        <p:spPr>
          <a:xfrm rot="5400000">
            <a:off x="1908096" y="4824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ight Arrow 29"/>
          <p:cNvSpPr/>
          <p:nvPr/>
        </p:nvSpPr>
        <p:spPr>
          <a:xfrm rot="5400000">
            <a:off x="3924320" y="48244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20243" y="3569454"/>
            <a:ext cx="3078145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variance in the Data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369995" y="4578272"/>
            <a:ext cx="2016224" cy="72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Variance Explained by the Model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052491" y="4577566"/>
            <a:ext cx="1349952" cy="72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Unexplained Variance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396307" y="5441662"/>
            <a:ext cx="1349952" cy="72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Variance Explained by Variable B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904313" y="5441662"/>
            <a:ext cx="1570139" cy="72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AxB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Variance Explained by the Interaction of A and 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1530" y="3137406"/>
            <a:ext cx="3830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One-way ANOVA= 1 predictor variable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51985" y="3137406"/>
            <a:ext cx="455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2-way ANOVA= 2 predictor variables: A and B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956147" y="5441662"/>
            <a:ext cx="1349952" cy="72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Variance Explained by Variable A</a:t>
            </a:r>
          </a:p>
        </p:txBody>
      </p:sp>
      <p:sp>
        <p:nvSpPr>
          <p:cNvPr id="43" name="Right Arrow 42"/>
          <p:cNvSpPr/>
          <p:nvPr/>
        </p:nvSpPr>
        <p:spPr>
          <a:xfrm rot="5400000">
            <a:off x="6822082" y="4355540"/>
            <a:ext cx="37432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ight Arrow 43"/>
          <p:cNvSpPr/>
          <p:nvPr/>
        </p:nvSpPr>
        <p:spPr>
          <a:xfrm rot="5400000">
            <a:off x="9532094" y="4355540"/>
            <a:ext cx="37432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ight Arrow 46"/>
          <p:cNvSpPr/>
          <p:nvPr/>
        </p:nvSpPr>
        <p:spPr>
          <a:xfrm rot="2568256">
            <a:off x="8217704" y="5200985"/>
            <a:ext cx="90764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ight Arrow 47"/>
          <p:cNvSpPr/>
          <p:nvPr/>
        </p:nvSpPr>
        <p:spPr>
          <a:xfrm rot="6911395">
            <a:off x="6237655" y="5260030"/>
            <a:ext cx="35460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ight Arrow 48"/>
          <p:cNvSpPr/>
          <p:nvPr/>
        </p:nvSpPr>
        <p:spPr>
          <a:xfrm rot="5400000">
            <a:off x="7609179" y="5213885"/>
            <a:ext cx="331726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5839060" y="1673624"/>
          <a:ext cx="4721436" cy="1138002"/>
        </p:xfrm>
        <a:graphic>
          <a:graphicData uri="http://schemas.openxmlformats.org/drawingml/2006/table">
            <a:tbl>
              <a:tblPr/>
              <a:tblGrid>
                <a:gridCol w="1409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Source of </a:t>
                      </a:r>
                      <a:r>
                        <a:rPr lang="en-GB" sz="800" b="1" dirty="0" smtClean="0">
                          <a:latin typeface="Calibri"/>
                          <a:ea typeface="Calibri"/>
                          <a:cs typeface="Times New Roman"/>
                        </a:rPr>
                        <a:t> variation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Sum of Squares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err="1" smtClean="0"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Mean Square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GB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Variable A * Variable B</a:t>
                      </a:r>
                      <a:endParaRPr lang="en-GB" sz="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1978</a:t>
                      </a:r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989.1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F (2, 42) = 11.91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P &lt; 0.0001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Variable B (Between groups)</a:t>
                      </a:r>
                      <a:endParaRPr lang="en-GB" sz="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3332</a:t>
                      </a:r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1666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F (2, 42) = 20.07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P &lt; 0.0001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Variable A (Between groups)</a:t>
                      </a:r>
                      <a:endParaRPr lang="en-GB" sz="800" b="1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168.8</a:t>
                      </a:r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168.8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F (1, 42) = 2.032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P = 0.1614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Residuals</a:t>
                      </a:r>
                      <a:endParaRPr lang="en-GB" sz="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3488</a:t>
                      </a:r>
                    </a:p>
                  </a:txBody>
                  <a:tcPr marL="8016" marR="8016" marT="80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/>
                        </a:rPr>
                        <a:t>83.04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6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11078" y="1700810"/>
            <a:ext cx="1604134" cy="1224135"/>
            <a:chOff x="5148064" y="1556793"/>
            <a:chExt cx="1604134" cy="1224135"/>
          </a:xfrm>
        </p:grpSpPr>
        <p:sp>
          <p:nvSpPr>
            <p:cNvPr id="11" name="Rounded Rectangle 10"/>
            <p:cNvSpPr/>
            <p:nvPr/>
          </p:nvSpPr>
          <p:spPr>
            <a:xfrm>
              <a:off x="5220072" y="1556793"/>
              <a:ext cx="1421846" cy="536284"/>
            </a:xfrm>
            <a:prstGeom prst="roundRect">
              <a:avLst/>
            </a:prstGeom>
            <a:solidFill>
              <a:srgbClr val="0070C0">
                <a:alpha val="50196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Difference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220072" y="2233172"/>
              <a:ext cx="1421845" cy="547756"/>
            </a:xfrm>
            <a:prstGeom prst="roundRect">
              <a:avLst/>
            </a:prstGeom>
            <a:solidFill>
              <a:srgbClr val="60CFF6">
                <a:alpha val="50196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Variability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5148064" y="2165501"/>
              <a:ext cx="1604134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802039" y="227987"/>
            <a:ext cx="4587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Signal-to-noise ratio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7384" y="1534105"/>
            <a:ext cx="1840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GB" sz="5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61849" y="2193400"/>
            <a:ext cx="1771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Noise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2300" y="3469585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GB" sz="4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6220" y="4291362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Noise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7229" y="5363320"/>
            <a:ext cx="1947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Noise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16560" y="3858255"/>
            <a:ext cx="4674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statistical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significance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15797" y="5084359"/>
            <a:ext cx="5264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statistical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significance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72300" y="4706876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GB" sz="4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4330" y="183084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76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30"/>
    </mc:Choice>
    <mc:Fallback xmlns="">
      <p:transition spd="slow" advTm="5443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376" y="1143280"/>
            <a:ext cx="822609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Interaction plots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Examples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Fake dataset: 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 factors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Genotype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(2 levels) and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Condition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(2 levels)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4761231" y="2983988"/>
          <a:ext cx="2669539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Worksheet" r:id="rId3" imgW="2247776" imgH="2486160" progId="Excel.Sheet.12">
                  <p:embed/>
                </p:oleObj>
              </mc:Choice>
              <mc:Fallback>
                <p:oleObj name="Worksheet" r:id="rId3" imgW="2247776" imgH="2486160" progId="Excel.Sheet.12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1231" y="2983988"/>
                        <a:ext cx="2669539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Two-way Analysis of Variance</a:t>
            </a:r>
          </a:p>
        </p:txBody>
      </p:sp>
    </p:spTree>
    <p:extLst>
      <p:ext uri="{BB962C8B-B14F-4D97-AF65-F5344CB8AC3E}">
        <p14:creationId xmlns:p14="http://schemas.microsoft.com/office/powerpoint/2010/main" val="397789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57976" y="2420889"/>
            <a:ext cx="8356451" cy="3784273"/>
            <a:chOff x="233975" y="2420888"/>
            <a:chExt cx="8356451" cy="378427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975" y="2837106"/>
              <a:ext cx="3960000" cy="318418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0552" y="2837106"/>
              <a:ext cx="3939874" cy="3168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597022" y="2420888"/>
              <a:ext cx="1949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Single Effect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31640" y="5747944"/>
              <a:ext cx="185570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Genotype Effect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78077" y="5805051"/>
              <a:ext cx="18460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Condition Effect</a:t>
              </a:r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Two-way Analysis of Variance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376" y="1143280"/>
            <a:ext cx="776443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Interaction plots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Examples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 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factors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Genotype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(2 levels) and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Condition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(2 levels)</a:t>
            </a:r>
          </a:p>
        </p:txBody>
      </p:sp>
    </p:spTree>
    <p:extLst>
      <p:ext uri="{BB962C8B-B14F-4D97-AF65-F5344CB8AC3E}">
        <p14:creationId xmlns:p14="http://schemas.microsoft.com/office/powerpoint/2010/main" val="80961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84366" y="2388228"/>
            <a:ext cx="8330061" cy="4137116"/>
            <a:chOff x="260365" y="2199274"/>
            <a:chExt cx="8330061" cy="4137116"/>
          </a:xfrm>
        </p:grpSpPr>
        <p:sp>
          <p:nvSpPr>
            <p:cNvPr id="13" name="TextBox 12"/>
            <p:cNvSpPr txBox="1"/>
            <p:nvPr/>
          </p:nvSpPr>
          <p:spPr>
            <a:xfrm>
              <a:off x="3060946" y="2199274"/>
              <a:ext cx="30221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Zero or Both Effect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03648" y="5936280"/>
              <a:ext cx="1296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Zero Effect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83055" y="5931566"/>
              <a:ext cx="13267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Both Effect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365" y="2763566"/>
              <a:ext cx="3961904" cy="318571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0552" y="2763566"/>
              <a:ext cx="3939874" cy="3168000"/>
            </a:xfrm>
            <a:prstGeom prst="rect">
              <a:avLst/>
            </a:prstGeom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Two-way Analysis of Variance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9376" y="1143280"/>
            <a:ext cx="776443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Interaction plots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Examples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 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factors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Genotype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(2 levels) and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Condition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(2 levels)</a:t>
            </a:r>
          </a:p>
        </p:txBody>
      </p:sp>
    </p:spTree>
    <p:extLst>
      <p:ext uri="{BB962C8B-B14F-4D97-AF65-F5344CB8AC3E}">
        <p14:creationId xmlns:p14="http://schemas.microsoft.com/office/powerpoint/2010/main" val="117964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19536" y="2487306"/>
            <a:ext cx="8188346" cy="3750006"/>
            <a:chOff x="395536" y="2199274"/>
            <a:chExt cx="8188346" cy="3750006"/>
          </a:xfrm>
        </p:grpSpPr>
        <p:sp>
          <p:nvSpPr>
            <p:cNvPr id="13" name="TextBox 12"/>
            <p:cNvSpPr txBox="1"/>
            <p:nvPr/>
          </p:nvSpPr>
          <p:spPr>
            <a:xfrm>
              <a:off x="3683840" y="2199274"/>
              <a:ext cx="1776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Interaction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536" y="2781280"/>
              <a:ext cx="3939875" cy="316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4008" y="2780928"/>
              <a:ext cx="3939874" cy="3168000"/>
            </a:xfrm>
            <a:prstGeom prst="rect">
              <a:avLst/>
            </a:prstGeom>
          </p:spPr>
        </p:pic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Two-way Analysis of Variance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376" y="1143280"/>
            <a:ext cx="776443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Interaction plots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Examples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 </a:t>
            </a: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factors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Genotype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(2 levels) and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Condition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(2 levels)</a:t>
            </a:r>
          </a:p>
        </p:txBody>
      </p:sp>
    </p:spTree>
    <p:extLst>
      <p:ext uri="{BB962C8B-B14F-4D97-AF65-F5344CB8AC3E}">
        <p14:creationId xmlns:p14="http://schemas.microsoft.com/office/powerpoint/2010/main" val="392274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Two-way Analysis of Variance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99356" y="1912704"/>
            <a:ext cx="11593288" cy="45424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Example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goggles.xlsx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The ‘beer-goggle’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effect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term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finding people more attractive after you’ve had a few beers. Drinking beer provides a warm, friendly sensation, lowers your inhibitions, and helps you relax. 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Study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effects of alcohol on mate selection in night-clubs.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Pool of independent judges scored the levels of attractiveness of the person that the participant was chatting up at the end of the evening.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Question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is subjective perception of physical attractiveness affected by alcohol consumption?</a:t>
            </a:r>
          </a:p>
          <a:p>
            <a:pPr marL="1143000" marR="0" lvl="2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Attractiveness on a scale from 0 to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100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518" y="1121808"/>
            <a:ext cx="381854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83633" y="2514382"/>
            <a:ext cx="18473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536" y="1958602"/>
            <a:ext cx="261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 effect of Alcohol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96354" y="1958602"/>
            <a:ext cx="2640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 effect of Gender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28921" y="1438954"/>
            <a:ext cx="3477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Interaction 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between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Alcohol and Gender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Two-way Analysis of Variance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03818" y="2489117"/>
          <a:ext cx="2920704" cy="2826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Prism 8" r:id="rId3" imgW="5538887" imgH="5359092" progId="Prism8.Document">
                  <p:embed/>
                </p:oleObj>
              </mc:Choice>
              <mc:Fallback>
                <p:oleObj name="Prism 8" r:id="rId3" imgW="5538887" imgH="5359092" progId="Prism8.Documen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3818" y="2489117"/>
                        <a:ext cx="2920704" cy="2826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566856" y="2361712"/>
          <a:ext cx="2899655" cy="2867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Prism 8" r:id="rId5" imgW="6499369" imgH="5825852" progId="Prism8.Document">
                  <p:embed/>
                </p:oleObj>
              </mc:Choice>
              <mc:Fallback>
                <p:oleObj name="Prism 8" r:id="rId5" imgW="6499369" imgH="5825852" progId="Prism8.Document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66856" y="2361712"/>
                        <a:ext cx="2899655" cy="2867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7091061" y="2230205"/>
          <a:ext cx="4753210" cy="4369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Prism 8" r:id="rId7" imgW="6307057" imgH="5798120" progId="Prism8.Document">
                  <p:embed/>
                </p:oleObj>
              </mc:Choice>
              <mc:Fallback>
                <p:oleObj name="Prism 8" r:id="rId7" imgW="6307057" imgH="5798120" progId="Prism8.Document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91061" y="2230205"/>
                        <a:ext cx="4753210" cy="4369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19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631504" y="1898458"/>
          <a:ext cx="3888432" cy="1242510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85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ANOVA table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SS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MS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F (DFn, DFd)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P value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5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Interaction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1978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989.1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F (2, 42) = 11.91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&lt; </a:t>
                      </a:r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0.0001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5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Alcohol Consumption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3332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1666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 (2, 42) = 20.07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&lt; </a:t>
                      </a:r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0.0001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5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Gender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168.8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168.8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 (1, 42) = 2.032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0.1614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5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Residual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3488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83.04</a:t>
                      </a: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>
                        <a:effectLst/>
                        <a:latin typeface="Arial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8016" marR="8016" marT="8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03512" y="1268760"/>
            <a:ext cx="3738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With significant </a:t>
            </a:r>
            <a:r>
              <a:rPr kumimoji="0" lang="en-GB" sz="1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interaction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(real data)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559497" y="4437116"/>
          <a:ext cx="4104456" cy="1296140"/>
        </p:xfrm>
        <a:graphic>
          <a:graphicData uri="http://schemas.openxmlformats.org/drawingml/2006/table">
            <a:tbl>
              <a:tblPr/>
              <a:tblGrid>
                <a:gridCol w="1440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92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ANOVA table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SS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MS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F (DFn, DFd)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P value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Interaction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7.292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3.646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 (2, 42) = 0.06872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0.9337</a:t>
                      </a:r>
                      <a:endParaRPr lang="en-GB" sz="1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Alcohol Consumption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5026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2513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F (2, 42) = 47.37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&lt; </a:t>
                      </a:r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0.0001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Gender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438.0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438.0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F (1, 42) = 8.257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0.0063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2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effectLst/>
                          <a:latin typeface="Arial"/>
                        </a:rPr>
                        <a:t>Residual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2228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>
                          <a:effectLst/>
                          <a:latin typeface="Arial"/>
                        </a:rPr>
                        <a:t>53.05</a:t>
                      </a: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194" marR="7194" marT="719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31504" y="3861048"/>
            <a:ext cx="409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Without significant interaction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(fake data)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Two-way Analysis of Variance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096000" y="1151979"/>
          <a:ext cx="327183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Prism 8" r:id="rId3" imgW="5599750" imgH="9272886" progId="Prism8.Document">
                  <p:embed/>
                </p:oleObj>
              </mc:Choice>
              <mc:Fallback>
                <p:oleObj name="Prism 8" r:id="rId3" imgW="5599750" imgH="9272886" progId="Prism8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1151979"/>
                        <a:ext cx="327183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744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58" y="896293"/>
            <a:ext cx="4808605" cy="4764245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Two-way Analysis of Variance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170" y="1075820"/>
            <a:ext cx="3594697" cy="42241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7635" y="1615459"/>
            <a:ext cx="3378236" cy="39697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299" y="2824681"/>
            <a:ext cx="3273164" cy="3846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6240" y="2435382"/>
            <a:ext cx="3021946" cy="35510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7861" y="6272438"/>
            <a:ext cx="1748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go!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4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81200" y="188641"/>
            <a:ext cx="8229600" cy="5619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Two-way Analysis of Variance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01" y="1979293"/>
            <a:ext cx="5205789" cy="2563039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902061" y="1376122"/>
          <a:ext cx="5220342" cy="4798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Prism 8" r:id="rId4" imgW="6307057" imgH="5798120" progId="Prism8.Document">
                  <p:embed/>
                </p:oleObj>
              </mc:Choice>
              <mc:Fallback>
                <p:oleObj name="Prism 8" r:id="rId4" imgW="6307057" imgH="5798120" progId="Prism8.Document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02061" y="1376122"/>
                        <a:ext cx="5220342" cy="47985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601" y="4656090"/>
            <a:ext cx="6677694" cy="1099856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798908" y="1442950"/>
          <a:ext cx="2195449" cy="2246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Prism 8" r:id="rId7" imgW="2922829" imgH="2991281" progId="Prism8.Document">
                  <p:embed/>
                </p:oleObj>
              </mc:Choice>
              <mc:Fallback>
                <p:oleObj name="Prism 8" r:id="rId7" imgW="2922829" imgH="2991281" progId="Prism8.Document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98908" y="1442950"/>
                        <a:ext cx="2195449" cy="224672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98900" y="3751341"/>
            <a:ext cx="4950616" cy="7669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71935" y="4637828"/>
            <a:ext cx="973769" cy="111811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9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82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79376" y="1291019"/>
            <a:ext cx="11377264" cy="4968875"/>
          </a:xfrm>
        </p:spPr>
        <p:txBody>
          <a:bodyPr/>
          <a:lstStyle/>
          <a:p>
            <a:pPr eaLnBrk="1" hangingPunct="1"/>
            <a:endParaRPr lang="en-GB" sz="1400" dirty="0" smtClean="0">
              <a:latin typeface="+mj-lt"/>
              <a:cs typeface="Arial" panose="020B0604020202020204" pitchFamily="34" charset="0"/>
            </a:endParaRPr>
          </a:p>
          <a:p>
            <a:pPr eaLnBrk="1" hangingPunct="1"/>
            <a:endParaRPr lang="en-GB" sz="1400" dirty="0">
              <a:latin typeface="+mj-lt"/>
              <a:cs typeface="Arial" panose="020B0604020202020204" pitchFamily="34" charset="0"/>
            </a:endParaRPr>
          </a:p>
          <a:p>
            <a:pPr lvl="1" eaLnBrk="1" hangingPunct="1"/>
            <a:endParaRPr lang="en-GB" sz="2400" dirty="0" smtClean="0">
              <a:latin typeface="+mj-lt"/>
              <a:cs typeface="Arial" panose="020B0604020202020204" pitchFamily="34" charset="0"/>
            </a:endParaRPr>
          </a:p>
          <a:p>
            <a:pPr lvl="1" eaLnBrk="1" hangingPunct="1"/>
            <a:endParaRPr lang="en-GB" sz="2400" dirty="0">
              <a:latin typeface="+mj-lt"/>
              <a:cs typeface="Arial" panose="020B0604020202020204" pitchFamily="34" charset="0"/>
            </a:endParaRPr>
          </a:p>
          <a:p>
            <a:pPr lvl="1" eaLnBrk="1" hangingPunct="1"/>
            <a:endParaRPr lang="en-GB" sz="2400" dirty="0" smtClean="0">
              <a:latin typeface="+mj-lt"/>
              <a:cs typeface="Arial" panose="020B0604020202020204" pitchFamily="34" charset="0"/>
            </a:endParaRPr>
          </a:p>
          <a:p>
            <a:pPr lvl="1" eaLnBrk="1" hangingPunct="1"/>
            <a:endParaRPr lang="en-GB" sz="2400" dirty="0">
              <a:latin typeface="+mj-lt"/>
              <a:cs typeface="Arial" panose="020B0604020202020204" pitchFamily="34" charset="0"/>
            </a:endParaRPr>
          </a:p>
          <a:p>
            <a:pPr lvl="1" eaLnBrk="1" hangingPunct="1"/>
            <a:endParaRPr lang="en-GB" sz="2400" dirty="0" smtClean="0">
              <a:latin typeface="+mj-lt"/>
              <a:cs typeface="Arial" panose="020B0604020202020204" pitchFamily="34" charset="0"/>
            </a:endParaRPr>
          </a:p>
          <a:p>
            <a:pPr lvl="1" eaLnBrk="1" hangingPunct="1"/>
            <a:endParaRPr lang="en-GB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3454" y="188641"/>
            <a:ext cx="9965093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002060"/>
                </a:solidFill>
                <a:latin typeface="+mn-lt"/>
              </a:rPr>
              <a:t>Analysis of </a:t>
            </a:r>
            <a:r>
              <a:rPr lang="en-GB" sz="4000" b="1" dirty="0" smtClean="0">
                <a:solidFill>
                  <a:srgbClr val="002060"/>
                </a:solidFill>
                <a:latin typeface="+mn-lt"/>
              </a:rPr>
              <a:t>variance: how does it work?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8847" y="2468275"/>
            <a:ext cx="1410964" cy="1239588"/>
            <a:chOff x="6127384" y="1534105"/>
            <a:chExt cx="1410964" cy="1239588"/>
          </a:xfrm>
        </p:grpSpPr>
        <p:sp>
          <p:nvSpPr>
            <p:cNvPr id="33" name="TextBox 32"/>
            <p:cNvSpPr txBox="1"/>
            <p:nvPr/>
          </p:nvSpPr>
          <p:spPr>
            <a:xfrm>
              <a:off x="6127384" y="1534105"/>
              <a:ext cx="14109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Signal</a:t>
              </a:r>
              <a:endPara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61849" y="2065807"/>
              <a:ext cx="13596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Noise</a:t>
              </a:r>
              <a:endPara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844329" y="2441421"/>
            <a:ext cx="6593793" cy="1256253"/>
            <a:chOff x="6127384" y="1534105"/>
            <a:chExt cx="6593793" cy="1256253"/>
          </a:xfrm>
        </p:grpSpPr>
        <p:sp>
          <p:nvSpPr>
            <p:cNvPr id="37" name="TextBox 36"/>
            <p:cNvSpPr txBox="1"/>
            <p:nvPr/>
          </p:nvSpPr>
          <p:spPr>
            <a:xfrm>
              <a:off x="6127384" y="1534105"/>
              <a:ext cx="65937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sng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Difference between the means</a:t>
              </a:r>
              <a:endPara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91426" y="2082472"/>
              <a:ext cx="51082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Variability in the groups</a:t>
              </a:r>
              <a:endPara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09811" y="257514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20448" y="4010531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44329" y="4058683"/>
            <a:ext cx="183588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 ratio</a:t>
            </a:r>
            <a:endParaRPr kumimoji="0" lang="en-GB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97"/>
    </mc:Choice>
    <mc:Fallback xmlns="">
      <p:transition spd="slow" advTm="3989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91344" y="1822324"/>
            <a:ext cx="12000656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b="1" u="sng" dirty="0" smtClean="0"/>
              <a:t>Step 1</a:t>
            </a:r>
            <a:r>
              <a:rPr lang="en-GB" b="1" dirty="0" smtClean="0"/>
              <a:t>: Omnibus test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1200" b="1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It </a:t>
            </a:r>
            <a:r>
              <a:rPr lang="en-GB" sz="2800" dirty="0"/>
              <a:t>tells </a:t>
            </a:r>
            <a:r>
              <a:rPr lang="en-GB" sz="2800" dirty="0" smtClean="0"/>
              <a:t>us if </a:t>
            </a:r>
            <a:r>
              <a:rPr lang="en-GB" sz="2800" dirty="0"/>
              <a:t>there is </a:t>
            </a:r>
            <a:r>
              <a:rPr lang="en-GB" sz="2800" dirty="0" smtClean="0"/>
              <a:t>a </a:t>
            </a:r>
            <a:r>
              <a:rPr lang="en-GB" sz="2800" dirty="0"/>
              <a:t>difference between </a:t>
            </a:r>
            <a:r>
              <a:rPr lang="en-GB" sz="2800" dirty="0" smtClean="0"/>
              <a:t>the </a:t>
            </a:r>
            <a:r>
              <a:rPr lang="en-GB" sz="2800" dirty="0"/>
              <a:t>means but not </a:t>
            </a:r>
            <a:r>
              <a:rPr lang="en-GB" sz="2800" dirty="0" smtClean="0"/>
              <a:t>which </a:t>
            </a:r>
            <a:r>
              <a:rPr lang="en-GB" sz="2800" dirty="0"/>
              <a:t>means are significantly different from which other ones</a:t>
            </a:r>
            <a:r>
              <a:rPr lang="en-GB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GB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b="1" u="sng" dirty="0" smtClean="0"/>
              <a:t>Step 2</a:t>
            </a:r>
            <a:r>
              <a:rPr lang="en-GB" b="1" dirty="0" smtClean="0"/>
              <a:t>: </a:t>
            </a:r>
            <a:r>
              <a:rPr lang="en-GB" b="1" dirty="0"/>
              <a:t>P</a:t>
            </a:r>
            <a:r>
              <a:rPr lang="en-GB" b="1" dirty="0" smtClean="0"/>
              <a:t>ost-hoc tests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1200" b="1" dirty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They tell us if there are differences between the means pairwise.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11338" y="208186"/>
            <a:ext cx="8569325" cy="7778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One-Way Analysis of variance 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815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95"/>
    </mc:Choice>
    <mc:Fallback xmlns="">
      <p:transition spd="slow" advTm="5799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2855641" y="4995064"/>
          <a:ext cx="6480719" cy="1440161"/>
        </p:xfrm>
        <a:graphic>
          <a:graphicData uri="http://schemas.openxmlformats.org/drawingml/2006/table">
            <a:tbl>
              <a:tblPr/>
              <a:tblGrid>
                <a:gridCol w="160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Source of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 variation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Sum of Squares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Mean Square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Between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18.1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6.32</a:t>
                      </a:r>
                      <a:endParaRPr lang="en-GB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0.0002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Within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51.8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0.71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69.9</a:t>
                      </a:r>
                      <a:endParaRPr lang="en-GB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3454" y="188641"/>
            <a:ext cx="9965093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of </a:t>
            </a:r>
            <a:r>
              <a:rPr lang="en-GB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variance: how does it work?</a:t>
            </a:r>
            <a:endParaRPr lang="en-GB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4006420" y="1205022"/>
          <a:ext cx="4179160" cy="345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rism 8" r:id="rId4" imgW="8842637" imgH="7297502" progId="Prism8.Document">
                  <p:embed/>
                </p:oleObj>
              </mc:Choice>
              <mc:Fallback>
                <p:oleObj name="Prism 8" r:id="rId4" imgW="8842637" imgH="7297502" progId="Prism8.Document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6420" y="1205022"/>
                        <a:ext cx="4179160" cy="345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8185581" y="4919328"/>
            <a:ext cx="1213600" cy="88604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8720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48"/>
    </mc:Choice>
    <mc:Fallback xmlns="">
      <p:transition spd="slow" advTm="41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2855641" y="4697359"/>
          <a:ext cx="6480719" cy="1440161"/>
        </p:xfrm>
        <a:graphic>
          <a:graphicData uri="http://schemas.openxmlformats.org/drawingml/2006/table">
            <a:tbl>
              <a:tblPr/>
              <a:tblGrid>
                <a:gridCol w="160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Source of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 variation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Sum of Squares</a:t>
                      </a:r>
                      <a:endParaRPr lang="en-GB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Mean Square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Between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Within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69.9</a:t>
                      </a:r>
                      <a:endParaRPr lang="en-GB" sz="1600" b="1" dirty="0">
                        <a:solidFill>
                          <a:srgbClr val="D6009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3454" y="188641"/>
            <a:ext cx="9965093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of </a:t>
            </a:r>
            <a:r>
              <a:rPr lang="en-GB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variance: how does it work?</a:t>
            </a:r>
            <a:endParaRPr lang="en-GB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917783" y="1226528"/>
          <a:ext cx="2814154" cy="2859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Prism 8" r:id="rId4" imgW="7562640" imgH="7681581" progId="Prism8.Document">
                  <p:embed/>
                </p:oleObj>
              </mc:Choice>
              <mc:Fallback>
                <p:oleObj name="Prism 8" r:id="rId4" imgW="7562640" imgH="7681581" progId="Prism8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17783" y="1226528"/>
                        <a:ext cx="2814154" cy="2859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939588" y="2530549"/>
            <a:ext cx="97819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52932" y="1205023"/>
          <a:ext cx="3486656" cy="2880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Prism 8" r:id="rId6" imgW="8842637" imgH="7297502" progId="Prism8.Document">
                  <p:embed/>
                </p:oleObj>
              </mc:Choice>
              <mc:Fallback>
                <p:oleObj name="Prism 8" r:id="rId6" imgW="8842637" imgH="7297502" progId="Prism8.Document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2932" y="1205023"/>
                        <a:ext cx="3486656" cy="2880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6127550" y="2278581"/>
            <a:ext cx="0" cy="315763"/>
          </a:xfrm>
          <a:prstGeom prst="straightConnector1">
            <a:avLst/>
          </a:prstGeom>
          <a:ln w="12700">
            <a:solidFill>
              <a:srgbClr val="D6009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52061" y="1789431"/>
                <a:ext cx="4395947" cy="1236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78 differences: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78</m:t>
                        </m:r>
                      </m:sup>
                      <m:e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(</m:t>
                        </m:r>
                        <m:sSub>
                          <m:sSubPr>
                            <m:ctrlPr>
                              <a:rPr kumimoji="0" lang="en-GB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GB" sz="18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value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GB" sz="18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n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 – 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grand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mean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)</m:t>
                        </m:r>
                        <m:r>
                          <a:rPr kumimoji="0" lang="en-GB" sz="1800" b="0" i="1" u="none" strike="noStrike" kern="1200" cap="none" spc="0" normalizeH="0" baseline="3000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GB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</m:nary>
                  </m:oMath>
                </a14:m>
                <a:endPara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Sum of squared errors</a:t>
                </a:r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061" y="1789431"/>
                <a:ext cx="4395947" cy="1236108"/>
              </a:xfrm>
              <a:prstGeom prst="rect">
                <a:avLst/>
              </a:prstGeom>
              <a:blipFill>
                <a:blip r:embed="rId10"/>
                <a:stretch>
                  <a:fillRect l="-139" t="-35644" b="-108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>
            <a:stCxn id="15" idx="2"/>
          </p:cNvCxnSpPr>
          <p:nvPr/>
        </p:nvCxnSpPr>
        <p:spPr>
          <a:xfrm flipH="1">
            <a:off x="5401343" y="3025539"/>
            <a:ext cx="4148692" cy="1671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89572" y="1052433"/>
            <a:ext cx="1308435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 mean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911163" y="1443297"/>
            <a:ext cx="532627" cy="11510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848447" y="5833736"/>
            <a:ext cx="503274" cy="24809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5803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65"/>
    </mc:Choice>
    <mc:Fallback xmlns="">
      <p:transition spd="slow" advTm="8026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2855641" y="4995064"/>
          <a:ext cx="6480719" cy="1440161"/>
        </p:xfrm>
        <a:graphic>
          <a:graphicData uri="http://schemas.openxmlformats.org/drawingml/2006/table">
            <a:tbl>
              <a:tblPr/>
              <a:tblGrid>
                <a:gridCol w="160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Source of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 variation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Sum of Squares</a:t>
                      </a:r>
                      <a:endParaRPr lang="en-GB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Mean Square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Between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18.1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Within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69.9</a:t>
                      </a:r>
                      <a:endParaRPr lang="en-GB" sz="1600" dirty="0">
                        <a:solidFill>
                          <a:srgbClr val="D6009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3454" y="188641"/>
            <a:ext cx="9965093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of </a:t>
            </a:r>
            <a:r>
              <a:rPr lang="en-GB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variance: how does it work?</a:t>
            </a:r>
            <a:endParaRPr lang="en-GB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66957" y="2530549"/>
            <a:ext cx="97819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273580" y="1205023"/>
          <a:ext cx="3486656" cy="2880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Prism 8" r:id="rId4" imgW="8842637" imgH="7297502" progId="Prism8.Document">
                  <p:embed/>
                </p:oleObj>
              </mc:Choice>
              <mc:Fallback>
                <p:oleObj name="Prism 8" r:id="rId4" imgW="8842637" imgH="7297502" progId="Prism8.Document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73580" y="1205023"/>
                        <a:ext cx="3486656" cy="2880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62103" y="1789431"/>
                <a:ext cx="4157100" cy="15476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 differences: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sup>
                      <m:e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(</m:t>
                        </m:r>
                        <m:sSub>
                          <m:sSubPr>
                            <m:ctrlPr>
                              <a:rPr kumimoji="0" lang="en-GB" sz="18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GB" sz="18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mean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GB" sz="1800" b="0" i="0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n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 – 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grand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mean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)</m:t>
                        </m:r>
                        <m:r>
                          <a:rPr kumimoji="0" lang="en-GB" sz="1800" b="0" i="0" u="none" strike="noStrike" kern="1200" cap="none" spc="0" normalizeH="0" baseline="3000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GB" sz="1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</m:nary>
                  </m:oMath>
                </a14:m>
                <a:endPara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Sum of squared errors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Between the groups</a:t>
                </a:r>
                <a:endPara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2103" y="1789431"/>
                <a:ext cx="4157100" cy="1547668"/>
              </a:xfrm>
              <a:prstGeom prst="rect">
                <a:avLst/>
              </a:prstGeom>
              <a:blipFill>
                <a:blip r:embed="rId6"/>
                <a:stretch>
                  <a:fillRect l="-587" t="-28063" b="-63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4735033" y="2573077"/>
            <a:ext cx="266522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337544" y="2573077"/>
            <a:ext cx="0" cy="315763"/>
          </a:xfrm>
          <a:prstGeom prst="straightConnector1">
            <a:avLst/>
          </a:prstGeom>
          <a:ln w="127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70334" y="1205023"/>
            <a:ext cx="1308435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 mean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2672318" y="1574355"/>
            <a:ext cx="852234" cy="956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</p:cNvCxnSpPr>
          <p:nvPr/>
        </p:nvCxnSpPr>
        <p:spPr>
          <a:xfrm>
            <a:off x="3524552" y="1574355"/>
            <a:ext cx="1139597" cy="998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4883888" y="5443869"/>
            <a:ext cx="453656" cy="2268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450046" y="1226528"/>
          <a:ext cx="2814154" cy="2859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Prism 8" r:id="rId7" imgW="7562640" imgH="7681581" progId="Prism8.Document">
                  <p:embed/>
                </p:oleObj>
              </mc:Choice>
              <mc:Fallback>
                <p:oleObj name="Prism 8" r:id="rId7" imgW="7562640" imgH="7681581" progId="Prism8.Document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0046" y="1226528"/>
                        <a:ext cx="2814154" cy="2859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01045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61"/>
    </mc:Choice>
    <mc:Fallback xmlns="">
      <p:transition spd="slow" advTm="4086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2855641" y="4995064"/>
          <a:ext cx="6480719" cy="1440161"/>
        </p:xfrm>
        <a:graphic>
          <a:graphicData uri="http://schemas.openxmlformats.org/drawingml/2006/table">
            <a:tbl>
              <a:tblPr/>
              <a:tblGrid>
                <a:gridCol w="160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6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8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Source of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 variation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Sum of Squares</a:t>
                      </a:r>
                      <a:endParaRPr lang="en-GB" sz="1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latin typeface="Calibri"/>
                          <a:ea typeface="Calibri"/>
                          <a:cs typeface="Times New Roman"/>
                        </a:rPr>
                        <a:t>df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Calibri"/>
                          <a:ea typeface="Calibri"/>
                          <a:cs typeface="Times New Roman"/>
                        </a:rPr>
                        <a:t>Mean </a:t>
                      </a:r>
                      <a:r>
                        <a:rPr lang="en-GB" sz="1400" b="1" dirty="0" smtClean="0">
                          <a:latin typeface="Calibri"/>
                          <a:ea typeface="Calibri"/>
                          <a:cs typeface="Times New Roman"/>
                        </a:rPr>
                        <a:t>Squares</a:t>
                      </a: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latin typeface="Calibri"/>
                          <a:ea typeface="Calibri"/>
                          <a:cs typeface="Times New Roman"/>
                        </a:rPr>
                        <a:t>p-value</a:t>
                      </a:r>
                      <a:endParaRPr lang="en-GB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Between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18.1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rgbClr val="0070C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3300"/>
                          </a:solidFill>
                          <a:latin typeface="Calibri"/>
                          <a:ea typeface="Calibri"/>
                          <a:cs typeface="Times New Roman"/>
                        </a:rPr>
                        <a:t>Within Groups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rgbClr val="FF3300"/>
                          </a:solidFill>
                          <a:latin typeface="+mn-lt"/>
                          <a:ea typeface="Calibri"/>
                          <a:cs typeface="Times New Roman"/>
                        </a:rPr>
                        <a:t>51.8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rgbClr val="FF33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D60093"/>
                          </a:solidFill>
                          <a:latin typeface="Calibri"/>
                          <a:ea typeface="Calibri"/>
                          <a:cs typeface="Times New Roman"/>
                        </a:rPr>
                        <a:t>69.9</a:t>
                      </a:r>
                      <a:endParaRPr lang="en-GB" sz="1400" b="1" dirty="0">
                        <a:solidFill>
                          <a:srgbClr val="D6009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1524001" y="-338554"/>
            <a:ext cx="1847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nya Nouvelle" pitchFamily="2" charset="0"/>
              <a:ea typeface="+mn-ea"/>
              <a:cs typeface="+mn-cs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3454" y="188641"/>
            <a:ext cx="9965093" cy="691753"/>
          </a:xfrm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of </a:t>
            </a:r>
            <a:r>
              <a:rPr lang="en-GB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variance: how does it work?</a:t>
            </a:r>
            <a:endParaRPr lang="en-GB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90563" y="1156536"/>
          <a:ext cx="2805112" cy="28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Prism 8" r:id="rId4" imgW="7538163" imgH="7675462" progId="Prism8.Document">
                  <p:embed/>
                </p:oleObj>
              </mc:Choice>
              <mc:Fallback>
                <p:oleObj name="Prism 8" r:id="rId4" imgW="7538163" imgH="7675462" progId="Prism8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0563" y="1156536"/>
                        <a:ext cx="2805112" cy="285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3166957" y="2530549"/>
            <a:ext cx="97819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273580" y="1205023"/>
          <a:ext cx="3486656" cy="2880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Prism 8" r:id="rId6" imgW="8842637" imgH="7297502" progId="Prism8.Document">
                  <p:embed/>
                </p:oleObj>
              </mc:Choice>
              <mc:Fallback>
                <p:oleObj name="Prism 8" r:id="rId6" imgW="8842637" imgH="7297502" progId="Prism8.Document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73580" y="1205023"/>
                        <a:ext cx="3486656" cy="2880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699558" y="1789431"/>
                <a:ext cx="4282198" cy="1589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78 differences: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78</m:t>
                        </m:r>
                      </m:sup>
                      <m:e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(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value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-2500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n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 –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group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mean</m:t>
                        </m:r>
                        <m:r>
                          <m:rPr>
                            <m:nor/>
                          </m:rPr>
                          <a: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m:t>)</m:t>
                        </m:r>
                        <m:r>
                          <a:rPr kumimoji="0" lang="en-GB" sz="1800" b="0" i="1" u="none" strike="noStrike" kern="1200" cap="none" spc="0" normalizeH="0" baseline="3000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</m:nary>
                  </m:oMath>
                </a14:m>
                <a:endParaRPr kumimoji="0" lang="fr-F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</a:t>
                </a: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Sum of squared errors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Calibri" panose="020F0502020204030204"/>
                    <a:ea typeface="Calibri"/>
                    <a:cs typeface="Times New Roman"/>
                  </a:rPr>
                  <a:t>Within </a:t>
                </a:r>
                <a:r>
                  <a:rPr kumimoji="0" lang="en-GB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Calibri" panose="020F0502020204030204"/>
                    <a:ea typeface="Calibri"/>
                    <a:cs typeface="Times New Roman"/>
                  </a:rPr>
                  <a:t>the Groups</a:t>
                </a:r>
                <a:endPara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558" y="1789431"/>
                <a:ext cx="4282198" cy="1589602"/>
              </a:xfrm>
              <a:prstGeom prst="rect">
                <a:avLst/>
              </a:prstGeom>
              <a:blipFill>
                <a:blip r:embed="rId10"/>
                <a:stretch>
                  <a:fillRect l="-284" t="-27692" b="-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4735033" y="2573077"/>
            <a:ext cx="2665227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542566" y="2310808"/>
            <a:ext cx="0" cy="581248"/>
          </a:xfrm>
          <a:prstGeom prst="straightConnector1">
            <a:avLst/>
          </a:prstGeom>
          <a:ln w="12700">
            <a:solidFill>
              <a:srgbClr val="FF33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70334" y="1205023"/>
            <a:ext cx="1308435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rand mean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2672317" y="1574355"/>
            <a:ext cx="870670" cy="9561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</p:cNvCxnSpPr>
          <p:nvPr/>
        </p:nvCxnSpPr>
        <p:spPr>
          <a:xfrm>
            <a:off x="3542987" y="1574355"/>
            <a:ext cx="1121162" cy="9987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64575" y="1082378"/>
            <a:ext cx="1320683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 mean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244316" y="1473631"/>
            <a:ext cx="474477" cy="95768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862623" y="5791200"/>
            <a:ext cx="453656" cy="2268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8656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25"/>
    </mc:Choice>
    <mc:Fallback xmlns="">
      <p:transition spd="slow" advTm="6212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3.2|8|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10.5|7.7|12.5|2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2.7|1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5|10.1|1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3.2|69.4|1|47.7"/>
</p:tagLst>
</file>

<file path=ppt/theme/theme1.xml><?xml version="1.0" encoding="utf-8"?>
<a:theme xmlns:a="http://schemas.openxmlformats.org/drawingml/2006/main" name="Default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CC0000"/>
        </a:dk1>
        <a:lt1>
          <a:srgbClr val="FFFFFF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CC0000"/>
        </a:dk1>
        <a:lt1>
          <a:srgbClr val="FFFFFF"/>
        </a:lt1>
        <a:dk2>
          <a:srgbClr val="99003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CC0000"/>
        </a:dk1>
        <a:lt1>
          <a:srgbClr val="FFFFFF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CC0000"/>
        </a:dk1>
        <a:lt1>
          <a:srgbClr val="FFFFFF"/>
        </a:lt1>
        <a:dk2>
          <a:srgbClr val="99003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2778</TotalTime>
  <Words>1792</Words>
  <Application>Microsoft Office PowerPoint</Application>
  <PresentationFormat>Widescreen</PresentationFormat>
  <Paragraphs>447</Paragraphs>
  <Slides>39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4" baseType="lpstr">
      <vt:lpstr>Arial</vt:lpstr>
      <vt:lpstr>Bookman Old Style</vt:lpstr>
      <vt:lpstr>Calibri</vt:lpstr>
      <vt:lpstr>Calibri Light</vt:lpstr>
      <vt:lpstr>Cambria Math</vt:lpstr>
      <vt:lpstr>Minya Nouvelle</vt:lpstr>
      <vt:lpstr>Times New Roman</vt:lpstr>
      <vt:lpstr>Wingdings</vt:lpstr>
      <vt:lpstr>Default Design</vt:lpstr>
      <vt:lpstr>1_Default Design</vt:lpstr>
      <vt:lpstr>1_Office Theme</vt:lpstr>
      <vt:lpstr>2_Office Theme</vt:lpstr>
      <vt:lpstr>Prism 8</vt:lpstr>
      <vt:lpstr>Prism 7</vt:lpstr>
      <vt:lpstr>Worksheet</vt:lpstr>
      <vt:lpstr>Analysis of Quantitative data One-Way + Two-Way ANOVA Anne Segonds-Pichon v2020-08</vt:lpstr>
      <vt:lpstr>PowerPoint Presentation</vt:lpstr>
      <vt:lpstr>PowerPoint Presentation</vt:lpstr>
      <vt:lpstr>Analysis of variance: how does it work?</vt:lpstr>
      <vt:lpstr>PowerPoint Presentation</vt:lpstr>
      <vt:lpstr>Analysis of variance: how does it work?</vt:lpstr>
      <vt:lpstr>Analysis of variance: how does it work?</vt:lpstr>
      <vt:lpstr>Analysis of variance: how does it work?</vt:lpstr>
      <vt:lpstr>Analysis of variance: how does it work?</vt:lpstr>
      <vt:lpstr>Analysis of variance: how does it work?</vt:lpstr>
      <vt:lpstr>Analysis of variance: how does it work?</vt:lpstr>
      <vt:lpstr>Analysis of variance: how does it work?</vt:lpstr>
      <vt:lpstr>Comparison of more than 2 means</vt:lpstr>
      <vt:lpstr>Familywise error rate</vt:lpstr>
      <vt:lpstr>PowerPoint Presentation</vt:lpstr>
      <vt:lpstr>Multiple testing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Two-way Analysis of Variance (Factorial ANOVA)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Quantitative data One-Way + Two-Way ANOVA Anne Segonds-Pichon v2020-08</dc:title>
  <dc:creator>Anne Segonds-Pichon</dc:creator>
  <cp:lastModifiedBy>Anne Segonds-Pichon</cp:lastModifiedBy>
  <cp:revision>9</cp:revision>
  <dcterms:created xsi:type="dcterms:W3CDTF">2020-08-27T13:25:16Z</dcterms:created>
  <dcterms:modified xsi:type="dcterms:W3CDTF">2020-09-02T13:44:12Z</dcterms:modified>
</cp:coreProperties>
</file>