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3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68"/>
    <a:srgbClr val="D000D0"/>
    <a:srgbClr val="6800D0"/>
    <a:srgbClr val="0000D0"/>
    <a:srgbClr val="006BD6"/>
    <a:srgbClr val="00CCCC"/>
    <a:srgbClr val="00D06D"/>
    <a:srgbClr val="00D000"/>
    <a:srgbClr val="68D000"/>
    <a:srgbClr val="D0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6" autoAdjust="0"/>
    <p:restoredTop sz="94660"/>
  </p:normalViewPr>
  <p:slideViewPr>
    <p:cSldViewPr>
      <p:cViewPr>
        <p:scale>
          <a:sx n="66" d="100"/>
          <a:sy n="66" d="100"/>
        </p:scale>
        <p:origin x="102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9DA9-C14B-42B7-B45F-343F9902BF37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BAEAE-86FC-4803-A0A6-8F5E6F879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9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795FE-C174-47CC-9F0B-BEE390F54F31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83A-082A-4595-BA04-89A19193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8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7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9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34098" y="4409777"/>
            <a:ext cx="1044248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8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3392" y="1196752"/>
            <a:ext cx="1094521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57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0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2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7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ndrewss\Desktop\bioinformatics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60" y="5949281"/>
            <a:ext cx="2211292" cy="78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dirty="0"/>
              <a:t>Inkscape 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v2023-02</a:t>
            </a:r>
          </a:p>
          <a:p>
            <a:endParaRPr lang="en-GB" sz="2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rPr>
              <a:t>Simon Andrews</a:t>
            </a:r>
          </a:p>
          <a:p>
            <a:endParaRPr lang="en-GB" sz="2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rPr>
              <a:t>simon.andrews@babraham.ac.uk</a:t>
            </a:r>
          </a:p>
        </p:txBody>
      </p:sp>
    </p:spTree>
    <p:extLst>
      <p:ext uri="{BB962C8B-B14F-4D97-AF65-F5344CB8AC3E}">
        <p14:creationId xmlns:p14="http://schemas.microsoft.com/office/powerpoint/2010/main" val="40597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600201"/>
            <a:ext cx="9590856" cy="4525963"/>
          </a:xfrm>
        </p:spPr>
        <p:txBody>
          <a:bodyPr/>
          <a:lstStyle/>
          <a:p>
            <a:r>
              <a:rPr lang="en-GB" dirty="0"/>
              <a:t>Select the Selection tool</a:t>
            </a:r>
          </a:p>
          <a:p>
            <a:r>
              <a:rPr lang="en-GB" dirty="0"/>
              <a:t>Moving – Click and drag an object</a:t>
            </a:r>
          </a:p>
          <a:p>
            <a:r>
              <a:rPr lang="en-GB" dirty="0"/>
              <a:t>Duplicating – Select object and press </a:t>
            </a:r>
            <a:r>
              <a:rPr lang="en-GB" dirty="0" err="1"/>
              <a:t>Ctrl+D</a:t>
            </a:r>
            <a:endParaRPr lang="en-GB" dirty="0"/>
          </a:p>
          <a:p>
            <a:r>
              <a:rPr lang="en-GB" dirty="0"/>
              <a:t>Resizing / Rotating</a:t>
            </a:r>
          </a:p>
          <a:p>
            <a:pPr lvl="1"/>
            <a:r>
              <a:rPr lang="en-GB" dirty="0"/>
              <a:t>Click on object</a:t>
            </a:r>
          </a:p>
          <a:p>
            <a:pPr lvl="1"/>
            <a:r>
              <a:rPr lang="en-GB" dirty="0"/>
              <a:t>Click again to change control arrow type</a:t>
            </a:r>
          </a:p>
          <a:p>
            <a:pPr lvl="1"/>
            <a:r>
              <a:rPr lang="en-GB" dirty="0"/>
              <a:t>Click and drag arrows to resize / rotate</a:t>
            </a:r>
          </a:p>
        </p:txBody>
      </p:sp>
    </p:spTree>
    <p:extLst>
      <p:ext uri="{BB962C8B-B14F-4D97-AF65-F5344CB8AC3E}">
        <p14:creationId xmlns:p14="http://schemas.microsoft.com/office/powerpoint/2010/main" val="114725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Resize / Rotate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3284985"/>
            <a:ext cx="8229600" cy="2841179"/>
          </a:xfrm>
        </p:spPr>
        <p:txBody>
          <a:bodyPr/>
          <a:lstStyle/>
          <a:p>
            <a:r>
              <a:rPr lang="en-GB" dirty="0"/>
              <a:t>Can use shift/control keyboard modifiers as before</a:t>
            </a:r>
          </a:p>
          <a:p>
            <a:r>
              <a:rPr lang="en-GB" dirty="0"/>
              <a:t>For rotation you can move the crosshair to change the centre of rotation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1268760"/>
            <a:ext cx="1798056" cy="16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401" y="1231616"/>
            <a:ext cx="1863839" cy="165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56205" y="2788814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Resize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4826" y="2786338"/>
            <a:ext cx="79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184964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Transform Shortcuts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4865"/>
            <a:ext cx="8229600" cy="3921299"/>
          </a:xfrm>
        </p:spPr>
        <p:txBody>
          <a:bodyPr/>
          <a:lstStyle/>
          <a:p>
            <a:r>
              <a:rPr lang="en-GB" dirty="0"/>
              <a:t>Rotate 90 degrees anticlockwise</a:t>
            </a:r>
          </a:p>
          <a:p>
            <a:r>
              <a:rPr lang="en-GB" dirty="0"/>
              <a:t>Rotate 90 degrees clockwise</a:t>
            </a:r>
          </a:p>
          <a:p>
            <a:r>
              <a:rPr lang="en-GB" dirty="0"/>
              <a:t>Mirror object around the vertical axis</a:t>
            </a:r>
          </a:p>
          <a:p>
            <a:r>
              <a:rPr lang="en-GB" dirty="0"/>
              <a:t>Mirror object around the horizontal axis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300790"/>
            <a:ext cx="3320356" cy="82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63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and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Selecting multiple objects</a:t>
            </a:r>
          </a:p>
          <a:p>
            <a:pPr lvl="1"/>
            <a:r>
              <a:rPr lang="en-GB" dirty="0"/>
              <a:t>Drag a box to cover multiple objects</a:t>
            </a:r>
          </a:p>
          <a:p>
            <a:pPr lvl="1"/>
            <a:r>
              <a:rPr lang="en-GB" dirty="0" err="1"/>
              <a:t>Shift+click</a:t>
            </a:r>
            <a:r>
              <a:rPr lang="en-GB" dirty="0"/>
              <a:t> to add an object to a selection</a:t>
            </a:r>
          </a:p>
          <a:p>
            <a:pPr lvl="1"/>
            <a:r>
              <a:rPr lang="en-GB" dirty="0" err="1"/>
              <a:t>Shift+click</a:t>
            </a:r>
            <a:r>
              <a:rPr lang="en-GB" dirty="0"/>
              <a:t> on a selected object to remove it from the selection</a:t>
            </a:r>
          </a:p>
          <a:p>
            <a:pPr lvl="1"/>
            <a:endParaRPr lang="en-GB" dirty="0"/>
          </a:p>
          <a:p>
            <a:r>
              <a:rPr lang="en-GB" dirty="0"/>
              <a:t>Grouping</a:t>
            </a:r>
          </a:p>
          <a:p>
            <a:pPr lvl="1"/>
            <a:r>
              <a:rPr lang="en-GB" dirty="0"/>
              <a:t>Combine multiple objects into a single object</a:t>
            </a:r>
          </a:p>
          <a:p>
            <a:pPr lvl="1"/>
            <a:r>
              <a:rPr lang="en-GB" dirty="0"/>
              <a:t>Reversible</a:t>
            </a:r>
          </a:p>
        </p:txBody>
      </p:sp>
    </p:spTree>
    <p:extLst>
      <p:ext uri="{BB962C8B-B14F-4D97-AF65-F5344CB8AC3E}">
        <p14:creationId xmlns:p14="http://schemas.microsoft.com/office/powerpoint/2010/main" val="229989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Select Multiple Objects</a:t>
            </a:r>
          </a:p>
          <a:p>
            <a:r>
              <a:rPr lang="en-GB" dirty="0"/>
              <a:t>Object &gt; Group (</a:t>
            </a:r>
            <a:r>
              <a:rPr lang="en-GB" dirty="0" err="1"/>
              <a:t>Control+G</a:t>
            </a:r>
            <a:r>
              <a:rPr lang="en-GB" dirty="0"/>
              <a:t>)</a:t>
            </a:r>
          </a:p>
          <a:p>
            <a:r>
              <a:rPr lang="en-GB" dirty="0"/>
              <a:t>Multiple Levels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Object &gt; Ungroup (</a:t>
            </a:r>
            <a:r>
              <a:rPr lang="en-GB" dirty="0" err="1"/>
              <a:t>Control+Shift+G</a:t>
            </a:r>
            <a:r>
              <a:rPr lang="en-GB" dirty="0"/>
              <a:t>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265170"/>
            <a:ext cx="3037112" cy="83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3259363"/>
            <a:ext cx="3077761" cy="84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4107200"/>
            <a:ext cx="3240360" cy="88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779" y="4031708"/>
            <a:ext cx="3240360" cy="95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951984" y="3501008"/>
            <a:ext cx="720080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951984" y="4365104"/>
            <a:ext cx="720080" cy="36004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489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Fill and Stroke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Fill = Colour/Gradient/Pattern within a shape</a:t>
            </a:r>
          </a:p>
          <a:p>
            <a:r>
              <a:rPr lang="en-GB" dirty="0"/>
              <a:t>Stroke = The line around a shape</a:t>
            </a:r>
          </a:p>
          <a:p>
            <a:r>
              <a:rPr lang="en-GB" dirty="0"/>
              <a:t>Object &gt; Fill and Stroke (</a:t>
            </a:r>
            <a:r>
              <a:rPr lang="en-GB" dirty="0" err="1"/>
              <a:t>Shift+Ctrl+F</a:t>
            </a:r>
            <a:r>
              <a:rPr lang="en-GB" dirty="0"/>
              <a:t>)</a:t>
            </a:r>
          </a:p>
          <a:p>
            <a:r>
              <a:rPr lang="en-GB" dirty="0"/>
              <a:t>Edit</a:t>
            </a:r>
          </a:p>
          <a:p>
            <a:pPr lvl="1"/>
            <a:r>
              <a:rPr lang="en-GB" dirty="0"/>
              <a:t>Colours</a:t>
            </a:r>
          </a:p>
          <a:p>
            <a:pPr lvl="1"/>
            <a:r>
              <a:rPr lang="en-GB" dirty="0"/>
              <a:t>Opacity</a:t>
            </a:r>
          </a:p>
          <a:p>
            <a:pPr lvl="1"/>
            <a:r>
              <a:rPr lang="en-GB" dirty="0"/>
              <a:t>Blur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594C1F-79E8-4BEA-A0EB-35385E754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8136"/>
            <a:ext cx="2813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5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Opacity / Blur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127442"/>
            <a:ext cx="4608512" cy="2749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5" y="3321257"/>
            <a:ext cx="20669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Applies to whole object</a:t>
            </a:r>
          </a:p>
          <a:p>
            <a:r>
              <a:rPr lang="en-GB" dirty="0"/>
              <a:t>Separate from alpha in colours</a:t>
            </a:r>
          </a:p>
          <a:p>
            <a:r>
              <a:rPr lang="en-GB" dirty="0"/>
              <a:t>Works on all Objects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0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Aligning and Distributing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97" y="1556792"/>
            <a:ext cx="8579296" cy="4525963"/>
          </a:xfrm>
        </p:spPr>
        <p:txBody>
          <a:bodyPr>
            <a:normAutofit/>
          </a:bodyPr>
          <a:lstStyle/>
          <a:p>
            <a:r>
              <a:rPr lang="en-GB" dirty="0"/>
              <a:t>Object &gt; Align and Distribute</a:t>
            </a:r>
          </a:p>
          <a:p>
            <a:pPr lvl="1"/>
            <a:r>
              <a:rPr lang="en-GB" dirty="0"/>
              <a:t>Align = Give objects the same centre/edge position</a:t>
            </a:r>
          </a:p>
          <a:p>
            <a:pPr lvl="1"/>
            <a:r>
              <a:rPr lang="en-GB" dirty="0"/>
              <a:t>Distribute = Space objects evenly</a:t>
            </a:r>
          </a:p>
          <a:p>
            <a:r>
              <a:rPr lang="en-GB" dirty="0"/>
              <a:t>Align relative to</a:t>
            </a:r>
          </a:p>
          <a:p>
            <a:pPr lvl="1"/>
            <a:r>
              <a:rPr lang="en-GB" dirty="0"/>
              <a:t>First/Last selected object in group</a:t>
            </a:r>
          </a:p>
          <a:p>
            <a:pPr lvl="1"/>
            <a:r>
              <a:rPr lang="en-GB" dirty="0"/>
              <a:t>Largest/Smallest object in group</a:t>
            </a:r>
          </a:p>
          <a:p>
            <a:pPr lvl="1"/>
            <a:r>
              <a:rPr lang="en-GB" dirty="0"/>
              <a:t>Page</a:t>
            </a:r>
          </a:p>
          <a:p>
            <a:pPr lvl="1"/>
            <a:r>
              <a:rPr lang="en-GB" dirty="0"/>
              <a:t>Drawing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820BF5-D5B6-4A64-AB93-6518507E2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264" y="775245"/>
            <a:ext cx="2914650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82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Aligning and Distributing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167" y="1484936"/>
            <a:ext cx="2959164" cy="186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413080"/>
            <a:ext cx="3096344" cy="20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3933057"/>
            <a:ext cx="3076747" cy="20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015850"/>
            <a:ext cx="3096344" cy="20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5640" y="2924944"/>
            <a:ext cx="16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top edges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4770" y="2924944"/>
            <a:ext cx="253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centres (horizontal)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1585" y="5445224"/>
            <a:ext cx="228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centres (vertical)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4676" y="5435932"/>
            <a:ext cx="292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Even spaces between objects</a:t>
            </a:r>
          </a:p>
        </p:txBody>
      </p:sp>
    </p:spTree>
    <p:extLst>
      <p:ext uri="{BB962C8B-B14F-4D97-AF65-F5344CB8AC3E}">
        <p14:creationId xmlns:p14="http://schemas.microsoft.com/office/powerpoint/2010/main" val="335266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 axis -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objects sit over the top of old objects</a:t>
            </a:r>
          </a:p>
          <a:p>
            <a:r>
              <a:rPr lang="en-GB" dirty="0"/>
              <a:t>Objects obscure those underneath them (except for transparency)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205" y="3454152"/>
            <a:ext cx="469582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09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Inkscape?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r>
              <a:rPr lang="en-GB" dirty="0"/>
              <a:t>Vector Graphics Editor</a:t>
            </a:r>
          </a:p>
          <a:p>
            <a:r>
              <a:rPr lang="en-GB" dirty="0"/>
              <a:t>Free Software</a:t>
            </a:r>
          </a:p>
          <a:p>
            <a:r>
              <a:rPr lang="en-GB" dirty="0"/>
              <a:t>Cross Platform</a:t>
            </a:r>
          </a:p>
          <a:p>
            <a:r>
              <a:rPr lang="en-GB" dirty="0"/>
              <a:t>Easy to use</a:t>
            </a:r>
          </a:p>
          <a:p>
            <a:r>
              <a:rPr lang="en-GB" dirty="0"/>
              <a:t>Good for:</a:t>
            </a:r>
          </a:p>
          <a:p>
            <a:pPr lvl="1"/>
            <a:r>
              <a:rPr lang="en-GB" dirty="0"/>
              <a:t>Compositing</a:t>
            </a:r>
          </a:p>
          <a:p>
            <a:pPr lvl="1"/>
            <a:r>
              <a:rPr lang="en-GB" dirty="0"/>
              <a:t>Drawing</a:t>
            </a:r>
          </a:p>
          <a:p>
            <a:r>
              <a:rPr lang="en-GB" dirty="0"/>
              <a:t>Not for:</a:t>
            </a:r>
          </a:p>
          <a:p>
            <a:pPr lvl="1"/>
            <a:r>
              <a:rPr lang="en-GB" dirty="0"/>
              <a:t>Bitmap editing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945" y="1268760"/>
            <a:ext cx="1365159" cy="1536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10519" y="2319264"/>
            <a:ext cx="246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www.inkscape.org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F29C59-CD14-4169-A8B6-B24377A4D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917" y="3188889"/>
            <a:ext cx="6086426" cy="34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73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Z-axis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53041"/>
            <a:ext cx="8229600" cy="4149899"/>
          </a:xfrm>
        </p:spPr>
        <p:txBody>
          <a:bodyPr/>
          <a:lstStyle/>
          <a:p>
            <a:r>
              <a:rPr lang="en-GB" dirty="0"/>
              <a:t>Send object to bottom of z-stack</a:t>
            </a:r>
          </a:p>
          <a:p>
            <a:r>
              <a:rPr lang="en-GB" dirty="0"/>
              <a:t>Lower object one level</a:t>
            </a:r>
          </a:p>
          <a:p>
            <a:r>
              <a:rPr lang="en-GB" dirty="0"/>
              <a:t>Raise object one level</a:t>
            </a:r>
          </a:p>
          <a:p>
            <a:r>
              <a:rPr lang="en-GB" dirty="0"/>
              <a:t>Bring object to top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4221089"/>
            <a:ext cx="47910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CF40C3-9014-43D9-95CA-9897030E7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034" y="1221935"/>
            <a:ext cx="4032448" cy="83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25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bitmaps (photos)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600201"/>
            <a:ext cx="9662864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Inkscape can include bitmaps in images</a:t>
            </a:r>
          </a:p>
          <a:p>
            <a:r>
              <a:rPr lang="en-GB" dirty="0"/>
              <a:t>Appear as objects alongside vector objects</a:t>
            </a:r>
          </a:p>
          <a:p>
            <a:r>
              <a:rPr lang="en-GB" dirty="0"/>
              <a:t>Can’t edit the images</a:t>
            </a:r>
          </a:p>
          <a:p>
            <a:r>
              <a:rPr lang="en-GB" dirty="0"/>
              <a:t>Can’t increase the resolution of the image</a:t>
            </a:r>
          </a:p>
          <a:p>
            <a:r>
              <a:rPr lang="en-GB" dirty="0"/>
              <a:t>Transparency (from PNG </a:t>
            </a:r>
            <a:r>
              <a:rPr lang="en-GB" dirty="0" err="1"/>
              <a:t>etc</a:t>
            </a:r>
            <a:r>
              <a:rPr lang="en-GB" dirty="0"/>
              <a:t>) is preserved</a:t>
            </a:r>
          </a:p>
          <a:p>
            <a:endParaRPr lang="en-GB" dirty="0"/>
          </a:p>
          <a:p>
            <a:r>
              <a:rPr lang="en-GB" dirty="0"/>
              <a:t>File &gt; Import</a:t>
            </a:r>
          </a:p>
          <a:p>
            <a:pPr lvl="1"/>
            <a:r>
              <a:rPr lang="en-GB" dirty="0"/>
              <a:t>PNG, JPEG, SVG, PDF etc. etc.</a:t>
            </a:r>
          </a:p>
        </p:txBody>
      </p:sp>
    </p:spTree>
    <p:extLst>
      <p:ext uri="{BB962C8B-B14F-4D97-AF65-F5344CB8AC3E}">
        <p14:creationId xmlns:p14="http://schemas.microsoft.com/office/powerpoint/2010/main" val="2414738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bitmaps (photos)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8049" y="1412777"/>
            <a:ext cx="30765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5520" y="1412777"/>
            <a:ext cx="4038600" cy="4525963"/>
          </a:xfrm>
        </p:spPr>
        <p:txBody>
          <a:bodyPr/>
          <a:lstStyle/>
          <a:p>
            <a:r>
              <a:rPr lang="en-GB" dirty="0"/>
              <a:t>Embed</a:t>
            </a:r>
          </a:p>
          <a:p>
            <a:pPr lvl="1"/>
            <a:r>
              <a:rPr lang="en-GB" dirty="0"/>
              <a:t>Large file sizes</a:t>
            </a:r>
          </a:p>
          <a:p>
            <a:pPr lvl="1"/>
            <a:r>
              <a:rPr lang="en-GB" dirty="0"/>
              <a:t>No updating image</a:t>
            </a:r>
          </a:p>
          <a:p>
            <a:pPr lvl="1"/>
            <a:r>
              <a:rPr lang="en-GB" dirty="0"/>
              <a:t>Portable file</a:t>
            </a:r>
          </a:p>
          <a:p>
            <a:r>
              <a:rPr lang="en-GB" dirty="0"/>
              <a:t>Link</a:t>
            </a:r>
          </a:p>
          <a:p>
            <a:pPr lvl="1"/>
            <a:r>
              <a:rPr lang="en-GB" dirty="0"/>
              <a:t>Small file sizes</a:t>
            </a:r>
          </a:p>
          <a:p>
            <a:pPr lvl="1"/>
            <a:r>
              <a:rPr lang="en-GB" dirty="0"/>
              <a:t>Need to keep original</a:t>
            </a:r>
          </a:p>
          <a:p>
            <a:pPr lvl="1"/>
            <a:r>
              <a:rPr lang="en-GB" dirty="0"/>
              <a:t>Can update original</a:t>
            </a:r>
          </a:p>
          <a:p>
            <a:pPr lvl="1"/>
            <a:r>
              <a:rPr lang="en-GB" dirty="0"/>
              <a:t>Can’t (easily) move file</a:t>
            </a:r>
          </a:p>
        </p:txBody>
      </p:sp>
    </p:spTree>
    <p:extLst>
      <p:ext uri="{BB962C8B-B14F-4D97-AF65-F5344CB8AC3E}">
        <p14:creationId xmlns:p14="http://schemas.microsoft.com/office/powerpoint/2010/main" val="3761191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and Editing Paths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5560" y="1600201"/>
            <a:ext cx="9446840" cy="4525963"/>
          </a:xfrm>
        </p:spPr>
        <p:txBody>
          <a:bodyPr/>
          <a:lstStyle/>
          <a:p>
            <a:r>
              <a:rPr lang="en-GB" dirty="0"/>
              <a:t>Created using freehand or line tool</a:t>
            </a:r>
          </a:p>
          <a:p>
            <a:r>
              <a:rPr lang="en-GB" dirty="0"/>
              <a:t>Can convert other objects to become a path</a:t>
            </a:r>
          </a:p>
          <a:p>
            <a:endParaRPr lang="en-GB" dirty="0"/>
          </a:p>
          <a:p>
            <a:r>
              <a:rPr lang="en-GB" dirty="0"/>
              <a:t>Paths are composed of nodes and segments</a:t>
            </a:r>
          </a:p>
          <a:p>
            <a:r>
              <a:rPr lang="en-GB" dirty="0"/>
              <a:t>There are different types of node and segment</a:t>
            </a:r>
          </a:p>
        </p:txBody>
      </p:sp>
    </p:spTree>
    <p:extLst>
      <p:ext uri="{BB962C8B-B14F-4D97-AF65-F5344CB8AC3E}">
        <p14:creationId xmlns:p14="http://schemas.microsoft.com/office/powerpoint/2010/main" val="3547094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Nodes and Segments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3178696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Segment types</a:t>
            </a:r>
          </a:p>
          <a:p>
            <a:pPr lvl="1"/>
            <a:r>
              <a:rPr lang="en-GB" dirty="0"/>
              <a:t>Lines (1)</a:t>
            </a:r>
          </a:p>
          <a:p>
            <a:pPr lvl="1"/>
            <a:r>
              <a:rPr lang="en-GB" dirty="0"/>
              <a:t>Curves (2)</a:t>
            </a:r>
          </a:p>
          <a:p>
            <a:r>
              <a:rPr lang="en-GB" dirty="0"/>
              <a:t>Node types</a:t>
            </a:r>
          </a:p>
          <a:p>
            <a:pPr lvl="1"/>
            <a:r>
              <a:rPr lang="en-GB" dirty="0"/>
              <a:t>End (3)</a:t>
            </a:r>
          </a:p>
          <a:p>
            <a:pPr lvl="1"/>
            <a:r>
              <a:rPr lang="en-GB" dirty="0"/>
              <a:t>Corner (4)</a:t>
            </a:r>
          </a:p>
          <a:p>
            <a:pPr lvl="1"/>
            <a:r>
              <a:rPr lang="en-GB" dirty="0"/>
              <a:t>Smooth (5)</a:t>
            </a:r>
          </a:p>
          <a:p>
            <a:pPr lvl="2"/>
            <a:r>
              <a:rPr lang="en-GB" dirty="0"/>
              <a:t>Normal</a:t>
            </a:r>
          </a:p>
          <a:p>
            <a:pPr lvl="2"/>
            <a:r>
              <a:rPr lang="en-GB" dirty="0"/>
              <a:t>Symmetric</a:t>
            </a:r>
          </a:p>
          <a:p>
            <a:pPr lvl="2"/>
            <a:r>
              <a:rPr lang="en-GB" dirty="0"/>
              <a:t>Auto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1484785"/>
            <a:ext cx="4483644" cy="26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14594" y="31316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34674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8048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0448" y="3347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6482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8570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6522" y="4067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7997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94877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476860"/>
            <a:ext cx="8229600" cy="4209331"/>
          </a:xfrm>
        </p:spPr>
        <p:txBody>
          <a:bodyPr/>
          <a:lstStyle/>
          <a:p>
            <a:r>
              <a:rPr lang="en-GB" dirty="0"/>
              <a:t>Use nodes toolbar to add, remove or convert nodes or segments</a:t>
            </a:r>
          </a:p>
          <a:p>
            <a:r>
              <a:rPr lang="en-GB" dirty="0"/>
              <a:t>Select nodes or segments to make their handles visible</a:t>
            </a:r>
          </a:p>
          <a:p>
            <a:r>
              <a:rPr lang="en-GB" dirty="0"/>
              <a:t>Drag handles to change the arc of curves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AF27B2-4510-47B3-9240-B88C2A94F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061" y="1333860"/>
            <a:ext cx="8827877" cy="58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38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Freehand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63272" cy="4525963"/>
          </a:xfrm>
        </p:spPr>
        <p:txBody>
          <a:bodyPr/>
          <a:lstStyle/>
          <a:p>
            <a:r>
              <a:rPr lang="en-GB" dirty="0"/>
              <a:t>Freehand drawings tend to have large numbers of nodes, and be quite messy</a:t>
            </a:r>
          </a:p>
          <a:p>
            <a:r>
              <a:rPr lang="en-GB" dirty="0"/>
              <a:t>Can use simplification (Path &gt; Simplify, </a:t>
            </a:r>
            <a:r>
              <a:rPr lang="en-GB" dirty="0" err="1"/>
              <a:t>Ctl+L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finally edit nodes on the simplified version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7" y="3284985"/>
            <a:ext cx="2283437" cy="114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869" y="3284984"/>
            <a:ext cx="2300627" cy="116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3284985"/>
            <a:ext cx="2160240" cy="114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76" y="5047095"/>
            <a:ext cx="3384376" cy="168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341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/>
          <a:lstStyle/>
          <a:p>
            <a:r>
              <a:rPr lang="en-GB" dirty="0"/>
              <a:t>Often want to add or subtract objects from each other</a:t>
            </a:r>
          </a:p>
          <a:p>
            <a:r>
              <a:rPr lang="en-GB" dirty="0"/>
              <a:t>Have to do this as paths (Path &gt; Object to Path)</a:t>
            </a:r>
          </a:p>
          <a:p>
            <a:r>
              <a:rPr lang="en-GB" dirty="0"/>
              <a:t>Lots of options for joining paths together</a:t>
            </a:r>
          </a:p>
        </p:txBody>
      </p:sp>
    </p:spTree>
    <p:extLst>
      <p:ext uri="{BB962C8B-B14F-4D97-AF65-F5344CB8AC3E}">
        <p14:creationId xmlns:p14="http://schemas.microsoft.com/office/powerpoint/2010/main" val="680790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Paths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1449188"/>
            <a:ext cx="4536504" cy="442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9576" y="1700808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Union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84574" y="1713002"/>
            <a:ext cx="2337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3927" y="4581128"/>
            <a:ext cx="267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Intersection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6240" y="4581128"/>
            <a:ext cx="210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Exclusion</a:t>
            </a:r>
          </a:p>
        </p:txBody>
      </p:sp>
    </p:spTree>
    <p:extLst>
      <p:ext uri="{BB962C8B-B14F-4D97-AF65-F5344CB8AC3E}">
        <p14:creationId xmlns:p14="http://schemas.microsoft.com/office/powerpoint/2010/main" val="2070250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text tool to add text.</a:t>
            </a:r>
          </a:p>
          <a:p>
            <a:r>
              <a:rPr lang="en-GB" dirty="0"/>
              <a:t>Click and type to generate text</a:t>
            </a:r>
          </a:p>
          <a:p>
            <a:r>
              <a:rPr lang="en-GB" dirty="0"/>
              <a:t>Text can be scaled or rotated as any other object</a:t>
            </a:r>
          </a:p>
          <a:p>
            <a:pPr lvl="1"/>
            <a:r>
              <a:rPr lang="en-GB" dirty="0"/>
              <a:t>Always hold Ctrl when scaling otherwise the aspect ratio will be messed up</a:t>
            </a:r>
          </a:p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1700809"/>
            <a:ext cx="432048" cy="40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04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up a 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File &gt; Document Properties</a:t>
            </a:r>
          </a:p>
          <a:p>
            <a:r>
              <a:rPr lang="en-GB" dirty="0"/>
              <a:t>Shows page in view</a:t>
            </a:r>
          </a:p>
          <a:p>
            <a:r>
              <a:rPr lang="en-GB" dirty="0"/>
              <a:t>Doesn’t restrict drawing</a:t>
            </a:r>
          </a:p>
          <a:p>
            <a:r>
              <a:rPr lang="en-GB" dirty="0"/>
              <a:t>Useful as a guide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4FF7A-09A8-4E23-B9EE-6E80433D6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225" y="1417638"/>
            <a:ext cx="444817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53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 toolbar</a:t>
            </a:r>
          </a:p>
          <a:p>
            <a:endParaRPr lang="en-GB" dirty="0"/>
          </a:p>
          <a:p>
            <a:r>
              <a:rPr lang="en-GB" dirty="0"/>
              <a:t>Text and font settings</a:t>
            </a:r>
          </a:p>
          <a:p>
            <a:pPr lvl="1"/>
            <a:r>
              <a:rPr lang="en-GB" dirty="0"/>
              <a:t>Font</a:t>
            </a:r>
          </a:p>
          <a:p>
            <a:pPr lvl="1"/>
            <a:r>
              <a:rPr lang="en-GB" dirty="0"/>
              <a:t>Alignment</a:t>
            </a:r>
          </a:p>
          <a:p>
            <a:pPr lvl="1"/>
            <a:r>
              <a:rPr lang="en-GB" dirty="0"/>
              <a:t>Spacing</a:t>
            </a:r>
          </a:p>
          <a:p>
            <a:endParaRPr lang="en-GB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990" y="2924944"/>
            <a:ext cx="373722" cy="37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365482E-8591-4CE8-B52C-CF1CEA0C6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272" y="2769362"/>
            <a:ext cx="2952750" cy="3924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7C8BF3-5B28-4C57-85C7-B38227F7C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87" y="2120868"/>
            <a:ext cx="103346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4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556792"/>
            <a:ext cx="9158808" cy="4525963"/>
          </a:xfrm>
        </p:spPr>
        <p:txBody>
          <a:bodyPr/>
          <a:lstStyle/>
          <a:p>
            <a:r>
              <a:rPr lang="en-GB" dirty="0"/>
              <a:t>Saving</a:t>
            </a:r>
          </a:p>
          <a:p>
            <a:pPr lvl="1"/>
            <a:r>
              <a:rPr lang="en-GB" dirty="0"/>
              <a:t>File &gt; Save (As)</a:t>
            </a:r>
          </a:p>
          <a:p>
            <a:pPr lvl="1"/>
            <a:r>
              <a:rPr lang="en-GB" dirty="0"/>
              <a:t>Default is Scalable Vector Graphics (SVG)</a:t>
            </a:r>
          </a:p>
          <a:p>
            <a:pPr lvl="1"/>
            <a:r>
              <a:rPr lang="en-GB" dirty="0"/>
              <a:t>Adds custom extensions to SVG standard</a:t>
            </a:r>
          </a:p>
          <a:p>
            <a:pPr lvl="1"/>
            <a:r>
              <a:rPr lang="en-GB" dirty="0"/>
              <a:t>Can select plain SVG for maximum compatibility</a:t>
            </a:r>
          </a:p>
          <a:p>
            <a:pPr lvl="1"/>
            <a:r>
              <a:rPr lang="en-GB" dirty="0"/>
              <a:t>Can compress SVG (</a:t>
            </a:r>
            <a:r>
              <a:rPr lang="en-GB" dirty="0" err="1"/>
              <a:t>svgz</a:t>
            </a:r>
            <a:r>
              <a:rPr lang="en-GB" dirty="0"/>
              <a:t>) for disk space saving</a:t>
            </a:r>
          </a:p>
        </p:txBody>
      </p:sp>
    </p:spTree>
    <p:extLst>
      <p:ext uri="{BB962C8B-B14F-4D97-AF65-F5344CB8AC3E}">
        <p14:creationId xmlns:p14="http://schemas.microsoft.com/office/powerpoint/2010/main" val="1823740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Vector</a:t>
            </a:r>
          </a:p>
          <a:p>
            <a:pPr lvl="1"/>
            <a:r>
              <a:rPr lang="en-GB" dirty="0"/>
              <a:t>Can export as a PDF</a:t>
            </a:r>
          </a:p>
          <a:p>
            <a:pPr lvl="1"/>
            <a:r>
              <a:rPr lang="en-GB" dirty="0"/>
              <a:t>File &gt; Save (As), select PDF</a:t>
            </a:r>
          </a:p>
          <a:p>
            <a:endParaRPr lang="en-GB" dirty="0"/>
          </a:p>
          <a:p>
            <a:r>
              <a:rPr lang="en-GB" dirty="0"/>
              <a:t>Bitmap</a:t>
            </a:r>
          </a:p>
          <a:p>
            <a:pPr lvl="1"/>
            <a:r>
              <a:rPr lang="en-GB" dirty="0"/>
              <a:t>Can render high quality PNGs</a:t>
            </a:r>
          </a:p>
          <a:p>
            <a:pPr lvl="1"/>
            <a:r>
              <a:rPr lang="en-GB" dirty="0"/>
              <a:t>File &gt; Export PNG Image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147960"/>
            <a:ext cx="2588146" cy="223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185" y="3501009"/>
            <a:ext cx="2181769" cy="318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66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44A292-DF8E-4B6E-B98B-D9706EBF4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365" y="5454639"/>
            <a:ext cx="441717" cy="4580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1"/>
            <a:ext cx="9806880" cy="4525963"/>
          </a:xfrm>
        </p:spPr>
        <p:txBody>
          <a:bodyPr/>
          <a:lstStyle/>
          <a:p>
            <a:r>
              <a:rPr lang="en-GB" dirty="0"/>
              <a:t>Panning</a:t>
            </a:r>
          </a:p>
          <a:p>
            <a:pPr lvl="1"/>
            <a:r>
              <a:rPr lang="en-GB" dirty="0"/>
              <a:t>Scroll bars on bottom / right</a:t>
            </a:r>
          </a:p>
          <a:p>
            <a:pPr lvl="1"/>
            <a:r>
              <a:rPr lang="en-GB" dirty="0"/>
              <a:t>Scroll up/down, </a:t>
            </a:r>
            <a:r>
              <a:rPr lang="en-GB" dirty="0" err="1"/>
              <a:t>Shift+scroll</a:t>
            </a:r>
            <a:r>
              <a:rPr lang="en-GB" dirty="0"/>
              <a:t> for left/right</a:t>
            </a:r>
          </a:p>
          <a:p>
            <a:r>
              <a:rPr lang="en-GB" dirty="0"/>
              <a:t>Zooming in / out</a:t>
            </a:r>
          </a:p>
          <a:p>
            <a:pPr lvl="1"/>
            <a:r>
              <a:rPr lang="en-GB" dirty="0"/>
              <a:t>      Click to zoom in, </a:t>
            </a:r>
            <a:r>
              <a:rPr lang="en-GB" dirty="0" err="1"/>
              <a:t>shift+click</a:t>
            </a:r>
            <a:r>
              <a:rPr lang="en-GB" dirty="0"/>
              <a:t> to zoom out</a:t>
            </a:r>
          </a:p>
          <a:p>
            <a:pPr lvl="1"/>
            <a:r>
              <a:rPr lang="en-GB" dirty="0"/>
              <a:t>Control + Scroll Up/Down to zoom in/out to cursor</a:t>
            </a:r>
          </a:p>
          <a:p>
            <a:r>
              <a:rPr lang="en-GB" dirty="0"/>
              <a:t>Shortcuts</a:t>
            </a:r>
          </a:p>
          <a:p>
            <a:pPr lvl="1"/>
            <a:r>
              <a:rPr lang="en-GB" dirty="0"/>
              <a:t>Fit      page,     drawing,      selection in window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19DB4-AFB9-41B2-B924-B62EA7278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3861048"/>
            <a:ext cx="504682" cy="4299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A4C313-35BF-40F0-BBF0-6BE12D0310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218" y="5463370"/>
            <a:ext cx="414389" cy="3984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63A97D-395B-4635-A0EC-BBD8DB60D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060" y="5454639"/>
            <a:ext cx="382849" cy="36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5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main toolbar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808" y="1409704"/>
            <a:ext cx="4413176" cy="4968552"/>
          </a:xfrm>
        </p:spPr>
        <p:txBody>
          <a:bodyPr>
            <a:noAutofit/>
          </a:bodyPr>
          <a:lstStyle/>
          <a:p>
            <a:r>
              <a:rPr lang="en-GB" sz="2400" dirty="0"/>
              <a:t>Selection tool</a:t>
            </a:r>
          </a:p>
          <a:p>
            <a:r>
              <a:rPr lang="en-GB" sz="2400" dirty="0"/>
              <a:t>Edit nodes tool</a:t>
            </a:r>
          </a:p>
          <a:p>
            <a:r>
              <a:rPr lang="en-GB" sz="2400" dirty="0"/>
              <a:t>Make rectangles</a:t>
            </a:r>
          </a:p>
          <a:p>
            <a:r>
              <a:rPr lang="en-GB" sz="2400" dirty="0"/>
              <a:t>Make ellipses / arcs</a:t>
            </a:r>
          </a:p>
          <a:p>
            <a:r>
              <a:rPr lang="en-GB" sz="2400" dirty="0"/>
              <a:t>Make polygons / stars</a:t>
            </a:r>
          </a:p>
          <a:p>
            <a:r>
              <a:rPr lang="en-GB" sz="2400" dirty="0"/>
              <a:t>Make 3D boxes</a:t>
            </a:r>
          </a:p>
          <a:p>
            <a:r>
              <a:rPr lang="en-GB" sz="2400" dirty="0"/>
              <a:t>Make spirals</a:t>
            </a:r>
          </a:p>
          <a:p>
            <a:r>
              <a:rPr lang="en-GB" sz="2400" dirty="0"/>
              <a:t>Draw straight lines / curves</a:t>
            </a:r>
          </a:p>
          <a:p>
            <a:r>
              <a:rPr lang="en-GB" sz="2400" dirty="0"/>
              <a:t>Draw freehand lines</a:t>
            </a:r>
          </a:p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Calligraphy tool</a:t>
            </a:r>
          </a:p>
          <a:p>
            <a:r>
              <a:rPr lang="en-GB" sz="2400" dirty="0"/>
              <a:t>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CC1D9-23CA-4142-9815-81BBC458D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1409704"/>
            <a:ext cx="517129" cy="491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3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600201"/>
            <a:ext cx="951884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Select tool from toolbar</a:t>
            </a:r>
          </a:p>
          <a:p>
            <a:endParaRPr lang="en-GB" dirty="0"/>
          </a:p>
          <a:p>
            <a:r>
              <a:rPr lang="en-GB" dirty="0"/>
              <a:t>Click and drag on canvas</a:t>
            </a:r>
          </a:p>
          <a:p>
            <a:pPr lvl="1"/>
            <a:r>
              <a:rPr lang="en-GB" dirty="0"/>
              <a:t>Box selects the bounds of the new shape</a:t>
            </a:r>
          </a:p>
          <a:p>
            <a:pPr lvl="1"/>
            <a:r>
              <a:rPr lang="en-GB" dirty="0"/>
              <a:t>Colours are remembered from the last shape</a:t>
            </a:r>
          </a:p>
          <a:p>
            <a:pPr lvl="1"/>
            <a:endParaRPr lang="en-GB" dirty="0"/>
          </a:p>
          <a:p>
            <a:r>
              <a:rPr lang="en-GB" dirty="0"/>
              <a:t>Basic options appear in top toolbar</a:t>
            </a:r>
          </a:p>
          <a:p>
            <a:pPr lvl="1"/>
            <a:r>
              <a:rPr lang="en-GB" dirty="0"/>
              <a:t>Number of spokes on stars</a:t>
            </a:r>
          </a:p>
          <a:p>
            <a:pPr lvl="1"/>
            <a:r>
              <a:rPr lang="en-GB" dirty="0"/>
              <a:t>Rounded corners on rectangles</a:t>
            </a:r>
          </a:p>
          <a:p>
            <a:pPr lvl="1"/>
            <a:r>
              <a:rPr lang="en-GB" dirty="0"/>
              <a:t>Circle vs segment vs arc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79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1340769"/>
            <a:ext cx="5832648" cy="460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38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Modifiers – press keys whilst drawing</a:t>
            </a:r>
          </a:p>
          <a:p>
            <a:pPr lvl="1"/>
            <a:r>
              <a:rPr lang="en-GB" dirty="0"/>
              <a:t>Control = Constrain height/width ratio</a:t>
            </a:r>
          </a:p>
          <a:p>
            <a:pPr lvl="1"/>
            <a:r>
              <a:rPr lang="en-GB" dirty="0"/>
              <a:t>Easiest way to make circles / squares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Shift = grow from centre not edge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Help appears at the bottom of the screen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5258133"/>
            <a:ext cx="8424093" cy="32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59" y="5690180"/>
            <a:ext cx="8408973" cy="2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84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/>
          <a:lstStyle/>
          <a:p>
            <a:r>
              <a:rPr lang="en-GB" dirty="0"/>
              <a:t>Use the Edit Nodes tool</a:t>
            </a:r>
          </a:p>
          <a:p>
            <a:r>
              <a:rPr lang="en-GB" dirty="0"/>
              <a:t>Two types of control points, squares and circles</a:t>
            </a:r>
          </a:p>
          <a:p>
            <a:pPr lvl="1"/>
            <a:r>
              <a:rPr lang="en-GB" dirty="0"/>
              <a:t>Squares generally change the size of the shape</a:t>
            </a:r>
          </a:p>
          <a:p>
            <a:pPr lvl="1"/>
            <a:r>
              <a:rPr lang="en-GB" dirty="0"/>
              <a:t>Circles change the appearance</a:t>
            </a:r>
          </a:p>
          <a:p>
            <a:pPr lvl="2"/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861049"/>
            <a:ext cx="5712279" cy="206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628800"/>
            <a:ext cx="576064" cy="54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536643"/>
      </p:ext>
    </p:extLst>
  </p:cSld>
  <p:clrMapOvr>
    <a:masterClrMapping/>
  </p:clrMapOvr>
</p:sld>
</file>

<file path=ppt/theme/theme1.xml><?xml version="1.0" encoding="utf-8"?>
<a:theme xmlns:a="http://schemas.openxmlformats.org/drawingml/2006/main" name="Differential Methylation 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Differential Methylation lecture</Template>
  <TotalTime>7988</TotalTime>
  <Words>964</Words>
  <Application>Microsoft Office PowerPoint</Application>
  <PresentationFormat>Widescreen</PresentationFormat>
  <Paragraphs>227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Lato</vt:lpstr>
      <vt:lpstr>Differential Methylation lecture</vt:lpstr>
      <vt:lpstr>Inkscape Tutorial</vt:lpstr>
      <vt:lpstr>What is Inkscape?</vt:lpstr>
      <vt:lpstr>Setting up a canvas</vt:lpstr>
      <vt:lpstr>Moving around</vt:lpstr>
      <vt:lpstr>The main toolbar</vt:lpstr>
      <vt:lpstr>Creating basic shapes</vt:lpstr>
      <vt:lpstr>Creating basic shapes</vt:lpstr>
      <vt:lpstr>Creating basic shapes</vt:lpstr>
      <vt:lpstr>Control nodes</vt:lpstr>
      <vt:lpstr>General Transformations</vt:lpstr>
      <vt:lpstr>Resize / Rotate</vt:lpstr>
      <vt:lpstr> Transform Shortcuts</vt:lpstr>
      <vt:lpstr>Selecting and Grouping</vt:lpstr>
      <vt:lpstr>Grouping</vt:lpstr>
      <vt:lpstr>Fill and Stroke</vt:lpstr>
      <vt:lpstr>Opacity / Blur</vt:lpstr>
      <vt:lpstr>Aligning and Distributing</vt:lpstr>
      <vt:lpstr>Aligning and Distributing</vt:lpstr>
      <vt:lpstr>Z axis - Ordering</vt:lpstr>
      <vt:lpstr>Z-axis Ordering</vt:lpstr>
      <vt:lpstr>Working with bitmaps (photos)</vt:lpstr>
      <vt:lpstr>Working with bitmaps (photos)</vt:lpstr>
      <vt:lpstr>Creating and Editing Paths</vt:lpstr>
      <vt:lpstr>Nodes and Segments</vt:lpstr>
      <vt:lpstr>Editing nodes</vt:lpstr>
      <vt:lpstr>Freehand drawing</vt:lpstr>
      <vt:lpstr>Combining paths</vt:lpstr>
      <vt:lpstr>Combining Paths</vt:lpstr>
      <vt:lpstr>Adding Text</vt:lpstr>
      <vt:lpstr>Text options</vt:lpstr>
      <vt:lpstr>Saving</vt:lpstr>
      <vt:lpstr>Exporting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Design</dc:title>
  <dc:creator>Phil Ewels</dc:creator>
  <cp:lastModifiedBy>Simon Andrews</cp:lastModifiedBy>
  <cp:revision>151</cp:revision>
  <dcterms:created xsi:type="dcterms:W3CDTF">2013-11-27T14:30:23Z</dcterms:created>
  <dcterms:modified xsi:type="dcterms:W3CDTF">2023-02-23T09:18:19Z</dcterms:modified>
</cp:coreProperties>
</file>