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703" r:id="rId3"/>
    <p:sldMasterId id="2147483715" r:id="rId4"/>
    <p:sldMasterId id="2147483727" r:id="rId5"/>
    <p:sldMasterId id="2147483740" r:id="rId6"/>
  </p:sldMasterIdLst>
  <p:notesMasterIdLst>
    <p:notesMasterId r:id="rId39"/>
  </p:notesMasterIdLst>
  <p:handoutMasterIdLst>
    <p:handoutMasterId r:id="rId40"/>
  </p:handoutMasterIdLst>
  <p:sldIdLst>
    <p:sldId id="659" r:id="rId7"/>
    <p:sldId id="553" r:id="rId8"/>
    <p:sldId id="561" r:id="rId9"/>
    <p:sldId id="560" r:id="rId10"/>
    <p:sldId id="642" r:id="rId11"/>
    <p:sldId id="643" r:id="rId12"/>
    <p:sldId id="644" r:id="rId13"/>
    <p:sldId id="658" r:id="rId14"/>
    <p:sldId id="646" r:id="rId15"/>
    <p:sldId id="648" r:id="rId16"/>
    <p:sldId id="650" r:id="rId17"/>
    <p:sldId id="651" r:id="rId18"/>
    <p:sldId id="652" r:id="rId19"/>
    <p:sldId id="654" r:id="rId20"/>
    <p:sldId id="331" r:id="rId21"/>
    <p:sldId id="655" r:id="rId22"/>
    <p:sldId id="656" r:id="rId23"/>
    <p:sldId id="564" r:id="rId24"/>
    <p:sldId id="625" r:id="rId25"/>
    <p:sldId id="626" r:id="rId26"/>
    <p:sldId id="627" r:id="rId27"/>
    <p:sldId id="628" r:id="rId28"/>
    <p:sldId id="629" r:id="rId29"/>
    <p:sldId id="630" r:id="rId30"/>
    <p:sldId id="631" r:id="rId31"/>
    <p:sldId id="632" r:id="rId32"/>
    <p:sldId id="633" r:id="rId33"/>
    <p:sldId id="640" r:id="rId34"/>
    <p:sldId id="634" r:id="rId35"/>
    <p:sldId id="635" r:id="rId36"/>
    <p:sldId id="636" r:id="rId37"/>
    <p:sldId id="637" r:id="rId38"/>
  </p:sldIdLst>
  <p:sldSz cx="12192000" cy="6858000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Minya Nouvelle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Minya Nouvelle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Minya Nouvelle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Minya Nouvelle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Minya Nouvelle" pitchFamily="2" charset="0"/>
        <a:ea typeface="+mn-ea"/>
        <a:cs typeface="+mn-cs"/>
      </a:defRPr>
    </a:lvl5pPr>
    <a:lvl6pPr marL="2286000" algn="l" defTabSz="914400" rtl="0" eaLnBrk="1" latinLnBrk="0" hangingPunct="1">
      <a:defRPr sz="3800" kern="1200">
        <a:solidFill>
          <a:schemeClr val="tx1"/>
        </a:solidFill>
        <a:latin typeface="Minya Nouvelle" pitchFamily="2" charset="0"/>
        <a:ea typeface="+mn-ea"/>
        <a:cs typeface="+mn-cs"/>
      </a:defRPr>
    </a:lvl6pPr>
    <a:lvl7pPr marL="2743200" algn="l" defTabSz="914400" rtl="0" eaLnBrk="1" latinLnBrk="0" hangingPunct="1">
      <a:defRPr sz="3800" kern="1200">
        <a:solidFill>
          <a:schemeClr val="tx1"/>
        </a:solidFill>
        <a:latin typeface="Minya Nouvelle" pitchFamily="2" charset="0"/>
        <a:ea typeface="+mn-ea"/>
        <a:cs typeface="+mn-cs"/>
      </a:defRPr>
    </a:lvl7pPr>
    <a:lvl8pPr marL="3200400" algn="l" defTabSz="914400" rtl="0" eaLnBrk="1" latinLnBrk="0" hangingPunct="1">
      <a:defRPr sz="3800" kern="1200">
        <a:solidFill>
          <a:schemeClr val="tx1"/>
        </a:solidFill>
        <a:latin typeface="Minya Nouvelle" pitchFamily="2" charset="0"/>
        <a:ea typeface="+mn-ea"/>
        <a:cs typeface="+mn-cs"/>
      </a:defRPr>
    </a:lvl8pPr>
    <a:lvl9pPr marL="3657600" algn="l" defTabSz="914400" rtl="0" eaLnBrk="1" latinLnBrk="0" hangingPunct="1">
      <a:defRPr sz="3800" kern="1200">
        <a:solidFill>
          <a:schemeClr val="tx1"/>
        </a:solidFill>
        <a:latin typeface="Minya Nouvelle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BCA0"/>
    <a:srgbClr val="CC0099"/>
    <a:srgbClr val="FF33CC"/>
    <a:srgbClr val="00040C"/>
    <a:srgbClr val="FF5050"/>
    <a:srgbClr val="FFFF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2804" autoAdjust="0"/>
  </p:normalViewPr>
  <p:slideViewPr>
    <p:cSldViewPr>
      <p:cViewPr varScale="1">
        <p:scale>
          <a:sx n="108" d="100"/>
          <a:sy n="108" d="100"/>
        </p:scale>
        <p:origin x="725" y="91"/>
      </p:cViewPr>
      <p:guideLst>
        <p:guide orient="horz" pos="43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32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3D4063-6802-41A6-BB77-007CEFC09B1E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99B112-1CEF-4351-8911-84A737D735FA}">
      <dgm:prSet phldrT="[Text]" custT="1"/>
      <dgm:spPr/>
      <dgm:t>
        <a:bodyPr/>
        <a:lstStyle/>
        <a:p>
          <a:r>
            <a:rPr lang="en-US" sz="2000" b="1" dirty="0" smtClean="0"/>
            <a:t>Question</a:t>
          </a:r>
          <a:endParaRPr lang="en-US" sz="2000" b="1" dirty="0"/>
        </a:p>
      </dgm:t>
    </dgm:pt>
    <dgm:pt modelId="{4ACE07A0-D374-40D5-95E5-4B499D5DD4AD}" type="parTrans" cxnId="{F6B00E22-1243-4D2A-9699-5C3AC1C938F6}">
      <dgm:prSet/>
      <dgm:spPr/>
      <dgm:t>
        <a:bodyPr/>
        <a:lstStyle/>
        <a:p>
          <a:endParaRPr lang="en-US"/>
        </a:p>
      </dgm:t>
    </dgm:pt>
    <dgm:pt modelId="{D5A34D77-A032-4FEC-8703-3C7E0954DE53}" type="sibTrans" cxnId="{F6B00E22-1243-4D2A-9699-5C3AC1C938F6}">
      <dgm:prSet/>
      <dgm:spPr/>
      <dgm:t>
        <a:bodyPr/>
        <a:lstStyle/>
        <a:p>
          <a:endParaRPr lang="en-US"/>
        </a:p>
      </dgm:t>
    </dgm:pt>
    <dgm:pt modelId="{150881F3-9517-48C8-B643-C0243C21309C}">
      <dgm:prSet phldrT="[Text]" custT="1"/>
      <dgm:spPr/>
      <dgm:t>
        <a:bodyPr/>
        <a:lstStyle/>
        <a:p>
          <a:r>
            <a:rPr lang="en-US" sz="2000" b="1" smtClean="0"/>
            <a:t>Data Collection/Storage</a:t>
          </a:r>
          <a:endParaRPr lang="en-US" sz="2000" b="1" dirty="0"/>
        </a:p>
      </dgm:t>
    </dgm:pt>
    <dgm:pt modelId="{553B56D0-15B1-44BC-85EE-560FBA261554}" type="parTrans" cxnId="{65D81216-FC44-4A8A-8074-FA9A0306AA5B}">
      <dgm:prSet/>
      <dgm:spPr/>
      <dgm:t>
        <a:bodyPr/>
        <a:lstStyle/>
        <a:p>
          <a:endParaRPr lang="en-US"/>
        </a:p>
      </dgm:t>
    </dgm:pt>
    <dgm:pt modelId="{888FD2F9-F2A2-4571-B572-ED4E0B2DA1B8}" type="sibTrans" cxnId="{65D81216-FC44-4A8A-8074-FA9A0306AA5B}">
      <dgm:prSet/>
      <dgm:spPr/>
      <dgm:t>
        <a:bodyPr/>
        <a:lstStyle/>
        <a:p>
          <a:endParaRPr lang="en-US"/>
        </a:p>
      </dgm:t>
    </dgm:pt>
    <dgm:pt modelId="{621C8C8D-6682-48B5-9F56-79791AE6CFC3}">
      <dgm:prSet phldrT="[Text]" custT="1"/>
      <dgm:spPr>
        <a:ln w="38100">
          <a:solidFill>
            <a:srgbClr val="FF0000"/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</a:rPr>
            <a:t>Data Exploration</a:t>
          </a:r>
          <a:endParaRPr lang="en-US" sz="2000" b="1" dirty="0">
            <a:solidFill>
              <a:schemeClr val="bg1"/>
            </a:solidFill>
          </a:endParaRPr>
        </a:p>
      </dgm:t>
    </dgm:pt>
    <dgm:pt modelId="{AA5611BE-15CF-44A8-AF9D-F87495377261}" type="parTrans" cxnId="{65E5C856-347C-4764-9257-8BAC30C24ADE}">
      <dgm:prSet/>
      <dgm:spPr/>
      <dgm:t>
        <a:bodyPr/>
        <a:lstStyle/>
        <a:p>
          <a:endParaRPr lang="en-US"/>
        </a:p>
      </dgm:t>
    </dgm:pt>
    <dgm:pt modelId="{94BFC47A-5557-4297-80D2-13238EDEDA59}" type="sibTrans" cxnId="{65E5C856-347C-4764-9257-8BAC30C24ADE}">
      <dgm:prSet/>
      <dgm:spPr/>
      <dgm:t>
        <a:bodyPr/>
        <a:lstStyle/>
        <a:p>
          <a:endParaRPr lang="en-US"/>
        </a:p>
      </dgm:t>
    </dgm:pt>
    <dgm:pt modelId="{53939CE5-F55C-4C35-8E67-C078F0DC1DFB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bg1"/>
              </a:solidFill>
            </a:rPr>
            <a:t>Data Analysis</a:t>
          </a:r>
          <a:endParaRPr lang="en-US" sz="2000" b="1" dirty="0">
            <a:solidFill>
              <a:schemeClr val="bg1"/>
            </a:solidFill>
          </a:endParaRPr>
        </a:p>
      </dgm:t>
    </dgm:pt>
    <dgm:pt modelId="{F0669840-A653-4628-A0C1-FB8D2A49F1B7}" type="parTrans" cxnId="{ADC32BB7-A6A6-42E4-AD63-E579FC6B3481}">
      <dgm:prSet/>
      <dgm:spPr/>
      <dgm:t>
        <a:bodyPr/>
        <a:lstStyle/>
        <a:p>
          <a:endParaRPr lang="en-US"/>
        </a:p>
      </dgm:t>
    </dgm:pt>
    <dgm:pt modelId="{5F6A768D-9F68-4DE9-9C27-0AA1AF744745}" type="sibTrans" cxnId="{ADC32BB7-A6A6-42E4-AD63-E579FC6B3481}">
      <dgm:prSet/>
      <dgm:spPr/>
      <dgm:t>
        <a:bodyPr/>
        <a:lstStyle/>
        <a:p>
          <a:endParaRPr lang="en-US"/>
        </a:p>
      </dgm:t>
    </dgm:pt>
    <dgm:pt modelId="{09262666-4DFB-4DCB-B9A8-698380D92DAA}">
      <dgm:prSet phldrT="[Text]" custT="1"/>
      <dgm:spPr/>
      <dgm:t>
        <a:bodyPr/>
        <a:lstStyle/>
        <a:p>
          <a:r>
            <a:rPr lang="en-US" sz="2000" b="1" dirty="0" smtClean="0"/>
            <a:t>Results</a:t>
          </a:r>
          <a:endParaRPr lang="en-US" sz="2000" b="1" dirty="0"/>
        </a:p>
      </dgm:t>
    </dgm:pt>
    <dgm:pt modelId="{1BF0D3DD-14F2-48F9-A19D-EB3CEB3FCC18}" type="parTrans" cxnId="{83081BEE-65C4-4006-813A-328D49E9C76B}">
      <dgm:prSet/>
      <dgm:spPr/>
      <dgm:t>
        <a:bodyPr/>
        <a:lstStyle/>
        <a:p>
          <a:endParaRPr lang="en-US"/>
        </a:p>
      </dgm:t>
    </dgm:pt>
    <dgm:pt modelId="{80FE8BC6-63E1-46F5-AB00-C9AE5435AD42}" type="sibTrans" cxnId="{83081BEE-65C4-4006-813A-328D49E9C76B}">
      <dgm:prSet/>
      <dgm:spPr/>
      <dgm:t>
        <a:bodyPr/>
        <a:lstStyle/>
        <a:p>
          <a:endParaRPr lang="en-US"/>
        </a:p>
      </dgm:t>
    </dgm:pt>
    <dgm:pt modelId="{DDA9AD34-AB94-4D97-B475-D357CE2645CD}">
      <dgm:prSet phldrT="[Text]" custT="1"/>
      <dgm:spPr>
        <a:solidFill>
          <a:srgbClr val="43BCA0"/>
        </a:solidFill>
      </dgm:spPr>
      <dgm:t>
        <a:bodyPr/>
        <a:lstStyle/>
        <a:p>
          <a:r>
            <a:rPr lang="en-US" sz="2000" b="1" dirty="0" smtClean="0"/>
            <a:t>Experiment</a:t>
          </a:r>
          <a:endParaRPr lang="en-US" sz="2000" b="1" dirty="0"/>
        </a:p>
      </dgm:t>
    </dgm:pt>
    <dgm:pt modelId="{E9FC5EA0-B57B-424E-8D8B-3832BFE16FC0}" type="parTrans" cxnId="{1581D4FC-BE76-4059-950C-A9B9D34A163B}">
      <dgm:prSet/>
      <dgm:spPr/>
      <dgm:t>
        <a:bodyPr/>
        <a:lstStyle/>
        <a:p>
          <a:endParaRPr lang="en-US"/>
        </a:p>
      </dgm:t>
    </dgm:pt>
    <dgm:pt modelId="{D4715A04-424A-44C2-AE1C-1EE1C48879F5}" type="sibTrans" cxnId="{1581D4FC-BE76-4059-950C-A9B9D34A163B}">
      <dgm:prSet/>
      <dgm:spPr/>
      <dgm:t>
        <a:bodyPr/>
        <a:lstStyle/>
        <a:p>
          <a:endParaRPr lang="en-US"/>
        </a:p>
      </dgm:t>
    </dgm:pt>
    <dgm:pt modelId="{7A72643C-DD59-4BA5-B778-ED4B4592B39A}">
      <dgm:prSet phldrT="[Text]" custT="1"/>
      <dgm:spPr>
        <a:solidFill>
          <a:srgbClr val="43BCA0"/>
        </a:solidFill>
        <a:ln w="38100">
          <a:noFill/>
        </a:ln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</a:rPr>
            <a:t>Sample Size</a:t>
          </a:r>
        </a:p>
      </dgm:t>
    </dgm:pt>
    <dgm:pt modelId="{D9179BD8-7C4E-4B6D-AB74-A6485252DBEB}" type="parTrans" cxnId="{A250B896-ED4E-414B-B1A6-3B91158C9EAB}">
      <dgm:prSet/>
      <dgm:spPr/>
      <dgm:t>
        <a:bodyPr/>
        <a:lstStyle/>
        <a:p>
          <a:endParaRPr lang="en-US"/>
        </a:p>
      </dgm:t>
    </dgm:pt>
    <dgm:pt modelId="{612FCFB8-DAEA-4C31-8CC4-74A91D28866E}" type="sibTrans" cxnId="{A250B896-ED4E-414B-B1A6-3B91158C9EAB}">
      <dgm:prSet/>
      <dgm:spPr/>
      <dgm:t>
        <a:bodyPr/>
        <a:lstStyle/>
        <a:p>
          <a:endParaRPr lang="en-US"/>
        </a:p>
      </dgm:t>
    </dgm:pt>
    <dgm:pt modelId="{A40DF751-8A99-41D0-9F0F-336268C7A278}">
      <dgm:prSet phldrT="[Text]" custT="1"/>
      <dgm:spPr>
        <a:solidFill>
          <a:srgbClr val="43BCA0"/>
        </a:solidFill>
        <a:ln w="38100">
          <a:noFill/>
        </a:ln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</a:rPr>
            <a:t>Experimental Design</a:t>
          </a:r>
          <a:endParaRPr lang="en-US" sz="2000" b="1" dirty="0">
            <a:solidFill>
              <a:schemeClr val="bg1"/>
            </a:solidFill>
          </a:endParaRPr>
        </a:p>
      </dgm:t>
    </dgm:pt>
    <dgm:pt modelId="{7D7488F6-194B-4D88-A1C3-853F25AB5797}" type="parTrans" cxnId="{F140C00F-53D8-4049-9332-3710EF5A53ED}">
      <dgm:prSet/>
      <dgm:spPr/>
      <dgm:t>
        <a:bodyPr/>
        <a:lstStyle/>
        <a:p>
          <a:endParaRPr lang="en-US"/>
        </a:p>
      </dgm:t>
    </dgm:pt>
    <dgm:pt modelId="{5F7334FA-B722-45BB-A053-F2AE64EEB518}" type="sibTrans" cxnId="{F140C00F-53D8-4049-9332-3710EF5A53ED}">
      <dgm:prSet/>
      <dgm:spPr/>
      <dgm:t>
        <a:bodyPr/>
        <a:lstStyle/>
        <a:p>
          <a:endParaRPr lang="en-US"/>
        </a:p>
      </dgm:t>
    </dgm:pt>
    <dgm:pt modelId="{1F586803-2CF1-4AA7-834E-05A1F2267DBA}" type="pres">
      <dgm:prSet presAssocID="{B53D4063-6802-41A6-BB77-007CEFC09B1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8211FE-61CE-4A18-A018-CBF0A20A535F}" type="pres">
      <dgm:prSet presAssocID="{B53D4063-6802-41A6-BB77-007CEFC09B1E}" presName="cycle" presStyleCnt="0"/>
      <dgm:spPr/>
      <dgm:t>
        <a:bodyPr/>
        <a:lstStyle/>
        <a:p>
          <a:endParaRPr lang="en-US"/>
        </a:p>
      </dgm:t>
    </dgm:pt>
    <dgm:pt modelId="{268D37AD-7573-4E5A-92F1-E012FAFAF089}" type="pres">
      <dgm:prSet presAssocID="{9499B112-1CEF-4351-8911-84A737D735FA}" presName="nodeFirstNode" presStyleLbl="node1" presStyleIdx="0" presStyleCnt="8" custScaleX="99180" custScaleY="793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2A854-D4CA-4973-B774-31841C32385A}" type="pres">
      <dgm:prSet presAssocID="{D5A34D77-A032-4FEC-8703-3C7E0954DE53}" presName="sibTransFirstNode" presStyleLbl="bgShp" presStyleIdx="0" presStyleCnt="1" custLinFactNeighborX="-1355" custLinFactNeighborY="620"/>
      <dgm:spPr/>
      <dgm:t>
        <a:bodyPr/>
        <a:lstStyle/>
        <a:p>
          <a:endParaRPr lang="en-US"/>
        </a:p>
      </dgm:t>
    </dgm:pt>
    <dgm:pt modelId="{F3CC26CA-B6F7-46F0-8B6C-FA83EC14FB5F}" type="pres">
      <dgm:prSet presAssocID="{A40DF751-8A99-41D0-9F0F-336268C7A278}" presName="nodeFollowingNodes" presStyleLbl="node1" presStyleIdx="1" presStyleCnt="8" custScaleX="166453" custScaleY="79344" custRadScaleRad="105467" custRadScaleInc="267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8BDC0-764C-46D2-BDBC-7D93F128D142}" type="pres">
      <dgm:prSet presAssocID="{7A72643C-DD59-4BA5-B778-ED4B4592B39A}" presName="nodeFollowingNodes" presStyleLbl="node1" presStyleIdx="2" presStyleCnt="8" custScaleX="99180" custScaleY="793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7F821B-FB82-4BF9-95B8-7EDE6B0A5EFC}" type="pres">
      <dgm:prSet presAssocID="{DDA9AD34-AB94-4D97-B475-D357CE2645CD}" presName="nodeFollowingNodes" presStyleLbl="node1" presStyleIdx="3" presStyleCnt="8" custScaleX="99180" custScaleY="79344" custRadScaleRad="97545" custRadScaleInc="-313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58AC7A-E5E5-4D88-92C8-E9E1CB0C77DC}" type="pres">
      <dgm:prSet presAssocID="{150881F3-9517-48C8-B643-C0243C21309C}" presName="nodeFollowingNodes" presStyleLbl="node1" presStyleIdx="4" presStyleCnt="8" custScaleX="163786" custScaleY="793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9DB06A-236A-4DAF-956A-3AC571125ABE}" type="pres">
      <dgm:prSet presAssocID="{621C8C8D-6682-48B5-9F56-79791AE6CFC3}" presName="nodeFollowingNodes" presStyleLbl="node1" presStyleIdx="5" presStyleCnt="8" custScaleX="137020" custScaleY="79344" custRadScaleRad="100168" custRadScaleInc="331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1E7D49-15B7-4354-A176-5A59A9D4BDE5}" type="pres">
      <dgm:prSet presAssocID="{53939CE5-F55C-4C35-8E67-C078F0DC1DFB}" presName="nodeFollowingNodes" presStyleLbl="node1" presStyleIdx="6" presStyleCnt="8" custScaleX="99180" custScaleY="79344" custRadScaleRad="107334" custRadScaleInc="68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8247C1-1A59-4D0D-9D6B-87F54BB8A0F6}" type="pres">
      <dgm:prSet presAssocID="{09262666-4DFB-4DCB-B9A8-698380D92DAA}" presName="nodeFollowingNodes" presStyleLbl="node1" presStyleIdx="7" presStyleCnt="8" custScaleX="99180" custScaleY="79344" custRadScaleRad="106197" custRadScaleInc="-252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81D4FC-BE76-4059-950C-A9B9D34A163B}" srcId="{B53D4063-6802-41A6-BB77-007CEFC09B1E}" destId="{DDA9AD34-AB94-4D97-B475-D357CE2645CD}" srcOrd="3" destOrd="0" parTransId="{E9FC5EA0-B57B-424E-8D8B-3832BFE16FC0}" sibTransId="{D4715A04-424A-44C2-AE1C-1EE1C48879F5}"/>
    <dgm:cxn modelId="{CE228771-B935-4F4A-976F-C90673C7D226}" type="presOf" srcId="{A40DF751-8A99-41D0-9F0F-336268C7A278}" destId="{F3CC26CA-B6F7-46F0-8B6C-FA83EC14FB5F}" srcOrd="0" destOrd="0" presId="urn:microsoft.com/office/officeart/2005/8/layout/cycle3"/>
    <dgm:cxn modelId="{964D7CF5-C0F8-4658-BD33-A11EFC8B79DD}" type="presOf" srcId="{9499B112-1CEF-4351-8911-84A737D735FA}" destId="{268D37AD-7573-4E5A-92F1-E012FAFAF089}" srcOrd="0" destOrd="0" presId="urn:microsoft.com/office/officeart/2005/8/layout/cycle3"/>
    <dgm:cxn modelId="{ADC32BB7-A6A6-42E4-AD63-E579FC6B3481}" srcId="{B53D4063-6802-41A6-BB77-007CEFC09B1E}" destId="{53939CE5-F55C-4C35-8E67-C078F0DC1DFB}" srcOrd="6" destOrd="0" parTransId="{F0669840-A653-4628-A0C1-FB8D2A49F1B7}" sibTransId="{5F6A768D-9F68-4DE9-9C27-0AA1AF744745}"/>
    <dgm:cxn modelId="{65E5C856-347C-4764-9257-8BAC30C24ADE}" srcId="{B53D4063-6802-41A6-BB77-007CEFC09B1E}" destId="{621C8C8D-6682-48B5-9F56-79791AE6CFC3}" srcOrd="5" destOrd="0" parTransId="{AA5611BE-15CF-44A8-AF9D-F87495377261}" sibTransId="{94BFC47A-5557-4297-80D2-13238EDEDA59}"/>
    <dgm:cxn modelId="{A250B896-ED4E-414B-B1A6-3B91158C9EAB}" srcId="{B53D4063-6802-41A6-BB77-007CEFC09B1E}" destId="{7A72643C-DD59-4BA5-B778-ED4B4592B39A}" srcOrd="2" destOrd="0" parTransId="{D9179BD8-7C4E-4B6D-AB74-A6485252DBEB}" sibTransId="{612FCFB8-DAEA-4C31-8CC4-74A91D28866E}"/>
    <dgm:cxn modelId="{390B4FC7-1725-4686-A1B8-8420BED9AFA8}" type="presOf" srcId="{B53D4063-6802-41A6-BB77-007CEFC09B1E}" destId="{1F586803-2CF1-4AA7-834E-05A1F2267DBA}" srcOrd="0" destOrd="0" presId="urn:microsoft.com/office/officeart/2005/8/layout/cycle3"/>
    <dgm:cxn modelId="{3AB29D01-7203-453B-AF9A-435944614063}" type="presOf" srcId="{09262666-4DFB-4DCB-B9A8-698380D92DAA}" destId="{4C8247C1-1A59-4D0D-9D6B-87F54BB8A0F6}" srcOrd="0" destOrd="0" presId="urn:microsoft.com/office/officeart/2005/8/layout/cycle3"/>
    <dgm:cxn modelId="{F140C00F-53D8-4049-9332-3710EF5A53ED}" srcId="{B53D4063-6802-41A6-BB77-007CEFC09B1E}" destId="{A40DF751-8A99-41D0-9F0F-336268C7A278}" srcOrd="1" destOrd="0" parTransId="{7D7488F6-194B-4D88-A1C3-853F25AB5797}" sibTransId="{5F7334FA-B722-45BB-A053-F2AE64EEB518}"/>
    <dgm:cxn modelId="{ED41C82A-B26E-41D1-B48C-381FC817713E}" type="presOf" srcId="{150881F3-9517-48C8-B643-C0243C21309C}" destId="{7358AC7A-E5E5-4D88-92C8-E9E1CB0C77DC}" srcOrd="0" destOrd="0" presId="urn:microsoft.com/office/officeart/2005/8/layout/cycle3"/>
    <dgm:cxn modelId="{AEC77F93-A396-4FFC-8065-4CCE10EA6F78}" type="presOf" srcId="{7A72643C-DD59-4BA5-B778-ED4B4592B39A}" destId="{6798BDC0-764C-46D2-BDBC-7D93F128D142}" srcOrd="0" destOrd="0" presId="urn:microsoft.com/office/officeart/2005/8/layout/cycle3"/>
    <dgm:cxn modelId="{83081BEE-65C4-4006-813A-328D49E9C76B}" srcId="{B53D4063-6802-41A6-BB77-007CEFC09B1E}" destId="{09262666-4DFB-4DCB-B9A8-698380D92DAA}" srcOrd="7" destOrd="0" parTransId="{1BF0D3DD-14F2-48F9-A19D-EB3CEB3FCC18}" sibTransId="{80FE8BC6-63E1-46F5-AB00-C9AE5435AD42}"/>
    <dgm:cxn modelId="{A6B8A255-400B-4631-9AF1-92696AE3F2AA}" type="presOf" srcId="{53939CE5-F55C-4C35-8E67-C078F0DC1DFB}" destId="{D81E7D49-15B7-4354-A176-5A59A9D4BDE5}" srcOrd="0" destOrd="0" presId="urn:microsoft.com/office/officeart/2005/8/layout/cycle3"/>
    <dgm:cxn modelId="{A6FFDF5F-726D-406D-99BC-037CE415BA72}" type="presOf" srcId="{DDA9AD34-AB94-4D97-B475-D357CE2645CD}" destId="{9E7F821B-FB82-4BF9-95B8-7EDE6B0A5EFC}" srcOrd="0" destOrd="0" presId="urn:microsoft.com/office/officeart/2005/8/layout/cycle3"/>
    <dgm:cxn modelId="{EE02F9BD-6CF6-4A23-A155-66E08147DFC5}" type="presOf" srcId="{D5A34D77-A032-4FEC-8703-3C7E0954DE53}" destId="{36F2A854-D4CA-4973-B774-31841C32385A}" srcOrd="0" destOrd="0" presId="urn:microsoft.com/office/officeart/2005/8/layout/cycle3"/>
    <dgm:cxn modelId="{F6B00E22-1243-4D2A-9699-5C3AC1C938F6}" srcId="{B53D4063-6802-41A6-BB77-007CEFC09B1E}" destId="{9499B112-1CEF-4351-8911-84A737D735FA}" srcOrd="0" destOrd="0" parTransId="{4ACE07A0-D374-40D5-95E5-4B499D5DD4AD}" sibTransId="{D5A34D77-A032-4FEC-8703-3C7E0954DE53}"/>
    <dgm:cxn modelId="{F9648E69-7312-4596-A144-19D84A56924D}" type="presOf" srcId="{621C8C8D-6682-48B5-9F56-79791AE6CFC3}" destId="{969DB06A-236A-4DAF-956A-3AC571125ABE}" srcOrd="0" destOrd="0" presId="urn:microsoft.com/office/officeart/2005/8/layout/cycle3"/>
    <dgm:cxn modelId="{65D81216-FC44-4A8A-8074-FA9A0306AA5B}" srcId="{B53D4063-6802-41A6-BB77-007CEFC09B1E}" destId="{150881F3-9517-48C8-B643-C0243C21309C}" srcOrd="4" destOrd="0" parTransId="{553B56D0-15B1-44BC-85EE-560FBA261554}" sibTransId="{888FD2F9-F2A2-4571-B572-ED4E0B2DA1B8}"/>
    <dgm:cxn modelId="{33E06B5E-3BC5-4259-9BF7-EC0878243FE6}" type="presParOf" srcId="{1F586803-2CF1-4AA7-834E-05A1F2267DBA}" destId="{A68211FE-61CE-4A18-A018-CBF0A20A535F}" srcOrd="0" destOrd="0" presId="urn:microsoft.com/office/officeart/2005/8/layout/cycle3"/>
    <dgm:cxn modelId="{83B6B596-006D-4BA5-B315-976ECF861AA0}" type="presParOf" srcId="{A68211FE-61CE-4A18-A018-CBF0A20A535F}" destId="{268D37AD-7573-4E5A-92F1-E012FAFAF089}" srcOrd="0" destOrd="0" presId="urn:microsoft.com/office/officeart/2005/8/layout/cycle3"/>
    <dgm:cxn modelId="{5F01CFDD-46BD-463A-AE8E-515AB581FAE9}" type="presParOf" srcId="{A68211FE-61CE-4A18-A018-CBF0A20A535F}" destId="{36F2A854-D4CA-4973-B774-31841C32385A}" srcOrd="1" destOrd="0" presId="urn:microsoft.com/office/officeart/2005/8/layout/cycle3"/>
    <dgm:cxn modelId="{63DEC7E8-D3D7-4EDB-A3B5-2A075A941FA6}" type="presParOf" srcId="{A68211FE-61CE-4A18-A018-CBF0A20A535F}" destId="{F3CC26CA-B6F7-46F0-8B6C-FA83EC14FB5F}" srcOrd="2" destOrd="0" presId="urn:microsoft.com/office/officeart/2005/8/layout/cycle3"/>
    <dgm:cxn modelId="{2A1473DD-3FA8-4D58-94F6-506F3D719591}" type="presParOf" srcId="{A68211FE-61CE-4A18-A018-CBF0A20A535F}" destId="{6798BDC0-764C-46D2-BDBC-7D93F128D142}" srcOrd="3" destOrd="0" presId="urn:microsoft.com/office/officeart/2005/8/layout/cycle3"/>
    <dgm:cxn modelId="{D2B681A3-E731-45E1-9C0E-4F1C8F38E62B}" type="presParOf" srcId="{A68211FE-61CE-4A18-A018-CBF0A20A535F}" destId="{9E7F821B-FB82-4BF9-95B8-7EDE6B0A5EFC}" srcOrd="4" destOrd="0" presId="urn:microsoft.com/office/officeart/2005/8/layout/cycle3"/>
    <dgm:cxn modelId="{48F530E6-B9DE-419A-A8CF-F4F1A644DC8D}" type="presParOf" srcId="{A68211FE-61CE-4A18-A018-CBF0A20A535F}" destId="{7358AC7A-E5E5-4D88-92C8-E9E1CB0C77DC}" srcOrd="5" destOrd="0" presId="urn:microsoft.com/office/officeart/2005/8/layout/cycle3"/>
    <dgm:cxn modelId="{B88148F3-8B86-4D6A-8479-D6E08ACC223C}" type="presParOf" srcId="{A68211FE-61CE-4A18-A018-CBF0A20A535F}" destId="{969DB06A-236A-4DAF-956A-3AC571125ABE}" srcOrd="6" destOrd="0" presId="urn:microsoft.com/office/officeart/2005/8/layout/cycle3"/>
    <dgm:cxn modelId="{C3C9193F-6972-4293-BF02-56900C2F8675}" type="presParOf" srcId="{A68211FE-61CE-4A18-A018-CBF0A20A535F}" destId="{D81E7D49-15B7-4354-A176-5A59A9D4BDE5}" srcOrd="7" destOrd="0" presId="urn:microsoft.com/office/officeart/2005/8/layout/cycle3"/>
    <dgm:cxn modelId="{CF5AAEF3-3168-4ECB-A8DF-B778E99AA48C}" type="presParOf" srcId="{A68211FE-61CE-4A18-A018-CBF0A20A535F}" destId="{4C8247C1-1A59-4D0D-9D6B-87F54BB8A0F6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2A854-D4CA-4973-B774-31841C32385A}">
      <dsp:nvSpPr>
        <dsp:cNvPr id="0" name=""/>
        <dsp:cNvSpPr/>
      </dsp:nvSpPr>
      <dsp:spPr>
        <a:xfrm>
          <a:off x="1304903" y="-9651"/>
          <a:ext cx="6350484" cy="6350484"/>
        </a:xfrm>
        <a:prstGeom prst="circularArrow">
          <a:avLst>
            <a:gd name="adj1" fmla="val 5544"/>
            <a:gd name="adj2" fmla="val 330680"/>
            <a:gd name="adj3" fmla="val 14641304"/>
            <a:gd name="adj4" fmla="val 16878741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D37AD-7573-4E5A-92F1-E012FAFAF089}">
      <dsp:nvSpPr>
        <dsp:cNvPr id="0" name=""/>
        <dsp:cNvSpPr/>
      </dsp:nvSpPr>
      <dsp:spPr>
        <a:xfrm>
          <a:off x="3666193" y="97469"/>
          <a:ext cx="1800001" cy="720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Question</a:t>
          </a:r>
          <a:endParaRPr lang="en-US" sz="2000" b="1" kern="1200" dirty="0"/>
        </a:p>
      </dsp:txBody>
      <dsp:txXfrm>
        <a:off x="3701341" y="132617"/>
        <a:ext cx="1729705" cy="649704"/>
      </dsp:txXfrm>
    </dsp:sp>
    <dsp:sp modelId="{F3CC26CA-B6F7-46F0-8B6C-FA83EC14FB5F}">
      <dsp:nvSpPr>
        <dsp:cNvPr id="0" name=""/>
        <dsp:cNvSpPr/>
      </dsp:nvSpPr>
      <dsp:spPr>
        <a:xfrm>
          <a:off x="5414772" y="1195442"/>
          <a:ext cx="3020928" cy="720000"/>
        </a:xfrm>
        <a:prstGeom prst="roundRect">
          <a:avLst/>
        </a:prstGeom>
        <a:solidFill>
          <a:srgbClr val="43BCA0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</a:rPr>
            <a:t>Experimental Design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5449920" y="1230590"/>
        <a:ext cx="2950632" cy="649704"/>
      </dsp:txXfrm>
    </dsp:sp>
    <dsp:sp modelId="{6798BDC0-764C-46D2-BDBC-7D93F128D142}">
      <dsp:nvSpPr>
        <dsp:cNvPr id="0" name=""/>
        <dsp:cNvSpPr/>
      </dsp:nvSpPr>
      <dsp:spPr>
        <a:xfrm>
          <a:off x="6374289" y="2805565"/>
          <a:ext cx="1800001" cy="720000"/>
        </a:xfrm>
        <a:prstGeom prst="roundRect">
          <a:avLst/>
        </a:prstGeom>
        <a:solidFill>
          <a:srgbClr val="43BCA0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</a:rPr>
            <a:t>Sample Size</a:t>
          </a:r>
        </a:p>
      </dsp:txBody>
      <dsp:txXfrm>
        <a:off x="6409437" y="2840713"/>
        <a:ext cx="1729705" cy="649704"/>
      </dsp:txXfrm>
    </dsp:sp>
    <dsp:sp modelId="{9E7F821B-FB82-4BF9-95B8-7EDE6B0A5EFC}">
      <dsp:nvSpPr>
        <dsp:cNvPr id="0" name=""/>
        <dsp:cNvSpPr/>
      </dsp:nvSpPr>
      <dsp:spPr>
        <a:xfrm>
          <a:off x="5894631" y="4224077"/>
          <a:ext cx="1800001" cy="720000"/>
        </a:xfrm>
        <a:prstGeom prst="roundRect">
          <a:avLst/>
        </a:prstGeom>
        <a:solidFill>
          <a:srgbClr val="43BC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Experiment</a:t>
          </a:r>
          <a:endParaRPr lang="en-US" sz="2000" b="1" kern="1200" dirty="0"/>
        </a:p>
      </dsp:txBody>
      <dsp:txXfrm>
        <a:off x="5929779" y="4259225"/>
        <a:ext cx="1729705" cy="649704"/>
      </dsp:txXfrm>
    </dsp:sp>
    <dsp:sp modelId="{7358AC7A-E5E5-4D88-92C8-E9E1CB0C77DC}">
      <dsp:nvSpPr>
        <dsp:cNvPr id="0" name=""/>
        <dsp:cNvSpPr/>
      </dsp:nvSpPr>
      <dsp:spPr>
        <a:xfrm>
          <a:off x="3079931" y="5513660"/>
          <a:ext cx="2972525" cy="720000"/>
        </a:xfrm>
        <a:prstGeom prst="roundRect">
          <a:avLst/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Data Collection/Storage</a:t>
          </a:r>
          <a:endParaRPr lang="en-US" sz="2000" b="1" kern="1200" dirty="0"/>
        </a:p>
      </dsp:txBody>
      <dsp:txXfrm>
        <a:off x="3115079" y="5548808"/>
        <a:ext cx="2902229" cy="649704"/>
      </dsp:txXfrm>
    </dsp:sp>
    <dsp:sp modelId="{969DB06A-236A-4DAF-956A-3AC571125ABE}">
      <dsp:nvSpPr>
        <dsp:cNvPr id="0" name=""/>
        <dsp:cNvSpPr/>
      </dsp:nvSpPr>
      <dsp:spPr>
        <a:xfrm>
          <a:off x="1016003" y="4232819"/>
          <a:ext cx="2486753" cy="720000"/>
        </a:xfrm>
        <a:prstGeom prst="roundRect">
          <a:avLst/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</a:rPr>
            <a:t>Data Exploration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1051151" y="4267967"/>
        <a:ext cx="2416457" cy="649704"/>
      </dsp:txXfrm>
    </dsp:sp>
    <dsp:sp modelId="{D81E7D49-15B7-4354-A176-5A59A9D4BDE5}">
      <dsp:nvSpPr>
        <dsp:cNvPr id="0" name=""/>
        <dsp:cNvSpPr/>
      </dsp:nvSpPr>
      <dsp:spPr>
        <a:xfrm>
          <a:off x="762825" y="2666268"/>
          <a:ext cx="1800001" cy="720000"/>
        </a:xfrm>
        <a:prstGeom prst="roundRect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</a:rPr>
            <a:t>Data Analysis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797973" y="2701416"/>
        <a:ext cx="1729705" cy="649704"/>
      </dsp:txXfrm>
    </dsp:sp>
    <dsp:sp modelId="{4C8247C1-1A59-4D0D-9D6B-87F54BB8A0F6}">
      <dsp:nvSpPr>
        <dsp:cNvPr id="0" name=""/>
        <dsp:cNvSpPr/>
      </dsp:nvSpPr>
      <dsp:spPr>
        <a:xfrm>
          <a:off x="1307149" y="1160631"/>
          <a:ext cx="1800001" cy="72000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Results</a:t>
          </a:r>
          <a:endParaRPr lang="en-US" sz="2000" b="1" kern="1200" dirty="0"/>
        </a:p>
      </dsp:txBody>
      <dsp:txXfrm>
        <a:off x="1342297" y="1195779"/>
        <a:ext cx="1729705" cy="649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341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744" y="0"/>
            <a:ext cx="2945341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9354"/>
            <a:ext cx="2945341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744" y="9429354"/>
            <a:ext cx="2945341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494D835-F598-4809-9340-08CDCE65D3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01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341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744" y="0"/>
            <a:ext cx="2945341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5471"/>
            <a:ext cx="5438776" cy="446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00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354"/>
            <a:ext cx="2945341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0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744" y="9429354"/>
            <a:ext cx="2945341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D1BDFB8-29B2-4E87-AE7B-F2CAA21AA0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163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79A40-79E0-4F74-8C64-EBDCAE83312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/>
              <a:t>Discrete numb pups in a litter	;</a:t>
            </a:r>
            <a:r>
              <a:rPr lang="en-GB" baseline="0" dirty="0" smtClean="0"/>
              <a:t> </a:t>
            </a:r>
            <a:r>
              <a:rPr lang="en-GB" dirty="0" err="1" smtClean="0"/>
              <a:t>continous</a:t>
            </a:r>
            <a:r>
              <a:rPr lang="en-GB" dirty="0" smtClean="0"/>
              <a:t> height, weight, different scale</a:t>
            </a:r>
          </a:p>
          <a:p>
            <a:pPr eaLnBrk="1" hangingPunct="1"/>
            <a:r>
              <a:rPr lang="en-GB" dirty="0" smtClean="0"/>
              <a:t>Data can be messy so then you go back to qualitative data.</a:t>
            </a:r>
          </a:p>
          <a:p>
            <a:pPr eaLnBrk="1" hangingPunct="1"/>
            <a:r>
              <a:rPr lang="en-GB" dirty="0" smtClean="0"/>
              <a:t>Describe them: </a:t>
            </a:r>
            <a:r>
              <a:rPr lang="en-GB" dirty="0" smtClean="0">
                <a:solidFill>
                  <a:srgbClr val="FF3399"/>
                </a:solidFill>
                <a:latin typeface="Bookman Old Style" pitchFamily="18" charset="0"/>
              </a:rPr>
              <a:t>Mean</a:t>
            </a:r>
            <a:r>
              <a:rPr lang="en-GB" dirty="0" smtClean="0">
                <a:latin typeface="Bookman Old Style" pitchFamily="18" charset="0"/>
              </a:rPr>
              <a:t>, </a:t>
            </a:r>
            <a:r>
              <a:rPr lang="en-GB" dirty="0" smtClean="0">
                <a:solidFill>
                  <a:srgbClr val="FF3399"/>
                </a:solidFill>
                <a:latin typeface="Bookman Old Style" pitchFamily="18" charset="0"/>
              </a:rPr>
              <a:t>variance</a:t>
            </a:r>
            <a:r>
              <a:rPr lang="en-GB" dirty="0" smtClean="0">
                <a:latin typeface="Bookman Old Style" pitchFamily="18" charset="0"/>
              </a:rPr>
              <a:t>, </a:t>
            </a:r>
            <a:r>
              <a:rPr lang="en-GB" dirty="0" smtClean="0">
                <a:solidFill>
                  <a:srgbClr val="FF3399"/>
                </a:solidFill>
                <a:latin typeface="Bookman Old Style" pitchFamily="18" charset="0"/>
              </a:rPr>
              <a:t>standard deviation</a:t>
            </a:r>
            <a:r>
              <a:rPr lang="en-GB" dirty="0" smtClean="0">
                <a:latin typeface="Bookman Old Style" pitchFamily="18" charset="0"/>
              </a:rPr>
              <a:t>, </a:t>
            </a:r>
            <a:r>
              <a:rPr lang="en-GB" dirty="0" smtClean="0">
                <a:solidFill>
                  <a:srgbClr val="FF3399"/>
                </a:solidFill>
                <a:latin typeface="Bookman Old Style" pitchFamily="18" charset="0"/>
              </a:rPr>
              <a:t>standard error</a:t>
            </a:r>
            <a:r>
              <a:rPr lang="en-GB" dirty="0" smtClean="0">
                <a:latin typeface="Bookman Old Style" pitchFamily="18" charset="0"/>
              </a:rPr>
              <a:t> and </a:t>
            </a:r>
            <a:r>
              <a:rPr lang="en-GB" dirty="0" smtClean="0">
                <a:solidFill>
                  <a:srgbClr val="FF3399"/>
                </a:solidFill>
                <a:latin typeface="Bookman Old Style" pitchFamily="18" charset="0"/>
              </a:rPr>
              <a:t>confidence interval</a:t>
            </a:r>
          </a:p>
        </p:txBody>
      </p:sp>
    </p:spTree>
    <p:extLst>
      <p:ext uri="{BB962C8B-B14F-4D97-AF65-F5344CB8AC3E}">
        <p14:creationId xmlns:p14="http://schemas.microsoft.com/office/powerpoint/2010/main" val="3332191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C83A-082A-4595-BA04-89A19193A2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95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C83A-082A-4595-BA04-89A19193A2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315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5F617-42AD-46A9-8B55-C3DAD1A3B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396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79A40-79E0-4F74-8C64-EBDCAE83312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Discrete numb pups in a litter	continous hight, weitght, different scale</a:t>
            </a:r>
          </a:p>
          <a:p>
            <a:pPr eaLnBrk="1" hangingPunct="1"/>
            <a:r>
              <a:rPr lang="en-GB" smtClean="0"/>
              <a:t>Data can be messy so then you go back to qualitative data.</a:t>
            </a:r>
          </a:p>
          <a:p>
            <a:pPr eaLnBrk="1" hangingPunct="1"/>
            <a:r>
              <a:rPr lang="en-GB" smtClean="0"/>
              <a:t>Describe them: </a:t>
            </a:r>
            <a:r>
              <a:rPr lang="en-GB" smtClean="0">
                <a:solidFill>
                  <a:srgbClr val="FF3399"/>
                </a:solidFill>
                <a:latin typeface="Bookman Old Style" pitchFamily="18" charset="0"/>
              </a:rPr>
              <a:t>Mean</a:t>
            </a:r>
            <a:r>
              <a:rPr lang="en-GB" smtClean="0">
                <a:latin typeface="Bookman Old Style" pitchFamily="18" charset="0"/>
              </a:rPr>
              <a:t>, </a:t>
            </a:r>
            <a:r>
              <a:rPr lang="en-GB" smtClean="0">
                <a:solidFill>
                  <a:srgbClr val="FF3399"/>
                </a:solidFill>
                <a:latin typeface="Bookman Old Style" pitchFamily="18" charset="0"/>
              </a:rPr>
              <a:t>variance</a:t>
            </a:r>
            <a:r>
              <a:rPr lang="en-GB" smtClean="0">
                <a:latin typeface="Bookman Old Style" pitchFamily="18" charset="0"/>
              </a:rPr>
              <a:t>, </a:t>
            </a:r>
            <a:r>
              <a:rPr lang="en-GB" smtClean="0">
                <a:solidFill>
                  <a:srgbClr val="FF3399"/>
                </a:solidFill>
                <a:latin typeface="Bookman Old Style" pitchFamily="18" charset="0"/>
              </a:rPr>
              <a:t>standard deviation</a:t>
            </a:r>
            <a:r>
              <a:rPr lang="en-GB" smtClean="0">
                <a:latin typeface="Bookman Old Style" pitchFamily="18" charset="0"/>
              </a:rPr>
              <a:t>, </a:t>
            </a:r>
            <a:r>
              <a:rPr lang="en-GB" smtClean="0">
                <a:solidFill>
                  <a:srgbClr val="FF3399"/>
                </a:solidFill>
                <a:latin typeface="Bookman Old Style" pitchFamily="18" charset="0"/>
              </a:rPr>
              <a:t>standard error</a:t>
            </a:r>
            <a:r>
              <a:rPr lang="en-GB" smtClean="0">
                <a:latin typeface="Bookman Old Style" pitchFamily="18" charset="0"/>
              </a:rPr>
              <a:t> and </a:t>
            </a:r>
            <a:r>
              <a:rPr lang="en-GB" smtClean="0">
                <a:solidFill>
                  <a:srgbClr val="FF3399"/>
                </a:solidFill>
                <a:latin typeface="Bookman Old Style" pitchFamily="18" charset="0"/>
              </a:rPr>
              <a:t>confidence interval</a:t>
            </a:r>
          </a:p>
        </p:txBody>
      </p:sp>
    </p:spTree>
    <p:extLst>
      <p:ext uri="{BB962C8B-B14F-4D97-AF65-F5344CB8AC3E}">
        <p14:creationId xmlns:p14="http://schemas.microsoft.com/office/powerpoint/2010/main" val="45742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37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50E613-9D83-4BD2-A13F-1D9CDC056EC1}" type="slidenum">
              <a:rPr lang="en-GB" smtClean="0"/>
              <a:pPr/>
              <a:t>15</a:t>
            </a:fld>
            <a:endParaRPr lang="en-GB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SD how much data differ from one to another. Scattered.</a:t>
            </a:r>
          </a:p>
          <a:p>
            <a:pPr eaLnBrk="1" hangingPunct="1"/>
            <a:r>
              <a:rPr lang="en-GB" smtClean="0"/>
              <a:t>SEM how accurately you know the real mean of the true population</a:t>
            </a:r>
          </a:p>
          <a:p>
            <a:pPr eaLnBrk="1" hangingPunct="1"/>
            <a:endParaRPr lang="en-GB" smtClean="0"/>
          </a:p>
          <a:p>
            <a:pPr eaLnBrk="1" hangingPunct="1"/>
            <a:r>
              <a:rPr lang="en-GB" smtClean="0"/>
              <a:t>SD is the biological variability meaningful? If you have meaningful biological variability you have to put SD</a:t>
            </a:r>
          </a:p>
        </p:txBody>
      </p:sp>
    </p:spTree>
    <p:extLst>
      <p:ext uri="{BB962C8B-B14F-4D97-AF65-F5344CB8AC3E}">
        <p14:creationId xmlns:p14="http://schemas.microsoft.com/office/powerpoint/2010/main" val="809850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228F4-2CF6-42B3-A4CE-33822F42B4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If you polt that it tells you that 95% of the time the SD will be in this interval if you have a small overlap you can still have significance it’s the best to use</a:t>
            </a:r>
          </a:p>
        </p:txBody>
      </p:sp>
    </p:spTree>
    <p:extLst>
      <p:ext uri="{BB962C8B-B14F-4D97-AF65-F5344CB8AC3E}">
        <p14:creationId xmlns:p14="http://schemas.microsoft.com/office/powerpoint/2010/main" val="3688126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228F4-2CF6-42B3-A4CE-33822F42B4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If you polt that it tells you that 95% of the time the SD will be in this interval if you have a small overlap you can still have significance it’s the best to use</a:t>
            </a:r>
          </a:p>
        </p:txBody>
      </p:sp>
    </p:spTree>
    <p:extLst>
      <p:ext uri="{BB962C8B-B14F-4D97-AF65-F5344CB8AC3E}">
        <p14:creationId xmlns:p14="http://schemas.microsoft.com/office/powerpoint/2010/main" val="1822252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5F617-42AD-46A9-8B55-C3DAD1A3B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464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C83A-082A-4595-BA04-89A19193A2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225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C83A-082A-4595-BA04-89A19193A2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778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152F0-AC4A-4E05-900B-E979E8B0C5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72CDB-26E3-49F8-8EC6-32CA1CFBC6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E30B2-2248-4656-9E6E-D3A6F59ED2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FBAB-E299-474E-B2D1-5B14D7FBC2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3BE92-D684-49A0-B443-B1274AB8AB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E4FE5-0029-4A0E-B2F7-63FCE3ADDC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665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37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169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647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70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8101E-07DD-4FD6-BE4E-284CF7B47D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74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536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71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908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563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54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602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317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269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79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407D6-FDD3-4526-9550-084349100B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869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339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804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067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795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158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4514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9474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2451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474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75450-9112-43BA-9814-31721F98B7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690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765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84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585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342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4220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2184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29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8239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03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16E8D-DA11-40D0-80BE-9F59D81289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4462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449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465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1715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630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8369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1812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1157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3493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81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D59BD-7792-4DF4-9EFD-5ACFBDE535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3310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5128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FBAB-E299-474E-B2D1-5B14D7FBC2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9990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8888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865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7717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3346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9030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9366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01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3231D-8BE6-44BD-9C80-645E59B8D3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0669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9756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6944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5895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FBAB-E299-474E-B2D1-5B14D7FBC2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5019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3BE92-D684-49A0-B443-B1274AB8AB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942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04FF9-1FB8-48BE-85B8-4A90968D71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DEF52-982C-45FD-B8F8-A0791F4DF6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0B1BBB7-7393-411C-800C-7C6A3EC1DB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</a:defRPr>
            </a:lvl1pPr>
          </a:lstStyle>
          <a:p>
            <a:fld id="{DC52BB1E-35B5-412B-A067-B92889F00CD4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75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1BBB7-7393-411C-800C-7C6A3EC1DB6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42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80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ernard MT Condensed" panose="020508060609050204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89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72F6F-486A-491B-936E-5116C5D4511A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41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20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allisonhorst/stats-illustrations#other-stats-artwork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45.emf"/><Relationship Id="rId4" Type="http://schemas.openxmlformats.org/officeDocument/2006/relationships/oleObject" Target="../embeddings/oleObject20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75.xml"/><Relationship Id="rId7" Type="http://schemas.openxmlformats.org/officeDocument/2006/relationships/oleObject" Target="../embeddings/oleObject4.bin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png"/><Relationship Id="rId10" Type="http://schemas.openxmlformats.org/officeDocument/2006/relationships/image" Target="../media/image9.emf"/><Relationship Id="rId9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2714025"/>
            <a:ext cx="11377264" cy="142995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Descriptive Stats and Data Exploration</a:t>
            </a:r>
            <a:b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Anne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Segonds-Pichon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/>
            </a:r>
            <a:b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v2020-05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Picture 3" descr="M:\Work\bioinformatics_logo_smal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5805264"/>
            <a:ext cx="2383790" cy="84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" y="49879"/>
            <a:ext cx="2300276" cy="23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4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3981262" y="274639"/>
            <a:ext cx="4229477" cy="777875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Standard deviation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3078948" y="5697443"/>
            <a:ext cx="32359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S.D.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close to the mean: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is 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fit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data</a:t>
            </a: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6609359" y="5697442"/>
            <a:ext cx="427770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S.D.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distant from the mean: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is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an accurate representation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429475"/>
              </p:ext>
            </p:extLst>
          </p:nvPr>
        </p:nvGraphicFramePr>
        <p:xfrm>
          <a:off x="2351584" y="1052514"/>
          <a:ext cx="7120582" cy="5030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09" name="Prism 8" r:id="rId3" imgW="9327515" imgH="6589378" progId="Prism8.Document">
                  <p:embed/>
                </p:oleObj>
              </mc:Choice>
              <mc:Fallback>
                <p:oleObj name="Prism 8" r:id="rId3" imgW="9327515" imgH="6589378" progId="Prism8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1584" y="1052514"/>
                        <a:ext cx="7120582" cy="5030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18083" y="1327139"/>
            <a:ext cx="96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S.D.=3.5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3830" y="1347106"/>
            <a:ext cx="96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S.D.=0.5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39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14951" y="274639"/>
            <a:ext cx="11362098" cy="7064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Standard Deviation (SD) or Standard Error Mean (SEM)?  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25726" y="928413"/>
            <a:ext cx="8439402" cy="5929587"/>
            <a:chOff x="1002014" y="854272"/>
            <a:chExt cx="8439402" cy="5929587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5885936" y="891960"/>
            <a:ext cx="3555480" cy="58918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648" name="Prism 8" r:id="rId3" imgW="4107348" imgH="6806191" progId="Prism8.Document">
                    <p:embed/>
                  </p:oleObj>
                </mc:Choice>
                <mc:Fallback>
                  <p:oleObj name="Prism 8" r:id="rId3" imgW="4107348" imgH="6806191" progId="Prism8.Document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885936" y="891960"/>
                          <a:ext cx="3555480" cy="58918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1002014" y="854272"/>
            <a:ext cx="3578223" cy="5929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649" name="Prism 8" r:id="rId5" imgW="4107348" imgH="6806191" progId="Prism8.Document">
                    <p:embed/>
                  </p:oleObj>
                </mc:Choice>
                <mc:Fallback>
                  <p:oleObj name="Prism 8" r:id="rId5" imgW="4107348" imgH="6806191" progId="Prism8.Document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02014" y="854272"/>
                          <a:ext cx="3578223" cy="59295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3534032" y="4927597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2872" y="4927597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04173" y="2502624"/>
            <a:ext cx="1940275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Smaller error bars!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>
            <a:stCxn id="5" idx="2"/>
          </p:cNvCxnSpPr>
          <p:nvPr/>
        </p:nvCxnSpPr>
        <p:spPr>
          <a:xfrm flipH="1">
            <a:off x="8888627" y="2871956"/>
            <a:ext cx="1785684" cy="859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68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510747" y="274639"/>
            <a:ext cx="5170507" cy="7064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Standard Deviation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37023" y="1140332"/>
            <a:ext cx="11904086" cy="5160879"/>
          </a:xfrm>
        </p:spPr>
        <p:txBody>
          <a:bodyPr>
            <a:normAutofit/>
          </a:bodyPr>
          <a:lstStyle/>
          <a:p>
            <a:r>
              <a:rPr lang="en-GB" dirty="0" smtClean="0"/>
              <a:t>The </a:t>
            </a:r>
            <a:r>
              <a:rPr lang="en-GB" b="1" dirty="0" smtClean="0"/>
              <a:t>SD</a:t>
            </a:r>
            <a:r>
              <a:rPr lang="en-GB" dirty="0" smtClean="0"/>
              <a:t> quantifies </a:t>
            </a:r>
            <a:r>
              <a:rPr lang="en-GB" b="1" dirty="0" smtClean="0">
                <a:solidFill>
                  <a:srgbClr val="CC0099"/>
                </a:solidFill>
              </a:rPr>
              <a:t>how much the values vary </a:t>
            </a:r>
            <a:r>
              <a:rPr lang="en-GB" dirty="0" smtClean="0"/>
              <a:t>from one another</a:t>
            </a:r>
          </a:p>
          <a:p>
            <a:pPr lvl="1"/>
            <a:r>
              <a:rPr lang="en-GB" b="1" dirty="0" smtClean="0">
                <a:solidFill>
                  <a:srgbClr val="CC0099"/>
                </a:solidFill>
              </a:rPr>
              <a:t>scatter or spread </a:t>
            </a:r>
          </a:p>
          <a:p>
            <a:pPr lvl="1"/>
            <a:r>
              <a:rPr lang="en-GB" dirty="0"/>
              <a:t>The </a:t>
            </a:r>
            <a:r>
              <a:rPr lang="en-GB" b="1" dirty="0"/>
              <a:t>SD</a:t>
            </a:r>
            <a:r>
              <a:rPr lang="en-GB" dirty="0"/>
              <a:t> does not change predictably as you acquire more data. </a:t>
            </a:r>
          </a:p>
          <a:p>
            <a:pPr lvl="1"/>
            <a:endParaRPr lang="en-GB" b="1" dirty="0" smtClean="0">
              <a:solidFill>
                <a:srgbClr val="CC0099"/>
              </a:solidFill>
            </a:endParaRPr>
          </a:p>
          <a:p>
            <a:pPr marL="914377" lvl="2" indent="0" eaLnBrk="1" hangingPunct="1">
              <a:lnSpc>
                <a:spcPct val="90000"/>
              </a:lnSpc>
              <a:buNone/>
            </a:pPr>
            <a:endParaRPr lang="en-GB" dirty="0"/>
          </a:p>
          <a:p>
            <a:pPr lvl="2" eaLnBrk="1" hangingPunct="1">
              <a:lnSpc>
                <a:spcPct val="90000"/>
              </a:lnSpc>
            </a:pPr>
            <a:endParaRPr lang="en-GB" sz="2000" dirty="0" smtClean="0"/>
          </a:p>
          <a:p>
            <a:pPr lvl="2" eaLnBrk="1" hangingPunct="1">
              <a:lnSpc>
                <a:spcPct val="90000"/>
              </a:lnSpc>
            </a:pPr>
            <a:endParaRPr lang="en-GB" dirty="0"/>
          </a:p>
          <a:p>
            <a:pPr lvl="2" eaLnBrk="1" hangingPunct="1">
              <a:lnSpc>
                <a:spcPct val="90000"/>
              </a:lnSpc>
            </a:pPr>
            <a:endParaRPr lang="en-GB" sz="2000" dirty="0" smtClean="0"/>
          </a:p>
          <a:p>
            <a:pPr lvl="2" eaLnBrk="1" hangingPunct="1">
              <a:lnSpc>
                <a:spcPct val="90000"/>
              </a:lnSpc>
            </a:pPr>
            <a:endParaRPr lang="en-GB" sz="2000" dirty="0" smtClean="0"/>
          </a:p>
          <a:p>
            <a:pPr lvl="3" eaLnBrk="1" hangingPunct="1">
              <a:lnSpc>
                <a:spcPct val="90000"/>
              </a:lnSpc>
            </a:pPr>
            <a:endParaRPr lang="en-GB" sz="1800" dirty="0" smtClean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813487"/>
              </p:ext>
            </p:extLst>
          </p:nvPr>
        </p:nvGraphicFramePr>
        <p:xfrm>
          <a:off x="2229452" y="2564904"/>
          <a:ext cx="2552800" cy="420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72" name="Prism 8" r:id="rId3" imgW="4107348" imgH="6760451" progId="Prism8.Document">
                  <p:embed/>
                </p:oleObj>
              </mc:Choice>
              <mc:Fallback>
                <p:oleObj name="Prism 8" r:id="rId3" imgW="4107348" imgH="6760451" progId="Prism8.Document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9452" y="2564904"/>
                        <a:ext cx="2552800" cy="42026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1794181"/>
              </p:ext>
            </p:extLst>
          </p:nvPr>
        </p:nvGraphicFramePr>
        <p:xfrm>
          <a:off x="5328982" y="2564904"/>
          <a:ext cx="2536897" cy="4203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73" name="Prism 8" r:id="rId5" imgW="4107348" imgH="6806191" progId="Prism8.Document">
                  <p:embed/>
                </p:oleObj>
              </mc:Choice>
              <mc:Fallback>
                <p:oleObj name="Prism 8" r:id="rId5" imgW="4107348" imgH="6806191" progId="Prism8.Document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28982" y="2564904"/>
                        <a:ext cx="2536897" cy="4203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289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913504" y="274639"/>
            <a:ext cx="6364993" cy="7064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Standard Error Mean  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4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143957" y="1124744"/>
                <a:ext cx="11904086" cy="5160879"/>
              </a:xfrm>
            </p:spPr>
            <p:txBody>
              <a:bodyPr>
                <a:normAutofit/>
              </a:bodyPr>
              <a:lstStyle/>
              <a:p>
                <a:pPr marL="914377" lvl="2" indent="0" algn="ctr">
                  <a:buNone/>
                </a:pPr>
                <a:r>
                  <a:rPr lang="en-GB" sz="36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SEM</a:t>
                </a:r>
                <a14:m>
                  <m:oMath xmlns:m="http://schemas.openxmlformats.org/officeDocument/2006/math">
                    <m:r>
                      <a:rPr lang="en-GB" sz="3600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3600" b="1" i="0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36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b="1" i="0" dirty="0" smtClean="0">
                            <a:latin typeface="Cambria Math" panose="02040503050406030204" pitchFamily="18" charset="0"/>
                          </a:rPr>
                          <m:t>𝐒𝐃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3600" b="1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3600" b="1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en-GB" sz="3600" b="1" dirty="0" smtClean="0"/>
              </a:p>
              <a:p>
                <a:pPr lvl="1" eaLnBrk="1" hangingPunct="1">
                  <a:lnSpc>
                    <a:spcPct val="90000"/>
                  </a:lnSpc>
                </a:pPr>
                <a:endParaRPr lang="en-US" sz="1000" dirty="0" smtClean="0"/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sz="2400" dirty="0" smtClean="0"/>
                  <a:t>The </a:t>
                </a:r>
                <a:r>
                  <a:rPr lang="en-US" sz="2400" b="1" dirty="0" smtClean="0"/>
                  <a:t>SEM</a:t>
                </a:r>
                <a:r>
                  <a:rPr lang="en-US" sz="2400" dirty="0" smtClean="0"/>
                  <a:t> quantifies </a:t>
                </a:r>
                <a:r>
                  <a:rPr lang="en-US" sz="2400" b="1" dirty="0" smtClean="0">
                    <a:solidFill>
                      <a:srgbClr val="CC0099"/>
                    </a:solidFill>
                  </a:rPr>
                  <a:t>how accurately </a:t>
                </a:r>
                <a:r>
                  <a:rPr lang="en-US" sz="2400" dirty="0" smtClean="0"/>
                  <a:t>we know the </a:t>
                </a:r>
                <a:r>
                  <a:rPr lang="en-US" sz="2400" b="1" dirty="0" smtClean="0">
                    <a:solidFill>
                      <a:srgbClr val="CC0099"/>
                    </a:solidFill>
                  </a:rPr>
                  <a:t>true mean </a:t>
                </a:r>
                <a:r>
                  <a:rPr lang="en-US" sz="2400" dirty="0" smtClean="0"/>
                  <a:t>of the population. </a:t>
                </a:r>
              </a:p>
              <a:p>
                <a:pPr lvl="2" eaLnBrk="1" hangingPunct="1">
                  <a:lnSpc>
                    <a:spcPct val="90000"/>
                  </a:lnSpc>
                </a:pPr>
                <a:r>
                  <a:rPr lang="en-US" dirty="0" smtClean="0"/>
                  <a:t>Why? Because it takes into account: </a:t>
                </a:r>
                <a:r>
                  <a:rPr lang="en-US" b="1" dirty="0" smtClean="0">
                    <a:solidFill>
                      <a:srgbClr val="CC0099"/>
                    </a:solidFill>
                  </a:rPr>
                  <a:t>SD + sample size</a:t>
                </a:r>
              </a:p>
              <a:p>
                <a:pPr lvl="2" eaLnBrk="1" hangingPunct="1">
                  <a:lnSpc>
                    <a:spcPct val="90000"/>
                  </a:lnSpc>
                </a:pPr>
                <a:endParaRPr lang="en-US" sz="1000" b="1" dirty="0" smtClean="0">
                  <a:solidFill>
                    <a:srgbClr val="CC0099"/>
                  </a:solidFill>
                </a:endParaRPr>
              </a:p>
              <a:p>
                <a:pPr lvl="1"/>
                <a:r>
                  <a:rPr lang="en-GB" dirty="0"/>
                  <a:t>The SEM gets smaller as your sample gets larger </a:t>
                </a:r>
              </a:p>
              <a:p>
                <a:pPr lvl="3"/>
                <a:r>
                  <a:rPr lang="en-GB" dirty="0"/>
                  <a:t>Why? Because the mean of a large sample is likely to be closer to the true mean than is the mean of a small sample. </a:t>
                </a:r>
              </a:p>
              <a:p>
                <a:pPr lvl="1"/>
                <a:endParaRPr lang="en-GB" dirty="0" smtClean="0">
                  <a:solidFill>
                    <a:srgbClr val="CC0099"/>
                  </a:solidFill>
                </a:endParaRPr>
              </a:p>
              <a:p>
                <a:pPr lvl="2" eaLnBrk="1" hangingPunct="1">
                  <a:lnSpc>
                    <a:spcPct val="90000"/>
                  </a:lnSpc>
                </a:pPr>
                <a:endParaRPr lang="en-GB" sz="1000" dirty="0" smtClean="0"/>
              </a:p>
            </p:txBody>
          </p:sp>
        </mc:Choice>
        <mc:Fallback xmlns="">
          <p:sp>
            <p:nvSpPr>
              <p:cNvPr id="3174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3957" y="1124744"/>
                <a:ext cx="11904086" cy="5160879"/>
              </a:xfrm>
              <a:blipFill>
                <a:blip r:embed="rId3"/>
                <a:stretch>
                  <a:fillRect t="-8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942981"/>
              </p:ext>
            </p:extLst>
          </p:nvPr>
        </p:nvGraphicFramePr>
        <p:xfrm>
          <a:off x="4295800" y="3899677"/>
          <a:ext cx="3637238" cy="2860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81" name="Prism 8" r:id="rId4" imgW="8982865" imgH="7062261" progId="Prism8.Document">
                  <p:embed/>
                </p:oleObj>
              </mc:Choice>
              <mc:Fallback>
                <p:oleObj name="Prism 8" r:id="rId4" imgW="8982865" imgH="7062261" progId="Prism8.Document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95800" y="3899677"/>
                        <a:ext cx="3637238" cy="2860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413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 rot="20341971">
            <a:off x="4576660" y="2476743"/>
            <a:ext cx="1843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samples (n=3)</a:t>
            </a:r>
          </a:p>
        </p:txBody>
      </p:sp>
      <p:sp>
        <p:nvSpPr>
          <p:cNvPr id="45" name="TextBox 44"/>
          <p:cNvSpPr txBox="1"/>
          <p:nvPr/>
        </p:nvSpPr>
        <p:spPr>
          <a:xfrm rot="1334582">
            <a:off x="4673580" y="4435898"/>
            <a:ext cx="1754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samples (n=30)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576660" y="3274596"/>
                <a:ext cx="2565463" cy="609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‘Infinite’ number of samples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Samples means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GB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GB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</m:acc>
                  </m:oMath>
                </a14:m>
                <a:r>
                  <a:rPr kumimoji="0" lang="en-GB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60" y="3274596"/>
                <a:ext cx="2565463" cy="609206"/>
              </a:xfrm>
              <a:prstGeom prst="rect">
                <a:avLst/>
              </a:prstGeom>
              <a:blipFill>
                <a:blip r:embed="rId3"/>
                <a:stretch>
                  <a:fillRect l="-1188" t="-3000" r="-950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238776" y="116633"/>
            <a:ext cx="5714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 and the sample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size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12788" y="949325"/>
          <a:ext cx="3722687" cy="552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35" name="Prism 8" r:id="rId4" imgW="4560038" imgH="6766574" progId="Prism8.Document">
                  <p:embed/>
                </p:oleObj>
              </mc:Choice>
              <mc:Fallback>
                <p:oleObj name="Prism 8" r:id="rId4" imgW="4560038" imgH="6766574" progId="Prism8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2788" y="949325"/>
                        <a:ext cx="3722687" cy="552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7473995" y="673191"/>
          <a:ext cx="2081981" cy="308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36" name="Prism 8" r:id="rId6" imgW="4560038" imgH="6766574" progId="Prism8.Document">
                  <p:embed/>
                </p:oleObj>
              </mc:Choice>
              <mc:Fallback>
                <p:oleObj name="Prism 8" r:id="rId6" imgW="4560038" imgH="6766574" progId="Prism8.Documen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73995" y="673191"/>
                        <a:ext cx="2081981" cy="308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7467420" y="3639246"/>
          <a:ext cx="2146222" cy="3184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37" name="Prism 8" r:id="rId8" imgW="4560038" imgH="6766574" progId="Prism8.Document">
                  <p:embed/>
                </p:oleObj>
              </mc:Choice>
              <mc:Fallback>
                <p:oleObj name="Prism 8" r:id="rId8" imgW="4560038" imgH="6766574" progId="Prism8.Document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67420" y="3639246"/>
                        <a:ext cx="2146222" cy="3184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3729413" y="2150076"/>
            <a:ext cx="3686916" cy="14169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23503" y="3639245"/>
            <a:ext cx="3692826" cy="15258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80920" y="6151062"/>
            <a:ext cx="119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19537" y="6627488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81353" y="3590277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15480" y="858229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+mn-lt"/>
              </a:rPr>
              <a:t>n</a:t>
            </a:r>
            <a:r>
              <a:rPr lang="en-GB" sz="2000" dirty="0" smtClean="0">
                <a:latin typeface="+mn-lt"/>
              </a:rPr>
              <a:t>=3</a:t>
            </a:r>
            <a:endParaRPr lang="en-GB" sz="20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15480" y="3779943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n-lt"/>
              </a:rPr>
              <a:t>n=30</a:t>
            </a:r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121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47316"/>
            <a:ext cx="8229600" cy="633412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SD or SEM ?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335360" y="1700808"/>
            <a:ext cx="11449272" cy="424753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800" dirty="0" smtClean="0"/>
              <a:t>If the scatter is caused by </a:t>
            </a:r>
            <a:r>
              <a:rPr lang="en-GB" sz="2800" dirty="0" smtClean="0">
                <a:solidFill>
                  <a:srgbClr val="CC0099"/>
                </a:solidFill>
              </a:rPr>
              <a:t>biological variability</a:t>
            </a:r>
            <a:r>
              <a:rPr lang="en-GB" sz="2800" dirty="0" smtClean="0"/>
              <a:t>, it is important to show the variation. 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400" dirty="0" smtClean="0">
                <a:solidFill>
                  <a:srgbClr val="CC0099"/>
                </a:solidFill>
              </a:rPr>
              <a:t>Report the SD </a:t>
            </a:r>
            <a:r>
              <a:rPr lang="en-GB" sz="2400" dirty="0" smtClean="0"/>
              <a:t>rather than the SEM. </a:t>
            </a:r>
          </a:p>
          <a:p>
            <a:pPr lvl="2" eaLnBrk="1" hangingPunct="1">
              <a:lnSpc>
                <a:spcPct val="80000"/>
              </a:lnSpc>
            </a:pPr>
            <a:r>
              <a:rPr lang="en-GB" dirty="0" smtClean="0"/>
              <a:t>Better even: show a graph of all data points</a:t>
            </a:r>
            <a:r>
              <a:rPr lang="en-GB" sz="2000" dirty="0" smtClean="0"/>
              <a:t>.</a:t>
            </a:r>
          </a:p>
          <a:p>
            <a:pPr lvl="2" eaLnBrk="1" hangingPunct="1">
              <a:lnSpc>
                <a:spcPct val="80000"/>
              </a:lnSpc>
            </a:pPr>
            <a:endParaRPr lang="en-GB" sz="2000" dirty="0" smtClean="0"/>
          </a:p>
          <a:p>
            <a:pPr lvl="2" eaLnBrk="1" hangingPunct="1">
              <a:lnSpc>
                <a:spcPct val="80000"/>
              </a:lnSpc>
            </a:pPr>
            <a:endParaRPr lang="en-GB" sz="2000" dirty="0" smtClean="0"/>
          </a:p>
          <a:p>
            <a:pPr eaLnBrk="1" hangingPunct="1">
              <a:lnSpc>
                <a:spcPct val="80000"/>
              </a:lnSpc>
            </a:pPr>
            <a:r>
              <a:rPr lang="en-GB" sz="2800" dirty="0" smtClean="0"/>
              <a:t>If you are using an in vitro system with no biological variability, the scatter is about </a:t>
            </a:r>
            <a:r>
              <a:rPr lang="en-GB" sz="2800" dirty="0" smtClean="0">
                <a:solidFill>
                  <a:srgbClr val="CC0099"/>
                </a:solidFill>
              </a:rPr>
              <a:t>experimental imprecision </a:t>
            </a:r>
            <a:r>
              <a:rPr lang="en-GB" sz="2800" dirty="0" smtClean="0"/>
              <a:t>(no biological meaning). </a:t>
            </a:r>
          </a:p>
          <a:p>
            <a:pPr lvl="1" eaLnBrk="1" hangingPunct="1">
              <a:lnSpc>
                <a:spcPct val="80000"/>
              </a:lnSpc>
            </a:pPr>
            <a:r>
              <a:rPr lang="en-GB" dirty="0" smtClean="0">
                <a:solidFill>
                  <a:srgbClr val="CC0099"/>
                </a:solidFill>
              </a:rPr>
              <a:t>Report the SEM </a:t>
            </a:r>
            <a:r>
              <a:rPr lang="en-GB" dirty="0" smtClean="0"/>
              <a:t>to show how well you have determined the mean.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Confidence interval 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6582" y="2072480"/>
            <a:ext cx="10738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 is not something made, it is something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observed.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830" y="2929237"/>
            <a:ext cx="2393325" cy="319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364" y="3127544"/>
            <a:ext cx="3102338" cy="207029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907914" y="4072058"/>
            <a:ext cx="866733" cy="2857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585783" y="4720281"/>
            <a:ext cx="1701114" cy="48191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974011" y="3266490"/>
            <a:ext cx="749643" cy="37894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41190" y="6203730"/>
            <a:ext cx="1782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tree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5204" y="5017531"/>
            <a:ext cx="71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1470" y="4153333"/>
            <a:ext cx="104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Branches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23654" y="3055936"/>
            <a:ext cx="811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eaves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56132" y="4803765"/>
            <a:ext cx="40991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 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37277" y="4823671"/>
            <a:ext cx="35175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-1.96*SD          0           +1.96*SD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8768943" y="3645431"/>
            <a:ext cx="956617" cy="48749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725560" y="3364972"/>
            <a:ext cx="2088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Proportion of values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746854" y="5171616"/>
            <a:ext cx="637452" cy="5701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8861961" y="5171616"/>
            <a:ext cx="563606" cy="57016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353437" y="5750287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either side of the mean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35999" y="6203730"/>
            <a:ext cx="3739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normal distribution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3"/>
          <p:cNvSpPr>
            <a:spLocks noGrp="1" noChangeArrowheads="1"/>
          </p:cNvSpPr>
          <p:nvPr>
            <p:ph idx="1"/>
          </p:nvPr>
        </p:nvSpPr>
        <p:spPr>
          <a:xfrm>
            <a:off x="335360" y="1052910"/>
            <a:ext cx="11377264" cy="899703"/>
          </a:xfrm>
        </p:spPr>
        <p:txBody>
          <a:bodyPr/>
          <a:lstStyle/>
          <a:p>
            <a:pPr eaLnBrk="1" hangingPunct="1"/>
            <a:r>
              <a:rPr lang="en-GB" sz="2400" dirty="0" smtClean="0"/>
              <a:t>Range of values that we can be 95% confident contains the true mean of the population.</a:t>
            </a:r>
          </a:p>
          <a:p>
            <a:pPr lvl="1" eaLnBrk="1" hangingPunct="1">
              <a:buNone/>
            </a:pPr>
            <a:r>
              <a:rPr lang="en-GB" dirty="0" smtClean="0"/>
              <a:t>- </a:t>
            </a:r>
            <a:r>
              <a:rPr lang="en-GB" dirty="0"/>
              <a:t>L</a:t>
            </a:r>
            <a:r>
              <a:rPr lang="en-GB" dirty="0" smtClean="0"/>
              <a:t>imits of 95% CI: </a:t>
            </a:r>
            <a:r>
              <a:rPr lang="en-GB" b="1" dirty="0" smtClean="0"/>
              <a:t>[Mean - 1.96 SEM; Mean + 1.96 SEM] </a:t>
            </a:r>
            <a:r>
              <a:rPr lang="en-GB" dirty="0" smtClean="0"/>
              <a:t>(SEM = SD/√N)</a:t>
            </a:r>
          </a:p>
          <a:p>
            <a:pPr marL="0" indent="0" eaLnBrk="1" hangingPunct="1">
              <a:buNone/>
            </a:pP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40770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To recapitulate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2755064" y="4245428"/>
            <a:ext cx="6053034" cy="1875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209" y="1511559"/>
            <a:ext cx="95347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 Standard Deviation is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descriptive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about the sample.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Standard Error and the Confidence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nterval are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inferential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     General Population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81170" y="3508310"/>
            <a:ext cx="38255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27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600" y="2636912"/>
            <a:ext cx="7281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4000" b="1" dirty="0">
                <a:solidFill>
                  <a:srgbClr val="002060"/>
                </a:solidFill>
                <a:latin typeface="Arial"/>
              </a:rPr>
              <a:t>Graphical exploration of data</a:t>
            </a:r>
            <a:endParaRPr lang="en-GB" b="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110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42906455"/>
              </p:ext>
            </p:extLst>
          </p:nvPr>
        </p:nvGraphicFramePr>
        <p:xfrm>
          <a:off x="2032000" y="269967"/>
          <a:ext cx="9132389" cy="6331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968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1523493" y="1147590"/>
            <a:ext cx="9145015" cy="4562820"/>
            <a:chOff x="717324" y="875608"/>
            <a:chExt cx="7786597" cy="3602171"/>
          </a:xfrm>
        </p:grpSpPr>
        <p:sp>
          <p:nvSpPr>
            <p:cNvPr id="4" name="Rounded Rectangle 3"/>
            <p:cNvSpPr/>
            <p:nvPr/>
          </p:nvSpPr>
          <p:spPr>
            <a:xfrm>
              <a:off x="3117273" y="875608"/>
              <a:ext cx="2851265" cy="964276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b="1" dirty="0">
                  <a:solidFill>
                    <a:prstClr val="white"/>
                  </a:solidFill>
                  <a:latin typeface="Calibri" panose="020F0502020204030204"/>
                </a:rPr>
                <a:t>Variable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5206539" y="2324793"/>
              <a:ext cx="2851265" cy="96427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b="1" dirty="0">
                  <a:solidFill>
                    <a:prstClr val="white"/>
                  </a:solidFill>
                  <a:latin typeface="Calibri" panose="020F0502020204030204"/>
                </a:rPr>
                <a:t>Qualitative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136073" y="2324793"/>
              <a:ext cx="2851265" cy="964276"/>
            </a:xfrm>
            <a:prstGeom prst="roundRect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b="1" dirty="0">
                  <a:solidFill>
                    <a:prstClr val="white"/>
                  </a:solidFill>
                  <a:latin typeface="Calibri" panose="020F0502020204030204"/>
                </a:rPr>
                <a:t>Quantitative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17324" y="3809991"/>
              <a:ext cx="1735281" cy="667788"/>
            </a:xfrm>
            <a:prstGeom prst="roundRect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b="1" dirty="0">
                  <a:solidFill>
                    <a:prstClr val="white"/>
                  </a:solidFill>
                  <a:latin typeface="Calibri" panose="020F0502020204030204"/>
                </a:rPr>
                <a:t>Discrete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649680" y="3798909"/>
              <a:ext cx="1735281" cy="667788"/>
            </a:xfrm>
            <a:prstGeom prst="roundRect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b="1" dirty="0">
                  <a:solidFill>
                    <a:prstClr val="white"/>
                  </a:solidFill>
                  <a:latin typeface="Calibri" panose="020F0502020204030204"/>
                </a:rPr>
                <a:t>Continuous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817230" y="3798909"/>
              <a:ext cx="1735281" cy="66778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b="1" dirty="0">
                  <a:solidFill>
                    <a:prstClr val="white"/>
                  </a:solidFill>
                  <a:latin typeface="Calibri" panose="020F0502020204030204"/>
                </a:rPr>
                <a:t>Nominal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68640" y="3798915"/>
              <a:ext cx="1735281" cy="66778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b="1" dirty="0">
                  <a:solidFill>
                    <a:prstClr val="white"/>
                  </a:solidFill>
                  <a:latin typeface="Calibri" panose="020F0502020204030204"/>
                </a:rPr>
                <a:t>Ordinal</a:t>
              </a:r>
            </a:p>
          </p:txBody>
        </p:sp>
        <p:cxnSp>
          <p:nvCxnSpPr>
            <p:cNvPr id="18" name="Straight Arrow Connector 17"/>
            <p:cNvCxnSpPr>
              <a:stCxn id="4" idx="2"/>
            </p:cNvCxnSpPr>
            <p:nvPr/>
          </p:nvCxnSpPr>
          <p:spPr>
            <a:xfrm flipH="1">
              <a:off x="4542905" y="1839884"/>
              <a:ext cx="1" cy="246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2561705" y="2086495"/>
              <a:ext cx="1981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4542902" y="2083729"/>
              <a:ext cx="2089269" cy="2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endCxn id="6" idx="0"/>
            </p:cNvCxnSpPr>
            <p:nvPr/>
          </p:nvCxnSpPr>
          <p:spPr>
            <a:xfrm>
              <a:off x="2561705" y="2086495"/>
              <a:ext cx="1" cy="238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5" idx="0"/>
            </p:cNvCxnSpPr>
            <p:nvPr/>
          </p:nvCxnSpPr>
          <p:spPr>
            <a:xfrm>
              <a:off x="6632171" y="2083729"/>
              <a:ext cx="1" cy="2410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2561705" y="3279374"/>
              <a:ext cx="1" cy="246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6641869" y="3302924"/>
              <a:ext cx="1" cy="246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1679171" y="3549535"/>
              <a:ext cx="8825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2563086" y="3539777"/>
              <a:ext cx="8825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3445625" y="3552309"/>
              <a:ext cx="1" cy="238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1683325" y="3552313"/>
              <a:ext cx="1" cy="238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5763482" y="3552301"/>
              <a:ext cx="8825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6639089" y="3559284"/>
              <a:ext cx="8825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759323" y="3546770"/>
              <a:ext cx="1" cy="238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524388" y="3549538"/>
              <a:ext cx="1" cy="238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890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6179" y="309172"/>
            <a:ext cx="3271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Categorical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610277"/>
            <a:ext cx="4935225" cy="28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886" y="1599393"/>
            <a:ext cx="5165690" cy="28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648" y="4551468"/>
            <a:ext cx="7460704" cy="215289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7" name="Rounded Rectangle 6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57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111374" y="294255"/>
            <a:ext cx="6453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uantitative data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Scatterplot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590" y="1479262"/>
            <a:ext cx="7056821" cy="2309778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240" y="3789039"/>
            <a:ext cx="4773521" cy="276223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5" name="Group 4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6" name="Rounded Rectangle 5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2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07568" y="116632"/>
            <a:ext cx="8066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uantitative data: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Scatterplot/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stripchart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534" y="2144301"/>
            <a:ext cx="4732020" cy="2889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5" y="2147121"/>
            <a:ext cx="5377717" cy="3318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4769" y="4943855"/>
            <a:ext cx="2101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sample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70319" y="5009170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sample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8" name="Rounded Rectangle 7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410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1" y="2015283"/>
            <a:ext cx="5596617" cy="4017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09" y="1603718"/>
            <a:ext cx="4840505" cy="48405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25688" y="305222"/>
            <a:ext cx="5617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uantitative data: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Boxplot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6" name="Rounded Rectangle 5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1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96" y="2082334"/>
            <a:ext cx="3406140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2154342"/>
            <a:ext cx="3383280" cy="376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8072" y="5538719"/>
            <a:ext cx="9361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Bimodal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41430" y="5538719"/>
            <a:ext cx="78681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Uniform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56717" y="5538719"/>
            <a:ext cx="72808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01751" y="5745451"/>
            <a:ext cx="1122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43872" y="2001035"/>
            <a:ext cx="1741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bean= a ‘batch’ of data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6588072" y="3234462"/>
            <a:ext cx="83993" cy="648072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168009" y="2370366"/>
            <a:ext cx="420063" cy="7920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35760" y="6114783"/>
            <a:ext cx="3324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density mirrored by the shape of the polygon</a:t>
            </a:r>
          </a:p>
        </p:txBody>
      </p:sp>
      <p:cxnSp>
        <p:nvCxnSpPr>
          <p:cNvPr id="23" name="Straight Arrow Connector 22"/>
          <p:cNvCxnSpPr>
            <a:stCxn id="19" idx="0"/>
          </p:cNvCxnSpPr>
          <p:nvPr/>
        </p:nvCxnSpPr>
        <p:spPr>
          <a:xfrm flipV="1">
            <a:off x="5725674" y="4539898"/>
            <a:ext cx="1090407" cy="157488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968208" y="1794303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Scatterplot shows individual data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112224" y="2131904"/>
            <a:ext cx="1019002" cy="110255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104122" y="129749"/>
            <a:ext cx="4352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uantitative data: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Boxplot </a:t>
            </a:r>
            <a:r>
              <a:rPr kumimoji="0" lang="en-GB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Beanplot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26" name="Rounded Rectangle 25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409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36" y="2182417"/>
            <a:ext cx="4940998" cy="34840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004" y="2149625"/>
            <a:ext cx="5005548" cy="3516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04121" y="129749"/>
            <a:ext cx="6607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uantitative data: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Boxplot </a:t>
            </a:r>
            <a:r>
              <a:rPr kumimoji="0" lang="en-GB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Beanplot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Scatterplot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8" name="Rounded Rectangle 7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456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2151494"/>
            <a:ext cx="4283834" cy="2789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1844825"/>
            <a:ext cx="4220890" cy="31368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5680" y="5085184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sample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2145" y="5085184"/>
            <a:ext cx="2101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sample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5687" y="305222"/>
            <a:ext cx="6161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uantitative data: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Histogram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11" name="Rounded Rectangle 10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75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1" y="1344644"/>
            <a:ext cx="5393987" cy="3380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093" y="4863638"/>
            <a:ext cx="3005588" cy="1877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03916" y="305222"/>
            <a:ext cx="8066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uantitative data: </a:t>
            </a:r>
            <a:r>
              <a:rPr kumimoji="0" lang="en-GB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Histogram</a:t>
            </a:r>
            <a:r>
              <a:rPr kumimoji="0" lang="en-GB" sz="3000" b="1" i="0" u="none" strike="noStrike" kern="1200" cap="none" spc="0" normalizeH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GB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distribution)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8" name="Rounded Rectangle 7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96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2"/>
              <p:cNvSpPr txBox="1">
                <a:spLocks noChangeArrowheads="1"/>
              </p:cNvSpPr>
              <p:nvPr/>
            </p:nvSpPr>
            <p:spPr>
              <a:xfrm>
                <a:off x="1690682" y="2816932"/>
                <a:ext cx="8810636" cy="1224136"/>
              </a:xfrm>
              <a:prstGeom prst="rect">
                <a:avLst/>
              </a:prstGeom>
            </p:spPr>
            <p:txBody>
              <a:bodyPr/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4800" b="1" kern="0" dirty="0" smtClean="0">
                    <a:solidFill>
                      <a:srgbClr val="002060"/>
                    </a:solidFill>
                    <a:latin typeface="+mn-lt"/>
                  </a:rPr>
                  <a:t>Data exploration </a:t>
                </a:r>
                <a14:m>
                  <m:oMath xmlns:m="http://schemas.openxmlformats.org/officeDocument/2006/math">
                    <m:r>
                      <a:rPr lang="en-GB" sz="48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GB" sz="4800" b="1" kern="0" dirty="0" smtClean="0">
                    <a:solidFill>
                      <a:srgbClr val="002060"/>
                    </a:solidFill>
                    <a:latin typeface="+mn-lt"/>
                  </a:rPr>
                  <a:t> plotting data</a:t>
                </a:r>
                <a:endParaRPr lang="en-GB" sz="4800" b="1" kern="0" dirty="0">
                  <a:solidFill>
                    <a:srgbClr val="00206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" name="Rectang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682" y="2816932"/>
                <a:ext cx="8810636" cy="1224136"/>
              </a:xfrm>
              <a:prstGeom prst="rect">
                <a:avLst/>
              </a:prstGeom>
              <a:blipFill>
                <a:blip r:embed="rId2"/>
                <a:stretch>
                  <a:fillRect l="-1037" t="-10945" r="-10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99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50099" y="330636"/>
            <a:ext cx="7327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is not the same thing as exploring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326619" y="2909456"/>
          <a:ext cx="4608512" cy="316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10" name="Prism 6" r:id="rId3" imgW="3585871" imgH="2427078" progId="Prism6.Document">
                  <p:embed/>
                </p:oleObj>
              </mc:Choice>
              <mc:Fallback>
                <p:oleObj name="Prism 6" r:id="rId3" imgW="3585871" imgH="2427078" progId="Prism6.Document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6619" y="2909456"/>
                        <a:ext cx="4608512" cy="3164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4036" y="1621894"/>
            <a:ext cx="10280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experiment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change in the variable of interest between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plotted as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 chart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338400" y="3180822"/>
          <a:ext cx="4274363" cy="2893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11" name="Prism 6" r:id="rId5" imgW="3585871" imgH="2427078" progId="Prism6.Document">
                  <p:embed/>
                </p:oleObj>
              </mc:Choice>
              <mc:Fallback>
                <p:oleObj name="Prism 6" r:id="rId5" imgW="3585871" imgH="2427078" progId="Prism6.Document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8400" y="3180822"/>
                        <a:ext cx="4274363" cy="28930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6159729" y="2967639"/>
            <a:ext cx="4386530" cy="325027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79315" y="2510568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truth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10" name="Rounded Rectangle 9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893637" y="2662226"/>
            <a:ext cx="15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fiction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76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60736" y="246645"/>
            <a:ext cx="9670529" cy="675483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  <a:t>Quantitative data</a:t>
            </a:r>
            <a:endParaRPr lang="en-GB" sz="4000" b="1" dirty="0">
              <a:solidFill>
                <a:srgbClr val="CC0099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51384" y="1268760"/>
            <a:ext cx="11377264" cy="5256584"/>
          </a:xfrm>
        </p:spPr>
        <p:txBody>
          <a:bodyPr/>
          <a:lstStyle/>
          <a:p>
            <a:pPr eaLnBrk="1" hangingPunct="1"/>
            <a:r>
              <a:rPr lang="en-GB" sz="2400" dirty="0" smtClean="0">
                <a:cs typeface="Arial" panose="020B0604020202020204" pitchFamily="34" charset="0"/>
              </a:rPr>
              <a:t>They take</a:t>
            </a:r>
            <a:r>
              <a:rPr lang="en-GB" sz="2400" dirty="0" smtClean="0">
                <a:solidFill>
                  <a:srgbClr val="FF3399"/>
                </a:solidFill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CC0099"/>
                </a:solidFill>
                <a:cs typeface="Arial" panose="020B0604020202020204" pitchFamily="34" charset="0"/>
              </a:rPr>
              <a:t>numerical values </a:t>
            </a:r>
            <a:r>
              <a:rPr lang="en-GB" sz="2400" dirty="0" smtClean="0">
                <a:cs typeface="Arial" panose="020B0604020202020204" pitchFamily="34" charset="0"/>
              </a:rPr>
              <a:t>(units of measurement)</a:t>
            </a:r>
          </a:p>
          <a:p>
            <a:pPr eaLnBrk="1" hangingPunct="1"/>
            <a:endParaRPr lang="en-GB" sz="2000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GB" sz="2400" dirty="0" smtClean="0">
                <a:cs typeface="Arial" panose="020B0604020202020204" pitchFamily="34" charset="0"/>
              </a:rPr>
              <a:t>Discrete: obtained by counting</a:t>
            </a:r>
          </a:p>
          <a:p>
            <a:pPr lvl="1" eaLnBrk="1" hangingPunct="1"/>
            <a:r>
              <a:rPr lang="en-GB" sz="2000" dirty="0" smtClean="0">
                <a:cs typeface="Arial" panose="020B0604020202020204" pitchFamily="34" charset="0"/>
              </a:rPr>
              <a:t>Example: number of students in a class</a:t>
            </a:r>
          </a:p>
          <a:p>
            <a:pPr lvl="1" eaLnBrk="1" hangingPunct="1"/>
            <a:r>
              <a:rPr lang="en-GB" sz="2000" dirty="0" smtClean="0">
                <a:cs typeface="Arial" panose="020B0604020202020204" pitchFamily="34" charset="0"/>
              </a:rPr>
              <a:t>values vary by finite specific steps</a:t>
            </a:r>
          </a:p>
          <a:p>
            <a:pPr eaLnBrk="1" hangingPunct="1"/>
            <a:r>
              <a:rPr lang="en-GB" sz="2400" dirty="0" smtClean="0">
                <a:cs typeface="Arial" panose="020B0604020202020204" pitchFamily="34" charset="0"/>
              </a:rPr>
              <a:t>or continuous: obtained by measuring</a:t>
            </a:r>
          </a:p>
          <a:p>
            <a:pPr lvl="1" eaLnBrk="1" hangingPunct="1"/>
            <a:r>
              <a:rPr lang="en-GB" sz="2000" dirty="0" smtClean="0">
                <a:cs typeface="Arial" panose="020B0604020202020204" pitchFamily="34" charset="0"/>
              </a:rPr>
              <a:t>Example: height of students in a class</a:t>
            </a:r>
          </a:p>
          <a:p>
            <a:pPr lvl="1" eaLnBrk="1" hangingPunct="1"/>
            <a:r>
              <a:rPr lang="en-GB" sz="2000" dirty="0" smtClean="0">
                <a:cs typeface="Arial" panose="020B0604020202020204" pitchFamily="34" charset="0"/>
              </a:rPr>
              <a:t>any values</a:t>
            </a:r>
          </a:p>
          <a:p>
            <a:pPr eaLnBrk="1" hangingPunct="1"/>
            <a:endParaRPr lang="en-GB" sz="2000" dirty="0" smtClean="0">
              <a:cs typeface="Arial" panose="020B0604020202020204" pitchFamily="34" charset="0"/>
            </a:endParaRPr>
          </a:p>
          <a:p>
            <a:pPr eaLnBrk="1" hangingPunct="1"/>
            <a:endParaRPr lang="en-GB" sz="2000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GB" sz="2400" dirty="0" smtClean="0">
                <a:cs typeface="Arial" panose="020B0604020202020204" pitchFamily="34" charset="0"/>
              </a:rPr>
              <a:t>They can be described by a series of parameters:</a:t>
            </a:r>
          </a:p>
          <a:p>
            <a:pPr lvl="1" eaLnBrk="1" hangingPunct="1"/>
            <a:r>
              <a:rPr lang="en-GB" sz="2400" dirty="0" smtClean="0">
                <a:solidFill>
                  <a:srgbClr val="CC0099"/>
                </a:solidFill>
                <a:cs typeface="Arial" panose="020B0604020202020204" pitchFamily="34" charset="0"/>
              </a:rPr>
              <a:t>Mean, variance, standard deviation, standard error </a:t>
            </a:r>
            <a:r>
              <a:rPr lang="en-GB" sz="2400" dirty="0" smtClean="0">
                <a:cs typeface="Arial" panose="020B0604020202020204" pitchFamily="34" charset="0"/>
              </a:rPr>
              <a:t>and </a:t>
            </a:r>
            <a:r>
              <a:rPr lang="en-GB" sz="2400" dirty="0" smtClean="0">
                <a:solidFill>
                  <a:srgbClr val="CC0099"/>
                </a:solidFill>
                <a:cs typeface="Arial" panose="020B0604020202020204" pitchFamily="34" charset="0"/>
              </a:rPr>
              <a:t>confidence interval</a:t>
            </a:r>
            <a:endParaRPr lang="en-GB" sz="2400" dirty="0">
              <a:solidFill>
                <a:srgbClr val="CC0099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033" y="1810425"/>
            <a:ext cx="3341344" cy="2575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1981" y="4386061"/>
            <a:ext cx="295144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>
                <a:hlinkClick r:id="rId4"/>
              </a:rPr>
              <a:t>https://github.com/allisonhorst/stats-illustrations#other-stats-artwork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52302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8819" y="149319"/>
            <a:ext cx="66415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(and summarising) is (so) not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635760" y="3174380"/>
          <a:ext cx="4151686" cy="3206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76" name="Prism 6" r:id="rId3" imgW="6189653" imgH="4703612" progId="Prism6.Document">
                  <p:embed/>
                </p:oleObj>
              </mc:Choice>
              <mc:Fallback>
                <p:oleObj name="Prism 6" r:id="rId3" imgW="6189653" imgH="4703612" progId="Prism6.Document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760" y="3174380"/>
                        <a:ext cx="4151686" cy="3206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89317" y="4122623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p=0.04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97676" y="4968815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p=0.32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38561" y="3306154"/>
            <a:ext cx="700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p=0.001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5500" y="3222358"/>
            <a:ext cx="1905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Comparisons: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Treatments  vs. Control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81105" y="3245146"/>
            <a:ext cx="4491886" cy="2961973"/>
            <a:chOff x="4676979" y="2636912"/>
            <a:chExt cx="4305993" cy="2717890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4676979" y="2636912"/>
            <a:ext cx="4305993" cy="27178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577" name="Prism 6" r:id="rId5" imgW="6189653" imgH="3906231" progId="Prism6.Document">
                    <p:embed/>
                  </p:oleObj>
                </mc:Choice>
                <mc:Fallback>
                  <p:oleObj name="Prism 6" r:id="rId5" imgW="6189653" imgH="3906231" progId="Prism6.Document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676979" y="2636912"/>
                          <a:ext cx="4305993" cy="27178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5184007" y="4221172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83004" y="4040660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75669" y="4410562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74125" y="3575282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74166" y="4567843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Exp2</a:t>
              </a:r>
            </a:p>
          </p:txBody>
        </p:sp>
      </p:grp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142101" y="3198263"/>
          <a:ext cx="4288736" cy="3170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78" name="Prism 6" r:id="rId7" imgW="3860295" imgH="2660458" progId="Prism6.Document">
                  <p:embed/>
                </p:oleObj>
              </mc:Choice>
              <mc:Fallback>
                <p:oleObj name="Prism 6" r:id="rId7" imgW="3860295" imgH="2660458" progId="Prism6.Document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101" y="3198263"/>
                        <a:ext cx="4288736" cy="31708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81325" y="1452834"/>
            <a:ext cx="10898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Five experiments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change in the variable of interest between 3 treatments and a control.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plotted as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 chart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94429" y="3238984"/>
            <a:ext cx="4386530" cy="325027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2254" y="2821639"/>
            <a:ext cx="392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truth (if you are into bar charts)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20" name="Rounded Rectangle 19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6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7" grpId="0" animBg="1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1208968" y="3063874"/>
          <a:ext cx="3930615" cy="357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60" name="Prism 6" r:id="rId4" imgW="4614779" imgH="3578491" progId="Prism6.Document">
                  <p:embed/>
                </p:oleObj>
              </mc:Choice>
              <mc:Fallback>
                <p:oleObj name="Prism 6" r:id="rId4" imgW="4614779" imgH="3578491" progId="Prism6.Document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08968" y="3063874"/>
                        <a:ext cx="3930615" cy="3578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55816" y="232192"/>
            <a:ext cx="827258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(and </a:t>
            </a:r>
            <a:r>
              <a:rPr kumimoji="0" lang="en-GB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summarising and choosing the wrong graph)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(definitely)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the same thing as exploring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3605" y="1502318"/>
            <a:ext cx="10989425" cy="103884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 experiments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Before-After treatment effect on a variable of interest.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Hypothesis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Applying a treatment will decrease the levels of the variable of interest.</a:t>
            </a:r>
          </a:p>
          <a:p>
            <a:pPr marL="857250" marR="0" lvl="2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plotted as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 chart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531736" y="2713375"/>
            <a:ext cx="4614863" cy="3578225"/>
            <a:chOff x="6531736" y="2713375"/>
            <a:chExt cx="4614863" cy="3578225"/>
          </a:xfrm>
        </p:grpSpPr>
        <p:graphicFrame>
          <p:nvGraphicFramePr>
            <p:cNvPr id="15" name="Object 14"/>
            <p:cNvGraphicFramePr>
              <a:graphicFrameLocks noChangeAspect="1"/>
            </p:cNvGraphicFramePr>
            <p:nvPr>
              <p:extLst/>
            </p:nvPr>
          </p:nvGraphicFramePr>
          <p:xfrm>
            <a:off x="6531736" y="2713375"/>
            <a:ext cx="4614863" cy="3578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561" name="Prism 6" r:id="rId6" imgW="4614779" imgH="3578491" progId="Prism6.Document">
                    <p:embed/>
                  </p:oleObj>
                </mc:Choice>
                <mc:Fallback>
                  <p:oleObj name="Prism 6" r:id="rId6" imgW="4614779" imgH="3578491" progId="Prism6.Document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531736" y="2713375"/>
                          <a:ext cx="4614863" cy="3578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 flipH="1">
              <a:off x="7420391" y="2852825"/>
              <a:ext cx="6240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20392" y="3217630"/>
              <a:ext cx="486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84340" y="3482991"/>
              <a:ext cx="486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20392" y="4009113"/>
              <a:ext cx="486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Exp4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8599" y="2426025"/>
            <a:ext cx="4144590" cy="421607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555948" y="2449800"/>
            <a:ext cx="3901768" cy="386876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84340" y="2509845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truth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74591" y="2894464"/>
            <a:ext cx="15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fiction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20" name="Rounded Rectangle 19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90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33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47316"/>
            <a:ext cx="8229600" cy="633412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  <a:t>Measures of central tendency</a:t>
            </a:r>
            <a:r>
              <a:rPr lang="en-GB" sz="3600" b="1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sz="3600" b="1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  <a:t>Mode and Median</a:t>
            </a:r>
            <a:endParaRPr lang="en-GB" sz="2800" b="1" dirty="0">
              <a:solidFill>
                <a:srgbClr val="CC0099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51384" y="1452140"/>
            <a:ext cx="8856983" cy="4929188"/>
          </a:xfrm>
        </p:spPr>
        <p:txBody>
          <a:bodyPr/>
          <a:lstStyle/>
          <a:p>
            <a:pPr eaLnBrk="1" hangingPunct="1"/>
            <a:r>
              <a:rPr lang="en-GB" sz="2400" b="1" dirty="0" smtClean="0">
                <a:cs typeface="Arial" panose="020B0604020202020204" pitchFamily="34" charset="0"/>
              </a:rPr>
              <a:t>Mode: </a:t>
            </a:r>
            <a:r>
              <a:rPr lang="en-GB" sz="2400" dirty="0" smtClean="0"/>
              <a:t>most commonly occurring value in a distribution</a:t>
            </a:r>
            <a:endParaRPr lang="en-GB" sz="2400" b="1" dirty="0" smtClean="0">
              <a:cs typeface="Arial" panose="020B0604020202020204" pitchFamily="34" charset="0"/>
            </a:endParaRPr>
          </a:p>
          <a:p>
            <a:pPr eaLnBrk="1" hangingPunct="1"/>
            <a:endParaRPr lang="en-GB" sz="2400" b="1" dirty="0" smtClean="0">
              <a:cs typeface="Arial" panose="020B0604020202020204" pitchFamily="34" charset="0"/>
            </a:endParaRPr>
          </a:p>
          <a:p>
            <a:pPr eaLnBrk="1" hangingPunct="1"/>
            <a:endParaRPr lang="en-GB" sz="2400" b="1" dirty="0" smtClean="0">
              <a:cs typeface="Arial" panose="020B0604020202020204" pitchFamily="34" charset="0"/>
            </a:endParaRPr>
          </a:p>
          <a:p>
            <a:pPr eaLnBrk="1" hangingPunct="1"/>
            <a:endParaRPr lang="en-GB" sz="2400" b="1" dirty="0" smtClean="0">
              <a:cs typeface="Arial" panose="020B0604020202020204" pitchFamily="34" charset="0"/>
            </a:endParaRPr>
          </a:p>
          <a:p>
            <a:pPr eaLnBrk="1" hangingPunct="1"/>
            <a:endParaRPr lang="en-GB" sz="2400" b="1" dirty="0" smtClean="0">
              <a:cs typeface="Arial" panose="020B0604020202020204" pitchFamily="34" charset="0"/>
            </a:endParaRPr>
          </a:p>
          <a:p>
            <a:pPr eaLnBrk="1" hangingPunct="1"/>
            <a:endParaRPr lang="en-GB" sz="2400" b="1" dirty="0" smtClean="0">
              <a:cs typeface="Arial" panose="020B0604020202020204" pitchFamily="34" charset="0"/>
            </a:endParaRPr>
          </a:p>
          <a:p>
            <a:pPr eaLnBrk="1" hangingPunct="1"/>
            <a:endParaRPr lang="en-GB" sz="2400" b="1" dirty="0" smtClean="0">
              <a:cs typeface="Arial" panose="020B0604020202020204" pitchFamily="34" charset="0"/>
            </a:endParaRPr>
          </a:p>
          <a:p>
            <a:pPr eaLnBrk="1" hangingPunct="1"/>
            <a:endParaRPr lang="en-GB" sz="2400" b="1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GB" sz="2400" b="1" dirty="0" smtClean="0">
                <a:cs typeface="Arial" panose="020B0604020202020204" pitchFamily="34" charset="0"/>
              </a:rPr>
              <a:t>Median</a:t>
            </a:r>
            <a:r>
              <a:rPr lang="en-GB" sz="2800" dirty="0" smtClean="0">
                <a:cs typeface="Arial" panose="020B0604020202020204" pitchFamily="34" charset="0"/>
              </a:rPr>
              <a:t>: </a:t>
            </a:r>
            <a:r>
              <a:rPr lang="en-GB" sz="2200" dirty="0" smtClean="0"/>
              <a:t>value exactly in the middle of an ordered set of numbers</a:t>
            </a:r>
          </a:p>
          <a:p>
            <a:pPr eaLnBrk="1" hangingPunct="1"/>
            <a:endParaRPr lang="en-GB" sz="2200" dirty="0" smtClean="0">
              <a:cs typeface="Arial" panose="020B0604020202020204" pitchFamily="34" charset="0"/>
            </a:endParaRPr>
          </a:p>
          <a:p>
            <a:pPr eaLnBrk="1" hangingPunct="1"/>
            <a:endParaRPr lang="en-GB" sz="2200" dirty="0" smtClean="0">
              <a:cs typeface="Arial" panose="020B0604020202020204" pitchFamily="34" charset="0"/>
            </a:endParaRPr>
          </a:p>
          <a:p>
            <a:pPr eaLnBrk="1" hangingPunct="1"/>
            <a:endParaRPr lang="en-GB" sz="2200" dirty="0" smtClean="0">
              <a:cs typeface="Arial" panose="020B0604020202020204" pitchFamily="34" charset="0"/>
            </a:endParaRPr>
          </a:p>
          <a:p>
            <a:pPr eaLnBrk="1" hangingPunct="1"/>
            <a:endParaRPr lang="en-GB" sz="2800" dirty="0"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7" y="5589241"/>
            <a:ext cx="4267200" cy="600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631" y="2021330"/>
            <a:ext cx="4320481" cy="27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5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191344" y="1772816"/>
            <a:ext cx="11305256" cy="460871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400" dirty="0" smtClean="0"/>
              <a:t>Definition: </a:t>
            </a:r>
            <a:r>
              <a:rPr lang="en-GB" sz="2400" dirty="0" smtClean="0">
                <a:solidFill>
                  <a:srgbClr val="CC0099"/>
                </a:solidFill>
              </a:rPr>
              <a:t>average of all values in a column.</a:t>
            </a:r>
          </a:p>
          <a:p>
            <a:pPr eaLnBrk="1" hangingPunct="1">
              <a:lnSpc>
                <a:spcPct val="90000"/>
              </a:lnSpc>
            </a:pPr>
            <a:endParaRPr lang="en-GB" sz="1000" dirty="0" smtClean="0">
              <a:solidFill>
                <a:srgbClr val="FF3399"/>
              </a:solidFill>
            </a:endParaRPr>
          </a:p>
          <a:p>
            <a:r>
              <a:rPr lang="en-GB" sz="2400" dirty="0" smtClean="0"/>
              <a:t>Example: mean of</a:t>
            </a:r>
            <a:r>
              <a:rPr lang="en-GB" sz="2400" dirty="0"/>
              <a:t>: 1, 2, 3, 3 and 4</a:t>
            </a:r>
          </a:p>
          <a:p>
            <a:pPr lvl="1"/>
            <a:r>
              <a:rPr lang="en-GB" sz="2000" dirty="0"/>
              <a:t>(1+2+3+3+4)/5 = </a:t>
            </a:r>
            <a:r>
              <a:rPr lang="en-GB" sz="2000" dirty="0" smtClean="0"/>
              <a:t>2.6</a:t>
            </a:r>
          </a:p>
          <a:p>
            <a:pPr lvl="1"/>
            <a:endParaRPr lang="en-GB" sz="2000" dirty="0" smtClean="0"/>
          </a:p>
          <a:p>
            <a:pPr eaLnBrk="1" hangingPunct="1">
              <a:lnSpc>
                <a:spcPct val="90000"/>
              </a:lnSpc>
            </a:pPr>
            <a:r>
              <a:rPr lang="en-GB" sz="2400" dirty="0" smtClean="0"/>
              <a:t>The mean is a </a:t>
            </a:r>
            <a:r>
              <a:rPr lang="en-GB" sz="2400" dirty="0" smtClean="0">
                <a:solidFill>
                  <a:srgbClr val="CC0099"/>
                </a:solidFill>
              </a:rPr>
              <a:t>model</a:t>
            </a:r>
            <a:r>
              <a:rPr lang="en-GB" sz="2400" dirty="0" smtClean="0"/>
              <a:t> because it summaries the data.</a:t>
            </a:r>
          </a:p>
          <a:p>
            <a:pPr lvl="2" eaLnBrk="1" hangingPunct="1">
              <a:lnSpc>
                <a:spcPct val="90000"/>
              </a:lnSpc>
            </a:pPr>
            <a:endParaRPr lang="en-GB" dirty="0" smtClean="0"/>
          </a:p>
          <a:p>
            <a:pPr eaLnBrk="1" hangingPunct="1">
              <a:lnSpc>
                <a:spcPct val="90000"/>
              </a:lnSpc>
            </a:pPr>
            <a:r>
              <a:rPr lang="en-GB" sz="2400" dirty="0" smtClean="0"/>
              <a:t>How do we know that it is an </a:t>
            </a:r>
            <a:r>
              <a:rPr lang="en-GB" sz="2400" dirty="0" smtClean="0">
                <a:solidFill>
                  <a:srgbClr val="CC0099"/>
                </a:solidFill>
              </a:rPr>
              <a:t>accurate model</a:t>
            </a:r>
            <a:r>
              <a:rPr lang="en-GB" sz="2400" dirty="0" smtClean="0"/>
              <a:t>?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400" dirty="0" smtClean="0"/>
              <a:t>Difference between the real data and the model created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47316"/>
            <a:ext cx="8229600" cy="6334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b="1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  <a:t>Measures of central tendency</a:t>
            </a:r>
            <a:r>
              <a:rPr lang="en-GB" sz="3600" b="1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sz="3600" b="1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</a:br>
            <a:r>
              <a:rPr lang="en-GB" sz="3600" b="1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  <a:t>Mean</a:t>
            </a:r>
            <a:endParaRPr lang="en-GB" sz="3600" b="1" dirty="0">
              <a:solidFill>
                <a:srgbClr val="CC0099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8204200" y="981075"/>
          <a:ext cx="4011613" cy="584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13" name="Prism 8" r:id="rId4" imgW="4011192" imgH="5842419" progId="Prism8.Document">
                  <p:embed/>
                </p:oleObj>
              </mc:Choice>
              <mc:Fallback>
                <p:oleObj name="Prism 8" r:id="rId4" imgW="4011192" imgH="5842419" progId="Prism8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04200" y="981075"/>
                        <a:ext cx="4011613" cy="584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084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07368" y="1268760"/>
                <a:ext cx="10441160" cy="5256212"/>
              </a:xfrm>
            </p:spPr>
            <p:txBody>
              <a:bodyPr/>
              <a:lstStyle/>
              <a:p>
                <a:pPr eaLnBrk="1" hangingPunct="1"/>
                <a:r>
                  <a:rPr lang="en-GB" sz="2400" dirty="0" smtClean="0"/>
                  <a:t>Calculate the magnitude of the differences between each data and the mean</a:t>
                </a:r>
              </a:p>
              <a:p>
                <a:pPr eaLnBrk="1" hangingPunct="1"/>
                <a:endParaRPr lang="en-GB" dirty="0" smtClean="0"/>
              </a:p>
              <a:p>
                <a:pPr eaLnBrk="1" hangingPunct="1">
                  <a:buFontTx/>
                  <a:buNone/>
                </a:pPr>
                <a:endParaRPr lang="en-GB" dirty="0" smtClean="0"/>
              </a:p>
              <a:p>
                <a:r>
                  <a:rPr lang="en-GB" sz="2400" dirty="0" smtClean="0"/>
                  <a:t>Total error = sum of differences</a:t>
                </a:r>
              </a:p>
              <a:p>
                <a:pPr lvl="1">
                  <a:buNone/>
                </a:pPr>
                <a:r>
                  <a:rPr lang="en-GB" sz="2400" dirty="0" smtClean="0"/>
                  <a:t>               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400">
                        <a:latin typeface="Cambria Math" panose="02040503050406030204" pitchFamily="18" charset="0"/>
                      </a:rPr>
                      <m:t>Σ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</a:rPr>
                      <m:t>−</m:t>
                    </m:r>
                    <m:bar>
                      <m:barPr>
                        <m:pos m:val="top"/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bar>
                  </m:oMath>
                </a14:m>
                <a:r>
                  <a:rPr lang="en-GB" sz="2400" dirty="0"/>
                  <a:t>) = </a:t>
                </a:r>
                <a:r>
                  <a:rPr lang="en-GB" dirty="0" smtClean="0"/>
                  <a:t>-1.6 - 0.6 </a:t>
                </a:r>
                <a:r>
                  <a:rPr lang="en-GB" dirty="0"/>
                  <a:t>+ </a:t>
                </a:r>
                <a:r>
                  <a:rPr lang="en-GB" dirty="0" smtClean="0"/>
                  <a:t>0.4 + 0.4 </a:t>
                </a:r>
                <a:r>
                  <a:rPr lang="en-GB" dirty="0"/>
                  <a:t>+ </a:t>
                </a:r>
                <a:r>
                  <a:rPr lang="en-GB" dirty="0" smtClean="0"/>
                  <a:t>1.4</a:t>
                </a:r>
                <a:r>
                  <a:rPr lang="en-GB" dirty="0"/>
                  <a:t> </a:t>
                </a:r>
                <a:r>
                  <a:rPr lang="en-GB" sz="2400" dirty="0" smtClean="0"/>
                  <a:t>= 0</a:t>
                </a:r>
              </a:p>
              <a:p>
                <a:pPr lvl="1">
                  <a:buNone/>
                </a:pPr>
                <a:r>
                  <a:rPr lang="en-GB" dirty="0"/>
                  <a:t>	</a:t>
                </a:r>
                <a:r>
                  <a:rPr lang="en-GB" dirty="0" smtClean="0"/>
                  <a:t>No errors ! </a:t>
                </a:r>
              </a:p>
              <a:p>
                <a:pPr lvl="2"/>
                <a:r>
                  <a:rPr lang="en-GB" sz="2400" dirty="0" smtClean="0"/>
                  <a:t>Positive and negative: they cancel each other out.</a:t>
                </a:r>
                <a:endParaRPr lang="en-GB" sz="2400" dirty="0"/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07368" y="1268760"/>
                <a:ext cx="10441160" cy="5256212"/>
              </a:xfrm>
              <a:blipFill>
                <a:blip r:embed="rId3"/>
                <a:stretch>
                  <a:fillRect l="-817" t="-16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057808" y="260648"/>
            <a:ext cx="6076384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  <a:t>Measures of dispersion</a:t>
            </a:r>
            <a:endParaRPr lang="en-GB" sz="2800" b="1" kern="0" dirty="0">
              <a:solidFill>
                <a:srgbClr val="CC0099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8250238" y="1758950"/>
          <a:ext cx="3386137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37" name="Prism 8" r:id="rId4" imgW="4011192" imgH="5842419" progId="Prism8.Document">
                  <p:embed/>
                </p:oleObj>
              </mc:Choice>
              <mc:Fallback>
                <p:oleObj name="Prism 8" r:id="rId4" imgW="4011192" imgH="5842419" progId="Prism8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50238" y="1758950"/>
                        <a:ext cx="3386137" cy="493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336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3121182" y="274639"/>
            <a:ext cx="5949636" cy="706437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Sum of Squared errors (SS)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89711" y="1268413"/>
                <a:ext cx="11832879" cy="5256212"/>
              </a:xfrm>
            </p:spPr>
            <p:txBody>
              <a:bodyPr/>
              <a:lstStyle/>
              <a:p>
                <a:pPr eaLnBrk="1" hangingPunct="1"/>
                <a:r>
                  <a:rPr lang="en-GB" sz="2800" dirty="0" smtClean="0"/>
                  <a:t>To solve that problem: we square </a:t>
                </a:r>
                <a:r>
                  <a:rPr lang="en-GB" dirty="0" smtClean="0"/>
                  <a:t>errors</a:t>
                </a:r>
                <a:endParaRPr lang="en-GB" sz="2800" dirty="0" smtClean="0"/>
              </a:p>
              <a:p>
                <a:pPr lvl="1" eaLnBrk="1" hangingPunct="1"/>
                <a:r>
                  <a:rPr lang="en-GB" dirty="0" smtClean="0"/>
                  <a:t>Instead of sum of errors: </a:t>
                </a:r>
                <a:r>
                  <a:rPr lang="en-GB" dirty="0" smtClean="0">
                    <a:solidFill>
                      <a:srgbClr val="CC0099"/>
                    </a:solidFill>
                  </a:rPr>
                  <a:t>sum of squared errors (SS): </a:t>
                </a:r>
              </a:p>
              <a:p>
                <a:pPr marL="0" indent="0">
                  <a:buNone/>
                </a:pPr>
                <a:r>
                  <a:rPr lang="en-GB" sz="2400" dirty="0" smtClean="0"/>
                  <a:t>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𝑆𝑆</m:t>
                        </m:r>
                      </m:e>
                    </m:d>
                    <m:r>
                      <a:rPr lang="en-GB" sz="2400" i="1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en-GB" sz="2400">
                        <a:latin typeface="Cambria Math" panose="02040503050406030204" pitchFamily="18" charset="0"/>
                      </a:rPr>
                      <m:t>Σ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 −  </m:t>
                        </m:r>
                        <m:bar>
                          <m:barPr>
                            <m:pos m:val="top"/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bar>
                      </m:e>
                    </m:d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 −  </m:t>
                        </m:r>
                        <m:bar>
                          <m:barPr>
                            <m:pos m:val="top"/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bar>
                      </m:e>
                    </m:d>
                  </m:oMath>
                </a14:m>
                <a:r>
                  <a:rPr lang="en-GB" sz="2400" dirty="0"/>
                  <a:t> </a:t>
                </a:r>
              </a:p>
              <a:p>
                <a:pPr marL="0" indent="0">
                  <a:buNone/>
                </a:pPr>
                <a:r>
                  <a:rPr lang="en-GB" sz="2400" dirty="0" smtClean="0"/>
                  <a:t>			= (-1.6</a:t>
                </a:r>
                <a:r>
                  <a:rPr lang="en-GB" sz="2400" dirty="0"/>
                  <a:t>)</a:t>
                </a:r>
                <a:r>
                  <a:rPr lang="en-GB" sz="2400" baseline="30000" dirty="0"/>
                  <a:t> 2</a:t>
                </a:r>
                <a:r>
                  <a:rPr lang="en-GB" sz="2400" dirty="0"/>
                  <a:t> + (-0.6)</a:t>
                </a:r>
                <a:r>
                  <a:rPr lang="en-GB" sz="2400" baseline="30000" dirty="0"/>
                  <a:t>2</a:t>
                </a:r>
                <a:r>
                  <a:rPr lang="en-GB" sz="2400" dirty="0"/>
                  <a:t> + (0.4)</a:t>
                </a:r>
                <a:r>
                  <a:rPr lang="en-GB" sz="2400" baseline="30000" dirty="0"/>
                  <a:t>2</a:t>
                </a:r>
                <a:r>
                  <a:rPr lang="en-GB" sz="2400" dirty="0"/>
                  <a:t> +(0.4)</a:t>
                </a:r>
                <a:r>
                  <a:rPr lang="en-GB" sz="2400" baseline="30000" dirty="0"/>
                  <a:t>2</a:t>
                </a:r>
                <a:r>
                  <a:rPr lang="en-GB" sz="2400" dirty="0"/>
                  <a:t> + (1.4)</a:t>
                </a:r>
                <a:r>
                  <a:rPr lang="en-GB" sz="2400" baseline="30000" dirty="0"/>
                  <a:t>2</a:t>
                </a: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 smtClean="0"/>
                  <a:t>			= </a:t>
                </a:r>
                <a:r>
                  <a:rPr lang="en-GB" sz="2400" dirty="0"/>
                  <a:t>2.56 + 0.36 + 0.16 + 0.16 +1.96</a:t>
                </a:r>
              </a:p>
              <a:p>
                <a:pPr marL="0" indent="0">
                  <a:buNone/>
                </a:pPr>
                <a:r>
                  <a:rPr lang="en-GB" sz="2400" dirty="0" smtClean="0"/>
                  <a:t>			= 5.20</a:t>
                </a:r>
                <a:endParaRPr lang="en-GB" sz="2400" dirty="0" smtClean="0">
                  <a:cs typeface="Arial" charset="0"/>
                </a:endParaRPr>
              </a:p>
              <a:p>
                <a:pPr eaLnBrk="1" hangingPunct="1"/>
                <a:endParaRPr lang="en-GB" sz="2800" dirty="0" smtClean="0">
                  <a:cs typeface="Arial" charset="0"/>
                </a:endParaRPr>
              </a:p>
              <a:p>
                <a:pPr eaLnBrk="1" hangingPunct="1"/>
                <a:r>
                  <a:rPr lang="en-GB" sz="2800" dirty="0" smtClean="0">
                    <a:cs typeface="Arial" charset="0"/>
                  </a:rPr>
                  <a:t>SS gives a good measure of the accuracy of the model</a:t>
                </a:r>
              </a:p>
              <a:p>
                <a:pPr lvl="1" eaLnBrk="1" hangingPunct="1"/>
                <a:r>
                  <a:rPr lang="en-GB" sz="2400" dirty="0" smtClean="0">
                    <a:cs typeface="Arial" charset="0"/>
                  </a:rPr>
                  <a:t>But: dependent upon the amount of data: the more data, the higher the SS.</a:t>
                </a:r>
                <a:endParaRPr lang="en-GB" sz="2400" dirty="0">
                  <a:cs typeface="Arial" charset="0"/>
                </a:endParaRPr>
              </a:p>
              <a:p>
                <a:pPr lvl="1" eaLnBrk="1" hangingPunct="1"/>
                <a:r>
                  <a:rPr lang="en-GB" sz="2400" u="sng" dirty="0" smtClean="0">
                    <a:cs typeface="Arial" charset="0"/>
                  </a:rPr>
                  <a:t>Solution</a:t>
                </a:r>
                <a:r>
                  <a:rPr lang="en-GB" sz="2400" dirty="0" smtClean="0">
                    <a:cs typeface="Arial" charset="0"/>
                  </a:rPr>
                  <a:t>: to divide the SS by the number of observations (N)</a:t>
                </a:r>
              </a:p>
              <a:p>
                <a:pPr lvl="2" eaLnBrk="1" hangingPunct="1"/>
                <a:r>
                  <a:rPr lang="en-GB" sz="2000" dirty="0" smtClean="0">
                    <a:cs typeface="Arial" charset="0"/>
                  </a:rPr>
                  <a:t>As we are interested in measuring the error in the sample to estimate the one in the population, we divide the SS by N-1 instead of N and we get the </a:t>
                </a:r>
                <a:r>
                  <a:rPr lang="en-GB" sz="2000" b="1" dirty="0" smtClean="0">
                    <a:solidFill>
                      <a:srgbClr val="CC0099"/>
                    </a:solidFill>
                    <a:cs typeface="Arial" charset="0"/>
                  </a:rPr>
                  <a:t>variance</a:t>
                </a:r>
                <a:r>
                  <a:rPr lang="en-GB" sz="2000" dirty="0" smtClean="0">
                    <a:solidFill>
                      <a:srgbClr val="CC0099"/>
                    </a:solidFill>
                    <a:cs typeface="Arial" charset="0"/>
                  </a:rPr>
                  <a:t> (S</a:t>
                </a:r>
                <a:r>
                  <a:rPr lang="en-GB" sz="2000" baseline="30000" dirty="0" smtClean="0">
                    <a:solidFill>
                      <a:srgbClr val="CC0099"/>
                    </a:solidFill>
                    <a:cs typeface="Arial" charset="0"/>
                  </a:rPr>
                  <a:t>2</a:t>
                </a:r>
                <a:r>
                  <a:rPr lang="en-GB" sz="2000" dirty="0" smtClean="0">
                    <a:solidFill>
                      <a:srgbClr val="CC0099"/>
                    </a:solidFill>
                    <a:cs typeface="Arial" charset="0"/>
                  </a:rPr>
                  <a:t>) </a:t>
                </a:r>
                <a:r>
                  <a:rPr lang="en-GB" sz="2000" dirty="0" smtClean="0">
                    <a:cs typeface="Arial" charset="0"/>
                  </a:rPr>
                  <a:t>= SS/N-1</a:t>
                </a:r>
                <a:endParaRPr lang="en-GB" sz="2000" dirty="0">
                  <a:cs typeface="Arial" charset="0"/>
                </a:endParaRPr>
              </a:p>
            </p:txBody>
          </p:sp>
        </mc:Choice>
        <mc:Fallback xmlns="">
          <p:sp>
            <p:nvSpPr>
              <p:cNvPr id="20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89711" y="1268413"/>
                <a:ext cx="11832879" cy="5256212"/>
              </a:xfrm>
              <a:blipFill>
                <a:blip r:embed="rId3"/>
                <a:stretch>
                  <a:fillRect l="-927" t="-18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9737226" y="3676191"/>
            <a:ext cx="401216" cy="25192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8940800" y="1584325"/>
          <a:ext cx="2393950" cy="348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61" name="Prism 8" r:id="rId4" imgW="4011192" imgH="5842419" progId="Prism8.Document">
                  <p:embed/>
                </p:oleObj>
              </mc:Choice>
              <mc:Fallback>
                <p:oleObj name="Prism 8" r:id="rId4" imgW="4011192" imgH="5842419" progId="Prism8.Document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40800" y="1584325"/>
                        <a:ext cx="2393950" cy="348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608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3859032" y="274639"/>
            <a:ext cx="4473936" cy="706437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Degrees of freedom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776362" y="2703641"/>
                <a:ext cx="6282854" cy="3638574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GB" sz="3800" b="1" dirty="0" smtClean="0">
                    <a:cs typeface="Arial" charset="0"/>
                  </a:rPr>
                  <a:t>Mean Population (µ) = </a:t>
                </a:r>
                <a:r>
                  <a:rPr lang="en-GB" sz="3800" b="1" dirty="0">
                    <a:cs typeface="Arial" charset="0"/>
                  </a:rPr>
                  <a:t>Mean Sample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3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38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GB" sz="3800" b="1" dirty="0">
                    <a:cs typeface="Arial" charset="0"/>
                  </a:rPr>
                  <a:t>) </a:t>
                </a:r>
                <a:r>
                  <a:rPr lang="en-GB" sz="3800" b="1" dirty="0" smtClean="0">
                    <a:cs typeface="Arial" charset="0"/>
                  </a:rPr>
                  <a:t>= 2.6</a:t>
                </a:r>
                <a:endParaRPr lang="en-GB" sz="3800" b="1" dirty="0">
                  <a:cs typeface="Arial" charset="0"/>
                </a:endParaRPr>
              </a:p>
              <a:p>
                <a:endParaRPr lang="en-GB" sz="1800" dirty="0" smtClean="0">
                  <a:cs typeface="Arial" charset="0"/>
                </a:endParaRPr>
              </a:p>
              <a:p>
                <a:endParaRPr lang="en-GB" sz="1800" dirty="0" smtClean="0">
                  <a:cs typeface="Arial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51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5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GB" sz="5100" dirty="0" smtClean="0"/>
                  <a:t>= 2.6 = (1+2+3+3 </a:t>
                </a:r>
                <a:r>
                  <a:rPr lang="en-GB" sz="5100" b="1" dirty="0" smtClean="0">
                    <a:solidFill>
                      <a:srgbClr val="C00000"/>
                    </a:solidFill>
                  </a:rPr>
                  <a:t>+4)/5 = 2.6</a:t>
                </a:r>
              </a:p>
              <a:p>
                <a:pPr marL="0" indent="0" algn="ctr">
                  <a:buNone/>
                </a:pPr>
                <a:endParaRPr lang="en-GB" sz="5900" b="1" dirty="0" smtClean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lang="en-GB" sz="5900" b="1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GB" sz="5900" b="1" dirty="0" smtClean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r>
                  <a:rPr lang="en-GB" sz="5100" b="1" dirty="0" smtClean="0"/>
                  <a:t>n – 1 degrees of freedom</a:t>
                </a:r>
              </a:p>
              <a:p>
                <a:endParaRPr lang="en-GB" dirty="0" smtClean="0"/>
              </a:p>
              <a:p>
                <a:endParaRPr lang="en-GB" dirty="0"/>
              </a:p>
              <a:p>
                <a:endParaRPr lang="en-GB" dirty="0" smtClean="0"/>
              </a:p>
              <a:p>
                <a:endParaRPr lang="en-GB" dirty="0" smtClean="0"/>
              </a:p>
              <a:p>
                <a:endParaRPr lang="en-GB" dirty="0"/>
              </a:p>
              <a:p>
                <a:endParaRPr lang="en-GB" sz="2800" dirty="0" smtClean="0">
                  <a:cs typeface="Arial" charset="0"/>
                </a:endParaRPr>
              </a:p>
            </p:txBody>
          </p:sp>
        </mc:Choice>
        <mc:Fallback xmlns="">
          <p:sp>
            <p:nvSpPr>
              <p:cNvPr id="20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776362" y="2703641"/>
                <a:ext cx="6282854" cy="3638574"/>
              </a:xfrm>
              <a:blipFill>
                <a:blip r:embed="rId6"/>
                <a:stretch>
                  <a:fillRect l="-1553" t="-38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946649" y="1581309"/>
          <a:ext cx="1829713" cy="266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54" name="Prism 8" r:id="rId7" imgW="4011192" imgH="5842419" progId="Prism8.Document">
                  <p:embed/>
                </p:oleObj>
              </mc:Choice>
              <mc:Fallback>
                <p:oleObj name="Prism 8" r:id="rId7" imgW="4011192" imgH="5842419" progId="Prism8.Document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46649" y="1581309"/>
                        <a:ext cx="1829713" cy="2664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>
            <a:endCxn id="9" idx="1"/>
          </p:cNvCxnSpPr>
          <p:nvPr/>
        </p:nvCxnSpPr>
        <p:spPr>
          <a:xfrm flipV="1">
            <a:off x="2833141" y="2913589"/>
            <a:ext cx="1113508" cy="4591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37616" y="4061203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338473" y="791959"/>
          <a:ext cx="31543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55" name="Prism 8" r:id="rId9" imgW="4656195" imgH="7999742" progId="Prism8.Document">
                  <p:embed/>
                </p:oleObj>
              </mc:Choice>
              <mc:Fallback>
                <p:oleObj name="Prism 8" r:id="rId9" imgW="4656195" imgH="7999742" progId="Prism8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8473" y="791959"/>
                        <a:ext cx="31543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ight Brace 3"/>
          <p:cNvSpPr/>
          <p:nvPr/>
        </p:nvSpPr>
        <p:spPr>
          <a:xfrm rot="5400000">
            <a:off x="8604522" y="3368848"/>
            <a:ext cx="236683" cy="14622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6501" y="4655475"/>
            <a:ext cx="272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(n-1) values: whatever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142890" y="4143261"/>
            <a:ext cx="1189734" cy="563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064763" y="4306772"/>
            <a:ext cx="1710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GB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value: fixed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>
            <a:stCxn id="14" idx="1"/>
          </p:cNvCxnSpPr>
          <p:nvPr/>
        </p:nvCxnSpPr>
        <p:spPr>
          <a:xfrm flipH="1" flipV="1">
            <a:off x="9833171" y="3907197"/>
            <a:ext cx="231592" cy="599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26080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34"/>
    </mc:Choice>
    <mc:Fallback xmlns="">
      <p:transition spd="slow" advTm="12893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2455753" y="274638"/>
            <a:ext cx="7280495" cy="850900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Variance and standard deviation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7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62512" y="1683595"/>
                <a:ext cx="11521280" cy="4778375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𝑣𝑎𝑟𝑖𝑎𝑛𝑐𝑒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𝑆𝑆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GB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bar>
                              <m:barPr>
                                <m:pos m:val="top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bar>
                          </m:e>
                        </m:d>
                        <m:r>
                          <a:rPr lang="en-GB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GB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5.20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GB" i="1">
                        <a:latin typeface="Cambria Math" panose="02040503050406030204" pitchFamily="18" charset="0"/>
                      </a:rPr>
                      <m:t>=1.3</m:t>
                    </m:r>
                  </m:oMath>
                </a14:m>
                <a:endParaRPr lang="en-GB" dirty="0"/>
              </a:p>
              <a:p>
                <a:pPr eaLnBrk="1" hangingPunct="1"/>
                <a:endParaRPr lang="en-GB" sz="2400" dirty="0" smtClean="0"/>
              </a:p>
              <a:p>
                <a:pPr eaLnBrk="1" hangingPunct="1"/>
                <a:r>
                  <a:rPr lang="en-GB" sz="2800" dirty="0" smtClean="0"/>
                  <a:t>Problem with variance: measure in squared units</a:t>
                </a:r>
              </a:p>
              <a:p>
                <a:pPr eaLnBrk="1" hangingPunct="1"/>
                <a:endParaRPr lang="en-GB" sz="1200" dirty="0" smtClean="0"/>
              </a:p>
              <a:p>
                <a:pPr lvl="1" eaLnBrk="1" hangingPunct="1"/>
                <a:r>
                  <a:rPr lang="en-GB" sz="2400" dirty="0" smtClean="0"/>
                  <a:t>The square root of the variance is taken to obtain a measure in the same unit as the original measure: </a:t>
                </a:r>
              </a:p>
              <a:p>
                <a:pPr lvl="2" eaLnBrk="1" hangingPunct="1"/>
                <a:r>
                  <a:rPr lang="en-GB" sz="2000" dirty="0" smtClean="0"/>
                  <a:t>the </a:t>
                </a:r>
                <a:r>
                  <a:rPr lang="en-GB" sz="2000" b="1" dirty="0" smtClean="0">
                    <a:solidFill>
                      <a:srgbClr val="CC0099"/>
                    </a:solidFill>
                  </a:rPr>
                  <a:t>standard deviation</a:t>
                </a:r>
              </a:p>
              <a:p>
                <a:pPr lvl="3" eaLnBrk="1" hangingPunct="1"/>
                <a:r>
                  <a:rPr lang="en-GB" dirty="0" smtClean="0"/>
                  <a:t>S.D. = </a:t>
                </a:r>
                <a:r>
                  <a:rPr lang="en-GB" dirty="0" smtClean="0">
                    <a:cs typeface="Arial" charset="0"/>
                  </a:rPr>
                  <a:t>√(SS/N-1) = √(s</a:t>
                </a:r>
                <a:r>
                  <a:rPr lang="en-GB" baseline="30000" dirty="0" smtClean="0">
                    <a:cs typeface="Arial" charset="0"/>
                  </a:rPr>
                  <a:t>2</a:t>
                </a:r>
                <a:r>
                  <a:rPr lang="en-GB" dirty="0" smtClean="0">
                    <a:cs typeface="Arial" charset="0"/>
                  </a:rPr>
                  <a:t>) = 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1.3</m:t>
                        </m:r>
                      </m:e>
                    </m:rad>
                    <m:r>
                      <a:rPr lang="en-GB" i="1">
                        <a:latin typeface="Cambria Math" panose="02040503050406030204" pitchFamily="18" charset="0"/>
                      </a:rPr>
                      <m:t>=1.14</m:t>
                    </m:r>
                  </m:oMath>
                </a14:m>
                <a:endParaRPr lang="en-GB" dirty="0"/>
              </a:p>
              <a:p>
                <a:pPr marL="1371600" lvl="3" indent="0" eaLnBrk="1" hangingPunct="1">
                  <a:buNone/>
                </a:pPr>
                <a:endParaRPr lang="en-GB" sz="1600" dirty="0" smtClean="0">
                  <a:cs typeface="Arial" charset="0"/>
                </a:endParaRPr>
              </a:p>
              <a:p>
                <a:pPr lvl="2" eaLnBrk="1" hangingPunct="1"/>
                <a:r>
                  <a:rPr lang="en-GB" sz="2400" dirty="0" smtClean="0">
                    <a:cs typeface="Arial" charset="0"/>
                  </a:rPr>
                  <a:t>The </a:t>
                </a:r>
                <a:r>
                  <a:rPr lang="en-GB" sz="2400" b="1" dirty="0" smtClean="0">
                    <a:cs typeface="Arial" charset="0"/>
                  </a:rPr>
                  <a:t>standard deviation </a:t>
                </a:r>
                <a:r>
                  <a:rPr lang="en-GB" sz="2400" dirty="0" smtClean="0">
                    <a:cs typeface="Arial" charset="0"/>
                  </a:rPr>
                  <a:t>is a measure of how well the mean represents the data.</a:t>
                </a:r>
                <a:r>
                  <a:rPr lang="en-GB" dirty="0" smtClean="0">
                    <a:cs typeface="Arial" charset="0"/>
                  </a:rPr>
                  <a:t>	</a:t>
                </a:r>
                <a:endParaRPr lang="en-GB" dirty="0">
                  <a:cs typeface="Arial" charset="0"/>
                </a:endParaRPr>
              </a:p>
            </p:txBody>
          </p:sp>
        </mc:Choice>
        <mc:Fallback xmlns="">
          <p:sp>
            <p:nvSpPr>
              <p:cNvPr id="307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62512" y="1683595"/>
                <a:ext cx="11521280" cy="4778375"/>
              </a:xfrm>
              <a:blipFill>
                <a:blip r:embed="rId2"/>
                <a:stretch>
                  <a:fillRect l="-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19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5.5|1.1|12.4|0.7|53.6|15.3"/>
</p:tagLst>
</file>

<file path=ppt/theme/theme1.xml><?xml version="1.0" encoding="utf-8"?>
<a:theme xmlns:a="http://schemas.openxmlformats.org/drawingml/2006/main" name="Default Design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CC0000"/>
        </a:dk1>
        <a:lt1>
          <a:srgbClr val="FFFFFF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FFFFFF"/>
        </a:accent3>
        <a:accent4>
          <a:srgbClr val="AE0000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CC0000"/>
        </a:dk1>
        <a:lt1>
          <a:srgbClr val="FFFFFF"/>
        </a:lt1>
        <a:dk2>
          <a:srgbClr val="99003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FFFFFF"/>
        </a:accent3>
        <a:accent4>
          <a:srgbClr val="AE0000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re Module_descriptive and exploratory statistics slides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CC0000"/>
        </a:dk1>
        <a:lt1>
          <a:srgbClr val="FFFFFF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FFFFFF"/>
        </a:accent3>
        <a:accent4>
          <a:srgbClr val="AE0000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CC0000"/>
        </a:dk1>
        <a:lt1>
          <a:srgbClr val="FFFFFF"/>
        </a:lt1>
        <a:dk2>
          <a:srgbClr val="99003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FFFFFF"/>
        </a:accent3>
        <a:accent4>
          <a:srgbClr val="AE0000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43992</TotalTime>
  <Words>1458</Words>
  <Application>Microsoft Office PowerPoint</Application>
  <PresentationFormat>Widescreen</PresentationFormat>
  <Paragraphs>255</Paragraphs>
  <Slides>32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Bernard MT Condensed</vt:lpstr>
      <vt:lpstr>Bookman Old Style</vt:lpstr>
      <vt:lpstr>Calibri</vt:lpstr>
      <vt:lpstr>Calibri Light</vt:lpstr>
      <vt:lpstr>Cambria Math</vt:lpstr>
      <vt:lpstr>Minya Nouvelle</vt:lpstr>
      <vt:lpstr>Wingdings</vt:lpstr>
      <vt:lpstr>Default Design</vt:lpstr>
      <vt:lpstr>Core Module_descriptive and exploratory statistics slides</vt:lpstr>
      <vt:lpstr>Office Theme</vt:lpstr>
      <vt:lpstr>1_Office Theme</vt:lpstr>
      <vt:lpstr>2_Office Theme</vt:lpstr>
      <vt:lpstr>3_Office Theme</vt:lpstr>
      <vt:lpstr>Prism 8</vt:lpstr>
      <vt:lpstr>Prism 6</vt:lpstr>
      <vt:lpstr>Descriptive Stats and Data Exploration Anne Segonds-Pichon v2020-05</vt:lpstr>
      <vt:lpstr>PowerPoint Presentation</vt:lpstr>
      <vt:lpstr>Quantitative data</vt:lpstr>
      <vt:lpstr>Measures of central tendency Mode and Median</vt:lpstr>
      <vt:lpstr>Measures of central tendency Mean</vt:lpstr>
      <vt:lpstr>PowerPoint Presentation</vt:lpstr>
      <vt:lpstr>Sum of Squared errors (SS)</vt:lpstr>
      <vt:lpstr>Degrees of freedom</vt:lpstr>
      <vt:lpstr>Variance and standard deviation</vt:lpstr>
      <vt:lpstr>Standard deviation</vt:lpstr>
      <vt:lpstr>Standard Deviation (SD) or Standard Error Mean (SEM)?  </vt:lpstr>
      <vt:lpstr>Standard Deviation</vt:lpstr>
      <vt:lpstr>Standard Error Mean  </vt:lpstr>
      <vt:lpstr>PowerPoint Presentation</vt:lpstr>
      <vt:lpstr>SD or SEM ?</vt:lpstr>
      <vt:lpstr>Confidence interval </vt:lpstr>
      <vt:lpstr>To recapitulate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Babraham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statistics</dc:title>
  <dc:creator>segondsa</dc:creator>
  <cp:lastModifiedBy>Anne Segonds-Pichon</cp:lastModifiedBy>
  <cp:revision>1151</cp:revision>
  <cp:lastPrinted>2017-09-12T16:10:49Z</cp:lastPrinted>
  <dcterms:created xsi:type="dcterms:W3CDTF">2005-09-24T13:43:00Z</dcterms:created>
  <dcterms:modified xsi:type="dcterms:W3CDTF">2020-08-27T13:38:43Z</dcterms:modified>
</cp:coreProperties>
</file>